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Default Extension="fntdata" ContentType="application/x-fontdata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png" ContentType="image/png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334" r:id="rId2"/>
    <p:sldId id="377" r:id="rId3"/>
    <p:sldId id="308" r:id="rId4"/>
    <p:sldId id="385" r:id="rId5"/>
    <p:sldId id="386" r:id="rId6"/>
    <p:sldId id="349" r:id="rId7"/>
    <p:sldId id="339" r:id="rId8"/>
    <p:sldId id="341" r:id="rId9"/>
    <p:sldId id="340" r:id="rId10"/>
    <p:sldId id="342" r:id="rId11"/>
    <p:sldId id="343" r:id="rId12"/>
    <p:sldId id="344" r:id="rId13"/>
    <p:sldId id="351" r:id="rId14"/>
    <p:sldId id="356" r:id="rId15"/>
    <p:sldId id="337" r:id="rId16"/>
    <p:sldId id="345" r:id="rId17"/>
    <p:sldId id="367" r:id="rId18"/>
    <p:sldId id="358" r:id="rId19"/>
    <p:sldId id="372" r:id="rId20"/>
    <p:sldId id="374" r:id="rId21"/>
    <p:sldId id="364" r:id="rId22"/>
    <p:sldId id="380" r:id="rId23"/>
    <p:sldId id="369" r:id="rId24"/>
    <p:sldId id="379" r:id="rId25"/>
    <p:sldId id="378" r:id="rId26"/>
    <p:sldId id="387" r:id="rId27"/>
    <p:sldId id="382" r:id="rId28"/>
    <p:sldId id="383" r:id="rId29"/>
    <p:sldId id="368" r:id="rId30"/>
    <p:sldId id="381" r:id="rId31"/>
  </p:sldIdLst>
  <p:sldSz cx="9144000" cy="6858000" type="screen4x3"/>
  <p:notesSz cx="6858000" cy="9144000"/>
  <p:embeddedFontLst>
    <p:embeddedFont>
      <p:font typeface="Bookman Old Style"/>
      <p:regular r:id="rId34"/>
      <p:bold r:id="rId35"/>
      <p:italic r:id="rId36"/>
      <p:boldItalic r:id="rId37"/>
    </p:embeddedFont>
    <p:embeddedFont>
      <p:font typeface="Gill Sans MT"/>
      <p:regular r:id="rId38"/>
      <p:bold r:id="rId39"/>
      <p:italic r:id="rId40"/>
      <p:boldItalic r:id="rId41"/>
    </p:embeddedFont>
    <p:embeddedFont>
      <p:font typeface="Wingdings 3" charset="2"/>
      <p:regular r:id="rId42"/>
    </p:embeddedFont>
    <p:embeddedFont>
      <p:font typeface="Arial Unicode MS"/>
      <p:regular r:id="rId43"/>
    </p:embeddedFont>
    <p:embeddedFont>
      <p:font typeface="Calibri"/>
      <p:regular r:id="rId44"/>
      <p:bold r:id="rId45"/>
      <p:italic r:id="rId46"/>
      <p:boldItalic r:id="rId47"/>
    </p:embeddedFont>
    <p:embeddedFont>
      <p:font typeface="MS Mincho"/>
      <p:regular r:id="rId48"/>
    </p:embeddedFont>
    <p:embeddedFont>
      <p:font typeface="ＭＳ Ｐゴシック"/>
      <p:regular r:id="rId4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94604" autoAdjust="0"/>
  </p:normalViewPr>
  <p:slideViewPr>
    <p:cSldViewPr>
      <p:cViewPr varScale="1">
        <p:scale>
          <a:sx n="99" d="100"/>
          <a:sy n="99" d="100"/>
        </p:scale>
        <p:origin x="-6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font" Target="fonts/font7.fntdata"/><Relationship Id="rId41" Type="http://schemas.openxmlformats.org/officeDocument/2006/relationships/font" Target="fonts/font8.fntdata"/><Relationship Id="rId42" Type="http://schemas.openxmlformats.org/officeDocument/2006/relationships/font" Target="fonts/font9.fntdata"/><Relationship Id="rId43" Type="http://schemas.openxmlformats.org/officeDocument/2006/relationships/font" Target="fonts/font10.fntdata"/><Relationship Id="rId44" Type="http://schemas.openxmlformats.org/officeDocument/2006/relationships/font" Target="fonts/font11.fntdata"/><Relationship Id="rId45" Type="http://schemas.openxmlformats.org/officeDocument/2006/relationships/font" Target="fonts/font12.fntdata"/><Relationship Id="rId46" Type="http://schemas.openxmlformats.org/officeDocument/2006/relationships/font" Target="fonts/font13.fntdata"/><Relationship Id="rId47" Type="http://schemas.openxmlformats.org/officeDocument/2006/relationships/font" Target="fonts/font14.fntdata"/><Relationship Id="rId48" Type="http://schemas.openxmlformats.org/officeDocument/2006/relationships/font" Target="fonts/font15.fntdata"/><Relationship Id="rId4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33" Type="http://schemas.openxmlformats.org/officeDocument/2006/relationships/handoutMaster" Target="handoutMasters/handoutMaster1.xml"/><Relationship Id="rId34" Type="http://schemas.openxmlformats.org/officeDocument/2006/relationships/font" Target="fonts/font1.fntdata"/><Relationship Id="rId35" Type="http://schemas.openxmlformats.org/officeDocument/2006/relationships/font" Target="fonts/font2.fntdata"/><Relationship Id="rId36" Type="http://schemas.openxmlformats.org/officeDocument/2006/relationships/font" Target="fonts/font3.fntdata"/><Relationship Id="rId37" Type="http://schemas.openxmlformats.org/officeDocument/2006/relationships/font" Target="fonts/font4.fntdata"/><Relationship Id="rId38" Type="http://schemas.openxmlformats.org/officeDocument/2006/relationships/font" Target="fonts/font5.fntdata"/><Relationship Id="rId39" Type="http://schemas.openxmlformats.org/officeDocument/2006/relationships/font" Target="fonts/font6.fntdata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CF49C-DFDB-DF4E-B7A5-4918F1CECB0E}" type="datetimeFigureOut">
              <a:rPr lang="en-US" smtClean="0"/>
              <a:pPr/>
              <a:t>6/22/10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5DF87-20AF-1F42-9D36-101D3E797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9162C-1FD9-4657-8E03-F11A276519B5}" type="datetimeFigureOut">
              <a:rPr lang="en-US" smtClean="0"/>
              <a:pPr/>
              <a:t>6/22/10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9BE61-5EA2-4B6D-A9C4-FD121D242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A9C69-559A-4820-A4B5-F62CF3CBBF7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  <p:sp>
        <p:nvSpPr>
          <p:cNvPr id="809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6AD216-5DF3-9943-A6E4-65BB0BB6AFC6}" type="slidenum">
              <a:rPr lang="es-ES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  <p:sp>
        <p:nvSpPr>
          <p:cNvPr id="819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21768F-31B9-4444-98E4-AFB3BDD2FC58}" type="slidenum">
              <a:rPr lang="es-ES"/>
              <a:pPr/>
              <a:t>28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4139565"/>
            <a:ext cx="7315200" cy="9658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00800"/>
            <a:ext cx="1981200" cy="365760"/>
          </a:xfrm>
        </p:spPr>
        <p:txBody>
          <a:bodyPr/>
          <a:lstStyle/>
          <a:p>
            <a:fld id="{A380D7B4-6780-8541-86E4-B63445E980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6" Type="http://schemas.openxmlformats.org/officeDocument/2006/relationships/image" Target="../media/image4.jpeg"/><Relationship Id="rId7" Type="http://schemas.openxmlformats.org/officeDocument/2006/relationships/image" Target="../media/image3.jpeg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5.wmf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1828800" y="2057400"/>
            <a:ext cx="9753600" cy="2590800"/>
          </a:xfrm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FF0000"/>
                </a:solidFill>
              </a:rPr>
              <a:t>    </a:t>
            </a:r>
            <a:r>
              <a:rPr lang="en-US" sz="3600" dirty="0" err="1" smtClean="0">
                <a:solidFill>
                  <a:srgbClr val="FF0000"/>
                </a:solidFill>
              </a:rPr>
              <a:t>n</a:t>
            </a:r>
            <a:r>
              <a:rPr lang="en-US" sz="3600" dirty="0" err="1" smtClean="0">
                <a:solidFill>
                  <a:srgbClr val="800000"/>
                </a:solidFill>
              </a:rPr>
              <a:t>_TOF</a:t>
            </a:r>
            <a:r>
              <a:rPr lang="en-US" sz="3600" dirty="0" smtClean="0">
                <a:solidFill>
                  <a:srgbClr val="800000"/>
                </a:solidFill>
              </a:rPr>
              <a:t> Facility: status report </a:t>
            </a:r>
            <a:r>
              <a:rPr lang="en-US" sz="3500" dirty="0" smtClean="0">
                <a:solidFill>
                  <a:srgbClr val="FF0000"/>
                </a:solidFill>
              </a:rPr>
              <a:t>            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>
              <a:solidFill>
                <a:srgbClr val="8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895600"/>
            <a:ext cx="6477000" cy="3262306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                                 </a:t>
            </a:r>
            <a:endParaRPr lang="en-US" sz="1500" dirty="0" smtClean="0"/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 </a:t>
            </a:r>
            <a:endParaRPr 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0" y="5862935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INTC Meeting 23/24 June 2010 </a:t>
            </a:r>
            <a:endParaRPr lang="en-US" sz="2400" dirty="0"/>
          </a:p>
        </p:txBody>
      </p:sp>
      <p:pic>
        <p:nvPicPr>
          <p:cNvPr id="8" name="Immagine 4" descr="n_tof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4763" y="0"/>
            <a:ext cx="2028237" cy="13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4419600"/>
            <a:ext cx="457200" cy="406052"/>
          </a:xfrm>
          <a:prstGeom prst="rect">
            <a:avLst/>
          </a:prstGeom>
        </p:spPr>
      </p:pic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43434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ubtitle 2"/>
          <p:cNvSpPr txBox="1">
            <a:spLocks/>
          </p:cNvSpPr>
          <p:nvPr/>
        </p:nvSpPr>
        <p:spPr>
          <a:xfrm>
            <a:off x="2286000" y="4343400"/>
            <a:ext cx="5410200" cy="533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E.Chiaveri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/ CERN EN-STI-EET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57600" y="1981200"/>
            <a:ext cx="2352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n_TOF</a:t>
            </a:r>
            <a:r>
              <a:rPr lang="en-US" dirty="0" smtClean="0">
                <a:solidFill>
                  <a:srgbClr val="FF0000"/>
                </a:solidFill>
              </a:rPr>
              <a:t> Changing room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 descr="P10207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66" y="685800"/>
            <a:ext cx="8639053" cy="5257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0" y="1600200"/>
            <a:ext cx="2992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n_TOF</a:t>
            </a:r>
            <a:r>
              <a:rPr lang="en-US" sz="2400" dirty="0" smtClean="0">
                <a:solidFill>
                  <a:srgbClr val="FF0000"/>
                </a:solidFill>
              </a:rPr>
              <a:t> changing room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7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0207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81000"/>
            <a:ext cx="8796519" cy="58674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038600" y="1676400"/>
            <a:ext cx="137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Escape line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AR_WSTA_fishey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563" y="152400"/>
            <a:ext cx="8464437" cy="62484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19800" y="1524000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n_TOF</a:t>
            </a:r>
            <a:r>
              <a:rPr lang="en-US" b="1" dirty="0" smtClean="0">
                <a:solidFill>
                  <a:srgbClr val="FF0000"/>
                </a:solidFill>
              </a:rPr>
              <a:t> Experimental Area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 for </a:t>
            </a:r>
            <a:r>
              <a:rPr lang="en-US" dirty="0" smtClean="0">
                <a:solidFill>
                  <a:srgbClr val="00B0F0"/>
                </a:solidFill>
              </a:rPr>
              <a:t>personnel access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6" name="Picture 8" descr="StarChem Disposable Overalls &amp; Hoo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338" y="1530350"/>
            <a:ext cx="2289175" cy="25987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9" descr="Disposable Oversho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676400"/>
            <a:ext cx="2081213" cy="14462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124200" y="1371600"/>
            <a:ext cx="2971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Remove unnecessary clothing in the “cold” part of the changing room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 Dress with provided working overalls and overshoes in the “hot” part of the changing room according to the specified WST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b="1" dirty="0" smtClean="0">
                <a:solidFill>
                  <a:srgbClr val="FF0000"/>
                </a:solidFill>
              </a:rPr>
              <a:t>Overshoes always needed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5842" name="AutoShape 2" descr="https://edh.cern.ch/edhcat/Images/294996/50.44.10.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4" name="AutoShape 4" descr="https://edh.cern.ch/edhcat/Images/294996/50.44.10.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6" name="AutoShape 6" descr="https://edh.cern.ch/edhcat/Images/294996/50.44.10.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5847" name="Picture 7" descr="F:\Downloads\50.44.10.3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3400" y="4191000"/>
            <a:ext cx="830396" cy="19558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752600" y="4953000"/>
            <a:ext cx="70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 If WSTA or WSTB the complete access will be overseen by RP personnel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B0F0"/>
                </a:solidFill>
              </a:rPr>
              <a:t> The wearing of complete </a:t>
            </a:r>
            <a:r>
              <a:rPr lang="en-US" b="1" dirty="0" err="1" smtClean="0">
                <a:solidFill>
                  <a:srgbClr val="00B0F0"/>
                </a:solidFill>
              </a:rPr>
              <a:t>tyvek</a:t>
            </a:r>
            <a:r>
              <a:rPr lang="en-US" b="1" dirty="0" smtClean="0">
                <a:solidFill>
                  <a:srgbClr val="00B0F0"/>
                </a:solidFill>
              </a:rPr>
              <a:t> overall and overshoes is mandatory if the Work Sector is declared as A/B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35850" name="Picture 10" descr="C:\Documents and Settings\calviani\Local Settings\Temporary Internet Files\Content.IE5\8PYV85YB\MCj0434750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3505200"/>
            <a:ext cx="1447800" cy="1447800"/>
          </a:xfrm>
          <a:prstGeom prst="rect">
            <a:avLst/>
          </a:prstGeom>
          <a:noFill/>
        </p:spPr>
      </p:pic>
      <p:pic>
        <p:nvPicPr>
          <p:cNvPr id="2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EN-STI-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5" name="Immagine 4" descr="n_tof_logo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79430" y="1"/>
            <a:ext cx="1483569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course for </a:t>
            </a:r>
            <a:r>
              <a:rPr lang="en-US" dirty="0" err="1" smtClean="0"/>
              <a:t>n_TOF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3400" y="1295400"/>
            <a:ext cx="7924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Users will have to deal with different working conditions with respect to the past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00B0F0"/>
                </a:solidFill>
              </a:rPr>
              <a:t>On-line course to train users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avoid the need for continuous courses during the run period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2590800"/>
            <a:ext cx="4899033" cy="175432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SIR (Safety Information Register)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CERN safety self-training modules </a:t>
            </a:r>
            <a:r>
              <a:rPr lang="en-US" dirty="0" smtClean="0">
                <a:sym typeface="Wingdings" pitchFamily="2" charset="2"/>
              </a:rPr>
              <a:t> test a the end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Basic Safety + Specific Risks (level 1+2+3)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2 modules foreseen for n_TOF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General safety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Access to the Work Sector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57400" y="4876800"/>
            <a:ext cx="6629400" cy="12003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 courses will be </a:t>
            </a:r>
            <a:r>
              <a:rPr lang="en-US" b="1" dirty="0" smtClean="0">
                <a:solidFill>
                  <a:srgbClr val="FF0000"/>
                </a:solidFill>
              </a:rPr>
              <a:t>mandatory</a:t>
            </a:r>
            <a:r>
              <a:rPr lang="en-US" dirty="0" smtClean="0"/>
              <a:t> to require NTOF access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NTOF access will be valid for 1 year (until the end of the run)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course will be updated each year, according to the changes performed in the WS</a:t>
            </a:r>
            <a:endParaRPr lang="en-US" dirty="0"/>
          </a:p>
        </p:txBody>
      </p:sp>
      <p:sp>
        <p:nvSpPr>
          <p:cNvPr id="15" name="Bent Arrow 14"/>
          <p:cNvSpPr/>
          <p:nvPr/>
        </p:nvSpPr>
        <p:spPr>
          <a:xfrm rot="5400000">
            <a:off x="5676900" y="3467100"/>
            <a:ext cx="1295400" cy="1066800"/>
          </a:xfrm>
          <a:prstGeom prst="bentArrow">
            <a:avLst>
              <a:gd name="adj1" fmla="val 18750"/>
              <a:gd name="adj2" fmla="val 15625"/>
              <a:gd name="adj3" fmla="val 15737"/>
              <a:gd name="adj4" fmla="val 39620"/>
            </a:avLst>
          </a:prstGeom>
          <a:solidFill>
            <a:srgbClr val="00B0F0">
              <a:alpha val="3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calviani\Local Settings\Temporary Internet Files\Content.IE5\CT63K1QN\MCj036429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38" y="4924375"/>
            <a:ext cx="1096962" cy="1019225"/>
          </a:xfrm>
          <a:prstGeom prst="rect">
            <a:avLst/>
          </a:prstGeom>
          <a:noFill/>
        </p:spPr>
      </p:pic>
      <p:pic>
        <p:nvPicPr>
          <p:cNvPr id="16" name="Immagine 4" descr="n_tof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5310" y="1"/>
            <a:ext cx="1597690" cy="106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hotn_spectrum_pres_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24000"/>
            <a:ext cx="6400800" cy="480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Borated water effect– </a:t>
            </a:r>
            <a:br>
              <a:rPr lang="en-US" dirty="0" smtClean="0"/>
            </a:br>
            <a:r>
              <a:rPr lang="en-US" dirty="0" smtClean="0"/>
              <a:t>Photon Energy distribution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48851" y="266700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2.2 </a:t>
            </a:r>
            <a:r>
              <a:rPr lang="en-US" dirty="0" err="1" smtClean="0"/>
              <a:t>MeV</a:t>
            </a:r>
            <a:r>
              <a:rPr lang="en-US" dirty="0" smtClean="0"/>
              <a:t> </a:t>
            </a:r>
            <a:r>
              <a:rPr lang="en-US" baseline="30000" dirty="0" smtClean="0"/>
              <a:t>1</a:t>
            </a:r>
            <a:r>
              <a:rPr lang="en-US" dirty="0" smtClean="0"/>
              <a:t>H(</a:t>
            </a:r>
            <a:r>
              <a:rPr lang="en-US" dirty="0" err="1" smtClean="0"/>
              <a:t>n,</a:t>
            </a:r>
            <a:r>
              <a:rPr lang="en-US" dirty="0" err="1" smtClean="0">
                <a:latin typeface="Symbol" pitchFamily="18" charset="2"/>
              </a:rPr>
              <a:t>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2209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470 </a:t>
            </a:r>
            <a:r>
              <a:rPr lang="en-US" dirty="0" err="1" smtClean="0"/>
              <a:t>keV</a:t>
            </a:r>
            <a:r>
              <a:rPr lang="en-US" dirty="0" smtClean="0"/>
              <a:t> from </a:t>
            </a:r>
            <a:r>
              <a:rPr lang="en-US" baseline="30000" dirty="0" smtClean="0"/>
              <a:t>10</a:t>
            </a:r>
            <a:r>
              <a:rPr lang="en-US" dirty="0" smtClean="0"/>
              <a:t>B(</a:t>
            </a:r>
            <a:r>
              <a:rPr lang="en-US" dirty="0" err="1" smtClean="0"/>
              <a:t>n,</a:t>
            </a:r>
            <a:r>
              <a:rPr lang="en-US" dirty="0" err="1" smtClean="0">
                <a:latin typeface="Symbol" pitchFamily="18" charset="2"/>
              </a:rPr>
              <a:t>a</a:t>
            </a:r>
            <a:r>
              <a:rPr lang="en-US" dirty="0" smtClean="0"/>
              <a:t>)</a:t>
            </a:r>
            <a:r>
              <a:rPr lang="en-US" baseline="30000" dirty="0" smtClean="0"/>
              <a:t>7</a:t>
            </a:r>
            <a:r>
              <a:rPr lang="en-US" dirty="0" smtClean="0"/>
              <a:t>Li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4114799" y="4812268"/>
            <a:ext cx="6096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00399" y="5193268"/>
            <a:ext cx="1444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511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r>
              <a:rPr lang="en-US" dirty="0" err="1" smtClean="0"/>
              <a:t>e+e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3048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 – 7.5 </a:t>
            </a:r>
            <a:r>
              <a:rPr lang="en-US" dirty="0" err="1" smtClean="0"/>
              <a:t>MeV</a:t>
            </a:r>
            <a:r>
              <a:rPr lang="en-US" dirty="0" smtClean="0"/>
              <a:t> prompt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 on Fe, Al, </a:t>
            </a:r>
            <a:r>
              <a:rPr lang="en-US" dirty="0" err="1" smtClean="0"/>
              <a:t>Pb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1402" y="1307068"/>
            <a:ext cx="8142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 of boric acid: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appearance of the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470 </a:t>
            </a:r>
            <a:r>
              <a:rPr lang="en-US" b="1" dirty="0" err="1" smtClean="0">
                <a:solidFill>
                  <a:srgbClr val="00B0F0"/>
                </a:solidFill>
                <a:sym typeface="Wingdings" pitchFamily="2" charset="2"/>
              </a:rPr>
              <a:t>keV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line + reduction of the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2.2 MeV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819400" y="6324600"/>
            <a:ext cx="3505200" cy="365760"/>
          </a:xfrm>
        </p:spPr>
        <p:txBody>
          <a:bodyPr/>
          <a:lstStyle/>
          <a:p>
            <a:r>
              <a:rPr lang="en-US" smtClean="0"/>
              <a:t>E. Chiaveri / INTC Meeting 23/24 June 2010</a:t>
            </a:r>
            <a:endParaRPr lang="en-US" dirty="0"/>
          </a:p>
        </p:txBody>
      </p:sp>
      <p:pic>
        <p:nvPicPr>
          <p:cNvPr id="14" name="Immagine 4" descr="n_tof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0"/>
            <a:ext cx="1600200" cy="10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Cooling and moderator station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7" name="Picture 2" descr="H:\DCIM\102_PANA\P1020479.JPG"/>
          <p:cNvPicPr>
            <a:picLocks noChangeAspect="1" noChangeArrowheads="1"/>
          </p:cNvPicPr>
          <p:nvPr/>
        </p:nvPicPr>
        <p:blipFill>
          <a:blip r:embed="rId2" cstate="print">
            <a:lum bright="10000" contrast="12000"/>
          </a:blip>
          <a:srcRect/>
          <a:stretch>
            <a:fillRect/>
          </a:stretch>
        </p:blipFill>
        <p:spPr bwMode="auto">
          <a:xfrm>
            <a:off x="1091489" y="2209800"/>
            <a:ext cx="7214311" cy="4057695"/>
          </a:xfrm>
          <a:prstGeom prst="rect">
            <a:avLst/>
          </a:prstGeom>
          <a:noFill/>
        </p:spPr>
      </p:pic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4209871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cooling system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1400" y="2205335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Moderator system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own Arrow 11"/>
          <p:cNvSpPr/>
          <p:nvPr/>
        </p:nvSpPr>
        <p:spPr>
          <a:xfrm rot="15392298">
            <a:off x="3121273" y="4480640"/>
            <a:ext cx="200945" cy="691529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4953000" y="2667000"/>
            <a:ext cx="304800" cy="53340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9600" y="1219200"/>
            <a:ext cx="7635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target and moderator circuits are </a:t>
            </a:r>
            <a:r>
              <a:rPr lang="en-US" b="1" dirty="0" smtClean="0"/>
              <a:t>decoupled</a:t>
            </a:r>
            <a:r>
              <a:rPr lang="en-US" dirty="0" smtClean="0"/>
              <a:t> and </a:t>
            </a:r>
            <a:r>
              <a:rPr lang="en-US" b="1" dirty="0" smtClean="0"/>
              <a:t>work independently</a:t>
            </a:r>
            <a:endParaRPr lang="en-US" b="1" dirty="0"/>
          </a:p>
        </p:txBody>
      </p:sp>
      <p:pic>
        <p:nvPicPr>
          <p:cNvPr id="13" name="Immagine 4" descr="n_tof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0"/>
            <a:ext cx="1676400" cy="11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of n_TOF 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295400"/>
            <a:ext cx="7848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2009 run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/>
              <a:buChar char="à"/>
            </a:pPr>
            <a:r>
              <a:rPr lang="en-US" i="1" dirty="0" smtClean="0">
                <a:solidFill>
                  <a:srgbClr val="FF0000"/>
                </a:solidFill>
                <a:sym typeface="Wingdings" pitchFamily="2" charset="2"/>
              </a:rPr>
              <a:t> Alignment the 2</a:t>
            </a:r>
            <a:r>
              <a:rPr lang="en-US" i="1" baseline="30000" dirty="0" smtClean="0">
                <a:solidFill>
                  <a:srgbClr val="FF0000"/>
                </a:solidFill>
                <a:sym typeface="Wingdings" pitchFamily="2" charset="2"/>
              </a:rPr>
              <a:t>nd</a:t>
            </a:r>
            <a:r>
              <a:rPr lang="en-US" i="1" dirty="0" smtClean="0">
                <a:solidFill>
                  <a:srgbClr val="FF0000"/>
                </a:solidFill>
                <a:sym typeface="Wingdings" pitchFamily="2" charset="2"/>
              </a:rPr>
              <a:t> collimator </a:t>
            </a:r>
            <a:r>
              <a:rPr lang="en-US" dirty="0" smtClean="0">
                <a:sym typeface="Wingdings" pitchFamily="2" charset="2"/>
              </a:rPr>
              <a:t>(177 m from target) and detectors in the experimental area </a:t>
            </a:r>
            <a:r>
              <a:rPr lang="en-US" i="1" dirty="0" smtClean="0">
                <a:solidFill>
                  <a:srgbClr val="FF0000"/>
                </a:solidFill>
                <a:sym typeface="Wingdings" pitchFamily="2" charset="2"/>
              </a:rPr>
              <a:t>made with respect to the 1</a:t>
            </a:r>
            <a:r>
              <a:rPr lang="en-US" i="1" baseline="30000" dirty="0" smtClean="0">
                <a:solidFill>
                  <a:srgbClr val="FF0000"/>
                </a:solidFill>
                <a:sym typeface="Wingdings" pitchFamily="2" charset="2"/>
              </a:rPr>
              <a:t>st</a:t>
            </a:r>
            <a:r>
              <a:rPr lang="en-US" i="1" dirty="0" smtClean="0">
                <a:solidFill>
                  <a:srgbClr val="FF0000"/>
                </a:solidFill>
                <a:sym typeface="Wingdings" pitchFamily="2" charset="2"/>
              </a:rPr>
              <a:t> collimator</a:t>
            </a:r>
            <a:r>
              <a:rPr lang="en-US" dirty="0" smtClean="0">
                <a:sym typeface="Wingdings" pitchFamily="2" charset="2"/>
              </a:rPr>
              <a:t> (135 m from target)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Observations: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beam profile strongly asymmetric</a:t>
            </a:r>
            <a:endParaRPr lang="en-US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experimental fluence &lt; simulations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Corrected by tilting the 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collimator by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2 mm </a:t>
            </a:r>
            <a:r>
              <a:rPr lang="en-US" dirty="0" smtClean="0">
                <a:sym typeface="Wingdings" pitchFamily="2" charset="2"/>
              </a:rPr>
              <a:t>(end of run) – empirical observation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3886200"/>
            <a:ext cx="7848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2010 run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i="1" dirty="0" smtClean="0">
                <a:solidFill>
                  <a:srgbClr val="FF0000"/>
                </a:solidFill>
                <a:sym typeface="Wingdings" pitchFamily="2" charset="2"/>
              </a:rPr>
              <a:t>Alignment of 2</a:t>
            </a:r>
            <a:r>
              <a:rPr lang="en-US" i="1" baseline="30000" dirty="0" smtClean="0">
                <a:solidFill>
                  <a:srgbClr val="FF0000"/>
                </a:solidFill>
                <a:sym typeface="Wingdings" pitchFamily="2" charset="2"/>
              </a:rPr>
              <a:t>nd</a:t>
            </a:r>
            <a:r>
              <a:rPr lang="en-US" i="1" dirty="0" smtClean="0">
                <a:solidFill>
                  <a:srgbClr val="FF0000"/>
                </a:solidFill>
                <a:sym typeface="Wingdings" pitchFamily="2" charset="2"/>
              </a:rPr>
              <a:t> collimator by looking directly at the spallation target!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Observations:</a:t>
            </a:r>
          </a:p>
          <a:p>
            <a:pPr lvl="1">
              <a:buFont typeface="Arial" pitchFamily="34" charset="0"/>
              <a:buChar char="•"/>
            </a:pPr>
            <a:r>
              <a:rPr lang="en-US" baseline="30000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  <a:sym typeface="Wingdings" pitchFamily="2" charset="2"/>
              </a:rPr>
              <a:t>st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collimator misaligned </a:t>
            </a:r>
            <a:r>
              <a:rPr lang="en-US" dirty="0" smtClean="0">
                <a:sym typeface="Wingdings" pitchFamily="2" charset="2"/>
              </a:rPr>
              <a:t>by 2 cm vertically and 1.5 cm </a:t>
            </a:r>
            <a:r>
              <a:rPr lang="en-US" dirty="0" err="1" smtClean="0">
                <a:sym typeface="Wingdings" pitchFamily="2" charset="2"/>
              </a:rPr>
              <a:t>radially</a:t>
            </a:r>
            <a:r>
              <a:rPr lang="en-US" dirty="0" smtClean="0">
                <a:sym typeface="Wingdings" pitchFamily="2" charset="2"/>
              </a:rPr>
              <a:t>!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Gain of fluence ~20% with respect to 2009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Empirical optimization of 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collimator tilt (by n_TOF team)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Confirmation of fluence observation with the X-Y MicroMegas profile monitor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Experimental fluence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in agreement with simulations within 5-10%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8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524000" cy="101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File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993880"/>
            <a:ext cx="7696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b="1" dirty="0" err="1" smtClean="0"/>
              <a:t>nTOF</a:t>
            </a:r>
            <a:r>
              <a:rPr lang="en-US" b="1" dirty="0" smtClean="0"/>
              <a:t> Facility</a:t>
            </a:r>
            <a:r>
              <a:rPr lang="en-US" dirty="0" smtClean="0"/>
              <a:t>: EDMS 934369</a:t>
            </a:r>
          </a:p>
          <a:p>
            <a:pPr marL="342900" indent="-342900"/>
            <a:endParaRPr lang="en-US" dirty="0" smtClean="0"/>
          </a:p>
          <a:p>
            <a:r>
              <a:rPr lang="en-US" dirty="0" smtClean="0"/>
              <a:t>- It is always a working document (not frozen) that reflects the actual </a:t>
            </a:r>
          </a:p>
          <a:p>
            <a:r>
              <a:rPr lang="en-US" dirty="0" smtClean="0"/>
              <a:t>status of the facility</a:t>
            </a:r>
          </a:p>
          <a:p>
            <a:r>
              <a:rPr lang="en-US" dirty="0" smtClean="0"/>
              <a:t>- Contains: Project, Installation, Operation and Decommissioning, </a:t>
            </a:r>
          </a:p>
          <a:p>
            <a:r>
              <a:rPr lang="en-US" dirty="0" smtClean="0"/>
              <a:t>Descriptions and Procedures</a:t>
            </a:r>
          </a:p>
          <a:p>
            <a:r>
              <a:rPr lang="en-US" dirty="0" smtClean="0"/>
              <a:t>- Latest version V0.12 released on 12.05.2010 with all information </a:t>
            </a:r>
          </a:p>
          <a:p>
            <a:r>
              <a:rPr lang="en-US" dirty="0" err="1" smtClean="0"/>
              <a:t>concering</a:t>
            </a:r>
            <a:r>
              <a:rPr lang="en-US" dirty="0" smtClean="0"/>
              <a:t> the Class A and borated circuit</a:t>
            </a:r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b="1" dirty="0" smtClean="0"/>
              <a:t>) </a:t>
            </a:r>
            <a:r>
              <a:rPr lang="en-US" b="1" dirty="0" err="1" smtClean="0"/>
              <a:t>nTOF</a:t>
            </a:r>
            <a:r>
              <a:rPr lang="en-US" b="1" dirty="0" smtClean="0"/>
              <a:t> Detectors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- Each detector has its own safety file.</a:t>
            </a:r>
          </a:p>
          <a:p>
            <a:r>
              <a:rPr lang="en-US" dirty="0" smtClean="0"/>
              <a:t>- Currently in process of writing for: TAC, C6D6, </a:t>
            </a:r>
            <a:r>
              <a:rPr lang="en-US" dirty="0" err="1" smtClean="0"/>
              <a:t>uMegas</a:t>
            </a:r>
            <a:r>
              <a:rPr lang="en-US" dirty="0" smtClean="0"/>
              <a:t>, </a:t>
            </a:r>
            <a:r>
              <a:rPr lang="en-US" dirty="0" err="1" smtClean="0"/>
              <a:t>SiMON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6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0"/>
            <a:ext cx="1676400" cy="11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TB-MGAS_OL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76200"/>
            <a:ext cx="8001000" cy="61722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19400" y="34290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57600" y="45720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0" name="Immagine 4" descr="n_tof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1"/>
            <a:ext cx="1219200" cy="81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40436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Milestones of </a:t>
            </a:r>
            <a:r>
              <a:rPr lang="en-US" dirty="0" err="1" smtClean="0"/>
              <a:t>n_TOF</a:t>
            </a:r>
            <a:r>
              <a:rPr lang="en-US" dirty="0" smtClean="0"/>
              <a:t> Facility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Work Area Type A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Borated Water Moderator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Commissioning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2010 Measurements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Conclusion</a:t>
            </a:r>
          </a:p>
          <a:p>
            <a:pPr>
              <a:buClr>
                <a:schemeClr val="tx1"/>
              </a:buClr>
            </a:pPr>
            <a:endParaRPr lang="en-US" dirty="0"/>
          </a:p>
        </p:txBody>
      </p:sp>
      <p:pic>
        <p:nvPicPr>
          <p:cNvPr id="5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4763" y="0"/>
            <a:ext cx="2028237" cy="13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luxRatio_2010vs20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361950"/>
            <a:ext cx="8401878" cy="60388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8" name="Immagine 4" descr="n_tof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7670" y="1"/>
            <a:ext cx="125532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hickIron_2009-2010_re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11150"/>
            <a:ext cx="8260522" cy="59372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8" name="Immagine 4" descr="n_tof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7670" y="1"/>
            <a:ext cx="125532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Symmetric Beam profile in the Experimental Area (2009)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4" name="Picture 3" descr="run2009_beampro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338" y="1360188"/>
            <a:ext cx="4818062" cy="4837413"/>
          </a:xfrm>
          <a:prstGeom prst="rect">
            <a:avLst/>
          </a:prstGeom>
        </p:spPr>
      </p:pic>
      <p:pic>
        <p:nvPicPr>
          <p:cNvPr id="5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7" name="Immagine 4" descr="n_tof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0"/>
            <a:ext cx="1676400" cy="11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Symmetric Beam profile</a:t>
            </a:r>
            <a:br>
              <a:rPr lang="en-US" sz="2400" b="1" dirty="0" smtClean="0"/>
            </a:br>
            <a:r>
              <a:rPr lang="en-US" sz="2400" b="1" dirty="0" smtClean="0"/>
              <a:t>in the Experimental Area(2010)</a:t>
            </a:r>
            <a:endParaRPr lang="en-US" sz="2400" b="1" dirty="0"/>
          </a:p>
        </p:txBody>
      </p:sp>
      <p:pic>
        <p:nvPicPr>
          <p:cNvPr id="4" name="Picture 3" descr="run10099-101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95400"/>
            <a:ext cx="5056632" cy="498640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8" name="Immagine 4" descr="n_tof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76200"/>
            <a:ext cx="1676400" cy="11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3" name="Picture 2" descr="nTOF_14June20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" y="1152525"/>
            <a:ext cx="8105775" cy="4552950"/>
          </a:xfrm>
          <a:prstGeom prst="rect">
            <a:avLst/>
          </a:prstGeom>
        </p:spPr>
      </p:pic>
      <p:pic>
        <p:nvPicPr>
          <p:cNvPr id="4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6" name="Immagine 4" descr="n_tof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0"/>
            <a:ext cx="1676400" cy="11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E. Chiaveri / INTC Meeting 23/24 June 2010</a:t>
            </a:r>
            <a:endParaRPr lang="es-ES"/>
          </a:p>
        </p:txBody>
      </p:sp>
      <p:pic>
        <p:nvPicPr>
          <p:cNvPr id="5" name="Picture 4" descr="protons_n_TOF__21June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41"/>
            <a:ext cx="9144000" cy="6111259"/>
          </a:xfrm>
          <a:prstGeom prst="rect">
            <a:avLst/>
          </a:prstGeom>
        </p:spPr>
      </p:pic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 of measurements 2010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30044" y="1858800"/>
          <a:ext cx="506152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9447"/>
                <a:gridCol w="215207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Measurements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 (1x10</a:t>
                      </a:r>
                      <a:r>
                        <a:rPr lang="en-US" baseline="30000" dirty="0" smtClean="0"/>
                        <a:t>17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Start-up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Commissioning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en-US" baseline="-25000" dirty="0" smtClean="0"/>
                        <a:t>6</a:t>
                      </a:r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6</a:t>
                      </a:r>
                      <a:r>
                        <a:rPr lang="en-US" dirty="0" smtClean="0"/>
                        <a:t>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strike="noStrike" baseline="30000" dirty="0" smtClean="0"/>
                        <a:t>54</a:t>
                      </a:r>
                      <a:r>
                        <a:rPr lang="en-US" baseline="0" dirty="0" smtClean="0"/>
                        <a:t>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en-US" baseline="-25000" dirty="0" smtClean="0"/>
                        <a:t>6</a:t>
                      </a:r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6</a:t>
                      </a:r>
                      <a:r>
                        <a:rPr lang="en-US" dirty="0" smtClean="0"/>
                        <a:t>: </a:t>
                      </a:r>
                      <a:r>
                        <a:rPr lang="en-US" baseline="30000" dirty="0" smtClean="0"/>
                        <a:t>241</a:t>
                      </a:r>
                      <a:r>
                        <a:rPr lang="en-US" dirty="0" smtClean="0"/>
                        <a:t>Am</a:t>
                      </a:r>
                      <a:r>
                        <a:rPr lang="en-US" baseline="0" dirty="0" smtClean="0"/>
                        <a:t> + calibration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TAC: </a:t>
                      </a:r>
                      <a:r>
                        <a:rPr lang="en-US" baseline="30000" dirty="0" smtClean="0"/>
                        <a:t>241</a:t>
                      </a:r>
                      <a:r>
                        <a:rPr lang="en-US" dirty="0" smtClean="0"/>
                        <a:t>Am + calibration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TAC (</a:t>
                      </a:r>
                      <a:r>
                        <a:rPr lang="en-US" dirty="0" err="1" smtClean="0"/>
                        <a:t>capt+fiss</a:t>
                      </a:r>
                      <a:r>
                        <a:rPr lang="en-US" dirty="0" smtClean="0"/>
                        <a:t>):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30000" dirty="0" smtClean="0"/>
                        <a:t>235</a:t>
                      </a:r>
                      <a:r>
                        <a:rPr lang="en-US" baseline="0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FF angular distribution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85412" y="2355462"/>
            <a:ext cx="1916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</a:rPr>
              <a:t>Proton reading unreliable until 15</a:t>
            </a:r>
            <a:r>
              <a:rPr lang="en-US" sz="1400" i="1" baseline="30000" dirty="0" smtClean="0">
                <a:solidFill>
                  <a:srgbClr val="FF0000"/>
                </a:solidFill>
              </a:rPr>
              <a:t>th</a:t>
            </a:r>
            <a:r>
              <a:rPr lang="en-US" sz="1400" i="1" dirty="0" smtClean="0">
                <a:solidFill>
                  <a:srgbClr val="FF0000"/>
                </a:solidFill>
              </a:rPr>
              <a:t> June</a:t>
            </a:r>
            <a:endParaRPr lang="en-US" sz="1400" i="1" dirty="0">
              <a:solidFill>
                <a:srgbClr val="FF0000"/>
              </a:solidFill>
            </a:endParaRPr>
          </a:p>
        </p:txBody>
      </p:sp>
      <p:pic>
        <p:nvPicPr>
          <p:cNvPr id="7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0"/>
            <a:ext cx="1676400" cy="11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Chiaveri / INTC Meeting 23/24 June 2010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6"/>
          <p:cNvSpPr>
            <a:spLocks noChangeArrowheads="1"/>
          </p:cNvSpPr>
          <p:nvPr/>
        </p:nvSpPr>
        <p:spPr bwMode="auto">
          <a:xfrm>
            <a:off x="412750" y="4268788"/>
            <a:ext cx="690563" cy="28575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1" name="Rectangle 16"/>
          <p:cNvSpPr>
            <a:spLocks noChangeArrowheads="1"/>
          </p:cNvSpPr>
          <p:nvPr/>
        </p:nvSpPr>
        <p:spPr bwMode="auto">
          <a:xfrm>
            <a:off x="412750" y="5051343"/>
            <a:ext cx="2871864" cy="45286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2" name="Rectangle 16"/>
          <p:cNvSpPr>
            <a:spLocks noChangeArrowheads="1"/>
          </p:cNvSpPr>
          <p:nvPr/>
        </p:nvSpPr>
        <p:spPr bwMode="auto">
          <a:xfrm>
            <a:off x="357188" y="2857500"/>
            <a:ext cx="690562" cy="28575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3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3200"/>
              <a:t>200</a:t>
            </a:r>
            <a:r>
              <a:rPr lang="en-US" sz="3200">
                <a:solidFill>
                  <a:srgbClr val="FF0000"/>
                </a:solidFill>
              </a:rPr>
              <a:t>9-</a:t>
            </a:r>
            <a:r>
              <a:rPr lang="en-US" sz="3200"/>
              <a:t>(20</a:t>
            </a:r>
            <a:r>
              <a:rPr lang="en-US" sz="3200">
                <a:solidFill>
                  <a:srgbClr val="FF0000"/>
                </a:solidFill>
              </a:rPr>
              <a:t>15</a:t>
            </a:r>
            <a:r>
              <a:rPr lang="en-US" sz="3200"/>
              <a:t>) : Phase II experimental program</a:t>
            </a:r>
          </a:p>
        </p:txBody>
      </p:sp>
      <p:sp>
        <p:nvSpPr>
          <p:cNvPr id="12294" name="Text Box 17"/>
          <p:cNvSpPr txBox="1">
            <a:spLocks noChangeArrowheads="1"/>
          </p:cNvSpPr>
          <p:nvPr/>
        </p:nvSpPr>
        <p:spPr bwMode="auto">
          <a:xfrm>
            <a:off x="365125" y="5876925"/>
            <a:ext cx="184150" cy="304800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219075"/>
            <a:endParaRPr lang="en-US" sz="1400"/>
          </a:p>
        </p:txBody>
      </p:sp>
      <p:sp>
        <p:nvSpPr>
          <p:cNvPr id="12295" name="Text Box 18"/>
          <p:cNvSpPr txBox="1">
            <a:spLocks noChangeArrowheads="1"/>
          </p:cNvSpPr>
          <p:nvPr/>
        </p:nvSpPr>
        <p:spPr bwMode="auto">
          <a:xfrm>
            <a:off x="381000" y="5816600"/>
            <a:ext cx="7891463" cy="369888"/>
          </a:xfrm>
          <a:prstGeom prst="rect">
            <a:avLst/>
          </a:prstGeom>
          <a:noFill/>
          <a:ln w="38100" cap="sq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219075"/>
            <a:r>
              <a:rPr lang="en-US" sz="1800"/>
              <a:t>(*) approved by CERN Scientific Committee (planned for execution in 2009)</a:t>
            </a:r>
          </a:p>
        </p:txBody>
      </p:sp>
      <p:graphicFrame>
        <p:nvGraphicFramePr>
          <p:cNvPr id="3" name="Group 24"/>
          <p:cNvGraphicFramePr>
            <a:graphicFrameLocks noGrp="1"/>
          </p:cNvGraphicFramePr>
          <p:nvPr/>
        </p:nvGraphicFramePr>
        <p:xfrm>
          <a:off x="304800" y="1600200"/>
          <a:ext cx="8458200" cy="3962399"/>
        </p:xfrm>
        <a:graphic>
          <a:graphicData uri="http://schemas.openxmlformats.org/drawingml/2006/table">
            <a:tbl>
              <a:tblPr/>
              <a:tblGrid>
                <a:gridCol w="3502025"/>
                <a:gridCol w="4956175"/>
              </a:tblGrid>
              <a:tr h="1984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Capture measurements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7675">
                <a:tc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Mo,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Ru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, Pd stable isotopes</a:t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Fe, Ni, Zn, and Se (stable isotopes)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79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Se </a:t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A≈150 (isotopes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varii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</a:t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234,236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U, 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231,233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Pa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235,238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239,240,242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Pu, 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241,243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Am, 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245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Cm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r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-process residuals calculation</a:t>
                      </a: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isotopic patterns in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SiC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grains</a:t>
                      </a: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-process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nucleosynthesis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in massive stars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accurate nuclear data needs for structural materials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-process branching points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long-lived fission products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Th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/U nuclear fuel cycle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standards, conventional U/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Pu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fuel cycle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incineration of minor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actinides (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Work sector type 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dirty="0" smtClean="0"/>
              <a:t>E. Chiaveri / INTC Meeting 23/24 June 2010</a:t>
            </a:r>
            <a:endParaRPr lang="en-US" dirty="0"/>
          </a:p>
        </p:txBody>
      </p:sp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6"/>
          <p:cNvSpPr>
            <a:spLocks noChangeArrowheads="1"/>
          </p:cNvSpPr>
          <p:nvPr/>
        </p:nvSpPr>
        <p:spPr bwMode="auto">
          <a:xfrm>
            <a:off x="376238" y="5692775"/>
            <a:ext cx="836612" cy="2921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5" name="Rectangle 16"/>
          <p:cNvSpPr>
            <a:spLocks noChangeArrowheads="1"/>
          </p:cNvSpPr>
          <p:nvPr/>
        </p:nvSpPr>
        <p:spPr bwMode="auto">
          <a:xfrm>
            <a:off x="342900" y="1500188"/>
            <a:ext cx="3160688" cy="28575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Text Box 17"/>
          <p:cNvSpPr txBox="1">
            <a:spLocks noChangeArrowheads="1"/>
          </p:cNvSpPr>
          <p:nvPr/>
        </p:nvSpPr>
        <p:spPr bwMode="auto">
          <a:xfrm>
            <a:off x="365125" y="5876925"/>
            <a:ext cx="184150" cy="304800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219075"/>
            <a:endParaRPr lang="en-US" sz="1400"/>
          </a:p>
        </p:txBody>
      </p:sp>
      <p:sp>
        <p:nvSpPr>
          <p:cNvPr id="13333" name="Title 1"/>
          <p:cNvSpPr txBox="1">
            <a:spLocks/>
          </p:cNvSpPr>
          <p:nvPr/>
        </p:nvSpPr>
        <p:spPr bwMode="auto">
          <a:xfrm>
            <a:off x="285750" y="0"/>
            <a:ext cx="8715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300"/>
              <a:t>200</a:t>
            </a:r>
            <a:r>
              <a:rPr lang="en-US" sz="3300">
                <a:solidFill>
                  <a:srgbClr val="FF0000"/>
                </a:solidFill>
              </a:rPr>
              <a:t>9-</a:t>
            </a:r>
            <a:r>
              <a:rPr lang="en-US" sz="3300"/>
              <a:t>(20</a:t>
            </a:r>
            <a:r>
              <a:rPr lang="en-US" sz="3300">
                <a:solidFill>
                  <a:srgbClr val="FF0000"/>
                </a:solidFill>
              </a:rPr>
              <a:t>15</a:t>
            </a:r>
            <a:r>
              <a:rPr lang="en-US" sz="3300"/>
              <a:t>) : Phase II experimental program</a:t>
            </a:r>
          </a:p>
        </p:txBody>
      </p:sp>
      <p:graphicFrame>
        <p:nvGraphicFramePr>
          <p:cNvPr id="10" name="Group 26"/>
          <p:cNvGraphicFramePr>
            <a:graphicFrameLocks noGrp="1"/>
          </p:cNvGraphicFramePr>
          <p:nvPr/>
        </p:nvGraphicFramePr>
        <p:xfrm>
          <a:off x="342900" y="989013"/>
          <a:ext cx="8458200" cy="5251451"/>
        </p:xfrm>
        <a:graphic>
          <a:graphicData uri="http://schemas.openxmlformats.org/drawingml/2006/table">
            <a:tbl>
              <a:tblPr/>
              <a:tblGrid>
                <a:gridCol w="3502025"/>
                <a:gridCol w="4956175"/>
              </a:tblGrid>
              <a:tr h="455613">
                <a:tc gridSpan="2"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Fission measurements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57338">
                <a:tc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MA, </a:t>
                      </a:r>
                      <a:r>
                        <a:rPr kumimoji="0" lang="en-U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240,242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Pu,</a:t>
                      </a:r>
                      <a:r>
                        <a:rPr kumimoji="0" lang="en-U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245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Cm,</a:t>
                      </a:r>
                      <a:r>
                        <a:rPr kumimoji="0" lang="en-U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241,243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Am</a:t>
                      </a: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235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U(n,f) with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p(n,p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’)</a:t>
                      </a: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234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U(n,f)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ADS, high-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burn up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, GEN-IV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(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Work Sector Type A)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new 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235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U(n,f) cross section standard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study of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vibrational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resonances at the fission barrier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 gridSpan="2"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Other measurements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147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Sm(n,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MS Mincho" pitchFamily="49" charset="-128"/>
                          <a:cs typeface="MS Mincho" pitchFamily="49" charset="-128"/>
                        </a:rPr>
                        <a:t>a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), </a:t>
                      </a:r>
                      <a:r>
                        <a:rPr kumimoji="0" lang="en-US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67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Zn(n,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MS Mincho" pitchFamily="49" charset="-128"/>
                          <a:cs typeface="MS Mincho" pitchFamily="49" charset="-128"/>
                        </a:rPr>
                        <a:t>a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), </a:t>
                      </a:r>
                      <a:r>
                        <a:rPr kumimoji="0" lang="en-US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99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Ru(n,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MS Mincho" pitchFamily="49" charset="-128"/>
                          <a:cs typeface="MS Mincho" pitchFamily="49" charset="-128"/>
                        </a:rPr>
                        <a:t>a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58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Ni(n,p), other (n,lcp)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Al, V, Cr, Zr, Th, </a:t>
                      </a:r>
                      <a:r>
                        <a:rPr kumimoji="0" lang="en-US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238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U(n,lcp)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He, Ne, Ar, Xe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n+D</a:t>
                      </a:r>
                      <a:r>
                        <a:rPr kumimoji="0" lang="en-US" sz="16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-process studies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gas production in structural materials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structural and fuel material for ADS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and other advanced nuclear reactors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low-energy nuclear recoils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(development of gas detectors)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neutron-neutron scattering length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dirty="0" smtClean="0"/>
              <a:t>E. Chiaveri / INTC Meeting 23/24 June 2010</a:t>
            </a:r>
            <a:endParaRPr lang="en-US" dirty="0"/>
          </a:p>
        </p:txBody>
      </p:sp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n_TOF</a:t>
            </a:r>
            <a:r>
              <a:rPr lang="en-US" dirty="0" smtClean="0"/>
              <a:t> facility 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Chiaveri / INTC Meeting 23/24 June 2010</a:t>
            </a:r>
            <a:endParaRPr lang="en-US" dirty="0"/>
          </a:p>
        </p:txBody>
      </p:sp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" y="1219200"/>
            <a:ext cx="8382000" cy="6137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Operation of a borated water moderation system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Ready for 2010 run!</a:t>
            </a:r>
          </a:p>
          <a:p>
            <a:pPr marL="342900" indent="-342900"/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Work Sector Type A experimental area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Convert the actual experimental area to a </a:t>
            </a:r>
            <a:r>
              <a:rPr lang="en-US" b="1" dirty="0" smtClean="0">
                <a:solidFill>
                  <a:srgbClr val="00B0F0"/>
                </a:solidFill>
              </a:rPr>
              <a:t>Work Sector Type A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no major restrictions on radioactive samples measurement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Significant improvement in measurement capabilities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Ready for 2010 run!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 smtClean="0">
              <a:sym typeface="Wingdings" pitchFamily="2" charset="2"/>
            </a:endParaRPr>
          </a:p>
          <a:p>
            <a:r>
              <a:rPr lang="en-US" sz="1600" b="1" dirty="0" smtClean="0">
                <a:solidFill>
                  <a:srgbClr val="FF0000"/>
                </a:solidFill>
              </a:rPr>
              <a:t>3</a:t>
            </a:r>
            <a:r>
              <a:rPr lang="en-US" sz="1600" dirty="0" smtClean="0"/>
              <a:t>.  </a:t>
            </a:r>
            <a:r>
              <a:rPr lang="en-US" b="1" dirty="0" smtClean="0">
                <a:solidFill>
                  <a:srgbClr val="FF0000"/>
                </a:solidFill>
              </a:rPr>
              <a:t>2010/2011 experimental campaign </a:t>
            </a:r>
            <a:r>
              <a:rPr lang="en-US" sz="1600" dirty="0" smtClean="0"/>
              <a:t>:</a:t>
            </a:r>
          </a:p>
          <a:p>
            <a:endParaRPr lang="en-US" sz="1600" dirty="0" smtClean="0"/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Angular distribution of fission fragments with </a:t>
            </a:r>
            <a:r>
              <a:rPr lang="en-US" sz="1600" dirty="0" err="1" smtClean="0"/>
              <a:t>PPACs</a:t>
            </a:r>
            <a:r>
              <a:rPr lang="en-US" sz="1600" dirty="0" smtClean="0"/>
              <a:t> (TOF14)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Capture measurements with C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D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 (TOF13)</a:t>
            </a:r>
            <a:endParaRPr lang="en-US" sz="1600" baseline="-25000" dirty="0" smtClean="0"/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Capture measurements on actinides with TAC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Commissioning with borated water moderator (TOF12)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Validation of simultaneous measurement of capture and fission reactions at </a:t>
            </a:r>
            <a:r>
              <a:rPr lang="en-US" sz="1600" dirty="0" err="1" smtClean="0"/>
              <a:t>n_TOF</a:t>
            </a:r>
            <a:endParaRPr lang="en-US" sz="1600" dirty="0" smtClean="0"/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smtClean="0"/>
              <a:t>Measurement of the fission cross-section of </a:t>
            </a:r>
            <a:r>
              <a:rPr lang="en-US" sz="1600" baseline="30000" dirty="0" smtClean="0"/>
              <a:t>240</a:t>
            </a:r>
            <a:r>
              <a:rPr lang="en-US" sz="1600" dirty="0" smtClean="0"/>
              <a:t>Pu and </a:t>
            </a:r>
            <a:r>
              <a:rPr lang="en-US" sz="1600" baseline="30000" dirty="0" smtClean="0"/>
              <a:t>242</a:t>
            </a:r>
            <a:r>
              <a:rPr lang="en-US" sz="1600" dirty="0" smtClean="0"/>
              <a:t>Pu at CERN’s </a:t>
            </a:r>
            <a:r>
              <a:rPr lang="en-US" sz="1600" dirty="0" err="1" smtClean="0"/>
              <a:t>n_TOF</a:t>
            </a:r>
            <a:r>
              <a:rPr lang="en-US" sz="1600" dirty="0" smtClean="0"/>
              <a:t> Facility (</a:t>
            </a:r>
            <a:r>
              <a:rPr lang="en-US" sz="1600" dirty="0" err="1" smtClean="0"/>
              <a:t>TOFxx</a:t>
            </a:r>
            <a:r>
              <a:rPr lang="en-US" sz="1600" dirty="0" smtClean="0"/>
              <a:t>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1600" dirty="0" err="1" smtClean="0"/>
              <a:t>Micromegas</a:t>
            </a:r>
            <a:r>
              <a:rPr lang="en-US" sz="1600" dirty="0" smtClean="0"/>
              <a:t> performance test for (</a:t>
            </a:r>
            <a:r>
              <a:rPr lang="en-US" sz="1600" dirty="0" err="1" smtClean="0"/>
              <a:t>n,α)measurement</a:t>
            </a:r>
            <a:r>
              <a:rPr lang="en-US" sz="1600" dirty="0" smtClean="0"/>
              <a:t> at </a:t>
            </a:r>
            <a:r>
              <a:rPr lang="en-US" sz="1600" dirty="0" err="1" smtClean="0"/>
              <a:t>n_TOF</a:t>
            </a:r>
            <a:r>
              <a:rPr lang="en-US" sz="1600" dirty="0" smtClean="0"/>
              <a:t>: </a:t>
            </a:r>
            <a:r>
              <a:rPr lang="en-US" sz="1600" baseline="30000" dirty="0" smtClean="0"/>
              <a:t>33</a:t>
            </a:r>
            <a:r>
              <a:rPr lang="en-US" sz="1600" dirty="0" smtClean="0"/>
              <a:t>S(n,α) cross section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 smtClean="0">
              <a:sym typeface="Wingdings" pitchFamily="2" charset="2"/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 smtClean="0">
              <a:sym typeface="Wingdings" pitchFamily="2" charset="2"/>
            </a:endParaRPr>
          </a:p>
          <a:p>
            <a:pPr marL="342900" indent="-342900"/>
            <a:endParaRPr lang="en-US" dirty="0" smtClean="0">
              <a:sym typeface="Wingdings" pitchFamily="2" charset="2"/>
            </a:endParaRPr>
          </a:p>
        </p:txBody>
      </p:sp>
      <p:pic>
        <p:nvPicPr>
          <p:cNvPr id="7" name="Immagine 4" descr="n_tof_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0"/>
            <a:ext cx="1676400" cy="11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Milestones </a:t>
            </a:r>
            <a:r>
              <a:rPr lang="en-US" dirty="0" smtClean="0"/>
              <a:t>towards of </a:t>
            </a:r>
            <a:r>
              <a:rPr lang="en-US" dirty="0" err="1" smtClean="0"/>
              <a:t>nTOF</a:t>
            </a:r>
            <a:r>
              <a:rPr lang="en-US" dirty="0" smtClean="0"/>
              <a:t> Facility</a:t>
            </a:r>
            <a:endParaRPr lang="en-US" dirty="0"/>
          </a:p>
        </p:txBody>
      </p:sp>
      <p:sp>
        <p:nvSpPr>
          <p:cNvPr id="10243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 typeface="Wingdings" charset="2"/>
              <a:buNone/>
            </a:pPr>
            <a:r>
              <a:rPr lang="en-US" dirty="0"/>
              <a:t>14.07.2007	Presentation to the First External Panel Review 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27.09.2007	</a:t>
            </a:r>
            <a:r>
              <a:rPr lang="en-US" dirty="0">
                <a:solidFill>
                  <a:srgbClr val="FF0000"/>
                </a:solidFill>
              </a:rPr>
              <a:t>Old Target removal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   Study </a:t>
            </a:r>
            <a:r>
              <a:rPr lang="en-US" dirty="0"/>
              <a:t>of possible solutions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14.02.2008	Presentation to the Second External Panel Review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14.03.2008	Decision to build the New Target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   Target </a:t>
            </a:r>
            <a:r>
              <a:rPr lang="en-US" dirty="0"/>
              <a:t>Design and Construction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   Preparation </a:t>
            </a:r>
            <a:r>
              <a:rPr lang="en-US" dirty="0"/>
              <a:t>of the Safety File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12.11.2008	Short commissioning of new target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15.04.2009	Installation of the new cooling system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Ventilation </a:t>
            </a:r>
            <a:r>
              <a:rPr lang="en-US" dirty="0"/>
              <a:t>of primary area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Air</a:t>
            </a:r>
            <a:r>
              <a:rPr lang="en-US" dirty="0"/>
              <a:t>-tight technical </a:t>
            </a:r>
            <a:r>
              <a:rPr lang="en-US" dirty="0" smtClean="0"/>
              <a:t>gallery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18.05.2009	</a:t>
            </a:r>
            <a:r>
              <a:rPr lang="en-US" dirty="0">
                <a:solidFill>
                  <a:srgbClr val="FF0000"/>
                </a:solidFill>
              </a:rPr>
              <a:t>Commissioning of the new </a:t>
            </a:r>
            <a:r>
              <a:rPr lang="en-US" dirty="0" smtClean="0">
                <a:solidFill>
                  <a:srgbClr val="FF0000"/>
                </a:solidFill>
              </a:rPr>
              <a:t>Target</a:t>
            </a:r>
          </a:p>
          <a:p>
            <a:pPr eaLnBrk="1" hangingPunct="1">
              <a:buFont typeface="Wingdings" charset="2"/>
              <a:buNone/>
            </a:pPr>
            <a:r>
              <a:rPr lang="en-US" dirty="0" smtClean="0"/>
              <a:t>                                  Physics Run </a:t>
            </a:r>
          </a:p>
          <a:p>
            <a:pPr eaLnBrk="1" hangingPunct="1">
              <a:buFont typeface="Wingdings" charset="2"/>
              <a:buNone/>
            </a:pPr>
            <a:r>
              <a:rPr lang="en-US" dirty="0" smtClean="0"/>
              <a:t>17.05.2010          </a:t>
            </a:r>
            <a:r>
              <a:rPr lang="en-US" dirty="0" smtClean="0">
                <a:solidFill>
                  <a:srgbClr val="FF0000"/>
                </a:solidFill>
              </a:rPr>
              <a:t>Work Sector Type A</a:t>
            </a:r>
          </a:p>
          <a:p>
            <a:pPr eaLnBrk="1" hangingPunct="1">
              <a:buFont typeface="Wingdings" charset="2"/>
              <a:buNone/>
            </a:pP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FF0000"/>
                </a:solidFill>
              </a:rPr>
              <a:t>Borated Water Moderator</a:t>
            </a:r>
          </a:p>
          <a:p>
            <a:pPr eaLnBrk="1" hangingPunct="1">
              <a:buFont typeface="Wingdings" charset="2"/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                        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8" name="Immagine 4" descr="n_tof_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1"/>
            <a:ext cx="1066800" cy="71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0" y="2312075"/>
            <a:ext cx="94163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BE/OP</a:t>
            </a:r>
          </a:p>
          <a:p>
            <a:r>
              <a:rPr lang="en-US" dirty="0" smtClean="0"/>
              <a:t>BE/BI</a:t>
            </a:r>
          </a:p>
          <a:p>
            <a:r>
              <a:rPr lang="en-US" dirty="0" smtClean="0"/>
              <a:t>BE/ASR</a:t>
            </a:r>
          </a:p>
          <a:p>
            <a:r>
              <a:rPr lang="en-US" dirty="0" smtClean="0"/>
              <a:t>DGS/RP</a:t>
            </a:r>
          </a:p>
          <a:p>
            <a:r>
              <a:rPr lang="en-US" dirty="0" smtClean="0"/>
              <a:t>GS/ASE</a:t>
            </a:r>
          </a:p>
          <a:p>
            <a:r>
              <a:rPr lang="en-US" dirty="0" smtClean="0"/>
              <a:t>GS/SEM</a:t>
            </a:r>
          </a:p>
          <a:p>
            <a:r>
              <a:rPr lang="en-US" dirty="0" smtClean="0"/>
              <a:t>PH/DI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95600" y="2286000"/>
            <a:ext cx="121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PH/SME</a:t>
            </a:r>
          </a:p>
          <a:p>
            <a:r>
              <a:rPr lang="en-US" dirty="0" smtClean="0"/>
              <a:t>PH/UNT</a:t>
            </a:r>
          </a:p>
          <a:p>
            <a:r>
              <a:rPr lang="en-US" dirty="0" smtClean="0"/>
              <a:t>EN/CV</a:t>
            </a:r>
          </a:p>
          <a:p>
            <a:r>
              <a:rPr lang="en-US" dirty="0" smtClean="0"/>
              <a:t>EN/STI</a:t>
            </a:r>
          </a:p>
          <a:p>
            <a:r>
              <a:rPr lang="en-US" dirty="0" smtClean="0"/>
              <a:t>EN/HE</a:t>
            </a:r>
          </a:p>
          <a:p>
            <a:r>
              <a:rPr lang="en-US" dirty="0" smtClean="0"/>
              <a:t>EN/MME</a:t>
            </a:r>
          </a:p>
          <a:p>
            <a:r>
              <a:rPr lang="en-US" dirty="0" smtClean="0"/>
              <a:t>EN/MEF</a:t>
            </a:r>
          </a:p>
          <a:p>
            <a:r>
              <a:rPr lang="en-US" dirty="0" smtClean="0"/>
              <a:t>EN/EL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1524000"/>
            <a:ext cx="148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CERN Groups: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5410200"/>
            <a:ext cx="7757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particular: </a:t>
            </a:r>
            <a:r>
              <a:rPr lang="en-US" dirty="0" err="1" smtClean="0"/>
              <a:t>M.Calviani</a:t>
            </a:r>
            <a:r>
              <a:rPr lang="en-US" dirty="0" smtClean="0"/>
              <a:t>, </a:t>
            </a:r>
            <a:r>
              <a:rPr lang="en-US" dirty="0" err="1" smtClean="0"/>
              <a:t>C.Guerrero</a:t>
            </a:r>
            <a:r>
              <a:rPr lang="en-US" dirty="0" smtClean="0"/>
              <a:t>, E. </a:t>
            </a:r>
            <a:r>
              <a:rPr lang="en-US" dirty="0" err="1" smtClean="0"/>
              <a:t>Berthomieux,S</a:t>
            </a:r>
            <a:r>
              <a:rPr lang="en-US" dirty="0" smtClean="0"/>
              <a:t>. </a:t>
            </a:r>
            <a:r>
              <a:rPr lang="en-US" dirty="0" err="1" smtClean="0"/>
              <a:t>Andriamonje,V.Vlachoudis</a:t>
            </a:r>
            <a:endParaRPr lang="en-US" dirty="0"/>
          </a:p>
        </p:txBody>
      </p:sp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lang="en-US" dirty="0" smtClean="0"/>
              <a:t>E. Chiaveri / INTC Meeting 23/24 June 2010</a:t>
            </a:r>
            <a:endParaRPr lang="en-US" dirty="0"/>
          </a:p>
        </p:txBody>
      </p:sp>
      <p:pic>
        <p:nvPicPr>
          <p:cNvPr id="12" name="Immagine 4" descr="n_tof_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0"/>
            <a:ext cx="1676400" cy="11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Why Working Sector Type A</a:t>
            </a:r>
            <a:endParaRPr lang="en-US" dirty="0">
              <a:latin typeface="Palatino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>
              <a:solidFill>
                <a:srgbClr val="000000"/>
              </a:solidFill>
              <a:latin typeface="Consolas"/>
              <a:ea typeface="Consolas"/>
              <a:cs typeface="Consolas"/>
            </a:endParaRPr>
          </a:p>
          <a:p>
            <a:r>
              <a:rPr lang="en-US" sz="5538" dirty="0" smtClean="0">
                <a:solidFill>
                  <a:srgbClr val="FF0000"/>
                </a:solidFill>
                <a:latin typeface="Consolas"/>
                <a:ea typeface="Consolas"/>
                <a:cs typeface="Consolas"/>
              </a:rPr>
              <a:t>Past</a:t>
            </a:r>
            <a:r>
              <a:rPr lang="en-US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:</a:t>
            </a:r>
          </a:p>
          <a:p>
            <a:r>
              <a:rPr lang="en-US" sz="4211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- </a:t>
            </a:r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Upper limit of 1LA for open sources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- Higher than 1LA (~10mg 235U) needed a special container          called ISO2919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    =&gt; </a:t>
            </a:r>
            <a:r>
              <a:rPr lang="en-US" sz="3200" i="1" dirty="0" smtClean="0">
                <a:solidFill>
                  <a:srgbClr val="FF0000"/>
                </a:solidFill>
                <a:latin typeface="Palatino"/>
                <a:ea typeface="Consolas"/>
                <a:cs typeface="Consolas"/>
              </a:rPr>
              <a:t>with the following problems</a:t>
            </a:r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: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      - difficult (expensive) to construct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      - few companies could characterize it as ISO2919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      - difficult to manipulate (position, alignment etc)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      - measurement not in vacuum, presence of extra windows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      - thick canning </a:t>
            </a:r>
            <a:r>
              <a:rPr lang="en-US" sz="3200" dirty="0" err="1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vs</a:t>
            </a:r>
            <a:r>
              <a:rPr lang="en-US" sz="3200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 mg of target -&gt; resulting in huge      background</a:t>
            </a:r>
          </a:p>
          <a:p>
            <a:endParaRPr lang="en-US" dirty="0" smtClean="0">
              <a:solidFill>
                <a:srgbClr val="000000"/>
              </a:solidFill>
              <a:latin typeface="Palatino"/>
              <a:ea typeface="Consolas"/>
              <a:cs typeface="Consolas"/>
            </a:endParaRPr>
          </a:p>
          <a:p>
            <a:endParaRPr lang="en-US" dirty="0" smtClean="0">
              <a:solidFill>
                <a:srgbClr val="000000"/>
              </a:solidFill>
              <a:latin typeface="Consolas"/>
              <a:ea typeface="Consolas"/>
              <a:cs typeface="Consolas"/>
            </a:endParaRPr>
          </a:p>
        </p:txBody>
      </p:sp>
      <p:pic>
        <p:nvPicPr>
          <p:cNvPr id="5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"/>
            <a:ext cx="1752600" cy="117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Why Working Sector Type A</a:t>
            </a:r>
            <a:endParaRPr lang="en-US" dirty="0">
              <a:latin typeface="Palatino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nsolas"/>
                <a:ea typeface="Consolas"/>
                <a:cs typeface="Consolas"/>
              </a:rPr>
              <a:t>Present</a:t>
            </a:r>
            <a:r>
              <a:rPr lang="en-US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: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Consolas"/>
                <a:ea typeface="Consolas"/>
                <a:cs typeface="Consolas"/>
              </a:rPr>
              <a:t>- </a:t>
            </a:r>
            <a:r>
              <a:rPr lang="en-US" sz="2162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With the Working Sector Type A, the whole experimental area is acting like the container</a:t>
            </a:r>
          </a:p>
          <a:p>
            <a:r>
              <a:rPr lang="en-US" sz="2162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- No restriction in the samples used</a:t>
            </a:r>
          </a:p>
          <a:p>
            <a:r>
              <a:rPr lang="en-US" sz="2162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- Positioning directly in the vacuum with no additional windows    </a:t>
            </a:r>
          </a:p>
          <a:p>
            <a:r>
              <a:rPr lang="en-US" sz="2162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- Strong enhancement of signal / background</a:t>
            </a:r>
          </a:p>
          <a:p>
            <a:r>
              <a:rPr lang="en-US" sz="2162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- Not a Class-A therefore no manipulation of the targets in situ.</a:t>
            </a:r>
          </a:p>
          <a:p>
            <a:r>
              <a:rPr lang="en-US" sz="2162" dirty="0" smtClean="0">
                <a:solidFill>
                  <a:srgbClr val="000000"/>
                </a:solidFill>
                <a:latin typeface="Palatino"/>
                <a:ea typeface="Consolas"/>
                <a:cs typeface="Consolas"/>
              </a:rPr>
              <a:t>- Safety procedures to follow</a:t>
            </a:r>
            <a:endParaRPr lang="en-US" sz="2162" dirty="0" smtClean="0">
              <a:latin typeface="Palatino"/>
            </a:endParaRPr>
          </a:p>
          <a:p>
            <a:endParaRPr lang="en-US" dirty="0"/>
          </a:p>
        </p:txBody>
      </p:sp>
      <p:pic>
        <p:nvPicPr>
          <p:cNvPr id="5" name="Immagine 4" descr="n_tof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"/>
            <a:ext cx="1752600" cy="117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Technical requirements for the n_TOF Work Sector Type A (WSTA)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pic>
        <p:nvPicPr>
          <p:cNvPr id="7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0115" y="1154668"/>
            <a:ext cx="2846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T. Otto, EDMS No. 473271 v.1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524000"/>
            <a:ext cx="80772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Fire resistance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Walls F90 and doors T60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Detection system in the area and ventilation ducts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Isolation of Work Sector in case of fire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Ventilation system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Under pressure in the Work Sector (higher hazard) – </a:t>
            </a:r>
            <a:r>
              <a:rPr lang="en-US" b="1" dirty="0" smtClean="0"/>
              <a:t>60 Pa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&gt; 5 air renewal/hour (500 m</a:t>
            </a:r>
            <a:r>
              <a:rPr lang="en-US" baseline="30000" dirty="0" smtClean="0"/>
              <a:t>3</a:t>
            </a:r>
            <a:r>
              <a:rPr lang="en-US" dirty="0" smtClean="0"/>
              <a:t>/h)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Under pressure secured in case of power failure (CERN Safety Network or dedicated UPS)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Floor and walls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Continuous and impermeable coating </a:t>
            </a:r>
            <a:r>
              <a:rPr lang="en-US" sz="1400" dirty="0" smtClean="0"/>
              <a:t>(floor coating raised 10 cm to wall)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 Access protocol specification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Material and personnel (“hot” and “cold” changing room)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RP detectors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Decontamination system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Wash basin (with water container retention vessel)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0207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67776"/>
            <a:ext cx="8080799" cy="613302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5800" y="2373868"/>
            <a:ext cx="3361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Entrance of </a:t>
            </a:r>
            <a:r>
              <a:rPr lang="en-US" b="1" dirty="0" err="1" smtClean="0">
                <a:solidFill>
                  <a:srgbClr val="FF0000"/>
                </a:solidFill>
              </a:rPr>
              <a:t>n_TOF</a:t>
            </a:r>
            <a:r>
              <a:rPr lang="en-US" b="1" dirty="0" smtClean="0">
                <a:solidFill>
                  <a:srgbClr val="FF0000"/>
                </a:solidFill>
              </a:rPr>
              <a:t> beam line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0207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41" y="533400"/>
            <a:ext cx="8682279" cy="57912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4600" y="1524000"/>
            <a:ext cx="380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Entrance to the </a:t>
            </a:r>
            <a:r>
              <a:rPr lang="en-US" b="1" dirty="0" err="1" smtClean="0">
                <a:solidFill>
                  <a:srgbClr val="FF0000"/>
                </a:solidFill>
              </a:rPr>
              <a:t>n_TOF</a:t>
            </a:r>
            <a:r>
              <a:rPr lang="en-US" b="1" dirty="0" smtClean="0">
                <a:solidFill>
                  <a:srgbClr val="FF0000"/>
                </a:solidFill>
              </a:rPr>
              <a:t> beam line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10207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52400"/>
            <a:ext cx="8682278" cy="57912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Chiaveri / INTC Meeting 23/24 June 2010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1981200" y="38100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67000" y="3505200"/>
            <a:ext cx="182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Material entrance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876800" y="3962400"/>
            <a:ext cx="838200" cy="60960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1200" y="3733800"/>
            <a:ext cx="1622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Changing room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8249</TotalTime>
  <Words>1893</Words>
  <Application>Microsoft Macintosh PowerPoint</Application>
  <PresentationFormat>On-screen Show (4:3)</PresentationFormat>
  <Paragraphs>286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Bookman Old Style</vt:lpstr>
      <vt:lpstr>Gill Sans MT</vt:lpstr>
      <vt:lpstr>Wingdings 3</vt:lpstr>
      <vt:lpstr>Arial Unicode MS</vt:lpstr>
      <vt:lpstr>Calibri</vt:lpstr>
      <vt:lpstr>MS Mincho</vt:lpstr>
      <vt:lpstr>ＭＳ Ｐゴシック</vt:lpstr>
      <vt:lpstr>Origin</vt:lpstr>
      <vt:lpstr>    n_TOF Facility: status report               </vt:lpstr>
      <vt:lpstr>ITEMS</vt:lpstr>
      <vt:lpstr>Milestones towards of nTOF Facility</vt:lpstr>
      <vt:lpstr> Why Working Sector Type A</vt:lpstr>
      <vt:lpstr>Why Working Sector Type A</vt:lpstr>
      <vt:lpstr>Technical requirements for the n_TOF Work Sector Type A (WSTA)</vt:lpstr>
      <vt:lpstr>Slide 7</vt:lpstr>
      <vt:lpstr>Slide 8</vt:lpstr>
      <vt:lpstr>Slide 9</vt:lpstr>
      <vt:lpstr>Slide 10</vt:lpstr>
      <vt:lpstr>Slide 11</vt:lpstr>
      <vt:lpstr>Slide 12</vt:lpstr>
      <vt:lpstr>Specification for personnel access</vt:lpstr>
      <vt:lpstr>SIR course for n_TOF </vt:lpstr>
      <vt:lpstr>Borated water effect–  Photon Energy distribution</vt:lpstr>
      <vt:lpstr>Cooling and moderator station</vt:lpstr>
      <vt:lpstr>Alignment of n_TOF line</vt:lpstr>
      <vt:lpstr>Safety File</vt:lpstr>
      <vt:lpstr>Slide 19</vt:lpstr>
      <vt:lpstr>Slide 20</vt:lpstr>
      <vt:lpstr>Slide 21</vt:lpstr>
      <vt:lpstr>Symmetric Beam profile in the Experimental Area (2009)</vt:lpstr>
      <vt:lpstr>Symmetric Beam profile in the Experimental Area(2010)</vt:lpstr>
      <vt:lpstr>Slide 24</vt:lpstr>
      <vt:lpstr>Slide 25</vt:lpstr>
      <vt:lpstr>Plan of measurements 2010</vt:lpstr>
      <vt:lpstr>2009-(2015) : Phase II experimental program</vt:lpstr>
      <vt:lpstr>Slide 28</vt:lpstr>
      <vt:lpstr>n_TOF facility Summary</vt:lpstr>
      <vt:lpstr>Acknowledgments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n_TOF report for the Collaboration Meeting</dc:title>
  <dc:creator>bnv</dc:creator>
  <cp:lastModifiedBy>Enrico CHIAVERI</cp:lastModifiedBy>
  <cp:revision>640</cp:revision>
  <cp:lastPrinted>2009-11-16T10:20:12Z</cp:lastPrinted>
  <dcterms:created xsi:type="dcterms:W3CDTF">2010-06-22T10:15:13Z</dcterms:created>
  <dcterms:modified xsi:type="dcterms:W3CDTF">2010-06-22T10:17:30Z</dcterms:modified>
</cp:coreProperties>
</file>