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19"/>
  </p:notesMasterIdLst>
  <p:sldIdLst>
    <p:sldId id="256" r:id="rId2"/>
    <p:sldId id="278" r:id="rId3"/>
    <p:sldId id="267" r:id="rId4"/>
    <p:sldId id="272" r:id="rId5"/>
    <p:sldId id="257" r:id="rId6"/>
    <p:sldId id="263" r:id="rId7"/>
    <p:sldId id="271" r:id="rId8"/>
    <p:sldId id="275" r:id="rId9"/>
    <p:sldId id="259" r:id="rId10"/>
    <p:sldId id="260" r:id="rId11"/>
    <p:sldId id="261" r:id="rId12"/>
    <p:sldId id="264" r:id="rId13"/>
    <p:sldId id="265" r:id="rId14"/>
    <p:sldId id="262" r:id="rId15"/>
    <p:sldId id="266" r:id="rId16"/>
    <p:sldId id="270" r:id="rId17"/>
    <p:sldId id="269" r:id="rId18"/>
  </p:sldIdLst>
  <p:sldSz cx="9144000" cy="6858000" type="screen4x3"/>
  <p:notesSz cx="6670675" cy="9875838"/>
  <p:embeddedFontLst>
    <p:embeddedFont>
      <p:font typeface="Bookman Old Style" pitchFamily="18" charset="0"/>
      <p:regular r:id="rId20"/>
      <p:bold r:id="rId21"/>
      <p:italic r:id="rId22"/>
      <p:boldItalic r:id="rId23"/>
    </p:embeddedFont>
    <p:embeddedFont>
      <p:font typeface="Gill Sans MT" pitchFamily="34" charset="0"/>
      <p:regular r:id="rId24"/>
      <p:bold r:id="rId25"/>
      <p:italic r:id="rId26"/>
      <p:boldItalic r:id="rId27"/>
    </p:embeddedFont>
    <p:embeddedFont>
      <p:font typeface="Calibri" pitchFamily="34" charset="0"/>
      <p:regular r:id="rId28"/>
      <p:bold r:id="rId29"/>
      <p:italic r:id="rId30"/>
      <p:boldItalic r:id="rId31"/>
    </p:embeddedFont>
    <p:embeddedFont>
      <p:font typeface="Wingdings 3" pitchFamily="18" charset="2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68" autoAdjust="0"/>
  </p:normalViewPr>
  <p:slideViewPr>
    <p:cSldViewPr>
      <p:cViewPr>
        <p:scale>
          <a:sx n="80" d="100"/>
          <a:sy n="80" d="100"/>
        </p:scale>
        <p:origin x="-876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6" y="0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1852F-16CE-4D9E-A0A0-2533DF09A457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41363"/>
            <a:ext cx="4937125" cy="37036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691023"/>
            <a:ext cx="5336540" cy="4444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6" y="9380332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B378E-4EEE-40F1-BF4F-9DE091F63A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-nds.iaea.org/standards/" TargetMode="Externa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tif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3733800"/>
            <a:ext cx="6858000" cy="7620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Measurement of the fission cross-section of </a:t>
            </a:r>
            <a:r>
              <a:rPr lang="en-US" sz="2000" b="1" baseline="30000" dirty="0" smtClean="0">
                <a:solidFill>
                  <a:srgbClr val="00B0F0"/>
                </a:solidFill>
              </a:rPr>
              <a:t>240</a:t>
            </a:r>
            <a:r>
              <a:rPr lang="en-US" sz="2000" b="1" dirty="0" smtClean="0">
                <a:solidFill>
                  <a:srgbClr val="00B0F0"/>
                </a:solidFill>
              </a:rPr>
              <a:t>Pu and </a:t>
            </a:r>
            <a:r>
              <a:rPr lang="en-US" sz="2000" b="1" baseline="30000" dirty="0" smtClean="0">
                <a:solidFill>
                  <a:srgbClr val="00B0F0"/>
                </a:solidFill>
              </a:rPr>
              <a:t>242</a:t>
            </a:r>
            <a:r>
              <a:rPr lang="en-US" sz="2000" b="1" dirty="0" smtClean="0">
                <a:solidFill>
                  <a:srgbClr val="00B0F0"/>
                </a:solidFill>
              </a:rPr>
              <a:t>Pu at CERN’s </a:t>
            </a:r>
            <a:r>
              <a:rPr lang="en-US" sz="2000" b="1" dirty="0" err="1" smtClean="0">
                <a:solidFill>
                  <a:srgbClr val="00B0F0"/>
                </a:solidFill>
              </a:rPr>
              <a:t>n_TOF</a:t>
            </a:r>
            <a:r>
              <a:rPr lang="en-US" sz="2000" b="1" dirty="0" smtClean="0">
                <a:solidFill>
                  <a:srgbClr val="00B0F0"/>
                </a:solidFill>
              </a:rPr>
              <a:t> facility</a:t>
            </a:r>
            <a:endParaRPr lang="en-US" sz="2000" b="1" dirty="0">
              <a:solidFill>
                <a:srgbClr val="00B0F0"/>
              </a:solidFill>
            </a:endParaRPr>
          </a:p>
        </p:txBody>
      </p:sp>
      <p:pic>
        <p:nvPicPr>
          <p:cNvPr id="4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1054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5129784"/>
            <a:ext cx="609600" cy="54140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758389" y="4507468"/>
            <a:ext cx="4318811" cy="369332"/>
          </a:xfrm>
          <a:prstGeom prst="rect">
            <a:avLst/>
          </a:prstGeom>
          <a:solidFill>
            <a:srgbClr val="00B0F0">
              <a:alpha val="10000"/>
            </a:srgbClr>
          </a:solidFill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+mj-lt"/>
              </a:rPr>
              <a:t>CERN-INTC-2010-042, INTC-P-280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5085167"/>
            <a:ext cx="348377" cy="62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971800" y="5071646"/>
            <a:ext cx="541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Spokespersons</a:t>
            </a:r>
            <a:r>
              <a:rPr lang="en-US" sz="1600" dirty="0" smtClean="0"/>
              <a:t>: M. Calviani (CERN), E. Berthoumieux (CEA)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5334000"/>
            <a:ext cx="23044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TC</a:t>
            </a:r>
            <a:r>
              <a:rPr lang="en-US" sz="1600" dirty="0" smtClean="0"/>
              <a:t>: V. Vlachoudis (CERN)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352800" y="5943600"/>
            <a:ext cx="2326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/>
              <a:t>n_TOF</a:t>
            </a:r>
            <a:r>
              <a:rPr lang="en-US" b="1" i="1" dirty="0" smtClean="0"/>
              <a:t> Collaboration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304800" y="1777124"/>
            <a:ext cx="5581972" cy="3785476"/>
            <a:chOff x="304800" y="1777124"/>
            <a:chExt cx="5581972" cy="3785476"/>
          </a:xfrm>
        </p:grpSpPr>
        <p:pic>
          <p:nvPicPr>
            <p:cNvPr id="15" name="Picture 14" descr="240Pu_500bpd_CR_separate_pres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800" y="1777124"/>
              <a:ext cx="5581972" cy="378547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657600" y="2615324"/>
              <a:ext cx="724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 smtClean="0"/>
                <a:t>240</a:t>
              </a:r>
              <a:r>
                <a:rPr lang="en-US" b="1" dirty="0" smtClean="0"/>
                <a:t>Pu</a:t>
              </a:r>
              <a:endParaRPr lang="en-US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810000" y="3986924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30000" dirty="0" smtClean="0"/>
                <a:t>239</a:t>
              </a:r>
              <a:r>
                <a:rPr lang="en-US" sz="1400" b="1" dirty="0" smtClean="0"/>
                <a:t>Pu</a:t>
              </a:r>
              <a:endParaRPr lang="en-US" sz="14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10000" y="4748924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30000" dirty="0" smtClean="0"/>
                <a:t>241</a:t>
              </a:r>
              <a:r>
                <a:rPr lang="en-US" sz="1400" b="1" dirty="0" smtClean="0"/>
                <a:t>Pu</a:t>
              </a:r>
              <a:endParaRPr lang="en-US" sz="1400" b="1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4419600" y="5053724"/>
              <a:ext cx="838200" cy="1588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819400" y="5053724"/>
              <a:ext cx="533400" cy="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667000" y="4690646"/>
              <a:ext cx="9115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request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Countrates</a:t>
            </a:r>
            <a:r>
              <a:rPr lang="en-US" dirty="0" smtClean="0"/>
              <a:t> </a:t>
            </a:r>
            <a:r>
              <a:rPr lang="en-US" baseline="30000" dirty="0" smtClean="0"/>
              <a:t>240</a:t>
            </a:r>
            <a:r>
              <a:rPr lang="en-US" dirty="0" smtClean="0"/>
              <a:t>Pu (1/2)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CERN-INTC-2010-042, INTC-P-280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44267" y="1295400"/>
            <a:ext cx="259013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15 mg </a:t>
            </a:r>
            <a:r>
              <a:rPr lang="en-US" b="1" i="1" baseline="30000" dirty="0" smtClean="0">
                <a:solidFill>
                  <a:srgbClr val="FF0000"/>
                </a:solidFill>
              </a:rPr>
              <a:t>240</a:t>
            </a:r>
            <a:r>
              <a:rPr lang="en-US" b="1" i="1" dirty="0" smtClean="0">
                <a:solidFill>
                  <a:srgbClr val="FF0000"/>
                </a:solidFill>
              </a:rPr>
              <a:t>Pu, 133 </a:t>
            </a:r>
            <a:r>
              <a:rPr lang="en-US" b="1" i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b="1" i="1" dirty="0" smtClean="0">
                <a:solidFill>
                  <a:srgbClr val="FF0000"/>
                </a:solidFill>
              </a:rPr>
              <a:t>g/cm</a:t>
            </a:r>
            <a:r>
              <a:rPr lang="en-US" b="1" i="1" baseline="30000" dirty="0" smtClean="0">
                <a:solidFill>
                  <a:srgbClr val="FF0000"/>
                </a:solidFill>
              </a:rPr>
              <a:t>2</a:t>
            </a:r>
            <a:endParaRPr lang="en-US" b="1" i="1" baseline="30000" dirty="0">
              <a:solidFill>
                <a:srgbClr val="FF0000"/>
              </a:solidFill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867400" y="3912275"/>
            <a:ext cx="2743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&lt; 100 </a:t>
            </a:r>
            <a:r>
              <a:rPr lang="en-US" b="1" dirty="0" err="1" smtClean="0">
                <a:solidFill>
                  <a:srgbClr val="FF0000"/>
                </a:solidFill>
              </a:rPr>
              <a:t>eV</a:t>
            </a:r>
            <a:r>
              <a:rPr lang="en-US" dirty="0" smtClean="0"/>
              <a:t>, most of the contaminant contribution is due to </a:t>
            </a:r>
            <a:r>
              <a:rPr lang="en-US" baseline="30000" dirty="0" smtClean="0">
                <a:solidFill>
                  <a:srgbClr val="00B0F0"/>
                </a:solidFill>
              </a:rPr>
              <a:t>239</a:t>
            </a:r>
            <a:r>
              <a:rPr lang="en-US" dirty="0" smtClean="0">
                <a:solidFill>
                  <a:srgbClr val="00B0F0"/>
                </a:solidFill>
              </a:rPr>
              <a:t>Pu(</a:t>
            </a:r>
            <a:r>
              <a:rPr lang="en-US" dirty="0" err="1" smtClean="0">
                <a:solidFill>
                  <a:srgbClr val="00B0F0"/>
                </a:solidFill>
              </a:rPr>
              <a:t>n,f</a:t>
            </a:r>
            <a:r>
              <a:rPr lang="en-US" dirty="0" smtClean="0">
                <a:solidFill>
                  <a:srgbClr val="00B0F0"/>
                </a:solidFill>
              </a:rPr>
              <a:t>)</a:t>
            </a:r>
            <a:r>
              <a:rPr lang="en-US" dirty="0" smtClean="0"/>
              <a:t>: subtraction possible, with relatively small uncertainties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47800" y="1219200"/>
            <a:ext cx="3149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Fission rate per proton bunch</a:t>
            </a:r>
            <a:endParaRPr lang="en-US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67400" y="2133600"/>
            <a:ext cx="2590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&gt; 300 </a:t>
            </a:r>
            <a:r>
              <a:rPr lang="en-US" b="1" dirty="0" err="1" smtClean="0">
                <a:solidFill>
                  <a:srgbClr val="FF0000"/>
                </a:solidFill>
              </a:rPr>
              <a:t>eV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the measurements is </a:t>
            </a:r>
            <a:r>
              <a:rPr lang="en-US" dirty="0" smtClean="0">
                <a:solidFill>
                  <a:srgbClr val="00B0F0"/>
                </a:solidFill>
              </a:rPr>
              <a:t>mostly unaffected </a:t>
            </a:r>
            <a:r>
              <a:rPr lang="en-US" dirty="0" smtClean="0"/>
              <a:t>by the presence of contaminants in the sample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measurement ok!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build="allAtOnce"/>
      <p:bldP spid="16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Countrates</a:t>
            </a:r>
            <a:r>
              <a:rPr lang="en-US" dirty="0" smtClean="0"/>
              <a:t> </a:t>
            </a:r>
            <a:r>
              <a:rPr lang="en-US" baseline="30000" dirty="0" smtClean="0"/>
              <a:t>240</a:t>
            </a:r>
            <a:r>
              <a:rPr lang="en-US" dirty="0" smtClean="0"/>
              <a:t>Pu (2/2)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2590800"/>
            <a:ext cx="327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With 20 bins/neutron energy decade (statistical uncertainty):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 Above 1 </a:t>
            </a:r>
            <a:r>
              <a:rPr lang="en-US" sz="2000" dirty="0" err="1" smtClean="0"/>
              <a:t>keV</a:t>
            </a:r>
            <a:r>
              <a:rPr lang="en-US" sz="2000" dirty="0" smtClean="0"/>
              <a:t>: </a:t>
            </a:r>
            <a:r>
              <a:rPr lang="en-US" sz="2000" b="1" dirty="0" smtClean="0">
                <a:solidFill>
                  <a:srgbClr val="00B0F0"/>
                </a:solidFill>
              </a:rPr>
              <a:t>&lt;3%/bin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 </a:t>
            </a:r>
            <a:r>
              <a:rPr lang="en-US" sz="2000" dirty="0" smtClean="0"/>
              <a:t>Above threshold:</a:t>
            </a:r>
            <a:r>
              <a:rPr lang="en-US" sz="2000" b="1" dirty="0" smtClean="0">
                <a:solidFill>
                  <a:srgbClr val="00B0F0"/>
                </a:solidFill>
              </a:rPr>
              <a:t> &lt;1%/bin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733800" y="1209980"/>
            <a:ext cx="4648200" cy="5038420"/>
            <a:chOff x="3733800" y="1209980"/>
            <a:chExt cx="4648200" cy="503842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33800" y="1209980"/>
              <a:ext cx="4648200" cy="5038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4343400" y="4617720"/>
              <a:ext cx="3825240" cy="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172200" y="4191000"/>
              <a:ext cx="478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3%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4343400" y="5058000"/>
              <a:ext cx="3825240" cy="0"/>
            </a:xfrm>
            <a:prstGeom prst="line">
              <a:avLst/>
            </a:prstGeom>
            <a:ln w="222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715000" y="5040868"/>
              <a:ext cx="478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1%</a:t>
              </a:r>
              <a:endParaRPr lang="en-US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85800" y="5105400"/>
            <a:ext cx="2209800" cy="64633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Expected systematic uncertainties: </a:t>
            </a:r>
            <a:r>
              <a:rPr lang="en-US" b="1" dirty="0" smtClean="0">
                <a:solidFill>
                  <a:srgbClr val="FF0000"/>
                </a:solidFill>
              </a:rPr>
              <a:t>~3-4%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381000" y="1314271"/>
            <a:ext cx="29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Fission counts and statistical uncertainties using </a:t>
            </a:r>
            <a:r>
              <a:rPr lang="en-US" b="1" dirty="0" smtClean="0"/>
              <a:t>8x10</a:t>
            </a:r>
            <a:r>
              <a:rPr lang="en-US" b="1" baseline="30000" dirty="0" smtClean="0"/>
              <a:t>18</a:t>
            </a:r>
            <a:r>
              <a:rPr lang="en-US" b="1" dirty="0" smtClean="0"/>
              <a:t> protons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8" grpId="0" build="allAtOnce" animBg="1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Countrates</a:t>
            </a:r>
            <a:r>
              <a:rPr lang="en-US" dirty="0" smtClean="0"/>
              <a:t> </a:t>
            </a:r>
            <a:r>
              <a:rPr lang="en-US" baseline="30000" dirty="0" smtClean="0"/>
              <a:t>242</a:t>
            </a:r>
            <a:r>
              <a:rPr lang="en-US" dirty="0" smtClean="0"/>
              <a:t>Pu (1/2)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8600" y="1882676"/>
            <a:ext cx="2057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&lt; 100 </a:t>
            </a:r>
            <a:r>
              <a:rPr lang="en-US" b="1" dirty="0" err="1" smtClean="0">
                <a:solidFill>
                  <a:srgbClr val="FF0000"/>
                </a:solidFill>
              </a:rPr>
              <a:t>eV</a:t>
            </a:r>
            <a:r>
              <a:rPr lang="en-US" dirty="0" smtClean="0"/>
              <a:t>, the contribution of the contaminants on the fission yield is </a:t>
            </a:r>
            <a:r>
              <a:rPr lang="en-US" i="1" dirty="0" smtClean="0">
                <a:solidFill>
                  <a:srgbClr val="00B0F0"/>
                </a:solidFill>
              </a:rPr>
              <a:t>&gt; 2 orders of magnitude </a:t>
            </a:r>
            <a:r>
              <a:rPr lang="en-US" dirty="0" smtClean="0"/>
              <a:t>higher than that of </a:t>
            </a:r>
            <a:r>
              <a:rPr lang="en-US" baseline="30000" dirty="0" smtClean="0"/>
              <a:t>242</a:t>
            </a:r>
            <a:r>
              <a:rPr lang="en-US" dirty="0" smtClean="0"/>
              <a:t>Pu(</a:t>
            </a:r>
            <a:r>
              <a:rPr lang="en-US" dirty="0" err="1" smtClean="0"/>
              <a:t>n,f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4495800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&gt; 1 </a:t>
            </a:r>
            <a:r>
              <a:rPr lang="en-US" b="1" dirty="0" err="1" smtClean="0">
                <a:solidFill>
                  <a:srgbClr val="FF0000"/>
                </a:solidFill>
              </a:rPr>
              <a:t>keV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the contribution of the fission yield due to the contaminants is &lt; 1% 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measurement ok!</a:t>
            </a:r>
            <a:endParaRPr lang="en-US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2867" y="1230868"/>
            <a:ext cx="2590133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25 mg </a:t>
            </a:r>
            <a:r>
              <a:rPr lang="en-US" b="1" i="1" baseline="30000" dirty="0" smtClean="0">
                <a:solidFill>
                  <a:srgbClr val="FF0000"/>
                </a:solidFill>
              </a:rPr>
              <a:t>242</a:t>
            </a:r>
            <a:r>
              <a:rPr lang="en-US" b="1" i="1" dirty="0" smtClean="0">
                <a:solidFill>
                  <a:srgbClr val="FF0000"/>
                </a:solidFill>
              </a:rPr>
              <a:t>Pu, 220 </a:t>
            </a:r>
            <a:r>
              <a:rPr lang="en-US" b="1" i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b="1" i="1" dirty="0" smtClean="0">
                <a:solidFill>
                  <a:srgbClr val="FF0000"/>
                </a:solidFill>
              </a:rPr>
              <a:t>g/cm</a:t>
            </a:r>
            <a:r>
              <a:rPr lang="en-US" b="1" i="1" baseline="30000" dirty="0" smtClean="0">
                <a:solidFill>
                  <a:srgbClr val="FF0000"/>
                </a:solidFill>
              </a:rPr>
              <a:t>2</a:t>
            </a:r>
            <a:endParaRPr lang="en-US" b="1" i="1" baseline="30000" dirty="0">
              <a:solidFill>
                <a:srgbClr val="FF0000"/>
              </a:solidFill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04800" y="1219200"/>
            <a:ext cx="3149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Fission rate per proton bunch</a:t>
            </a:r>
            <a:endParaRPr lang="en-US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14600" y="1600200"/>
            <a:ext cx="6629400" cy="4495800"/>
            <a:chOff x="2514600" y="1600200"/>
            <a:chExt cx="6629400" cy="4495800"/>
          </a:xfrm>
        </p:grpSpPr>
        <p:pic>
          <p:nvPicPr>
            <p:cNvPr id="16" name="Picture 15" descr="242Pu_500bpd_CR_separate_pres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14600" y="1600200"/>
              <a:ext cx="6629400" cy="4495800"/>
            </a:xfrm>
            <a:prstGeom prst="rect">
              <a:avLst/>
            </a:prstGeom>
            <a:noFill/>
          </p:spPr>
        </p:pic>
        <p:sp>
          <p:nvSpPr>
            <p:cNvPr id="20" name="TextBox 19"/>
            <p:cNvSpPr txBox="1"/>
            <p:nvPr/>
          </p:nvSpPr>
          <p:spPr>
            <a:xfrm>
              <a:off x="6324600" y="3352800"/>
              <a:ext cx="7248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 smtClean="0"/>
                <a:t>242</a:t>
              </a:r>
              <a:r>
                <a:rPr lang="en-US" b="1" dirty="0" smtClean="0"/>
                <a:t>Pu</a:t>
              </a:r>
              <a:endParaRPr lang="en-US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712150" y="4050268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30000" dirty="0" smtClean="0"/>
                <a:t>241</a:t>
              </a:r>
              <a:r>
                <a:rPr lang="en-US" sz="1400" b="1" dirty="0" smtClean="0"/>
                <a:t>Pu</a:t>
              </a:r>
              <a:endParaRPr lang="en-US" sz="1400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05600" y="4492823"/>
              <a:ext cx="6030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baseline="30000" dirty="0" smtClean="0"/>
                <a:t>239</a:t>
              </a:r>
              <a:r>
                <a:rPr lang="en-US" sz="1400" b="1" dirty="0" smtClean="0"/>
                <a:t>Pu</a:t>
              </a:r>
              <a:endParaRPr lang="en-US" sz="14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352800" y="3505200"/>
              <a:ext cx="1524000" cy="830997"/>
            </a:xfrm>
            <a:prstGeom prst="rect">
              <a:avLst/>
            </a:prstGeom>
            <a:solidFill>
              <a:schemeClr val="bg1">
                <a:lumMod val="75000"/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Contaminant is predominant at low energies</a:t>
              </a:r>
              <a:endPara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6019800" y="5486400"/>
              <a:ext cx="2362200" cy="1588"/>
            </a:xfrm>
            <a:prstGeom prst="straightConnector1">
              <a:avLst/>
            </a:prstGeom>
            <a:ln w="508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781800" y="5105400"/>
              <a:ext cx="10884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C00000"/>
                  </a:solidFill>
                </a:rPr>
                <a:t>request</a:t>
              </a:r>
              <a:endParaRPr lang="en-US" sz="20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0" grpId="0" build="allAtOnce"/>
      <p:bldP spid="13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Countrates</a:t>
            </a:r>
            <a:r>
              <a:rPr lang="en-US" dirty="0" smtClean="0"/>
              <a:t> </a:t>
            </a:r>
            <a:r>
              <a:rPr lang="en-US" baseline="30000" dirty="0" smtClean="0"/>
              <a:t>242</a:t>
            </a:r>
            <a:r>
              <a:rPr lang="en-US" dirty="0" smtClean="0"/>
              <a:t>Pu (2/2)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" y="2325231"/>
            <a:ext cx="3352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With 20 bins/neutron energy decade (statistical uncertainty):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1-100 </a:t>
            </a:r>
            <a:r>
              <a:rPr lang="en-US" sz="2000" b="1" dirty="0" err="1" smtClean="0">
                <a:solidFill>
                  <a:srgbClr val="00B0F0"/>
                </a:solidFill>
              </a:rPr>
              <a:t>keV</a:t>
            </a:r>
            <a:r>
              <a:rPr lang="en-US" sz="2000" b="1" dirty="0" smtClean="0">
                <a:solidFill>
                  <a:srgbClr val="00B0F0"/>
                </a:solidFill>
              </a:rPr>
              <a:t>: ~5%/bin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B0F0"/>
                </a:solidFill>
              </a:rPr>
              <a:t>&gt;100 </a:t>
            </a:r>
            <a:r>
              <a:rPr lang="en-US" sz="2000" b="1" dirty="0" err="1" smtClean="0">
                <a:solidFill>
                  <a:srgbClr val="00B0F0"/>
                </a:solidFill>
              </a:rPr>
              <a:t>keV</a:t>
            </a:r>
            <a:r>
              <a:rPr lang="en-US" sz="2000" b="1" dirty="0" smtClean="0">
                <a:solidFill>
                  <a:srgbClr val="00B0F0"/>
                </a:solidFill>
              </a:rPr>
              <a:t>: &lt;3%/bin</a:t>
            </a:r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 </a:t>
            </a:r>
            <a:r>
              <a:rPr lang="en-US" sz="2000" dirty="0" smtClean="0"/>
              <a:t>above threshold</a:t>
            </a:r>
            <a:r>
              <a:rPr lang="en-US" sz="2000" b="1" dirty="0" smtClean="0"/>
              <a:t>: </a:t>
            </a:r>
            <a:r>
              <a:rPr lang="en-US" sz="2000" b="1" dirty="0" smtClean="0">
                <a:solidFill>
                  <a:srgbClr val="00B0F0"/>
                </a:solidFill>
              </a:rPr>
              <a:t>&lt;1%/bin </a:t>
            </a:r>
            <a:endParaRPr lang="en-US" sz="2000" dirty="0" smtClean="0"/>
          </a:p>
        </p:txBody>
      </p:sp>
      <p:pic>
        <p:nvPicPr>
          <p:cNvPr id="1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4343400" y="1295400"/>
            <a:ext cx="4267200" cy="4839986"/>
            <a:chOff x="4343400" y="1295400"/>
            <a:chExt cx="4267200" cy="4839986"/>
          </a:xfrm>
        </p:grpSpPr>
        <p:pic>
          <p:nvPicPr>
            <p:cNvPr id="2560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43400" y="1295400"/>
              <a:ext cx="4267200" cy="4839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7827784" y="4126468"/>
              <a:ext cx="478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3%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4861560" y="4495800"/>
              <a:ext cx="344424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4876800" y="4288536"/>
              <a:ext cx="2590800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248400" y="3962400"/>
              <a:ext cx="4459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B050"/>
                  </a:solidFill>
                </a:rPr>
                <a:t>5%</a:t>
              </a: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5181600" y="2819400"/>
              <a:ext cx="1066800" cy="68580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172200" y="4964668"/>
              <a:ext cx="478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B0F0"/>
                  </a:solidFill>
                </a:rPr>
                <a:t>1%</a:t>
              </a:r>
              <a:endParaRPr lang="en-US" b="1" dirty="0">
                <a:solidFill>
                  <a:srgbClr val="00B0F0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4876800" y="4914000"/>
              <a:ext cx="3444240" cy="0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690582" y="4724400"/>
            <a:ext cx="3195618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Data adequate for Gen-IV reactors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1219200" y="5334000"/>
            <a:ext cx="2209800" cy="64633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Expected systematic uncertainties: </a:t>
            </a:r>
            <a:r>
              <a:rPr lang="en-US" b="1" dirty="0" smtClean="0">
                <a:solidFill>
                  <a:srgbClr val="FF0000"/>
                </a:solidFill>
              </a:rPr>
              <a:t>4-5%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33400" y="1295400"/>
            <a:ext cx="3124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Fission counts and statistical uncertainties using </a:t>
            </a:r>
            <a:r>
              <a:rPr lang="en-US" b="1" dirty="0" smtClean="0"/>
              <a:t>8x10</a:t>
            </a:r>
            <a:r>
              <a:rPr lang="en-US" b="1" baseline="30000" dirty="0" smtClean="0"/>
              <a:t>18</a:t>
            </a:r>
            <a:r>
              <a:rPr lang="en-US" b="1" dirty="0" smtClean="0"/>
              <a:t> protons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allAtOnce"/>
      <p:bldP spid="24" grpId="0" build="allAtOnce" animBg="1"/>
      <p:bldP spid="25" grpId="0" build="allAtOnce" animBg="1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time request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0600" y="1600200"/>
          <a:ext cx="6858000" cy="2123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371600"/>
                <a:gridCol w="1295400"/>
                <a:gridCol w="2514600"/>
                <a:gridCol w="1676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Isotope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Mass (mg)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Stat. Uncertainties 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protons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baseline="30000" dirty="0" smtClean="0"/>
                        <a:t>240</a:t>
                      </a:r>
                      <a:r>
                        <a:rPr lang="en-US" b="1" dirty="0" smtClean="0"/>
                        <a:t>Pu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≤ 2 (500 </a:t>
                      </a:r>
                      <a:r>
                        <a:rPr lang="en-US" dirty="0" err="1" smtClean="0"/>
                        <a:t>eV</a:t>
                      </a:r>
                      <a:r>
                        <a:rPr lang="en-US" dirty="0" smtClean="0"/>
                        <a:t> – 10 </a:t>
                      </a:r>
                      <a:r>
                        <a:rPr lang="en-US" dirty="0" err="1" smtClean="0"/>
                        <a:t>MeV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100" baseline="0" dirty="0" smtClean="0"/>
                    </a:p>
                    <a:p>
                      <a:r>
                        <a:rPr lang="en-US" sz="2000" b="1" baseline="0" dirty="0" smtClean="0"/>
                        <a:t>8x10</a:t>
                      </a:r>
                      <a:r>
                        <a:rPr lang="en-US" sz="2000" b="1" baseline="30000" dirty="0" smtClean="0"/>
                        <a:t>18</a:t>
                      </a:r>
                      <a:endParaRPr lang="en-US" b="1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baseline="30000" dirty="0" smtClean="0"/>
                        <a:t>242</a:t>
                      </a:r>
                      <a:r>
                        <a:rPr lang="en-US" b="1" dirty="0" smtClean="0"/>
                        <a:t>Pu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≤ 3 (100 </a:t>
                      </a:r>
                      <a:r>
                        <a:rPr lang="en-US" dirty="0" err="1" smtClean="0"/>
                        <a:t>keV</a:t>
                      </a:r>
                      <a:r>
                        <a:rPr lang="en-US" dirty="0" smtClean="0"/>
                        <a:t> – 10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MeV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b="1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235</a:t>
                      </a:r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n.</a:t>
                      </a:r>
                      <a:r>
                        <a:rPr lang="en-US" baseline="0" dirty="0" smtClean="0"/>
                        <a:t> d.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238</a:t>
                      </a:r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n. d.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90600" y="4038600"/>
            <a:ext cx="701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Beam request sufficient to reach the </a:t>
            </a:r>
            <a:r>
              <a:rPr lang="en-US" b="1" dirty="0" smtClean="0"/>
              <a:t>goal of the measurement in the URR and threshold region</a:t>
            </a:r>
            <a:r>
              <a:rPr lang="en-US" dirty="0" smtClean="0"/>
              <a:t> and to study selected resonances at lower </a:t>
            </a:r>
            <a:r>
              <a:rPr lang="en-US" dirty="0" err="1" smtClean="0"/>
              <a:t>energie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dirty="0" smtClean="0"/>
              <a:t>Measurements</a:t>
            </a:r>
            <a:r>
              <a:rPr lang="en-US" b="1" dirty="0" smtClean="0"/>
              <a:t> relative to: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aseline="30000" dirty="0" smtClean="0"/>
              <a:t>235</a:t>
            </a:r>
            <a:r>
              <a:rPr lang="en-US" dirty="0" smtClean="0"/>
              <a:t>U(</a:t>
            </a:r>
            <a:r>
              <a:rPr lang="en-US" dirty="0" err="1" smtClean="0"/>
              <a:t>n,f</a:t>
            </a:r>
            <a:r>
              <a:rPr lang="en-US" dirty="0" smtClean="0"/>
              <a:t>) </a:t>
            </a:r>
            <a:r>
              <a:rPr lang="en-US" sz="1600" dirty="0" smtClean="0"/>
              <a:t>cross-section is a standard from 150 </a:t>
            </a:r>
            <a:r>
              <a:rPr lang="en-US" sz="1600" dirty="0" err="1" smtClean="0"/>
              <a:t>keV</a:t>
            </a:r>
            <a:r>
              <a:rPr lang="en-US" sz="1600" dirty="0" smtClean="0"/>
              <a:t> to 200 MeV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aseline="30000" dirty="0" smtClean="0"/>
              <a:t>238</a:t>
            </a:r>
            <a:r>
              <a:rPr lang="en-US" dirty="0" smtClean="0"/>
              <a:t>U(</a:t>
            </a:r>
            <a:r>
              <a:rPr lang="en-US" dirty="0" err="1" smtClean="0"/>
              <a:t>n,f</a:t>
            </a:r>
            <a:r>
              <a:rPr lang="en-US" dirty="0" smtClean="0"/>
              <a:t>) </a:t>
            </a:r>
            <a:r>
              <a:rPr lang="en-US" sz="1600" dirty="0" smtClean="0"/>
              <a:t>cross-section is a standard from 2 to 200 </a:t>
            </a:r>
            <a:r>
              <a:rPr lang="en-US" sz="1600" dirty="0" err="1" smtClean="0"/>
              <a:t>MeV</a:t>
            </a:r>
            <a:endParaRPr lang="en-US" dirty="0" smtClean="0"/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477000" y="6019800"/>
            <a:ext cx="21898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  <a:hlinkClick r:id="rId5"/>
              </a:rPr>
              <a:t>http://www-nds.iaea.org/standards/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66800" y="2209800"/>
            <a:ext cx="6934200" cy="292387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Sensitivity studies for Generation-IV critical reactors, show that a </a:t>
            </a:r>
            <a:r>
              <a:rPr lang="en-US" b="1" dirty="0" smtClean="0"/>
              <a:t>drastic reduction of uncertainties </a:t>
            </a:r>
            <a:r>
              <a:rPr lang="en-US" dirty="0" smtClean="0"/>
              <a:t>on fission cross-section is needed for high mass plutonium isotopes</a:t>
            </a:r>
          </a:p>
          <a:p>
            <a:endParaRPr lang="en-US" sz="8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Present proposal aims at collecting data on </a:t>
            </a:r>
            <a:r>
              <a:rPr lang="en-US" b="1" baseline="30000" dirty="0" smtClean="0"/>
              <a:t>240</a:t>
            </a:r>
            <a:r>
              <a:rPr lang="en-US" b="1" dirty="0" smtClean="0"/>
              <a:t>Pu(</a:t>
            </a:r>
            <a:r>
              <a:rPr lang="en-US" b="1" dirty="0" err="1" smtClean="0"/>
              <a:t>n,f</a:t>
            </a:r>
            <a:r>
              <a:rPr lang="en-US" b="1" dirty="0" smtClean="0"/>
              <a:t>)</a:t>
            </a:r>
            <a:r>
              <a:rPr lang="en-US" dirty="0" smtClean="0"/>
              <a:t> and </a:t>
            </a:r>
            <a:r>
              <a:rPr lang="en-US" b="1" baseline="30000" dirty="0" smtClean="0"/>
              <a:t>242</a:t>
            </a:r>
            <a:r>
              <a:rPr lang="en-US" b="1" dirty="0" smtClean="0"/>
              <a:t>Pu(</a:t>
            </a:r>
            <a:r>
              <a:rPr lang="en-US" b="1" dirty="0" err="1" smtClean="0"/>
              <a:t>n,f</a:t>
            </a:r>
            <a:r>
              <a:rPr lang="en-US" b="1" dirty="0" smtClean="0"/>
              <a:t>)</a:t>
            </a:r>
          </a:p>
          <a:p>
            <a:endParaRPr lang="en-US" sz="800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Goal</a:t>
            </a:r>
            <a:r>
              <a:rPr lang="en-US" dirty="0" smtClean="0"/>
              <a:t>: reach an accuracy of around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 3-5% in the URR up to around 50 </a:t>
            </a:r>
            <a:r>
              <a:rPr lang="en-US" b="1" dirty="0" err="1" smtClean="0"/>
              <a:t>MeV</a:t>
            </a:r>
            <a:r>
              <a:rPr lang="en-US" b="1" dirty="0" smtClean="0"/>
              <a:t> for </a:t>
            </a:r>
            <a:r>
              <a:rPr lang="en-US" b="1" baseline="30000" dirty="0" smtClean="0"/>
              <a:t>240</a:t>
            </a:r>
            <a:r>
              <a:rPr lang="en-US" b="1" dirty="0" smtClean="0"/>
              <a:t>Pu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 6-7% for </a:t>
            </a:r>
            <a:r>
              <a:rPr lang="en-US" b="1" baseline="30000" dirty="0" smtClean="0"/>
              <a:t>242</a:t>
            </a:r>
            <a:r>
              <a:rPr lang="en-US" b="1" dirty="0" smtClean="0"/>
              <a:t>Pu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00B0F0"/>
                </a:solidFill>
              </a:rPr>
              <a:t>Requested protons: 8x10</a:t>
            </a:r>
            <a:r>
              <a:rPr lang="en-US" sz="2400" b="1" baseline="30000" dirty="0" smtClean="0">
                <a:solidFill>
                  <a:srgbClr val="00B0F0"/>
                </a:solidFill>
              </a:rPr>
              <a:t>18</a:t>
            </a:r>
            <a:endParaRPr lang="en-US" sz="2400" b="1" baseline="30000" dirty="0">
              <a:solidFill>
                <a:srgbClr val="00B0F0"/>
              </a:solidFill>
            </a:endParaRPr>
          </a:p>
        </p:txBody>
      </p:sp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05000" y="3048000"/>
            <a:ext cx="53451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Thanks a lot for your attention</a:t>
            </a:r>
            <a:endParaRPr lang="en-US" sz="2800" b="1" dirty="0"/>
          </a:p>
        </p:txBody>
      </p:sp>
      <p:pic>
        <p:nvPicPr>
          <p:cNvPr id="7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38200" y="4229948"/>
          <a:ext cx="7467599" cy="2018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143000"/>
                <a:gridCol w="1676400"/>
                <a:gridCol w="1371600"/>
                <a:gridCol w="1219200"/>
                <a:gridCol w="1142999"/>
              </a:tblGrid>
              <a:tr h="3750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Isotope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</a:t>
                      </a:r>
                      <a:r>
                        <a:rPr lang="en-US" sz="1400" baseline="-25000" dirty="0" smtClean="0"/>
                        <a:t>1/2</a:t>
                      </a:r>
                      <a:r>
                        <a:rPr lang="en-US" sz="1400" dirty="0" smtClean="0"/>
                        <a:t> (y)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Inh</a:t>
                      </a:r>
                      <a:r>
                        <a:rPr lang="en-US" sz="1400" dirty="0" smtClean="0"/>
                        <a:t>. Coefficient (</a:t>
                      </a:r>
                      <a:r>
                        <a:rPr lang="en-US" sz="1400" dirty="0" err="1" smtClean="0"/>
                        <a:t>Sv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dirty="0" err="1" smtClean="0"/>
                        <a:t>Bq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Authorization limit (L</a:t>
                      </a:r>
                      <a:r>
                        <a:rPr lang="en-US" sz="1400" baseline="-25000" dirty="0" smtClean="0"/>
                        <a:t>A</a:t>
                      </a:r>
                      <a:r>
                        <a:rPr lang="en-US" sz="1400" dirty="0" smtClean="0"/>
                        <a:t>)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Bq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 smtClean="0"/>
                        <a:t>Public</a:t>
                      </a:r>
                      <a:r>
                        <a:rPr lang="en-US" sz="1400" baseline="0" dirty="0" smtClean="0"/>
                        <a:t> protection (“1 </a:t>
                      </a:r>
                      <a:r>
                        <a:rPr lang="en-US" sz="1400" baseline="0" dirty="0" err="1" smtClean="0"/>
                        <a:t>mSv</a:t>
                      </a:r>
                      <a:r>
                        <a:rPr lang="en-US" sz="1400" baseline="0" dirty="0" smtClean="0"/>
                        <a:t> criterion”)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75073">
                <a:tc>
                  <a:txBody>
                    <a:bodyPr/>
                    <a:lstStyle/>
                    <a:p>
                      <a:r>
                        <a:rPr lang="en-US" sz="1400" baseline="30000" dirty="0" smtClean="0"/>
                        <a:t>235</a:t>
                      </a:r>
                      <a:r>
                        <a:rPr lang="en-US" sz="1400" dirty="0" smtClean="0"/>
                        <a:t>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7.04x10</a:t>
                      </a:r>
                      <a:r>
                        <a:rPr lang="en-US" sz="1400" baseline="30000" dirty="0" smtClean="0"/>
                        <a:t>8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2.56x10</a:t>
                      </a:r>
                      <a:r>
                        <a:rPr lang="en-US" sz="1400" baseline="30000" dirty="0" smtClean="0"/>
                        <a:t>-13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3.9x10</a:t>
                      </a:r>
                      <a:r>
                        <a:rPr lang="en-US" sz="1400" baseline="30000" dirty="0" smtClean="0"/>
                        <a:t>9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Bq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4.9x10</a:t>
                      </a:r>
                      <a:r>
                        <a:rPr lang="en-US" sz="1400" baseline="30000" dirty="0" smtClean="0"/>
                        <a:t>7</a:t>
                      </a:r>
                      <a:r>
                        <a:rPr lang="en-US" sz="1400" dirty="0" smtClean="0"/>
                        <a:t> mg</a:t>
                      </a:r>
                      <a:endParaRPr lang="en-US" sz="1400" dirty="0"/>
                    </a:p>
                  </a:txBody>
                  <a:tcPr/>
                </a:tc>
              </a:tr>
              <a:tr h="375073">
                <a:tc>
                  <a:txBody>
                    <a:bodyPr/>
                    <a:lstStyle/>
                    <a:p>
                      <a:r>
                        <a:rPr lang="en-US" sz="1400" baseline="30000" dirty="0" smtClean="0"/>
                        <a:t>238</a:t>
                      </a:r>
                      <a:r>
                        <a:rPr lang="en-US" sz="1400" dirty="0" smtClean="0"/>
                        <a:t>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4.47x10</a:t>
                      </a:r>
                      <a:r>
                        <a:rPr lang="en-US" sz="1400" baseline="30000" dirty="0" smtClean="0"/>
                        <a:t>9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2.38x10</a:t>
                      </a:r>
                      <a:r>
                        <a:rPr lang="en-US" sz="1400" baseline="30000" dirty="0" smtClean="0"/>
                        <a:t>-13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4.2x10</a:t>
                      </a:r>
                      <a:r>
                        <a:rPr lang="en-US" sz="1400" baseline="30000" dirty="0" smtClean="0"/>
                        <a:t>9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Bq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3.4x10</a:t>
                      </a:r>
                      <a:r>
                        <a:rPr lang="en-US" sz="1400" baseline="30000" dirty="0" smtClean="0"/>
                        <a:t>8</a:t>
                      </a:r>
                      <a:r>
                        <a:rPr lang="en-US" sz="1400" dirty="0" smtClean="0"/>
                        <a:t> mg</a:t>
                      </a:r>
                      <a:endParaRPr lang="en-US" sz="1400" dirty="0"/>
                    </a:p>
                  </a:txBody>
                  <a:tcPr/>
                </a:tc>
              </a:tr>
              <a:tr h="375073">
                <a:tc>
                  <a:txBody>
                    <a:bodyPr/>
                    <a:lstStyle/>
                    <a:p>
                      <a:r>
                        <a:rPr lang="en-US" sz="1400" baseline="30000" dirty="0" smtClean="0"/>
                        <a:t>240</a:t>
                      </a:r>
                      <a:r>
                        <a:rPr lang="en-US" sz="1400" dirty="0" smtClean="0"/>
                        <a:t>Pu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6.56x10</a:t>
                      </a:r>
                      <a:r>
                        <a:rPr lang="en-US" sz="1400" baseline="30000" dirty="0" smtClean="0"/>
                        <a:t>3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4.10x10</a:t>
                      </a:r>
                      <a:r>
                        <a:rPr lang="en-US" sz="1400" baseline="30000" dirty="0" smtClean="0"/>
                        <a:t>-12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2.44x10</a:t>
                      </a:r>
                      <a:r>
                        <a:rPr lang="en-US" sz="1400" baseline="30000" dirty="0" smtClean="0"/>
                        <a:t>8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Bq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28.9 mg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5073">
                <a:tc>
                  <a:txBody>
                    <a:bodyPr/>
                    <a:lstStyle/>
                    <a:p>
                      <a:r>
                        <a:rPr lang="en-US" sz="1400" baseline="30000" dirty="0" smtClean="0"/>
                        <a:t>242</a:t>
                      </a:r>
                      <a:r>
                        <a:rPr lang="en-US" sz="1400" dirty="0" smtClean="0"/>
                        <a:t>Pu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3.74x10</a:t>
                      </a:r>
                      <a:r>
                        <a:rPr lang="en-US" sz="1400" baseline="30000" dirty="0" smtClean="0"/>
                        <a:t>5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3.93x10</a:t>
                      </a:r>
                      <a:r>
                        <a:rPr lang="en-US" sz="1400" baseline="30000" dirty="0" smtClean="0"/>
                        <a:t>-12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2.54x10</a:t>
                      </a:r>
                      <a:r>
                        <a:rPr lang="en-US" sz="1400" baseline="30000" dirty="0" smtClean="0"/>
                        <a:t>8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Bq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1750 mg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pu240__0.6-1keV.tif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00200" y="685801"/>
            <a:ext cx="5181600" cy="341661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62200" y="1600200"/>
            <a:ext cx="1347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0.6 – 1 </a:t>
            </a:r>
            <a:r>
              <a:rPr lang="en-US" b="1" dirty="0" err="1" smtClean="0"/>
              <a:t>keV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14400" y="1828800"/>
            <a:ext cx="6402522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sz="2800" b="1" dirty="0" smtClean="0"/>
              <a:t> Motivations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sz="2800" b="1" dirty="0" smtClean="0"/>
              <a:t> Detector description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sz="2800" b="1" dirty="0" smtClean="0"/>
              <a:t> Samples characteristics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sz="2800" b="1" dirty="0" smtClean="0"/>
              <a:t> </a:t>
            </a:r>
            <a:r>
              <a:rPr lang="en-US" sz="2800" b="1" baseline="30000" dirty="0" smtClean="0"/>
              <a:t>240</a:t>
            </a:r>
            <a:r>
              <a:rPr lang="en-US" sz="2800" b="1" dirty="0" smtClean="0"/>
              <a:t>Pu, </a:t>
            </a:r>
            <a:r>
              <a:rPr lang="en-US" sz="2800" b="1" baseline="30000" dirty="0" smtClean="0"/>
              <a:t>242</a:t>
            </a:r>
            <a:r>
              <a:rPr lang="en-US" sz="2800" b="1" dirty="0" smtClean="0"/>
              <a:t>Pu count-rate evaluation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sz="2800" b="1" dirty="0" smtClean="0"/>
              <a:t> Beam time request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issue of nuclear waste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2" name="Picture 11" descr="radiotoxicity_graph_c.pd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1054275" y="730523"/>
            <a:ext cx="2952850" cy="393020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0" y="1255455"/>
            <a:ext cx="419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Main problem of nuclear energy production are the </a:t>
            </a:r>
            <a:r>
              <a:rPr lang="en-US" sz="1600" b="1" dirty="0" smtClean="0">
                <a:solidFill>
                  <a:srgbClr val="00B0F0"/>
                </a:solidFill>
              </a:rPr>
              <a:t>transuranic actinides: </a:t>
            </a:r>
            <a:r>
              <a:rPr lang="en-US" sz="1600" b="1" dirty="0" err="1" smtClean="0">
                <a:solidFill>
                  <a:srgbClr val="00B0F0"/>
                </a:solidFill>
              </a:rPr>
              <a:t>Pu</a:t>
            </a:r>
            <a:r>
              <a:rPr lang="en-US" sz="1600" b="1" dirty="0" smtClean="0">
                <a:solidFill>
                  <a:srgbClr val="00B0F0"/>
                </a:solidFill>
              </a:rPr>
              <a:t> and MA </a:t>
            </a:r>
            <a:r>
              <a:rPr lang="en-US" sz="1600" dirty="0" smtClean="0"/>
              <a:t>(</a:t>
            </a:r>
            <a:r>
              <a:rPr lang="en-US" sz="1600" dirty="0" err="1" smtClean="0"/>
              <a:t>Np</a:t>
            </a:r>
            <a:r>
              <a:rPr lang="en-US" sz="1600" dirty="0" smtClean="0"/>
              <a:t>, Am, Cm…)</a:t>
            </a:r>
          </a:p>
          <a:p>
            <a:endParaRPr lang="en-US" sz="1600" b="1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00B0F0"/>
                </a:solidFill>
              </a:rPr>
              <a:t>1.5% in mass </a:t>
            </a:r>
            <a:r>
              <a:rPr lang="en-US" sz="1600" dirty="0" smtClean="0"/>
              <a:t>but give the biggest contribution to </a:t>
            </a:r>
            <a:r>
              <a:rPr lang="en-US" sz="1600" b="1" dirty="0" smtClean="0">
                <a:solidFill>
                  <a:srgbClr val="00B0F0"/>
                </a:solidFill>
              </a:rPr>
              <a:t>radiotoxicity</a:t>
            </a:r>
            <a:r>
              <a:rPr lang="en-US" sz="1600" dirty="0" smtClean="0"/>
              <a:t> and heat after 100 y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Problem persists for more than </a:t>
            </a:r>
            <a:r>
              <a:rPr lang="en-US" sz="1600" b="1" dirty="0" smtClean="0">
                <a:solidFill>
                  <a:srgbClr val="00B0F0"/>
                </a:solidFill>
              </a:rPr>
              <a:t>10</a:t>
            </a:r>
            <a:r>
              <a:rPr lang="en-US" sz="1600" b="1" baseline="30000" dirty="0" smtClean="0">
                <a:solidFill>
                  <a:srgbClr val="00B0F0"/>
                </a:solidFill>
              </a:rPr>
              <a:t>5</a:t>
            </a:r>
            <a:r>
              <a:rPr lang="en-US" sz="1600" b="1" dirty="0" smtClean="0">
                <a:solidFill>
                  <a:srgbClr val="00B0F0"/>
                </a:solidFill>
              </a:rPr>
              <a:t> y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Some isotopes are </a:t>
            </a:r>
            <a:r>
              <a:rPr lang="en-US" sz="1600" b="1" dirty="0" smtClean="0">
                <a:solidFill>
                  <a:srgbClr val="00B0F0"/>
                </a:solidFill>
              </a:rPr>
              <a:t>fissionable</a:t>
            </a:r>
            <a:r>
              <a:rPr lang="en-US" sz="1600" dirty="0" smtClean="0"/>
              <a:t> (proliferation and criticality concerns)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41910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 generation reactors have a </a:t>
            </a:r>
            <a:r>
              <a:rPr lang="en-US" b="1" dirty="0" smtClean="0">
                <a:solidFill>
                  <a:srgbClr val="00B0F0"/>
                </a:solidFill>
              </a:rPr>
              <a:t>low burn-up efficiency </a:t>
            </a:r>
            <a:r>
              <a:rPr lang="en-US" dirty="0" smtClean="0"/>
              <a:t>and produce </a:t>
            </a:r>
            <a:r>
              <a:rPr lang="en-US" b="1" dirty="0" smtClean="0">
                <a:solidFill>
                  <a:srgbClr val="00B0F0"/>
                </a:solidFill>
              </a:rPr>
              <a:t>large amount of radioactive waste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4267200" y="4572000"/>
            <a:ext cx="533400" cy="1524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105400" y="403860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Generation-IV</a:t>
            </a:r>
            <a:r>
              <a:rPr lang="en-US" dirty="0" smtClean="0"/>
              <a:t> reactors are aimed to recycle large amount of spent fuel (actinides)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Dedicated </a:t>
            </a:r>
            <a:r>
              <a:rPr lang="en-US" b="1" dirty="0" smtClean="0">
                <a:solidFill>
                  <a:srgbClr val="FF0000"/>
                </a:solidFill>
              </a:rPr>
              <a:t>Burners</a:t>
            </a:r>
            <a:r>
              <a:rPr lang="en-US" dirty="0" smtClean="0"/>
              <a:t> (ADS…)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5562600"/>
            <a:ext cx="7239000" cy="646331"/>
          </a:xfrm>
          <a:prstGeom prst="rect">
            <a:avLst/>
          </a:prstGeom>
          <a:solidFill>
            <a:srgbClr val="00B0F0">
              <a:alpha val="10000"/>
            </a:srgbClr>
          </a:solidFill>
          <a:ln w="28575">
            <a:noFill/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In all cases a large reduction of actinides inventory is achieved by means of neutron-induced fission reactions</a:t>
            </a:r>
            <a:endParaRPr lang="en-US" i="1" dirty="0"/>
          </a:p>
        </p:txBody>
      </p: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16" grpId="0"/>
      <p:bldP spid="17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for fission measurements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Tabella 2"/>
          <p:cNvGraphicFramePr>
            <a:graphicFrameLocks noGrp="1"/>
          </p:cNvGraphicFramePr>
          <p:nvPr/>
        </p:nvGraphicFramePr>
        <p:xfrm>
          <a:off x="228600" y="1295400"/>
          <a:ext cx="6400800" cy="3688080"/>
        </p:xfrm>
        <a:graphic>
          <a:graphicData uri="http://schemas.openxmlformats.org/drawingml/2006/table">
            <a:tbl>
              <a:tblPr/>
              <a:tblGrid>
                <a:gridCol w="1339824"/>
                <a:gridCol w="612341"/>
                <a:gridCol w="1629235"/>
                <a:gridCol w="1356743"/>
                <a:gridCol w="1462657"/>
              </a:tblGrid>
              <a:tr h="401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65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-65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 Range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 Accuracy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Target Accuracy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061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U238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Inel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0.5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6.1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 ÷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0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Capt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2.04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24.8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keV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Pu241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Fiss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454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eV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1.35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Pu239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Capt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2.04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498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keV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Pu240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Fiss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0.498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1.35 </a:t>
                      </a:r>
                      <a:r>
                        <a:rPr kumimoji="0" lang="it-IT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</a:t>
                      </a:r>
                      <a:r>
                        <a:rPr kumimoji="0" lang="it-I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 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</a:tr>
              <a:tr h="244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Pu242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Fiss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0.498 </a:t>
                      </a:r>
                      <a:r>
                        <a:rPr kumimoji="0" 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2.23 </a:t>
                      </a:r>
                      <a:r>
                        <a:rPr kumimoji="0" lang="it-IT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19 </a:t>
                      </a:r>
                      <a:r>
                        <a:rPr kumimoji="0" lang="it-IT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÷ 7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>
                        <a:alpha val="20000"/>
                      </a:srgbClr>
                    </a:solidFill>
                  </a:tcPr>
                </a:tc>
              </a:tr>
              <a:tr h="244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Pu238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Fiss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0.183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1.35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Am242m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Fiss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67.4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keV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1.35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Am241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Fiss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2.23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6.07 </a:t>
                      </a:r>
                      <a:r>
                        <a:rPr kumimoji="0" lang="it-IT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Am243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Fiss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0.498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6.07 </a:t>
                      </a:r>
                      <a:r>
                        <a:rPr kumimoji="0" lang="it-IT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Cm244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Fiss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0.498 </a:t>
                      </a:r>
                      <a:r>
                        <a:rPr kumimoji="0" lang="it-IT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1.35 </a:t>
                      </a: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MeV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kumimoji="0" lang="it-IT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06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Cm245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Fiss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67.4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÷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183 </a:t>
                      </a:r>
                      <a:r>
                        <a:rPr kumimoji="0" lang="it-IT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keV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kumimoji="0" lang="it-IT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010400" y="5029200"/>
            <a:ext cx="1676400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050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50" i="1" dirty="0" err="1" smtClean="0">
                <a:solidFill>
                  <a:schemeClr val="bg1">
                    <a:lumMod val="65000"/>
                  </a:schemeClr>
                </a:solidFill>
              </a:rPr>
              <a:t>Aliberti</a:t>
            </a:r>
            <a:r>
              <a:rPr lang="en-US" sz="1050" i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050" i="1" dirty="0" err="1" smtClean="0">
                <a:solidFill>
                  <a:schemeClr val="bg1">
                    <a:lumMod val="65000"/>
                  </a:schemeClr>
                </a:solidFill>
              </a:rPr>
              <a:t>Palmiotti</a:t>
            </a:r>
            <a:r>
              <a:rPr lang="en-US" sz="1050" i="1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050" i="1" dirty="0" err="1" smtClean="0">
                <a:solidFill>
                  <a:schemeClr val="bg1">
                    <a:lumMod val="65000"/>
                  </a:schemeClr>
                </a:solidFill>
              </a:rPr>
              <a:t>Salvatores</a:t>
            </a:r>
            <a:r>
              <a:rPr lang="en-US" sz="1050" i="1" dirty="0" smtClean="0">
                <a:solidFill>
                  <a:schemeClr val="bg1">
                    <a:lumMod val="65000"/>
                  </a:schemeClr>
                </a:solidFill>
              </a:rPr>
              <a:t> – Validation of simulation codes for future systems, NEMEA-4 Workshop, </a:t>
            </a:r>
            <a:r>
              <a:rPr lang="en-US" sz="1050" b="1" i="1" dirty="0" smtClean="0">
                <a:solidFill>
                  <a:schemeClr val="bg1">
                    <a:lumMod val="65000"/>
                  </a:schemeClr>
                </a:solidFill>
              </a:rPr>
              <a:t>October 2007</a:t>
            </a:r>
          </a:p>
          <a:p>
            <a:pPr>
              <a:buFont typeface="Arial" pitchFamily="34" charset="0"/>
              <a:buChar char="•"/>
            </a:pPr>
            <a:r>
              <a:rPr lang="en-US" sz="1050" b="1" i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050" i="1" dirty="0" smtClean="0">
                <a:solidFill>
                  <a:schemeClr val="bg1">
                    <a:lumMod val="65000"/>
                  </a:schemeClr>
                </a:solidFill>
              </a:rPr>
              <a:t>OECD/NEA WPEC Subgroup 26, (</a:t>
            </a:r>
            <a:r>
              <a:rPr lang="en-US" sz="1050" b="1" i="1" dirty="0" smtClean="0">
                <a:solidFill>
                  <a:schemeClr val="bg1">
                    <a:lumMod val="65000"/>
                  </a:schemeClr>
                </a:solidFill>
              </a:rPr>
              <a:t>2008</a:t>
            </a:r>
            <a:r>
              <a:rPr lang="en-US" sz="1050" i="1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0" y="1342072"/>
            <a:ext cx="1905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Uncertainty reduction </a:t>
            </a:r>
            <a:r>
              <a:rPr lang="en-US" dirty="0" smtClean="0"/>
              <a:t>requirements for Gen-IV fast reactors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81800" y="3219271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dirty="0" smtClean="0"/>
              <a:t> Objective is to meet integral parameters target accuracies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5257800"/>
            <a:ext cx="5334000" cy="92333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development of advanced nuclear systems requires data on minor actinides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err="1" smtClean="0">
                <a:sym typeface="Wingdings" pitchFamily="2" charset="2"/>
              </a:rPr>
              <a:t>Pu</a:t>
            </a:r>
            <a:r>
              <a:rPr lang="en-US" b="1" dirty="0" smtClean="0">
                <a:sym typeface="Wingdings" pitchFamily="2" charset="2"/>
              </a:rPr>
              <a:t> isotopes</a:t>
            </a:r>
            <a:endParaRPr lang="en-US" b="1" dirty="0" smtClean="0"/>
          </a:p>
          <a:p>
            <a:pPr algn="ctr"/>
            <a:r>
              <a:rPr lang="en-US" b="1" dirty="0" smtClean="0"/>
              <a:t>n_TOF is a key facility</a:t>
            </a:r>
            <a:endParaRPr lang="en-US" b="1" dirty="0"/>
          </a:p>
        </p:txBody>
      </p:sp>
      <p:pic>
        <p:nvPicPr>
          <p:cNvPr id="11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– </a:t>
            </a:r>
            <a:r>
              <a:rPr lang="en-US" baseline="30000" dirty="0" smtClean="0"/>
              <a:t>240</a:t>
            </a:r>
            <a:r>
              <a:rPr lang="en-US" dirty="0" smtClean="0"/>
              <a:t>Pu(</a:t>
            </a:r>
            <a:r>
              <a:rPr lang="en-US" dirty="0" err="1" smtClean="0"/>
              <a:t>n,f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28600" y="1219200"/>
          <a:ext cx="4953000" cy="1524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51000"/>
                <a:gridCol w="1513417"/>
                <a:gridCol w="1788583"/>
              </a:tblGrid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Energy range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Initial </a:t>
                      </a:r>
                      <a:r>
                        <a:rPr lang="en-US" sz="1400" dirty="0" err="1" smtClean="0"/>
                        <a:t>Unc</a:t>
                      </a:r>
                      <a:r>
                        <a:rPr lang="en-US" sz="1400" dirty="0" smtClean="0"/>
                        <a:t>. (%)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Target </a:t>
                      </a:r>
                      <a:r>
                        <a:rPr lang="en-US" sz="1400" dirty="0" err="1" smtClean="0"/>
                        <a:t>Unc</a:t>
                      </a:r>
                      <a:r>
                        <a:rPr lang="en-US" sz="1400" dirty="0" smtClean="0"/>
                        <a:t>. (%)</a:t>
                      </a:r>
                      <a:endParaRPr lang="en-US" sz="1400" dirty="0"/>
                    </a:p>
                  </a:txBody>
                  <a:tcPr/>
                </a:tc>
              </a:tr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2.23</a:t>
                      </a:r>
                      <a:r>
                        <a:rPr lang="en-US" sz="1400" baseline="0" dirty="0" smtClean="0"/>
                        <a:t> – 6.07 </a:t>
                      </a:r>
                      <a:r>
                        <a:rPr lang="en-US" sz="1400" baseline="0" dirty="0" err="1" smtClean="0"/>
                        <a:t>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b="1" dirty="0"/>
                    </a:p>
                  </a:txBody>
                  <a:tcPr/>
                </a:tc>
              </a:tr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1.35 – 2.23 </a:t>
                      </a:r>
                      <a:r>
                        <a:rPr lang="en-US" sz="1400" dirty="0" err="1" smtClean="0"/>
                        <a:t>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2-3</a:t>
                      </a:r>
                      <a:endParaRPr lang="en-US" sz="1400" b="1" dirty="0"/>
                    </a:p>
                  </a:txBody>
                  <a:tcPr/>
                </a:tc>
              </a:tr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0.498</a:t>
                      </a:r>
                      <a:r>
                        <a:rPr lang="en-US" sz="1400" baseline="0" dirty="0" smtClean="0"/>
                        <a:t> – 1</a:t>
                      </a:r>
                      <a:r>
                        <a:rPr lang="en-US" sz="1400" dirty="0" smtClean="0"/>
                        <a:t>.35 </a:t>
                      </a:r>
                      <a:r>
                        <a:rPr lang="en-US" sz="1400" dirty="0" err="1" smtClean="0"/>
                        <a:t>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2-4</a:t>
                      </a:r>
                      <a:endParaRPr lang="en-US" sz="1400" b="1" dirty="0"/>
                    </a:p>
                  </a:txBody>
                  <a:tcPr/>
                </a:tc>
              </a:tr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0.454</a:t>
                      </a:r>
                      <a:r>
                        <a:rPr lang="en-US" sz="1400" baseline="0" dirty="0" smtClean="0"/>
                        <a:t> – 2.03 </a:t>
                      </a:r>
                      <a:r>
                        <a:rPr lang="en-US" sz="1400" baseline="0" dirty="0" err="1" smtClean="0"/>
                        <a:t>keV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9-13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334000" y="1143000"/>
            <a:ext cx="3505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100" dirty="0" smtClean="0"/>
              <a:t>NEA Nuclear Data High Priority list (May 2010)</a:t>
            </a:r>
          </a:p>
          <a:p>
            <a:pPr marL="342900" indent="-342900">
              <a:buAutoNum type="arabicParenR"/>
            </a:pPr>
            <a:r>
              <a:rPr lang="en-US" sz="1100" dirty="0" smtClean="0"/>
              <a:t>OECD/NEA WPEC Subgroup 26, (2008)</a:t>
            </a:r>
            <a:endParaRPr lang="en-US" sz="1100" dirty="0"/>
          </a:p>
        </p:txBody>
      </p:sp>
      <p:sp>
        <p:nvSpPr>
          <p:cNvPr id="17" name="Right Brace 16"/>
          <p:cNvSpPr/>
          <p:nvPr/>
        </p:nvSpPr>
        <p:spPr>
          <a:xfrm>
            <a:off x="5257800" y="1600200"/>
            <a:ext cx="152400" cy="838200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410201" y="1752600"/>
            <a:ext cx="32766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Uncertainty request above fission threshold is challenging but feasible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200400" y="2819400"/>
            <a:ext cx="2362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Data in the </a:t>
            </a:r>
            <a:r>
              <a:rPr lang="en-US" sz="1400" b="1" dirty="0" err="1" smtClean="0">
                <a:solidFill>
                  <a:srgbClr val="00B0F0"/>
                </a:solidFill>
              </a:rPr>
              <a:t>keV</a:t>
            </a:r>
            <a:r>
              <a:rPr lang="en-US" sz="1400" b="1" dirty="0" smtClean="0">
                <a:solidFill>
                  <a:srgbClr val="00B0F0"/>
                </a:solidFill>
              </a:rPr>
              <a:t> region</a:t>
            </a:r>
            <a:r>
              <a:rPr lang="en-US" sz="1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Important for fast reactors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Discrepancy up to 20-30% </a:t>
            </a:r>
          </a:p>
        </p:txBody>
      </p:sp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505200"/>
            <a:ext cx="4572000" cy="279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6477000" y="5334000"/>
            <a:ext cx="2099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100 </a:t>
            </a:r>
            <a:r>
              <a:rPr lang="en-US" b="1" dirty="0" err="1" smtClean="0"/>
              <a:t>keV</a:t>
            </a:r>
            <a:r>
              <a:rPr lang="en-US" b="1" dirty="0" smtClean="0"/>
              <a:t> – 50 </a:t>
            </a:r>
            <a:r>
              <a:rPr lang="en-US" b="1" dirty="0" err="1" smtClean="0"/>
              <a:t>MeV</a:t>
            </a:r>
            <a:endParaRPr 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" y="3528788"/>
            <a:ext cx="4267200" cy="27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Box 33"/>
          <p:cNvSpPr txBox="1"/>
          <p:nvPr/>
        </p:nvSpPr>
        <p:spPr>
          <a:xfrm>
            <a:off x="2286000" y="3669268"/>
            <a:ext cx="1762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8 </a:t>
            </a:r>
            <a:r>
              <a:rPr lang="en-US" b="1" dirty="0" err="1" smtClean="0"/>
              <a:t>keV</a:t>
            </a:r>
            <a:r>
              <a:rPr lang="en-US" b="1" dirty="0" smtClean="0"/>
              <a:t> – 20 </a:t>
            </a:r>
            <a:r>
              <a:rPr lang="en-US" b="1" dirty="0" err="1" smtClean="0"/>
              <a:t>keV</a:t>
            </a:r>
            <a:endParaRPr lang="en-US" b="1" dirty="0"/>
          </a:p>
        </p:txBody>
      </p:sp>
      <p:sp>
        <p:nvSpPr>
          <p:cNvPr id="36" name="Rectangle 35"/>
          <p:cNvSpPr/>
          <p:nvPr/>
        </p:nvSpPr>
        <p:spPr>
          <a:xfrm>
            <a:off x="7515644" y="6096000"/>
            <a:ext cx="15521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http://www.nndc.bnl.gov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>
            <a:off x="6971903" y="4686697"/>
            <a:ext cx="381794" cy="1588"/>
          </a:xfrm>
          <a:prstGeom prst="straightConnector1">
            <a:avLst/>
          </a:prstGeom>
          <a:ln w="2540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01174" y="4876800"/>
            <a:ext cx="61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~8%</a:t>
            </a:r>
            <a:endParaRPr lang="en-US" b="1" dirty="0">
              <a:solidFill>
                <a:srgbClr val="00B0F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rot="5400000">
            <a:off x="7961708" y="4227909"/>
            <a:ext cx="381794" cy="1588"/>
          </a:xfrm>
          <a:prstGeom prst="straightConnector1">
            <a:avLst/>
          </a:prstGeom>
          <a:ln w="2540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718895" y="4507468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~10%</a:t>
            </a:r>
            <a:endParaRPr lang="en-US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18" grpId="0"/>
      <p:bldP spid="22" grpId="0"/>
      <p:bldP spid="33" grpId="0"/>
      <p:bldP spid="34" grpId="0"/>
      <p:bldP spid="36" grpId="0" build="allAtOnce"/>
      <p:bldP spid="23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 – </a:t>
            </a:r>
            <a:r>
              <a:rPr lang="en-US" baseline="30000" dirty="0" smtClean="0"/>
              <a:t>242</a:t>
            </a:r>
            <a:r>
              <a:rPr lang="en-US" dirty="0" smtClean="0"/>
              <a:t>Pu(</a:t>
            </a:r>
            <a:r>
              <a:rPr lang="en-US" dirty="0" err="1" smtClean="0"/>
              <a:t>n,f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0" name="Picture 2" descr="G:\Workspaces\c\calviani\Pu_proposal_n_TOF\fig\pu242_data_H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3846" y="3657600"/>
            <a:ext cx="3943618" cy="2590800"/>
          </a:xfrm>
          <a:prstGeom prst="rect">
            <a:avLst/>
          </a:prstGeom>
          <a:noFill/>
        </p:spPr>
      </p:pic>
      <p:pic>
        <p:nvPicPr>
          <p:cNvPr id="8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4800" y="1295400"/>
          <a:ext cx="4724400" cy="1828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74800"/>
                <a:gridCol w="1443567"/>
                <a:gridCol w="1706033"/>
              </a:tblGrid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Energy range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Initial </a:t>
                      </a:r>
                      <a:r>
                        <a:rPr lang="en-US" sz="1400" dirty="0" err="1" smtClean="0"/>
                        <a:t>Unc</a:t>
                      </a:r>
                      <a:r>
                        <a:rPr lang="en-US" sz="1400" dirty="0" smtClean="0"/>
                        <a:t>. (%)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Target </a:t>
                      </a:r>
                      <a:r>
                        <a:rPr lang="en-US" sz="1400" dirty="0" err="1" smtClean="0"/>
                        <a:t>Unc</a:t>
                      </a:r>
                      <a:r>
                        <a:rPr lang="en-US" sz="1400" dirty="0" smtClean="0"/>
                        <a:t>. (%)</a:t>
                      </a:r>
                      <a:endParaRPr lang="en-US" sz="1400" dirty="0"/>
                    </a:p>
                  </a:txBody>
                  <a:tcPr/>
                </a:tc>
              </a:tr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6.07</a:t>
                      </a:r>
                      <a:r>
                        <a:rPr lang="en-US" sz="1400" baseline="0" dirty="0" smtClean="0"/>
                        <a:t> – 19.6 </a:t>
                      </a:r>
                      <a:r>
                        <a:rPr lang="en-US" sz="1400" baseline="0" dirty="0" err="1" smtClean="0"/>
                        <a:t>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b="1" dirty="0"/>
                    </a:p>
                  </a:txBody>
                  <a:tcPr/>
                </a:tc>
              </a:tr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2.23</a:t>
                      </a:r>
                      <a:r>
                        <a:rPr lang="en-US" sz="1400" baseline="0" dirty="0" smtClean="0"/>
                        <a:t> – 6.07 </a:t>
                      </a:r>
                      <a:r>
                        <a:rPr lang="en-US" sz="1400" baseline="0" dirty="0" err="1" smtClean="0"/>
                        <a:t>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5-8</a:t>
                      </a:r>
                      <a:endParaRPr lang="en-US" sz="1400" b="1" dirty="0"/>
                    </a:p>
                  </a:txBody>
                  <a:tcPr/>
                </a:tc>
              </a:tr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1.35 – 2.23 </a:t>
                      </a:r>
                      <a:r>
                        <a:rPr lang="en-US" sz="1400" dirty="0" err="1" smtClean="0"/>
                        <a:t>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4-7</a:t>
                      </a:r>
                      <a:endParaRPr lang="en-US" sz="1400" b="1" dirty="0"/>
                    </a:p>
                  </a:txBody>
                  <a:tcPr/>
                </a:tc>
              </a:tr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0.498 – 1.35 </a:t>
                      </a:r>
                      <a:r>
                        <a:rPr lang="en-US" sz="1400" dirty="0" err="1" smtClean="0"/>
                        <a:t>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4-10</a:t>
                      </a:r>
                      <a:endParaRPr lang="en-US" sz="1400" b="1" dirty="0"/>
                    </a:p>
                  </a:txBody>
                  <a:tcPr/>
                </a:tc>
              </a:tr>
              <a:tr h="30056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183 – 498 </a:t>
                      </a:r>
                      <a:r>
                        <a:rPr lang="en-US" sz="1400" dirty="0" err="1" smtClean="0"/>
                        <a:t>keV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181600" y="1447800"/>
            <a:ext cx="3505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1100" dirty="0" smtClean="0"/>
              <a:t>NEA Nuclear Data High Priority list (May 2010)</a:t>
            </a:r>
          </a:p>
          <a:p>
            <a:pPr marL="342900" indent="-342900">
              <a:buAutoNum type="arabicParenR"/>
            </a:pPr>
            <a:r>
              <a:rPr lang="en-US" sz="1100" dirty="0" smtClean="0"/>
              <a:t>OECD/NEA WPEC Subgroup 26, (2008)</a:t>
            </a:r>
            <a:endParaRPr lang="en-US" sz="1100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6934994" y="4647406"/>
            <a:ext cx="457200" cy="1588"/>
          </a:xfrm>
          <a:prstGeom prst="straightConnector1">
            <a:avLst/>
          </a:prstGeom>
          <a:ln w="2540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81800" y="4876800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~15%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4495800"/>
            <a:ext cx="1066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Disagreement up to 15% at the </a:t>
            </a:r>
            <a:r>
              <a:rPr lang="en-US" sz="1200" b="1" dirty="0" smtClean="0"/>
              <a:t>threshold</a:t>
            </a:r>
            <a:endParaRPr lang="en-US" sz="1200" b="1" dirty="0"/>
          </a:p>
        </p:txBody>
      </p:sp>
      <p:pic>
        <p:nvPicPr>
          <p:cNvPr id="10" name="Picture 5" descr="G:\Workspaces\c\calviani\Pu_proposal_n_TOF\fig\pu242_data_epith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04" y="3608194"/>
            <a:ext cx="4043396" cy="2640206"/>
          </a:xfrm>
          <a:prstGeom prst="rect">
            <a:avLst/>
          </a:prstGeom>
          <a:noFill/>
        </p:spPr>
      </p:pic>
      <p:sp>
        <p:nvSpPr>
          <p:cNvPr id="13" name="Oval 12"/>
          <p:cNvSpPr/>
          <p:nvPr/>
        </p:nvSpPr>
        <p:spPr>
          <a:xfrm>
            <a:off x="1371600" y="4495800"/>
            <a:ext cx="1066800" cy="1295400"/>
          </a:xfrm>
          <a:prstGeom prst="ellipse">
            <a:avLst/>
          </a:prstGeom>
          <a:solidFill>
            <a:srgbClr val="FFFF00">
              <a:alpha val="1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62200" y="53340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Step in ENDF/B-VII.0 and strong disagreement between measurements</a:t>
            </a:r>
            <a:endParaRPr lang="en-US" sz="1200" dirty="0"/>
          </a:p>
        </p:txBody>
      </p: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6477000" y="5562600"/>
            <a:ext cx="1898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100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– 10 </a:t>
            </a:r>
            <a:r>
              <a:rPr lang="en-US" sz="1600" b="1" dirty="0" err="1" smtClean="0"/>
              <a:t>MeV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828800" y="3962400"/>
            <a:ext cx="15571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1 </a:t>
            </a:r>
            <a:r>
              <a:rPr lang="en-US" sz="1600" b="1" dirty="0" err="1" smtClean="0"/>
              <a:t>keV</a:t>
            </a:r>
            <a:r>
              <a:rPr lang="en-US" sz="1600" b="1" dirty="0" smtClean="0"/>
              <a:t> – 1 </a:t>
            </a:r>
            <a:r>
              <a:rPr lang="en-US" sz="1600" b="1" dirty="0" err="1" smtClean="0"/>
              <a:t>MeV</a:t>
            </a:r>
            <a:endParaRPr lang="en-US" sz="1600" b="1" dirty="0"/>
          </a:p>
        </p:txBody>
      </p:sp>
      <p:sp>
        <p:nvSpPr>
          <p:cNvPr id="25" name="Rectangle 24"/>
          <p:cNvSpPr/>
          <p:nvPr/>
        </p:nvSpPr>
        <p:spPr>
          <a:xfrm>
            <a:off x="7515644" y="6096000"/>
            <a:ext cx="15521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http://www.nndc.bnl.gov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7962900" y="4305300"/>
            <a:ext cx="533400" cy="1588"/>
          </a:xfrm>
          <a:prstGeom prst="straightConnector1">
            <a:avLst/>
          </a:prstGeom>
          <a:ln w="25400">
            <a:solidFill>
              <a:srgbClr val="00B0F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153400" y="4648200"/>
            <a:ext cx="73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~25</a:t>
            </a:r>
            <a:r>
              <a:rPr lang="en-US" b="1" dirty="0" smtClean="0">
                <a:solidFill>
                  <a:srgbClr val="00B0F0"/>
                </a:solidFill>
              </a:rPr>
              <a:t>%</a:t>
            </a:r>
            <a:endParaRPr lang="en-US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18" grpId="0"/>
      <p:bldP spid="13" grpId="0" animBg="1"/>
      <p:bldP spid="20" grpId="0"/>
      <p:bldP spid="23" grpId="0"/>
      <p:bldP spid="24" grpId="0"/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2" descr="G:\Workspaces\c\calviani\Pu_proposal_n_TOF\fig\mgas_figu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3048000" cy="2207558"/>
          </a:xfrm>
          <a:prstGeom prst="rect">
            <a:avLst/>
          </a:prstGeom>
          <a:noFill/>
        </p:spPr>
      </p:pic>
      <p:pic>
        <p:nvPicPr>
          <p:cNvPr id="7" name="Picture 2" descr="G:\Workspaces\c\calviani\Pu_proposal_n_TOF\fig\mgas_figure_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4611458"/>
            <a:ext cx="4648200" cy="171314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05200" y="1295400"/>
            <a:ext cx="533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propose to perform </a:t>
            </a:r>
            <a:r>
              <a:rPr lang="en-US" b="1" baseline="30000" dirty="0" smtClean="0">
                <a:solidFill>
                  <a:srgbClr val="FF0000"/>
                </a:solidFill>
              </a:rPr>
              <a:t>240,242</a:t>
            </a:r>
            <a:r>
              <a:rPr lang="en-US" b="1" dirty="0" smtClean="0">
                <a:solidFill>
                  <a:srgbClr val="FF0000"/>
                </a:solidFill>
              </a:rPr>
              <a:t>Pu(</a:t>
            </a:r>
            <a:r>
              <a:rPr lang="en-US" b="1" dirty="0" err="1" smtClean="0">
                <a:solidFill>
                  <a:srgbClr val="FF0000"/>
                </a:solidFill>
              </a:rPr>
              <a:t>n,f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 measurements:</a:t>
            </a:r>
          </a:p>
          <a:p>
            <a:endParaRPr lang="en-US" dirty="0" smtClean="0"/>
          </a:p>
          <a:p>
            <a:r>
              <a:rPr lang="en-US" dirty="0" smtClean="0"/>
              <a:t>Large area </a:t>
            </a:r>
            <a:r>
              <a:rPr lang="en-US" b="1" dirty="0" err="1" smtClean="0">
                <a:solidFill>
                  <a:srgbClr val="FF0000"/>
                </a:solidFill>
              </a:rPr>
              <a:t>MicroMegas</a:t>
            </a:r>
            <a:r>
              <a:rPr lang="en-US" b="1" dirty="0" smtClean="0">
                <a:solidFill>
                  <a:srgbClr val="FF0000"/>
                </a:solidFill>
              </a:rPr>
              <a:t> detector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10 cm </a:t>
            </a:r>
            <a:r>
              <a:rPr lang="en-US" dirty="0" smtClean="0"/>
              <a:t>active diameter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Presently </a:t>
            </a:r>
            <a:r>
              <a:rPr lang="en-US" dirty="0" smtClean="0">
                <a:solidFill>
                  <a:srgbClr val="FF0000"/>
                </a:solidFill>
              </a:rPr>
              <a:t>working</a:t>
            </a:r>
            <a:r>
              <a:rPr lang="en-US" dirty="0" smtClean="0"/>
              <a:t> in the n_TOF EAR: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baseline="30000" dirty="0" smtClean="0"/>
              <a:t>10</a:t>
            </a:r>
            <a:r>
              <a:rPr lang="en-US" dirty="0" smtClean="0"/>
              <a:t>B(</a:t>
            </a:r>
            <a:r>
              <a:rPr lang="en-US" dirty="0" err="1" smtClean="0"/>
              <a:t>n,</a:t>
            </a:r>
            <a:r>
              <a:rPr lang="en-US" dirty="0" err="1" smtClean="0">
                <a:latin typeface="Symbol" pitchFamily="18" charset="2"/>
              </a:rPr>
              <a:t>a</a:t>
            </a:r>
            <a:r>
              <a:rPr lang="en-US" dirty="0" smtClean="0"/>
              <a:t>) and </a:t>
            </a:r>
            <a:r>
              <a:rPr lang="en-US" baseline="30000" dirty="0" smtClean="0"/>
              <a:t>235</a:t>
            </a:r>
            <a:r>
              <a:rPr lang="en-US" dirty="0" smtClean="0"/>
              <a:t>U(</a:t>
            </a:r>
            <a:r>
              <a:rPr lang="en-US" dirty="0" err="1" smtClean="0"/>
              <a:t>n,f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Foreseen 10 samples in the beam for simultaneous measurement of the fission cross-section</a:t>
            </a:r>
            <a:endParaRPr lang="en-US" dirty="0" smtClean="0"/>
          </a:p>
          <a:p>
            <a:endParaRPr lang="en-US" sz="1200" dirty="0" smtClean="0"/>
          </a:p>
          <a:p>
            <a:r>
              <a:rPr lang="en-US" u="sng" dirty="0" smtClean="0"/>
              <a:t>Advantages</a:t>
            </a:r>
            <a:r>
              <a:rPr lang="en-US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Transparent</a:t>
            </a:r>
            <a:r>
              <a:rPr lang="en-US" dirty="0" smtClean="0"/>
              <a:t> detector (very low background)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Not very much sensitive to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-flash </a:t>
            </a:r>
            <a:r>
              <a:rPr lang="en-US" dirty="0" smtClean="0">
                <a:sym typeface="Wingdings" pitchFamily="2" charset="2"/>
              </a:rPr>
              <a:t> high energy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52400" y="5065693"/>
            <a:ext cx="403093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T. Papaevangelou et al., MPGD2009 Proceedings (2009)</a:t>
            </a:r>
          </a:p>
          <a:p>
            <a:pPr algn="just"/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S. Andriamonje et al., ND2010 </a:t>
            </a:r>
            <a:r>
              <a:rPr lang="it-IT" sz="1400" i="1" dirty="0" err="1" smtClean="0">
                <a:solidFill>
                  <a:schemeClr val="bg1">
                    <a:lumMod val="50000"/>
                  </a:schemeClr>
                </a:solidFill>
              </a:rPr>
              <a:t>Proceedings</a:t>
            </a:r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 (2010)</a:t>
            </a:r>
            <a:endParaRPr lang="it-IT" sz="14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M. Calviani </a:t>
            </a:r>
            <a:r>
              <a:rPr lang="it-IT" sz="1400" i="1" dirty="0" err="1" smtClean="0">
                <a:solidFill>
                  <a:schemeClr val="bg1">
                    <a:lumMod val="50000"/>
                  </a:schemeClr>
                </a:solidFill>
              </a:rPr>
              <a:t>et</a:t>
            </a:r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 al., </a:t>
            </a:r>
            <a:r>
              <a:rPr lang="it-IT" sz="1400" i="1" dirty="0" err="1" smtClean="0">
                <a:solidFill>
                  <a:schemeClr val="bg1">
                    <a:lumMod val="50000"/>
                  </a:schemeClr>
                </a:solidFill>
              </a:rPr>
              <a:t>Phys</a:t>
            </a:r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. Rev. C 80, 044604 (2009) (FIC)</a:t>
            </a:r>
          </a:p>
          <a:p>
            <a:pPr algn="just"/>
            <a:r>
              <a:rPr lang="it-IT" sz="1400" i="1" dirty="0" smtClean="0">
                <a:solidFill>
                  <a:schemeClr val="bg1">
                    <a:lumMod val="50000"/>
                  </a:schemeClr>
                </a:solidFill>
              </a:rPr>
              <a:t>M. Calviani et al., NIM A594, 220-227 (2008) (FIC)</a:t>
            </a:r>
          </a:p>
        </p:txBody>
      </p:sp>
      <p:pic>
        <p:nvPicPr>
          <p:cNvPr id="14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performances - </a:t>
            </a:r>
            <a:r>
              <a:rPr lang="en-US" dirty="0" err="1" smtClean="0"/>
              <a:t>MicroMegas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5105400" y="1219200"/>
            <a:ext cx="3200400" cy="2365512"/>
            <a:chOff x="5257800" y="3790122"/>
            <a:chExt cx="3200400" cy="2365512"/>
          </a:xfrm>
        </p:grpSpPr>
        <p:pic>
          <p:nvPicPr>
            <p:cNvPr id="31751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7800" y="3790122"/>
              <a:ext cx="3200400" cy="2365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5334000" y="3810000"/>
              <a:ext cx="3048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10 cm diameter </a:t>
              </a:r>
              <a:r>
                <a:rPr lang="en-US" sz="1200" b="1" dirty="0" err="1" smtClean="0">
                  <a:solidFill>
                    <a:schemeClr val="bg1"/>
                  </a:solidFill>
                </a:rPr>
                <a:t>MicroMegas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with </a:t>
              </a:r>
              <a:r>
                <a:rPr lang="en-US" sz="1200" b="1" baseline="30000" dirty="0" smtClean="0">
                  <a:solidFill>
                    <a:schemeClr val="bg1"/>
                  </a:solidFill>
                </a:rPr>
                <a:t>10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B and </a:t>
              </a:r>
              <a:r>
                <a:rPr lang="en-US" sz="1200" b="1" baseline="30000" dirty="0" smtClean="0">
                  <a:solidFill>
                    <a:schemeClr val="bg1"/>
                  </a:solidFill>
                </a:rPr>
                <a:t>235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U samples in ISOLDE Work Sector Type A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28"/>
          <p:cNvGrpSpPr/>
          <p:nvPr/>
        </p:nvGrpSpPr>
        <p:grpSpPr>
          <a:xfrm>
            <a:off x="685800" y="1219200"/>
            <a:ext cx="3429000" cy="2333967"/>
            <a:chOff x="5029200" y="1247433"/>
            <a:chExt cx="3429000" cy="2333967"/>
          </a:xfrm>
        </p:grpSpPr>
        <p:pic>
          <p:nvPicPr>
            <p:cNvPr id="31752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29200" y="1247433"/>
              <a:ext cx="3429000" cy="2333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8" name="Straight Arrow Connector 17"/>
            <p:cNvCxnSpPr>
              <a:stCxn id="31752" idx="3"/>
            </p:cNvCxnSpPr>
            <p:nvPr/>
          </p:nvCxnSpPr>
          <p:spPr>
            <a:xfrm flipH="1" flipV="1">
              <a:off x="7162800" y="2362200"/>
              <a:ext cx="1295400" cy="5221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171834">
              <a:off x="7247514" y="2421761"/>
              <a:ext cx="1142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neutrons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86400" y="1323633"/>
              <a:ext cx="2514600" cy="461665"/>
            </a:xfrm>
            <a:prstGeom prst="rect">
              <a:avLst/>
            </a:prstGeom>
            <a:solidFill>
              <a:schemeClr val="tx1">
                <a:alpha val="41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10 cm diameter </a:t>
              </a:r>
              <a:r>
                <a:rPr lang="en-US" sz="1200" b="1" dirty="0" err="1" smtClean="0">
                  <a:solidFill>
                    <a:schemeClr val="bg1"/>
                  </a:solidFill>
                </a:rPr>
                <a:t>MicroMegas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in </a:t>
              </a:r>
              <a:r>
                <a:rPr lang="en-US" sz="1200" b="1" dirty="0" err="1" smtClean="0">
                  <a:solidFill>
                    <a:schemeClr val="bg1"/>
                  </a:solidFill>
                </a:rPr>
                <a:t>n_TOF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EAR-WSTA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876800" y="3733800"/>
            <a:ext cx="3657600" cy="2537098"/>
            <a:chOff x="609600" y="3716625"/>
            <a:chExt cx="3657600" cy="2537098"/>
          </a:xfrm>
        </p:grpSpPr>
        <p:pic>
          <p:nvPicPr>
            <p:cNvPr id="41985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9600" y="3716625"/>
              <a:ext cx="3657600" cy="25370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TextBox 19"/>
            <p:cNvSpPr txBox="1"/>
            <p:nvPr/>
          </p:nvSpPr>
          <p:spPr>
            <a:xfrm>
              <a:off x="1219200" y="3820180"/>
              <a:ext cx="2895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Fission yield from </a:t>
              </a:r>
              <a:r>
                <a:rPr lang="en-US" sz="1400" baseline="30000" dirty="0" smtClean="0"/>
                <a:t>235</a:t>
              </a:r>
              <a:r>
                <a:rPr lang="en-US" sz="1400" dirty="0" smtClean="0"/>
                <a:t>U sample in </a:t>
              </a:r>
              <a:r>
                <a:rPr lang="en-US" sz="1400" dirty="0" err="1" smtClean="0"/>
                <a:t>MicroMegas</a:t>
              </a:r>
              <a:endParaRPr lang="en-US" sz="14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57200" y="3731595"/>
            <a:ext cx="3657600" cy="2516805"/>
            <a:chOff x="609600" y="1219200"/>
            <a:chExt cx="3657600" cy="2516805"/>
          </a:xfrm>
        </p:grpSpPr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9600" y="1219200"/>
              <a:ext cx="3657600" cy="25168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Box 6"/>
            <p:cNvSpPr txBox="1"/>
            <p:nvPr/>
          </p:nvSpPr>
          <p:spPr>
            <a:xfrm>
              <a:off x="1105457" y="1295400"/>
              <a:ext cx="119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Symbol" pitchFamily="18" charset="2"/>
                </a:rPr>
                <a:t>a</a:t>
              </a:r>
              <a:r>
                <a:rPr lang="en-US" sz="1400" dirty="0" smtClean="0"/>
                <a:t> background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33600" y="2971800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fission fragments</a:t>
              </a:r>
              <a:endParaRPr lang="en-US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43000" y="1563469"/>
              <a:ext cx="2895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Pulse height distribution from </a:t>
              </a:r>
              <a:r>
                <a:rPr lang="en-US" baseline="30000" dirty="0" smtClean="0"/>
                <a:t>235</a:t>
              </a:r>
              <a:r>
                <a:rPr lang="en-US" dirty="0" smtClean="0"/>
                <a:t>U(</a:t>
              </a:r>
              <a:r>
                <a:rPr lang="en-US" dirty="0" err="1" smtClean="0"/>
                <a:t>n,f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Samples and radioprotection limits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23rd June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CERN-INTC-2010-042, INTC-P-280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1" descr="C:\Documents and Settings\marco\Desktop\fission2009\images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787" y="6400800"/>
            <a:ext cx="424813" cy="42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6400800"/>
            <a:ext cx="457200" cy="406052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1447800"/>
          <a:ext cx="3200400" cy="18592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00100"/>
                <a:gridCol w="800100"/>
                <a:gridCol w="800100"/>
                <a:gridCol w="800100"/>
              </a:tblGrid>
              <a:tr h="30480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30000" dirty="0" smtClean="0"/>
                        <a:t>240</a:t>
                      </a:r>
                      <a:r>
                        <a:rPr lang="en-US" sz="1600" dirty="0" smtClean="0"/>
                        <a:t>Pu sample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30000" dirty="0" smtClean="0"/>
                        <a:t>242</a:t>
                      </a:r>
                      <a:r>
                        <a:rPr lang="en-US" sz="1600" dirty="0" smtClean="0"/>
                        <a:t>Pu sample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baseline="30000" dirty="0" smtClean="0"/>
                        <a:t>238</a:t>
                      </a:r>
                      <a:r>
                        <a:rPr lang="en-US" sz="1400" b="1" dirty="0" smtClean="0"/>
                        <a:t>Pu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0.004%</a:t>
                      </a:r>
                      <a:endParaRPr lang="en-US" sz="14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1" baseline="30000" dirty="0" smtClean="0"/>
                        <a:t>239</a:t>
                      </a:r>
                      <a:r>
                        <a:rPr lang="en-US" sz="1400" b="1" dirty="0" smtClean="0"/>
                        <a:t>Pu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0.019%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baseline="30000" dirty="0" smtClean="0"/>
                        <a:t>239</a:t>
                      </a:r>
                      <a:r>
                        <a:rPr lang="en-US" sz="1400" b="1" dirty="0" smtClean="0"/>
                        <a:t>Pu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0.005%</a:t>
                      </a:r>
                      <a:endParaRPr lang="en-US" sz="14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1" baseline="30000" dirty="0" smtClean="0"/>
                        <a:t>240</a:t>
                      </a:r>
                      <a:r>
                        <a:rPr lang="en-US" sz="1400" b="1" dirty="0" smtClean="0"/>
                        <a:t>Pu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99.879%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baseline="30000" dirty="0" smtClean="0"/>
                        <a:t>240</a:t>
                      </a:r>
                      <a:r>
                        <a:rPr lang="en-US" sz="1400" b="1" dirty="0" smtClean="0"/>
                        <a:t>Pu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0.019%</a:t>
                      </a:r>
                      <a:endParaRPr lang="en-US" sz="14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1" baseline="30000" dirty="0" smtClean="0"/>
                        <a:t>241</a:t>
                      </a:r>
                      <a:r>
                        <a:rPr lang="en-US" sz="1400" b="1" dirty="0" smtClean="0"/>
                        <a:t>Pu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0.001%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baseline="30000" dirty="0" smtClean="0"/>
                        <a:t>241</a:t>
                      </a:r>
                      <a:r>
                        <a:rPr lang="en-US" sz="1400" b="1" dirty="0" smtClean="0"/>
                        <a:t>Pu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0.023%</a:t>
                      </a:r>
                      <a:endParaRPr lang="en-US" sz="1400" dirty="0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baseline="30000" dirty="0" smtClean="0"/>
                        <a:t>242</a:t>
                      </a:r>
                      <a:r>
                        <a:rPr lang="en-US" sz="1400" b="1" dirty="0" smtClean="0"/>
                        <a:t>Pu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99.949%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886200" y="1349276"/>
            <a:ext cx="48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Samples to be provided by </a:t>
            </a:r>
            <a:r>
              <a:rPr lang="en-US" b="1" dirty="0" smtClean="0"/>
              <a:t>IRMM, Belgium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A high purity material batch is already available at the Institute and a request has been submitted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0" y="5096470"/>
            <a:ext cx="54864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Measurement at CERN now feasible, thanks to the new classification of the experimental area </a:t>
            </a:r>
            <a:r>
              <a:rPr lang="en-US" dirty="0" smtClean="0">
                <a:solidFill>
                  <a:schemeClr val="tx1"/>
                </a:solidFill>
              </a:rPr>
              <a:t>as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</a:p>
          <a:p>
            <a:pPr algn="ctr"/>
            <a:r>
              <a:rPr lang="en-US" b="1" dirty="0" smtClean="0">
                <a:solidFill>
                  <a:srgbClr val="00B0F0"/>
                </a:solidFill>
              </a:rPr>
              <a:t>“Work Sector Type A”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9000" y="53340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See E. Chiaveri, “Report from </a:t>
            </a:r>
            <a:r>
              <a:rPr lang="en-US" sz="1400" i="1" dirty="0" err="1" smtClean="0">
                <a:solidFill>
                  <a:schemeClr val="bg1">
                    <a:lumMod val="50000"/>
                  </a:schemeClr>
                </a:solidFill>
              </a:rPr>
              <a:t>n_TOF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”</a:t>
            </a: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6372000"/>
            <a:ext cx="25288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3886200" y="2367677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baseline="30000" dirty="0" smtClean="0">
                <a:solidFill>
                  <a:srgbClr val="FF0000"/>
                </a:solidFill>
              </a:rPr>
              <a:t> </a:t>
            </a:r>
            <a:r>
              <a:rPr lang="en-US" b="1" baseline="30000" dirty="0" smtClean="0">
                <a:solidFill>
                  <a:srgbClr val="FF0000"/>
                </a:solidFill>
              </a:rPr>
              <a:t>240</a:t>
            </a:r>
            <a:r>
              <a:rPr lang="en-US" b="1" dirty="0" smtClean="0">
                <a:solidFill>
                  <a:srgbClr val="FF0000"/>
                </a:solidFill>
              </a:rPr>
              <a:t>Pu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15 mg </a:t>
            </a:r>
            <a:r>
              <a:rPr lang="en-US" dirty="0" smtClean="0">
                <a:solidFill>
                  <a:srgbClr val="FF0000"/>
                </a:solidFill>
              </a:rPr>
              <a:t>(four samples of </a:t>
            </a:r>
            <a:r>
              <a:rPr lang="en-US" i="1" dirty="0" smtClean="0">
                <a:solidFill>
                  <a:srgbClr val="FF0000"/>
                </a:solidFill>
              </a:rPr>
              <a:t>25 </a:t>
            </a:r>
            <a:r>
              <a:rPr lang="en-US" i="1" dirty="0" err="1" smtClean="0">
                <a:solidFill>
                  <a:srgbClr val="FF0000"/>
                </a:solidFill>
              </a:rPr>
              <a:t>MBq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each)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baseline="30000" dirty="0" smtClean="0">
                <a:solidFill>
                  <a:srgbClr val="FF0000"/>
                </a:solidFill>
              </a:rPr>
              <a:t> </a:t>
            </a:r>
            <a:r>
              <a:rPr lang="en-US" b="1" baseline="30000" dirty="0" smtClean="0">
                <a:solidFill>
                  <a:srgbClr val="FF0000"/>
                </a:solidFill>
              </a:rPr>
              <a:t>242</a:t>
            </a:r>
            <a:r>
              <a:rPr lang="en-US" b="1" dirty="0" smtClean="0">
                <a:solidFill>
                  <a:srgbClr val="FF0000"/>
                </a:solidFill>
              </a:rPr>
              <a:t>Pu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25 mg </a:t>
            </a:r>
            <a:r>
              <a:rPr lang="en-US" dirty="0" smtClean="0">
                <a:solidFill>
                  <a:srgbClr val="FF0000"/>
                </a:solidFill>
              </a:rPr>
              <a:t>(four samples of </a:t>
            </a:r>
            <a:r>
              <a:rPr lang="en-US" i="1" dirty="0" smtClean="0">
                <a:solidFill>
                  <a:srgbClr val="FF0000"/>
                </a:solidFill>
              </a:rPr>
              <a:t>7 </a:t>
            </a:r>
            <a:r>
              <a:rPr lang="en-US" i="1" dirty="0" err="1" smtClean="0">
                <a:solidFill>
                  <a:srgbClr val="FF0000"/>
                </a:solidFill>
              </a:rPr>
              <a:t>MBq</a:t>
            </a:r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each)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Respects the </a:t>
            </a:r>
            <a:r>
              <a:rPr lang="en-US" i="1" dirty="0" smtClean="0"/>
              <a:t>“1 </a:t>
            </a:r>
            <a:r>
              <a:rPr lang="en-US" i="1" dirty="0" err="1" smtClean="0"/>
              <a:t>mSv</a:t>
            </a:r>
            <a:r>
              <a:rPr lang="en-US" i="1" dirty="0" smtClean="0"/>
              <a:t> criterion” </a:t>
            </a:r>
            <a:r>
              <a:rPr lang="en-US" dirty="0" smtClean="0"/>
              <a:t>established at CERN for radioactive isotopes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Chosen mass according to CR, </a:t>
            </a:r>
            <a:r>
              <a:rPr lang="en-US" dirty="0" smtClean="0">
                <a:latin typeface="Symbol" pitchFamily="18" charset="2"/>
              </a:rPr>
              <a:t>a</a:t>
            </a:r>
            <a:r>
              <a:rPr lang="en-US" dirty="0" smtClean="0"/>
              <a:t>-activity and detection efficiency</a:t>
            </a:r>
          </a:p>
          <a:p>
            <a:pPr lvl="1"/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Samples deposited on </a:t>
            </a:r>
            <a:r>
              <a:rPr lang="en-US" dirty="0" smtClean="0">
                <a:latin typeface="Arial"/>
                <a:cs typeface="Arial"/>
              </a:rPr>
              <a:t>Ø</a:t>
            </a:r>
            <a:r>
              <a:rPr lang="en-US" dirty="0" smtClean="0">
                <a:cs typeface="Arial"/>
              </a:rPr>
              <a:t>=6 cm (flat beam)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allAtOnce" animBg="1"/>
      <p:bldP spid="13" grpId="0" build="allAtOnce"/>
      <p:bldP spid="1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2253</TotalTime>
  <Words>1508</Words>
  <Application>Microsoft Office PowerPoint</Application>
  <PresentationFormat>On-screen Show (4:3)</PresentationFormat>
  <Paragraphs>355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Bookman Old Style</vt:lpstr>
      <vt:lpstr>Gill Sans MT</vt:lpstr>
      <vt:lpstr>Calibri</vt:lpstr>
      <vt:lpstr>Wingdings</vt:lpstr>
      <vt:lpstr>Symbol</vt:lpstr>
      <vt:lpstr>Wingdings 3</vt:lpstr>
      <vt:lpstr>Origin</vt:lpstr>
      <vt:lpstr>Measurement of the fission cross-section of 240Pu and 242Pu at CERN’s n_TOF facility</vt:lpstr>
      <vt:lpstr>Outline</vt:lpstr>
      <vt:lpstr>The issue of nuclear waste</vt:lpstr>
      <vt:lpstr>Motivations for fission measurements</vt:lpstr>
      <vt:lpstr>Motivations – 240Pu(n,f)</vt:lpstr>
      <vt:lpstr>Motivations – 242Pu(n,f)</vt:lpstr>
      <vt:lpstr>Detectors</vt:lpstr>
      <vt:lpstr>Detector performances - MicroMegas</vt:lpstr>
      <vt:lpstr>Samples and radioprotection limits</vt:lpstr>
      <vt:lpstr>Countrates 240Pu (1/2)</vt:lpstr>
      <vt:lpstr>Countrates 240Pu (2/2)</vt:lpstr>
      <vt:lpstr>Countrates 242Pu (1/2)</vt:lpstr>
      <vt:lpstr>Countrates 242Pu (2/2)</vt:lpstr>
      <vt:lpstr>Beam time request</vt:lpstr>
      <vt:lpstr>Conclusions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the fission cross-section of 240Pu and 242Pu at CERN's n_TOF facility</dc:title>
  <dc:creator>Marco Calviani</dc:creator>
  <cp:lastModifiedBy>calviani</cp:lastModifiedBy>
  <cp:revision>527</cp:revision>
  <dcterms:created xsi:type="dcterms:W3CDTF">2006-08-16T00:00:00Z</dcterms:created>
  <dcterms:modified xsi:type="dcterms:W3CDTF">2010-06-23T07:09:26Z</dcterms:modified>
</cp:coreProperties>
</file>