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2" r:id="rId1"/>
    <p:sldMasterId id="2147483675" r:id="rId2"/>
  </p:sldMasterIdLst>
  <p:notesMasterIdLst>
    <p:notesMasterId r:id="rId14"/>
  </p:notesMasterIdLst>
  <p:handoutMasterIdLst>
    <p:handoutMasterId r:id="rId15"/>
  </p:handoutMasterIdLst>
  <p:sldIdLst>
    <p:sldId id="1318" r:id="rId3"/>
    <p:sldId id="1347" r:id="rId4"/>
    <p:sldId id="1358" r:id="rId5"/>
    <p:sldId id="1359" r:id="rId6"/>
    <p:sldId id="1360" r:id="rId7"/>
    <p:sldId id="1362" r:id="rId8"/>
    <p:sldId id="1357" r:id="rId9"/>
    <p:sldId id="1361" r:id="rId10"/>
    <p:sldId id="1356" r:id="rId11"/>
    <p:sldId id="1346" r:id="rId12"/>
    <p:sldId id="1324" r:id="rId13"/>
  </p:sldIdLst>
  <p:sldSz cx="9906000" cy="6858000" type="A4"/>
  <p:notesSz cx="6797675" cy="9928225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userDrawn="1">
          <p15:clr>
            <a:srgbClr val="A4A3A4"/>
          </p15:clr>
        </p15:guide>
        <p15:guide id="3" pos="4944" userDrawn="1">
          <p15:clr>
            <a:srgbClr val="A4A3A4"/>
          </p15:clr>
        </p15:guide>
        <p15:guide id="6" orient="horz" pos="2976" userDrawn="1">
          <p15:clr>
            <a:srgbClr val="A4A3A4"/>
          </p15:clr>
        </p15:guide>
        <p15:guide id="12" pos="5904" userDrawn="1">
          <p15:clr>
            <a:srgbClr val="A4A3A4"/>
          </p15:clr>
        </p15:guide>
        <p15:guide id="13" orient="horz" pos="2160" userDrawn="1">
          <p15:clr>
            <a:srgbClr val="A4A3A4"/>
          </p15:clr>
        </p15:guide>
        <p15:guide id="14" pos="3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iko Damerau" initials="HD" lastIdx="2" clrIdx="0">
    <p:extLst>
      <p:ext uri="{19B8F6BF-5375-455C-9EA6-DF929625EA0E}">
        <p15:presenceInfo xmlns:p15="http://schemas.microsoft.com/office/powerpoint/2012/main" userId="S::heiko.damerau@cern.ch::09e80c4c-9fc1-48bb-8285-6060bb93afb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504D"/>
    <a:srgbClr val="1F497D"/>
    <a:srgbClr val="A8ADB7"/>
    <a:srgbClr val="739ACE"/>
    <a:srgbClr val="D0D8E8"/>
    <a:srgbClr val="E9EDF4"/>
    <a:srgbClr val="4F81BD"/>
    <a:srgbClr val="C00000"/>
    <a:srgbClr val="008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85" autoAdjust="0"/>
    <p:restoredTop sz="95948" autoAdjust="0"/>
  </p:normalViewPr>
  <p:slideViewPr>
    <p:cSldViewPr>
      <p:cViewPr varScale="1">
        <p:scale>
          <a:sx n="95" d="100"/>
          <a:sy n="95" d="100"/>
        </p:scale>
        <p:origin x="84" y="276"/>
      </p:cViewPr>
      <p:guideLst>
        <p:guide orient="horz"/>
        <p:guide pos="4944"/>
        <p:guide orient="horz" pos="2976"/>
        <p:guide pos="5904"/>
        <p:guide orient="horz" pos="2160"/>
        <p:guide pos="3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334" y="-96"/>
      </p:cViewPr>
      <p:guideLst>
        <p:guide orient="horz" pos="3126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66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66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295DDF75-4B78-42A7-A7F3-A2F25A7BB7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0761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908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141" y="4714215"/>
            <a:ext cx="4985395" cy="4467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Klicken Sie, um die Textformatierung des Masters zu bearbeiten.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908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C38E55B4-A633-4C51-AE8F-B8C1C12B8F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1291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3212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D152AB-0279-4F27-B745-9AE7AB92DAA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28498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D152AB-0279-4F27-B745-9AE7AB92DAA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64334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4621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6911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6366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D152AB-0279-4F27-B745-9AE7AB92DAA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17731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D152AB-0279-4F27-B745-9AE7AB92DAA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23620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D152AB-0279-4F27-B745-9AE7AB92DAA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36368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D152AB-0279-4F27-B745-9AE7AB92DAA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01695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D152AB-0279-4F27-B745-9AE7AB92DAA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6350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437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93AC1-DEC4-45F1-87B5-21233B4E5E0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739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980FA-8E83-44DA-8BD7-A4A9A4C4699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580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n logo - Open presentation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33132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7CFA22-B44C-D64D-A1C3-29E3630B65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4875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112062-84E1-5A4B-BABA-686B67ED0B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950"/>
            </a:lvl1pPr>
            <a:lvl2pPr marL="371475" indent="0" algn="ctr">
              <a:buNone/>
              <a:defRPr sz="1625"/>
            </a:lvl2pPr>
            <a:lvl3pPr marL="742950" indent="0" algn="ctr">
              <a:buNone/>
              <a:defRPr sz="1463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r>
              <a:rPr lang="en-GB"/>
              <a:t>Click to edit Master subtitle style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E99128-2E05-DF46-B500-1282DC54B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9D67-92CF-3D46-A83B-776B0D0166F1}" type="datetimeFigureOut">
              <a:rPr lang="en-FR" smtClean="0"/>
              <a:t>10/29/2020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DFACE3-0AD4-0E43-AECC-4D3FBDEB2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351CD7-AB72-F344-83B4-454060FF4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1D3E-B948-0840-BEAE-A61344B70BF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7451833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C7E21-5D0C-2C44-9E0B-7E8CBF8FC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CD3531-54D8-BF4C-BDDE-E9DEB99AE1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B7703C-E416-794E-A01E-1E57E06E91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9D67-92CF-3D46-A83B-776B0D0166F1}" type="datetimeFigureOut">
              <a:rPr lang="en-FR" smtClean="0"/>
              <a:t>10/29/2020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4D7776-A086-0845-B80E-0FB52EC4B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8C0E8B-E1B1-6747-A1EC-C3EEB2A57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1D3E-B948-0840-BEAE-A61344B70BF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2998651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780E28-7E63-AD40-BDEA-FA7B35985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878" y="1709739"/>
            <a:ext cx="8543925" cy="2852737"/>
          </a:xfrm>
        </p:spPr>
        <p:txBody>
          <a:bodyPr anchor="b"/>
          <a:lstStyle>
            <a:lvl1pPr>
              <a:defRPr sz="4875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B2353C-E82D-6F48-9FD4-19FF3D771B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1950">
                <a:solidFill>
                  <a:schemeClr val="tx1">
                    <a:tint val="75000"/>
                  </a:schemeClr>
                </a:solidFill>
              </a:defRPr>
            </a:lvl1pPr>
            <a:lvl2pPr marL="371475" indent="0">
              <a:buNone/>
              <a:defRPr sz="1625">
                <a:solidFill>
                  <a:schemeClr val="tx1">
                    <a:tint val="75000"/>
                  </a:schemeClr>
                </a:solidFill>
              </a:defRPr>
            </a:lvl2pPr>
            <a:lvl3pPr marL="742950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3pPr>
            <a:lvl4pPr marL="11144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4859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5737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2885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003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29718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24DE2A-51C0-8145-AD3A-6ED509155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9D67-92CF-3D46-A83B-776B0D0166F1}" type="datetimeFigureOut">
              <a:rPr lang="en-FR" smtClean="0"/>
              <a:t>10/29/2020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CB3990-F290-8440-AFE6-EC83554B2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4CB129-9A43-DB4C-BBA8-6D4698BBB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1D3E-B948-0840-BEAE-A61344B70BF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648616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7745A6-B8C4-8E4C-A937-E1B35EC9E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CEB8E3-CC9A-1441-A433-533E4E2F68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342899-D18E-C44D-8030-CF06C25E4E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FC28FF-657D-5F4A-A4A9-12197A443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9D67-92CF-3D46-A83B-776B0D0166F1}" type="datetimeFigureOut">
              <a:rPr lang="en-FR" smtClean="0"/>
              <a:t>10/29/2020</a:t>
            </a:fld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81A097-2198-0044-9FBD-E7E1816F4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B96746-E4AB-7644-BF5F-0326FC0DC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1D3E-B948-0840-BEAE-A61344B70BF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437752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5E63F-0EF4-2145-97FA-8C704D8B5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BEA81-B618-5D42-A1C7-3D82822E4C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53A39F-B323-A04B-839F-53280CE328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4297A7-AB44-3844-A7B4-C0EA01A054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7C1C2E-BD02-354B-9222-0B7B93736D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408F09C-2477-0D43-8B9C-1C9018CEA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9D67-92CF-3D46-A83B-776B0D0166F1}" type="datetimeFigureOut">
              <a:rPr lang="en-FR" smtClean="0"/>
              <a:t>10/29/2020</a:t>
            </a:fld>
            <a:endParaRPr lang="en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570642-D697-D54F-8376-A6B4893902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B49B32-414C-3D49-8401-C0407665B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1D3E-B948-0840-BEAE-A61344B70BF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8728288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8A1D2-E46D-CB45-87CC-840F32FC54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0AB826-887E-D44A-9EB4-F9A0369D7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9D67-92CF-3D46-A83B-776B0D0166F1}" type="datetimeFigureOut">
              <a:rPr lang="en-FR" smtClean="0"/>
              <a:t>10/29/2020</a:t>
            </a:fld>
            <a:endParaRPr lang="en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31E281-82DE-F340-8C66-67B21884B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435F04-64ED-4842-B9F2-6F65504F6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1D3E-B948-0840-BEAE-A61344B70BF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1997319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F23AD2-DEF2-DA47-AE77-475D363E6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9D67-92CF-3D46-A83B-776B0D0166F1}" type="datetimeFigureOut">
              <a:rPr lang="en-FR" smtClean="0"/>
              <a:t>10/29/2020</a:t>
            </a:fld>
            <a:endParaRPr lang="en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11B19C-5F53-6344-AC68-414343E7CB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88D4DE-87C7-A84D-B545-DB8F941E9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1D3E-B948-0840-BEAE-A61344B70BF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120312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84DA5-4842-45AF-9E5B-2EAAD25032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9023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7C6432-1423-FE41-8D7B-C83F3ECFDC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06ECD1-4CD0-8246-9479-8446D392D6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2600"/>
            </a:lvl1pPr>
            <a:lvl2pPr>
              <a:defRPr sz="2275"/>
            </a:lvl2pPr>
            <a:lvl3pPr>
              <a:defRPr sz="1950"/>
            </a:lvl3pPr>
            <a:lvl4pPr>
              <a:defRPr sz="1625"/>
            </a:lvl4pPr>
            <a:lvl5pPr>
              <a:defRPr sz="1625"/>
            </a:lvl5pPr>
            <a:lvl6pPr>
              <a:defRPr sz="1625"/>
            </a:lvl6pPr>
            <a:lvl7pPr>
              <a:defRPr sz="1625"/>
            </a:lvl7pPr>
            <a:lvl8pPr>
              <a:defRPr sz="1625"/>
            </a:lvl8pPr>
            <a:lvl9pPr>
              <a:defRPr sz="162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62BE8E-D844-F545-9C27-E826319D59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EB37B-D8DA-7E4A-80A4-28569BFDE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9D67-92CF-3D46-A83B-776B0D0166F1}" type="datetimeFigureOut">
              <a:rPr lang="en-FR" smtClean="0"/>
              <a:t>10/29/2020</a:t>
            </a:fld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7D9333-B393-B44C-8FFE-CFDDD5D5E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718A86-EC6B-3947-8966-2ED93ED56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1D3E-B948-0840-BEAE-A61344B70BF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7428101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35BA3-20E4-4946-96DB-836588DD38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8B43CE-F20E-0647-ADE5-88CF5BC7DD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2600"/>
            </a:lvl1pPr>
            <a:lvl2pPr marL="371475" indent="0">
              <a:buNone/>
              <a:defRPr sz="2275"/>
            </a:lvl2pPr>
            <a:lvl3pPr marL="742950" indent="0">
              <a:buNone/>
              <a:defRPr sz="1950"/>
            </a:lvl3pPr>
            <a:lvl4pPr marL="1114425" indent="0">
              <a:buNone/>
              <a:defRPr sz="1625"/>
            </a:lvl4pPr>
            <a:lvl5pPr marL="1485900" indent="0">
              <a:buNone/>
              <a:defRPr sz="1625"/>
            </a:lvl5pPr>
            <a:lvl6pPr marL="1857375" indent="0">
              <a:buNone/>
              <a:defRPr sz="1625"/>
            </a:lvl6pPr>
            <a:lvl7pPr marL="2228850" indent="0">
              <a:buNone/>
              <a:defRPr sz="1625"/>
            </a:lvl7pPr>
            <a:lvl8pPr marL="2600325" indent="0">
              <a:buNone/>
              <a:defRPr sz="1625"/>
            </a:lvl8pPr>
            <a:lvl9pPr marL="2971800" indent="0">
              <a:buNone/>
              <a:defRPr sz="1625"/>
            </a:lvl9pPr>
          </a:lstStyle>
          <a:p>
            <a:endParaRPr lang="en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F4B634-4731-6D49-953E-9B798F35DD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44B328-0420-0C43-9511-86FDE09FF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9D67-92CF-3D46-A83B-776B0D0166F1}" type="datetimeFigureOut">
              <a:rPr lang="en-FR" smtClean="0"/>
              <a:t>10/29/2020</a:t>
            </a:fld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95E054-6624-2B43-BC2F-EDBB2FBF60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44A82E-F932-DC4B-A3DB-B70AE7991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1D3E-B948-0840-BEAE-A61344B70BF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2712568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2B4E1-3F09-114B-94A2-C3CDE172C8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AD99B4-B9E3-5E42-8AB7-E43DFA988D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39BB12-3F5F-F745-AF34-CB1F4FEE9C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9D67-92CF-3D46-A83B-776B0D0166F1}" type="datetimeFigureOut">
              <a:rPr lang="en-FR" smtClean="0"/>
              <a:t>10/29/2020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132455-E694-4F46-A7C7-4E94340AE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509A0A-B3A4-184C-80B4-25EAECA92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1D3E-B948-0840-BEAE-A61344B70BF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7619222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5E468F3-9464-2545-9CBD-E051300AE4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3ADABE-0716-724A-B583-5D63BDBB13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7C9D3F-9D89-FA4F-9BD5-A71B2B42C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9D67-92CF-3D46-A83B-776B0D0166F1}" type="datetimeFigureOut">
              <a:rPr lang="en-FR" smtClean="0"/>
              <a:t>10/29/2020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13A131-817B-0841-9A61-473917207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C63940-C1D5-5B4F-904F-B1CA08D4A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1D3E-B948-0840-BEAE-A61344B70BF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4966591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563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663E-F9AD-49D1-9A63-B7C851D1906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052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56C19-9EB7-4512-8E87-16C56853BF4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228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46C9-FBD8-4C3F-80DB-DDFC6FB179F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286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E051D-0C19-4E1B-8DA2-3088B1C48F8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245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5596-EACE-4D96-B24C-61DA811E72B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198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2995E-7FF4-417C-8F40-32FB9F87E27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621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3B615-C91D-4160-B6CC-2FE210C8D6B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128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D2E97337-0ABD-4724-9121-FDB78380D8EF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10/29/2020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7594600" y="1"/>
            <a:ext cx="2311400" cy="26064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r"/>
            <a:fld id="{80312B61-8FBB-43B8-A6DD-B3B75C37806A}" type="slidenum">
              <a:rPr lang="en-US" sz="1400" smtClean="0">
                <a:solidFill>
                  <a:prstClr val="black"/>
                </a:solidFill>
              </a:rPr>
              <a:pPr algn="r"/>
              <a:t>‹#›</a:t>
            </a:fld>
            <a:endParaRPr lang="en-US" sz="1400" dirty="0">
              <a:solidFill>
                <a:prstClr val="black"/>
              </a:solidFill>
            </a:endParaRP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93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D330097-D35C-7043-87BA-7617F4835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4BFEC9-E722-204B-904D-FC30A64DC2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0C7FAE-F00A-F74C-BE25-A07D33C725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A9D67-92CF-3D46-A83B-776B0D0166F1}" type="datetimeFigureOut">
              <a:rPr lang="en-FR" smtClean="0"/>
              <a:t>10/29/2020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2A80F-9341-4140-8E53-9DE3BFEA60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64CEA7-20B2-4045-8756-70704006C0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F1D3E-B948-0840-BEAE-A61344B70BF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46650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xStyles>
    <p:titleStyle>
      <a:lvl1pPr algn="l" defTabSz="742950" rtl="0" eaLnBrk="1" latinLnBrk="0" hangingPunct="1">
        <a:lnSpc>
          <a:spcPct val="90000"/>
        </a:lnSpc>
        <a:spcBef>
          <a:spcPct val="0"/>
        </a:spcBef>
        <a:buNone/>
        <a:defRPr sz="35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738" indent="-185738" algn="l" defTabSz="742950" rtl="0" eaLnBrk="1" latinLnBrk="0" hangingPunct="1">
        <a:lnSpc>
          <a:spcPct val="90000"/>
        </a:lnSpc>
        <a:spcBef>
          <a:spcPts val="813"/>
        </a:spcBef>
        <a:buFont typeface="Arial" panose="020B0604020202020204" pitchFamily="34" charset="0"/>
        <a:buChar char="•"/>
        <a:defRPr sz="2275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286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3001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6716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20431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4145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7860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31575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R"/>
      </a:defPPr>
      <a:lvl1pPr marL="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2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37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2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0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37298/contributions/3937714/attachments/2074274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logbook.cern.ch/eLogbook/eLogbook.jsp?lgbk=382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logbook.cern.ch/eLogbook/eLogbook.jsp?shiftId=1112796" TargetMode="External"/><Relationship Id="rId7" Type="http://schemas.openxmlformats.org/officeDocument/2006/relationships/hyperlink" Target="http://elogbook.cern.ch/eLogbook/event_viewer.jsp?eventId=2784976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logbook.cern.ch/eLogbook/event_viewer.jsp?eventId=2784975" TargetMode="External"/><Relationship Id="rId5" Type="http://schemas.openxmlformats.org/officeDocument/2006/relationships/hyperlink" Target="http://elogbook.cern.ch/eLogbook/eLogbook.jsp?shiftId=1113620" TargetMode="External"/><Relationship Id="rId4" Type="http://schemas.openxmlformats.org/officeDocument/2006/relationships/hyperlink" Target="http://elogbook.cern.ch/eLogbook/event_viewer.jsp?eventId=2773487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oss-coordination.web.cern.ch/gantt/latest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fsweb.web.cern.ch/dfsweb/Services/DFS/DFSBrowser.aspx/Departments/AB/Groups/RF/Machines/PS/LowLevel/BeamControlUpgrade/Modules/2019-05_ModuleProductionRunFinalQuantities_BudgetSpent.xlsx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803031" y="685800"/>
            <a:ext cx="8299939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6531" indent="-316531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US" sz="18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MHz cavity controller and coarse tuning front-ends in b. 359 racks</a:t>
            </a:r>
          </a:p>
          <a:p>
            <a:pPr marL="773731" lvl="1" indent="-316531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GB" sz="18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Power and Ethernet connection  BE-CO</a:t>
            </a:r>
          </a:p>
          <a:p>
            <a:pPr marL="742950" lvl="1" indent="-28575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endParaRPr lang="en-GB" sz="1800" b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16531" indent="-316531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GB" sz="18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 of optical patch cables for initial installation to be defined</a:t>
            </a:r>
          </a:p>
          <a:p>
            <a:pPr marL="773731" lvl="1" indent="-316531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GB" sz="18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Agreed deadline: end of July </a:t>
            </a:r>
            <a:r>
              <a:rPr lang="en-GB" sz="18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Proposal (</a:t>
            </a:r>
            <a:r>
              <a:rPr lang="en-GB" sz="18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r>
              <a:rPr lang="en-GB" sz="18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)</a:t>
            </a:r>
            <a:endParaRPr lang="en-GB" sz="1800" b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16531" indent="-316531" algn="l">
              <a:spcBef>
                <a:spcPct val="20000"/>
              </a:spcBef>
              <a:buFontTx/>
              <a:buChar char="•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Racks for </a:t>
            </a:r>
            <a:r>
              <a:rPr lang="en-GB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Finemet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 cavity (b. 151) exchanged</a:t>
            </a:r>
            <a:endParaRPr lang="en-GB" sz="18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773731" lvl="1" indent="-316531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Re-cabling of coupled-bunch feedback ongoing</a:t>
            </a:r>
          </a:p>
          <a:p>
            <a:pPr lvl="1" algn="l">
              <a:spcBef>
                <a:spcPct val="20000"/>
              </a:spcBef>
            </a:pPr>
            <a:endParaRPr lang="en-GB" sz="18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16531" indent="-316531" algn="l">
              <a:spcBef>
                <a:spcPct val="20000"/>
              </a:spcBef>
              <a:buFontTx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Timing and function installation 20 MHz, 40 MHz and 80 MHz</a:t>
            </a:r>
          </a:p>
          <a:p>
            <a:pPr marL="750888" lvl="1" indent="-293688" algn="l" defTabSz="842963">
              <a:spcBef>
                <a:spcPct val="20000"/>
              </a:spcBef>
              <a:buFont typeface="Wingdings" panose="05000000000000000000" pitchFamily="2" charset="2"/>
              <a:buChar char="ü"/>
              <a:tabLst>
                <a:tab pos="3941763" algn="l"/>
              </a:tabLst>
            </a:pPr>
            <a:r>
              <a:rPr lang="en-US" sz="18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Installation and configuration completed</a:t>
            </a:r>
          </a:p>
          <a:p>
            <a:pPr marL="750888" lvl="1" indent="-293688" algn="l" defTabSz="842963">
              <a:spcBef>
                <a:spcPct val="20000"/>
              </a:spcBef>
              <a:buFont typeface="Wingdings" panose="05000000000000000000" pitchFamily="2" charset="2"/>
              <a:buChar char="ü"/>
              <a:tabLst>
                <a:tab pos="3941763" algn="l"/>
              </a:tabLst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Hardware restart timings (PAX.SBRH84/168) cabled to b. 151</a:t>
            </a:r>
          </a:p>
          <a:p>
            <a:pPr marL="750888" lvl="1" indent="-293688" algn="l" defTabSz="842963">
              <a:spcBef>
                <a:spcPct val="20000"/>
              </a:spcBef>
              <a:buFont typeface="Wingdings" panose="05000000000000000000" pitchFamily="2" charset="2"/>
              <a:buChar char="ü"/>
              <a:tabLst>
                <a:tab pos="3941763" algn="l"/>
              </a:tabLst>
            </a:pPr>
            <a:endParaRPr lang="en-US" sz="1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 of activities in PS central building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4217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3793085"/>
              </p:ext>
            </p:extLst>
          </p:nvPr>
        </p:nvGraphicFramePr>
        <p:xfrm>
          <a:off x="533400" y="1066800"/>
          <a:ext cx="8839201" cy="29146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4200">
                  <a:extLst>
                    <a:ext uri="{9D8B030D-6E8A-4147-A177-3AD203B41FA5}">
                      <a16:colId xmlns:a16="http://schemas.microsoft.com/office/drawing/2014/main" val="3920472704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172517910"/>
                    </a:ext>
                  </a:extLst>
                </a:gridCol>
                <a:gridCol w="1304729">
                  <a:extLst>
                    <a:ext uri="{9D8B030D-6E8A-4147-A177-3AD203B41FA5}">
                      <a16:colId xmlns:a16="http://schemas.microsoft.com/office/drawing/2014/main" val="1787961357"/>
                    </a:ext>
                  </a:extLst>
                </a:gridCol>
                <a:gridCol w="2886272">
                  <a:extLst>
                    <a:ext uri="{9D8B030D-6E8A-4147-A177-3AD203B41FA5}">
                      <a16:colId xmlns:a16="http://schemas.microsoft.com/office/drawing/2014/main" val="2314274029"/>
                    </a:ext>
                  </a:extLst>
                </a:gridCol>
              </a:tblGrid>
              <a:tr h="32385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Hardware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FESA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417490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olidFill>
                            <a:schemeClr val="bg1"/>
                          </a:solidFill>
                        </a:rPr>
                        <a:t>Module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bg1"/>
                          </a:solidFill>
                        </a:rPr>
                        <a:t>Class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 dirty="0">
                          <a:solidFill>
                            <a:schemeClr val="bg1"/>
                          </a:solidFill>
                        </a:rPr>
                        <a:t>Remark</a:t>
                      </a:r>
                      <a:endParaRPr lang="en-GB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7595847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AVC surveillance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New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504D"/>
                          </a:solidFill>
                        </a:rPr>
                        <a:t>10/2020</a:t>
                      </a:r>
                      <a:endParaRPr lang="en-GB" dirty="0">
                        <a:solidFill>
                          <a:srgbClr val="C0504D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Firmware development started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4340849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Clock/sync</a:t>
                      </a:r>
                      <a:r>
                        <a:rPr lang="en-GB" b="1" baseline="0" dirty="0">
                          <a:solidFill>
                            <a:schemeClr val="tx1"/>
                          </a:solidFill>
                        </a:rPr>
                        <a:t> adaptor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New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rgbClr val="C0504D"/>
                          </a:solidFill>
                        </a:rPr>
                        <a:t>09/2020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C0504D"/>
                          </a:solidFill>
                        </a:rPr>
                        <a:t>To be done</a:t>
                      </a:r>
                      <a:endParaRPr lang="en-GB" b="1" dirty="0">
                        <a:solidFill>
                          <a:srgbClr val="C0504D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1272135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Master clock</a:t>
                      </a:r>
                      <a:r>
                        <a:rPr lang="en-GB" baseline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, </a:t>
                      </a:r>
                      <a:r>
                        <a:rPr lang="en-GB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DDS-FMC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SVEC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12/2020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Low priority, postponed</a:t>
                      </a:r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0992598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Master clock divider</a:t>
                      </a:r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New</a:t>
                      </a:r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12/2020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Low priority, postponed</a:t>
                      </a:r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407564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20/40/80</a:t>
                      </a:r>
                      <a:r>
                        <a:rPr lang="en-GB" baseline="0" dirty="0"/>
                        <a:t> MHz cavity contr.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PS</a:t>
                      </a:r>
                      <a:r>
                        <a:rPr lang="en-GB" baseline="0" dirty="0"/>
                        <a:t> 1-TFB board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03/2020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New fields to be added to class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7138736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Coupled-bunch feedback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PS</a:t>
                      </a:r>
                      <a:r>
                        <a:rPr lang="en-GB" baseline="0" dirty="0"/>
                        <a:t> 1-TFB board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12/2020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/>
                        <a:t>Firmware work restarted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4215354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US" dirty="0"/>
                        <a:t>10 MHz cavity return measurements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PS</a:t>
                      </a:r>
                      <a:r>
                        <a:rPr lang="en-GB" baseline="0" dirty="0"/>
                        <a:t> 1-TFB board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01/2021</a:t>
                      </a:r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Modifications of existing class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5607015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E7A0DD96-FE3F-42FF-89BE-C484C09B5FE3}"/>
              </a:ext>
            </a:extLst>
          </p:cNvPr>
          <p:cNvSpPr txBox="1"/>
          <p:nvPr/>
        </p:nvSpPr>
        <p:spPr>
          <a:xfrm rot="302392">
            <a:off x="8173903" y="608349"/>
            <a:ext cx="1186543" cy="446276"/>
          </a:xfrm>
          <a:prstGeom prst="rect">
            <a:avLst/>
          </a:prstGeom>
          <a:solidFill>
            <a:srgbClr val="C0504D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+mj-lt"/>
              </a:rPr>
              <a:t>10/2020</a:t>
            </a:r>
            <a:endParaRPr lang="en-GB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56018521-0991-432F-ADAB-43B4BAE3AB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FESA developments for PS-LLRF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17968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6401021"/>
              </p:ext>
            </p:extLst>
          </p:nvPr>
        </p:nvGraphicFramePr>
        <p:xfrm>
          <a:off x="533400" y="1066800"/>
          <a:ext cx="8839200" cy="40996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5877">
                  <a:extLst>
                    <a:ext uri="{9D8B030D-6E8A-4147-A177-3AD203B41FA5}">
                      <a16:colId xmlns:a16="http://schemas.microsoft.com/office/drawing/2014/main" val="3920472704"/>
                    </a:ext>
                  </a:extLst>
                </a:gridCol>
                <a:gridCol w="1623526">
                  <a:extLst>
                    <a:ext uri="{9D8B030D-6E8A-4147-A177-3AD203B41FA5}">
                      <a16:colId xmlns:a16="http://schemas.microsoft.com/office/drawing/2014/main" val="172517910"/>
                    </a:ext>
                  </a:extLst>
                </a:gridCol>
                <a:gridCol w="1614197">
                  <a:extLst>
                    <a:ext uri="{9D8B030D-6E8A-4147-A177-3AD203B41FA5}">
                      <a16:colId xmlns:a16="http://schemas.microsoft.com/office/drawing/2014/main" val="1787961357"/>
                    </a:ext>
                  </a:extLst>
                </a:gridCol>
                <a:gridCol w="2895600">
                  <a:extLst>
                    <a:ext uri="{9D8B030D-6E8A-4147-A177-3AD203B41FA5}">
                      <a16:colId xmlns:a16="http://schemas.microsoft.com/office/drawing/2014/main" val="2314274029"/>
                    </a:ext>
                  </a:extLst>
                </a:gridCol>
              </a:tblGrid>
              <a:tr h="32385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Hardware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FESA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417490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olidFill>
                            <a:schemeClr val="bg1"/>
                          </a:solidFill>
                        </a:rPr>
                        <a:t>Module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bg1"/>
                          </a:solidFill>
                        </a:rPr>
                        <a:t>class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 dirty="0">
                          <a:solidFill>
                            <a:schemeClr val="bg1"/>
                          </a:solidFill>
                        </a:rPr>
                        <a:t>Remark</a:t>
                      </a:r>
                      <a:endParaRPr lang="en-GB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7595847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WR frequency program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SVEC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>
                          <a:solidFill>
                            <a:srgbClr val="C0504D"/>
                          </a:solidFill>
                        </a:rPr>
                        <a:t>12/2020</a:t>
                      </a:r>
                      <a:endParaRPr lang="en-GB" b="0" i="0" dirty="0">
                        <a:solidFill>
                          <a:srgbClr val="C0504D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Upgrade: redeployment/test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202504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/>
                        <a:t>CTU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CTU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i="0" dirty="0">
                          <a:solidFill>
                            <a:schemeClr val="tx1"/>
                          </a:solidFill>
                        </a:rPr>
                        <a:t>11/2020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Completed, testing 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 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Diego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7937916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/>
                        <a:t>Fractional divider (AW./PS)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new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>
                          <a:solidFill>
                            <a:srgbClr val="C0504D"/>
                          </a:solidFill>
                        </a:rPr>
                        <a:t>06/2020</a:t>
                      </a:r>
                      <a:endParaRPr lang="en-GB" b="1" i="0" dirty="0">
                        <a:solidFill>
                          <a:srgbClr val="C0504D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FESA class completed, final tests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7954164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b="1" dirty="0"/>
                        <a:t>Radial position detection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PS</a:t>
                      </a:r>
                      <a:r>
                        <a:rPr lang="en-GB" b="1" baseline="0" dirty="0">
                          <a:solidFill>
                            <a:schemeClr val="tx1"/>
                          </a:solidFill>
                        </a:rPr>
                        <a:t> 1-TFB board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i="0" dirty="0">
                          <a:solidFill>
                            <a:schemeClr val="tx1"/>
                          </a:solidFill>
                        </a:rPr>
                        <a:t>09/2020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Completed, vertical slice test?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51503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b="1" dirty="0"/>
                        <a:t>Internal</a:t>
                      </a:r>
                      <a:r>
                        <a:rPr lang="en-GB" b="1" baseline="0" dirty="0"/>
                        <a:t> function generator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err="1"/>
                        <a:t>n.a</a:t>
                      </a:r>
                      <a:r>
                        <a:rPr lang="en-GB" b="1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i="0" dirty="0">
                          <a:solidFill>
                            <a:schemeClr val="tx1"/>
                          </a:solidFill>
                        </a:rPr>
                        <a:t>done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Completed and tested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3036258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b="1" dirty="0"/>
                        <a:t>Internal diagnostics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err="1"/>
                        <a:t>n.a.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i="0" dirty="0">
                          <a:solidFill>
                            <a:schemeClr val="tx1"/>
                          </a:solidFill>
                        </a:rPr>
                        <a:t>09/2020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Waiting for final firmware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9028182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Synchronous</a:t>
                      </a:r>
                      <a:r>
                        <a:rPr lang="en-GB" baseline="0" dirty="0"/>
                        <a:t> 4-ch. receiver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PSB mother b.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i="0" dirty="0">
                          <a:solidFill>
                            <a:srgbClr val="C0504D"/>
                          </a:solidFill>
                        </a:rPr>
                        <a:t>xx/2020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Firmware development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3950578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Fast</a:t>
                      </a:r>
                      <a:r>
                        <a:rPr lang="en-GB" baseline="0" dirty="0"/>
                        <a:t> d</a:t>
                      </a:r>
                      <a:r>
                        <a:rPr lang="en-GB" dirty="0"/>
                        <a:t>ata</a:t>
                      </a:r>
                      <a:r>
                        <a:rPr lang="en-GB" baseline="0" dirty="0"/>
                        <a:t> concentrator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PSB mother b.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i="0" dirty="0">
                          <a:solidFill>
                            <a:srgbClr val="C0504D"/>
                          </a:solidFill>
                        </a:rPr>
                        <a:t>xx/2020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Firmware development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8697497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Slow data concentrator and distributor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SVEC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i="0" dirty="0">
                          <a:solidFill>
                            <a:srgbClr val="C0504D"/>
                          </a:solidFill>
                        </a:rPr>
                        <a:t>xx/2020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3906740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Beam loops calculation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PSB mother b.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i="0" dirty="0">
                          <a:solidFill>
                            <a:srgbClr val="C0504D"/>
                          </a:solidFill>
                        </a:rPr>
                        <a:t>xx/2020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3296325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23CE02E2-C556-4A77-AFBE-CB26DF4B18D5}"/>
              </a:ext>
            </a:extLst>
          </p:cNvPr>
          <p:cNvSpPr txBox="1"/>
          <p:nvPr/>
        </p:nvSpPr>
        <p:spPr>
          <a:xfrm rot="302392">
            <a:off x="8173903" y="608349"/>
            <a:ext cx="1186543" cy="446276"/>
          </a:xfrm>
          <a:prstGeom prst="rect">
            <a:avLst/>
          </a:prstGeom>
          <a:solidFill>
            <a:srgbClr val="C0504D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+mj-lt"/>
              </a:rPr>
              <a:t>10/2020</a:t>
            </a:r>
            <a:endParaRPr lang="en-GB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2DB4F677-BB05-4994-942E-2333CB77FD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FESA developments for PS-LLRF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567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609600" y="675783"/>
            <a:ext cx="8686799" cy="5496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1" algn="l">
              <a:spcBef>
                <a:spcPct val="20000"/>
              </a:spcBef>
            </a:pPr>
            <a:endParaRPr lang="en-US" sz="18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l">
              <a:spcBef>
                <a:spcPct val="20000"/>
              </a:spcBef>
            </a:pPr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RF CPS eLogbook: </a:t>
            </a:r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http://elogbook.cern.ch/eLogbook/eLogbook.jsp?lgbk=382</a:t>
            </a:r>
            <a:endParaRPr lang="en-US" sz="16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l">
              <a:spcBef>
                <a:spcPct val="20000"/>
              </a:spcBef>
            </a:pPr>
            <a:endParaRPr lang="en-US" sz="18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l">
              <a:spcBef>
                <a:spcPct val="20000"/>
              </a:spcBef>
            </a:pPr>
            <a:r>
              <a:rPr lang="en-US" sz="1800" b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Ongoing and </a:t>
            </a:r>
            <a:r>
              <a:rPr lang="en-US" sz="1800" b="1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steps</a:t>
            </a:r>
          </a:p>
          <a:p>
            <a:pPr lvl="1" algn="l">
              <a:spcBef>
                <a:spcPct val="20000"/>
              </a:spcBef>
            </a:pPr>
            <a:endParaRPr lang="en-US" sz="800" b="1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>
                <a:latin typeface="Arial" panose="020B0604020202020204" pitchFamily="34" charset="0"/>
                <a:cs typeface="Arial" panose="020B0604020202020204" pitchFamily="34" charset="0"/>
              </a:rPr>
              <a:t>Wall current monitor (WCM95) distribution</a:t>
            </a:r>
          </a:p>
          <a:p>
            <a:pPr marL="1276350" lvl="2" indent="-3619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Replacement of aging distribution amplifiers</a:t>
            </a:r>
          </a:p>
          <a:p>
            <a:pPr lvl="1" algn="l">
              <a:spcBef>
                <a:spcPct val="20000"/>
              </a:spcBef>
            </a:pPr>
            <a:endParaRPr lang="en-US" sz="8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US" sz="1800" b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Preparation of LLRF equipment in building 151 (Ben)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800" b="1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Ongoing: 2 GeV cycle with appropriate timing tree (Denis, Heiko)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>
                <a:latin typeface="Arial" panose="020B0604020202020204" pitchFamily="34" charset="0"/>
                <a:cs typeface="Arial" panose="020B0604020202020204" pitchFamily="34" charset="0"/>
              </a:rPr>
              <a:t>10 MHz cavities</a:t>
            </a:r>
          </a:p>
          <a:p>
            <a:pPr marL="1276350" lvl="2" indent="-36195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US" sz="1800" b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RF-IS pulsed all cavities of tuning groups A, B and D (locally)</a:t>
            </a:r>
          </a:p>
          <a:p>
            <a:pPr marL="1276350" lvl="2" indent="-36195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US" sz="1800" b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10 MHz pulsed with LLRF</a:t>
            </a:r>
          </a:p>
          <a:p>
            <a:pPr marL="1276350" lvl="2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Next: Test groups of 10 MHz cavities together</a:t>
            </a:r>
          </a:p>
          <a:p>
            <a:pPr marL="361950" indent="-361950" algn="l">
              <a:spcBef>
                <a:spcPct val="20000"/>
              </a:spcBef>
              <a:buFontTx/>
              <a:buChar char="•"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Re-commissioning of LLRF equipment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9909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803031" y="675783"/>
            <a:ext cx="8299939" cy="5496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1" algn="l">
              <a:spcBef>
                <a:spcPct val="20000"/>
              </a:spcBef>
            </a:pPr>
            <a:endParaRPr lang="en-US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l">
              <a:spcBef>
                <a:spcPct val="20000"/>
              </a:spcBef>
            </a:pPr>
            <a: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Individual System Tests (IST)</a:t>
            </a:r>
          </a:p>
          <a:p>
            <a:pPr lvl="1" algn="l">
              <a:spcBef>
                <a:spcPct val="20000"/>
              </a:spcBef>
            </a:pPr>
            <a:endParaRPr lang="en-US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l">
              <a:spcBef>
                <a:spcPct val="20000"/>
              </a:spcBef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l">
              <a:spcBef>
                <a:spcPct val="20000"/>
              </a:spcBef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Pulsing 10 MHz cavities with LLRF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2140D727-FA02-46B4-B174-775E6B00CF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9302123"/>
              </p:ext>
            </p:extLst>
          </p:nvPr>
        </p:nvGraphicFramePr>
        <p:xfrm>
          <a:off x="1143001" y="1524000"/>
          <a:ext cx="7924800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599">
                  <a:extLst>
                    <a:ext uri="{9D8B030D-6E8A-4147-A177-3AD203B41FA5}">
                      <a16:colId xmlns:a16="http://schemas.microsoft.com/office/drawing/2014/main" val="204287249"/>
                    </a:ext>
                  </a:extLst>
                </a:gridCol>
                <a:gridCol w="1371660">
                  <a:extLst>
                    <a:ext uri="{9D8B030D-6E8A-4147-A177-3AD203B41FA5}">
                      <a16:colId xmlns:a16="http://schemas.microsoft.com/office/drawing/2014/main" val="3920626462"/>
                    </a:ext>
                  </a:extLst>
                </a:gridCol>
                <a:gridCol w="3047940">
                  <a:extLst>
                    <a:ext uri="{9D8B030D-6E8A-4147-A177-3AD203B41FA5}">
                      <a16:colId xmlns:a16="http://schemas.microsoft.com/office/drawing/2014/main" val="2447343985"/>
                    </a:ext>
                  </a:extLst>
                </a:gridCol>
                <a:gridCol w="1752601">
                  <a:extLst>
                    <a:ext uri="{9D8B030D-6E8A-4147-A177-3AD203B41FA5}">
                      <a16:colId xmlns:a16="http://schemas.microsoft.com/office/drawing/2014/main" val="3702340491"/>
                    </a:ext>
                  </a:extLst>
                </a:gridCol>
              </a:tblGrid>
              <a:tr h="142240">
                <a:tc>
                  <a:txBody>
                    <a:bodyPr/>
                    <a:lstStyle/>
                    <a:p>
                      <a:r>
                        <a:rPr lang="en-GB" b="1" i="1" dirty="0" err="1"/>
                        <a:t>V</a:t>
                      </a:r>
                      <a:r>
                        <a:rPr lang="en-GB" b="1" baseline="-25000" dirty="0" err="1"/>
                        <a:t>prog</a:t>
                      </a:r>
                      <a:endParaRPr lang="en-GB" b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i="0" dirty="0"/>
                        <a:t>AVC loop closed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i="0" dirty="0"/>
                        <a:t>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1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21663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Test cavity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bg1">
                              <a:lumMod val="50000"/>
                            </a:schemeClr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GB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Ok, but sweeping at full voltage to be validated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b="0" dirty="0">
                          <a:solidFill>
                            <a:schemeClr val="bg1">
                              <a:lumMod val="50000"/>
                            </a:schemeClr>
                          </a:solidFill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link</a:t>
                      </a:r>
                      <a:endParaRPr lang="en-GB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12770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C10-11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bg1">
                              <a:lumMod val="50000"/>
                            </a:schemeClr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GB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b="0" i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Pulsing up to 6 kV at 3 MHz only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b="0" i="0" dirty="0">
                          <a:solidFill>
                            <a:schemeClr val="bg1">
                              <a:lumMod val="50000"/>
                            </a:schemeClr>
                          </a:solidFill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link</a:t>
                      </a:r>
                      <a:endParaRPr lang="en-GB" b="0" i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509064"/>
                  </a:ext>
                </a:extLst>
              </a:tr>
              <a:tr h="1422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C10-36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bg1">
                              <a:lumMod val="50000"/>
                            </a:schemeClr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Pulsing up to 18 kV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>
                          <a:solidFill>
                            <a:schemeClr val="bg1">
                              <a:lumMod val="50000"/>
                            </a:schemeClr>
                          </a:solidFill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link</a:t>
                      </a:r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5629850"/>
                  </a:ext>
                </a:extLst>
              </a:tr>
              <a:tr h="1422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All other</a:t>
                      </a:r>
                      <a:br>
                        <a:rPr lang="en-GB" dirty="0"/>
                      </a:br>
                      <a:r>
                        <a:rPr lang="en-GB" dirty="0"/>
                        <a:t>10 MHz cavities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" panose="05000000000000000000" pitchFamily="2" charset="2"/>
                        </a:rPr>
                        <a:t></a:t>
                      </a:r>
                      <a:endParaRPr lang="en-GB" dirty="0"/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Week 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GB" dirty="0">
                          <a:hlinkClick r:id="rId6"/>
                        </a:rPr>
                        <a:t>C10-11</a:t>
                      </a: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GB" dirty="0">
                          <a:hlinkClick r:id="rId6"/>
                        </a:rPr>
                        <a:t>C10-36/46</a:t>
                      </a: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GB" dirty="0">
                          <a:hlinkClick r:id="rId6"/>
                        </a:rPr>
                        <a:t>C10-51/56</a:t>
                      </a: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GB" dirty="0">
                          <a:hlinkClick r:id="rId6"/>
                        </a:rPr>
                        <a:t>C10-66</a:t>
                      </a: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GB" dirty="0">
                          <a:hlinkClick r:id="rId6"/>
                        </a:rPr>
                        <a:t>C10-76/81</a:t>
                      </a:r>
                      <a:endParaRPr lang="en-GB" dirty="0">
                        <a:hlinkClick r:id="rId7"/>
                      </a:endParaRP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GB" dirty="0">
                          <a:hlinkClick r:id="rId7"/>
                        </a:rPr>
                        <a:t>C10-86/91/96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66253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88572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40/80 MHz cavities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B95B3A1-FA8C-40D1-8474-5184D1E2FD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75783"/>
            <a:ext cx="8686799" cy="5496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19150" lvl="1" indent="-36195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Preparation of LLRF equipment in building 151 (Ben)</a:t>
            </a:r>
          </a:p>
          <a:p>
            <a:pPr marL="819150" lvl="1" indent="-36195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AVC loop closed around cable (Ben)</a:t>
            </a:r>
          </a:p>
          <a:p>
            <a:pPr lvl="1" algn="l">
              <a:spcBef>
                <a:spcPct val="20000"/>
              </a:spcBef>
            </a:pPr>
            <a:endParaRPr lang="en-US" sz="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Issues with final amplifiers (access) </a:t>
            </a:r>
            <a:r>
              <a:rPr lang="en-US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delayed</a:t>
            </a: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tests of digital cavity controller </a:t>
            </a:r>
            <a:r>
              <a:rPr lang="en-US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weeks 42/43 to 45/46</a:t>
            </a:r>
          </a:p>
          <a:p>
            <a:pPr marL="819150" lvl="1" indent="-36195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endParaRPr lang="en-US" sz="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Cavities pulsing with analog AVC and timings (power RF)</a:t>
            </a:r>
          </a:p>
          <a:p>
            <a:pPr marL="819150" lvl="1" indent="-36195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endParaRPr lang="en-US" sz="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Next: pulsing cavities with digital cavity controller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New measurements of probe attenuation, cables, distribution: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Confirms observations with beam: </a:t>
            </a: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C80-08 is the magic one!</a:t>
            </a:r>
          </a:p>
          <a:p>
            <a:pPr marL="819150" lvl="1" indent="-3619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Analysis/measurements for 40 MHz cavities</a:t>
            </a:r>
            <a:r>
              <a:rPr lang="en-US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be completed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4B5D0EBB-BFDC-45A5-88D2-9C22CCBF33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1303077"/>
              </p:ext>
            </p:extLst>
          </p:nvPr>
        </p:nvGraphicFramePr>
        <p:xfrm>
          <a:off x="1524000" y="3733800"/>
          <a:ext cx="7391401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2906">
                  <a:extLst>
                    <a:ext uri="{9D8B030D-6E8A-4147-A177-3AD203B41FA5}">
                      <a16:colId xmlns:a16="http://schemas.microsoft.com/office/drawing/2014/main" val="2677821601"/>
                    </a:ext>
                  </a:extLst>
                </a:gridCol>
                <a:gridCol w="1567287">
                  <a:extLst>
                    <a:ext uri="{9D8B030D-6E8A-4147-A177-3AD203B41FA5}">
                      <a16:colId xmlns:a16="http://schemas.microsoft.com/office/drawing/2014/main" val="337693681"/>
                    </a:ext>
                  </a:extLst>
                </a:gridCol>
                <a:gridCol w="2360604">
                  <a:extLst>
                    <a:ext uri="{9D8B030D-6E8A-4147-A177-3AD203B41FA5}">
                      <a16:colId xmlns:a16="http://schemas.microsoft.com/office/drawing/2014/main" val="2199385211"/>
                    </a:ext>
                  </a:extLst>
                </a:gridCol>
                <a:gridCol w="2360604">
                  <a:extLst>
                    <a:ext uri="{9D8B030D-6E8A-4147-A177-3AD203B41FA5}">
                      <a16:colId xmlns:a16="http://schemas.microsoft.com/office/drawing/2014/main" val="24318584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Total probe attenuation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Calibration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Expected gap voltage at </a:t>
                      </a:r>
                      <a:r>
                        <a:rPr lang="en-GB" i="1" dirty="0" err="1"/>
                        <a:t>V</a:t>
                      </a:r>
                      <a:r>
                        <a:rPr lang="en-GB" baseline="-25000" dirty="0" err="1"/>
                        <a:t>prog</a:t>
                      </a:r>
                      <a:r>
                        <a:rPr lang="en-GB" dirty="0"/>
                        <a:t> = 300 kV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1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C80-08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99.29 dB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1.09 V/100 kV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276 kV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92017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C80-88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96.69 dB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1.46 V/100 kV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205 kV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5852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C80-89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96.83 dB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1.44 V/100 kV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208 kV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69350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003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CA902C8F-18C1-4A4D-BB1F-755A65C4A151}"/>
              </a:ext>
            </a:extLst>
          </p:cNvPr>
          <p:cNvSpPr/>
          <p:nvPr/>
        </p:nvSpPr>
        <p:spPr>
          <a:xfrm>
            <a:off x="228600" y="3141784"/>
            <a:ext cx="9525000" cy="196361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Hardware commissioning schedule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98E7070-BB30-48F4-8486-7BA15E674A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762000"/>
            <a:ext cx="8686799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PS IST period </a:t>
            </a:r>
            <a:r>
              <a:rPr lang="en-US" sz="16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finished on 23/10/2020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PS transferred to BE-OP</a:t>
            </a: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RF agenda during hardware commissioning phase</a:t>
            </a: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Detailed online schedule at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https://oss-coordination.web.cern.ch/gantt/latest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 descr="Chart&#10;&#10;Description automatically generated">
            <a:extLst>
              <a:ext uri="{FF2B5EF4-FFF2-40B4-BE49-F238E27FC236}">
                <a16:creationId xmlns:a16="http://schemas.microsoft.com/office/drawing/2014/main" id="{59895865-1556-4C3B-AA05-08D710DBB48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247" y="1524000"/>
            <a:ext cx="9528154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061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Outstanding items from ISTs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08B8759E-2F76-4742-9381-3677776301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2570091"/>
              </p:ext>
            </p:extLst>
          </p:nvPr>
        </p:nvGraphicFramePr>
        <p:xfrm>
          <a:off x="975359" y="1143000"/>
          <a:ext cx="8397241" cy="23270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8425">
                  <a:extLst>
                    <a:ext uri="{9D8B030D-6E8A-4147-A177-3AD203B41FA5}">
                      <a16:colId xmlns:a16="http://schemas.microsoft.com/office/drawing/2014/main" val="2677821601"/>
                    </a:ext>
                  </a:extLst>
                </a:gridCol>
                <a:gridCol w="4928816">
                  <a:extLst>
                    <a:ext uri="{9D8B030D-6E8A-4147-A177-3AD203B41FA5}">
                      <a16:colId xmlns:a16="http://schemas.microsoft.com/office/drawing/2014/main" val="33769368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r>
                        <a:rPr lang="en-GB" dirty="0"/>
                        <a:t>Item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Remark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1405"/>
                  </a:ext>
                </a:extLst>
              </a:tr>
              <a:tr h="435334">
                <a:tc>
                  <a:txBody>
                    <a:bodyPr/>
                    <a:lstStyle/>
                    <a:p>
                      <a:r>
                        <a:rPr lang="en-GB" dirty="0"/>
                        <a:t>New 200 MHz cavity controller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GB" dirty="0"/>
                        <a:t>Test possible </a:t>
                      </a:r>
                      <a:r>
                        <a:rPr lang="en-GB" b="1" dirty="0"/>
                        <a:t>whenever ready</a:t>
                      </a:r>
                      <a:r>
                        <a:rPr lang="en-GB" dirty="0"/>
                        <a:t>, even after HWC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9201710"/>
                  </a:ext>
                </a:extLst>
              </a:tr>
              <a:tr h="435334">
                <a:tc>
                  <a:txBody>
                    <a:bodyPr/>
                    <a:lstStyle/>
                    <a:p>
                      <a:r>
                        <a:rPr lang="en-GB" dirty="0"/>
                        <a:t>New ejection train distribution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GB" dirty="0"/>
                        <a:t>New train distribution to be </a:t>
                      </a:r>
                      <a:r>
                        <a:rPr lang="en-GB" b="1" dirty="0"/>
                        <a:t>installed in parallel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GB" dirty="0"/>
                        <a:t>Move front-end to b. 353 by end of 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585218"/>
                  </a:ext>
                </a:extLst>
              </a:tr>
              <a:tr h="435334">
                <a:tc>
                  <a:txBody>
                    <a:bodyPr/>
                    <a:lstStyle/>
                    <a:p>
                      <a:r>
                        <a:rPr lang="en-GB" dirty="0"/>
                        <a:t>Digital demodulation front-end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GB" dirty="0"/>
                        <a:t>Delayed to hardware commissioning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6935095"/>
                  </a:ext>
                </a:extLst>
              </a:tr>
              <a:tr h="435334">
                <a:tc>
                  <a:txBody>
                    <a:bodyPr/>
                    <a:lstStyle/>
                    <a:p>
                      <a:r>
                        <a:rPr lang="en-GB" dirty="0"/>
                        <a:t>Beam loops front-end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Char char="®"/>
                        <a:tabLst/>
                        <a:defRPr/>
                      </a:pPr>
                      <a:r>
                        <a:rPr lang="en-GB" dirty="0"/>
                        <a:t>Delayed to hardware commissioning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7683896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A2926E1A-687C-4215-8D06-322D6953CC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762000"/>
            <a:ext cx="8839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Moved from </a:t>
            </a:r>
            <a:r>
              <a:rPr 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IST period to HWC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Should have been completed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during IST period (until 23/10)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PS-MPC report on 04/11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7232655-5385-4986-BC1F-7C37F67C1C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0764860"/>
              </p:ext>
            </p:extLst>
          </p:nvPr>
        </p:nvGraphicFramePr>
        <p:xfrm>
          <a:off x="975358" y="4114800"/>
          <a:ext cx="8397241" cy="23708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8425">
                  <a:extLst>
                    <a:ext uri="{9D8B030D-6E8A-4147-A177-3AD203B41FA5}">
                      <a16:colId xmlns:a16="http://schemas.microsoft.com/office/drawing/2014/main" val="2677821601"/>
                    </a:ext>
                  </a:extLst>
                </a:gridCol>
                <a:gridCol w="4928816">
                  <a:extLst>
                    <a:ext uri="{9D8B030D-6E8A-4147-A177-3AD203B41FA5}">
                      <a16:colId xmlns:a16="http://schemas.microsoft.com/office/drawing/2014/main" val="33769368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r>
                        <a:rPr lang="en-GB" dirty="0"/>
                        <a:t>Item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Remark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1405"/>
                  </a:ext>
                </a:extLst>
              </a:tr>
              <a:tr h="435334">
                <a:tc>
                  <a:txBody>
                    <a:bodyPr/>
                    <a:lstStyle/>
                    <a:p>
                      <a:r>
                        <a:rPr lang="en-GB" dirty="0"/>
                        <a:t>20 MHz/40 MHz/80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US" dirty="0"/>
                        <a:t>Prepared</a:t>
                      </a:r>
                      <a:r>
                        <a:rPr lang="en-GB" dirty="0"/>
                        <a:t>, waiting for power RF availability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9201710"/>
                  </a:ext>
                </a:extLst>
              </a:tr>
              <a:tr h="435334">
                <a:tc>
                  <a:txBody>
                    <a:bodyPr/>
                    <a:lstStyle/>
                    <a:p>
                      <a:r>
                        <a:rPr lang="en-GB" dirty="0"/>
                        <a:t>Digital radial position detection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GB" dirty="0"/>
                        <a:t>Installation completed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GB" dirty="0"/>
                        <a:t>Internal functions now fully validated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GB" b="1" dirty="0"/>
                        <a:t>Final touch </a:t>
                      </a:r>
                      <a:r>
                        <a:rPr lang="en-GB" dirty="0"/>
                        <a:t>being applied?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585218"/>
                  </a:ext>
                </a:extLst>
              </a:tr>
              <a:tr h="435334">
                <a:tc>
                  <a:txBody>
                    <a:bodyPr/>
                    <a:lstStyle/>
                    <a:p>
                      <a:r>
                        <a:rPr lang="en-GB" dirty="0"/>
                        <a:t>Re-installation of coupled-bunch feedback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GB" dirty="0"/>
                        <a:t>Ongoing, reshuffling of rack layout done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GB" dirty="0" err="1"/>
                        <a:t>Recabling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69350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0630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 of projects in design office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716247"/>
              </p:ext>
            </p:extLst>
          </p:nvPr>
        </p:nvGraphicFramePr>
        <p:xfrm>
          <a:off x="533398" y="990600"/>
          <a:ext cx="8839202" cy="29146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2">
                  <a:extLst>
                    <a:ext uri="{9D8B030D-6E8A-4147-A177-3AD203B41FA5}">
                      <a16:colId xmlns:a16="http://schemas.microsoft.com/office/drawing/2014/main" val="3920472704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4094984587"/>
                    </a:ext>
                  </a:extLst>
                </a:gridCol>
                <a:gridCol w="1600198">
                  <a:extLst>
                    <a:ext uri="{9D8B030D-6E8A-4147-A177-3AD203B41FA5}">
                      <a16:colId xmlns:a16="http://schemas.microsoft.com/office/drawing/2014/main" val="172517910"/>
                    </a:ext>
                  </a:extLst>
                </a:gridCol>
                <a:gridCol w="3810002">
                  <a:extLst>
                    <a:ext uri="{9D8B030D-6E8A-4147-A177-3AD203B41FA5}">
                      <a16:colId xmlns:a16="http://schemas.microsoft.com/office/drawing/2014/main" val="1787961357"/>
                    </a:ext>
                  </a:extLst>
                </a:gridCol>
              </a:tblGrid>
              <a:tr h="32385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/>
                        <a:t>Design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417490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olidFill>
                            <a:schemeClr val="bg1"/>
                          </a:solidFill>
                        </a:rPr>
                        <a:t>Module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bg1"/>
                          </a:solidFill>
                        </a:rPr>
                        <a:t>EDA</a:t>
                      </a:r>
                      <a:endParaRPr lang="en-GB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bg1"/>
                          </a:solidFill>
                        </a:rPr>
                        <a:t>Orig. delivery</a:t>
                      </a:r>
                      <a:endParaRPr lang="en-GB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7595847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AVC surveillance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04183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02/2020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 dirty="0">
                          <a:solidFill>
                            <a:srgbClr val="C0504D"/>
                          </a:solidFill>
                        </a:rPr>
                        <a:t>Tests with prototype (with TFT display)</a:t>
                      </a:r>
                      <a:endParaRPr lang="en-GB" dirty="0">
                        <a:solidFill>
                          <a:srgbClr val="C0504D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51503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VXS clock/sync</a:t>
                      </a:r>
                      <a:r>
                        <a:rPr lang="en-GB" baseline="0" dirty="0"/>
                        <a:t> adaptor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04170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02/2020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C0504D"/>
                          </a:solidFill>
                        </a:rPr>
                        <a:t>Tests with prototype (with TFT display)</a:t>
                      </a:r>
                      <a:endParaRPr lang="en-GB" b="1" dirty="0">
                        <a:solidFill>
                          <a:srgbClr val="C0504D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3950578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TFT display module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04171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02/2020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 dirty="0"/>
                        <a:t>Completed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4767016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RFSW6CH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04196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06/2020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Prototypes ready to test 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 SPS LLRF team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59922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Quad SP2T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02257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Two modules completed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6877485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Clock MUX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n.a.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06/2020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Prototype working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2031554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Master clock divider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/>
                        <a:t>n.a.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03/2020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Not yet ready for design office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5142542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D2FB7209-9F8C-4247-911C-DFF7839BD2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1" y="4114800"/>
            <a:ext cx="856957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ct val="20000"/>
              </a:spcBef>
            </a:pPr>
            <a:endParaRPr lang="en-GB" sz="18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FCB5331-2287-4BD4-8627-F0A8CBC19C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3031" y="4191000"/>
            <a:ext cx="8299939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LIU budget code (69030) left with cost-to-completion of 15.7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kCHF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Budget analysis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summary and needs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based on past spending</a:t>
            </a: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Additional  budget of 58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kCHF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approved for 2021 </a:t>
            </a:r>
          </a:p>
          <a:p>
            <a:pPr lvl="1" algn="l">
              <a:spcBef>
                <a:spcPct val="20000"/>
              </a:spcBef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l">
              <a:spcBef>
                <a:spcPct val="20000"/>
              </a:spcBef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37209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Budget supplement 2021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98E7070-BB30-48F4-8486-7BA15E674A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762000"/>
            <a:ext cx="8686799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A21CC78-8F48-4495-81D2-F9A2946BE6DD}"/>
              </a:ext>
            </a:extLst>
          </p:cNvPr>
          <p:cNvSpPr/>
          <p:nvPr/>
        </p:nvSpPr>
        <p:spPr>
          <a:xfrm>
            <a:off x="8621917" y="5357834"/>
            <a:ext cx="750683" cy="24293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 descr="Table&#10;&#10;Description automatically generated">
            <a:extLst>
              <a:ext uri="{FF2B5EF4-FFF2-40B4-BE49-F238E27FC236}">
                <a16:creationId xmlns:a16="http://schemas.microsoft.com/office/drawing/2014/main" id="{EAA6D84E-3F10-4D8B-BFDD-A6E36407F78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865311"/>
            <a:ext cx="8763000" cy="4735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8212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4228298"/>
              </p:ext>
            </p:extLst>
          </p:nvPr>
        </p:nvGraphicFramePr>
        <p:xfrm>
          <a:off x="533400" y="1066800"/>
          <a:ext cx="8839201" cy="29190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>
                  <a:extLst>
                    <a:ext uri="{9D8B030D-6E8A-4147-A177-3AD203B41FA5}">
                      <a16:colId xmlns:a16="http://schemas.microsoft.com/office/drawing/2014/main" val="3920472704"/>
                    </a:ext>
                  </a:extLst>
                </a:gridCol>
                <a:gridCol w="4876800">
                  <a:extLst>
                    <a:ext uri="{9D8B030D-6E8A-4147-A177-3AD203B41FA5}">
                      <a16:colId xmlns:a16="http://schemas.microsoft.com/office/drawing/2014/main" val="172517910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1787961357"/>
                    </a:ext>
                  </a:extLst>
                </a:gridCol>
              </a:tblGrid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Hardware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Task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417490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PSB motherboard</a:t>
                      </a:r>
                      <a:r>
                        <a:rPr lang="en-GB" dirty="0"/>
                        <a:t> with ADC FMCs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Check PS MHS running sync. Through sync/tag adapter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Check two mother boards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>
                          <a:solidFill>
                            <a:srgbClr val="C0504D"/>
                          </a:solidFill>
                        </a:rPr>
                        <a:t>10/2020</a:t>
                      </a:r>
                      <a:endParaRPr lang="en-GB" b="0" i="0" dirty="0">
                        <a:solidFill>
                          <a:srgbClr val="C0504D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202504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PSB motherboard</a:t>
                      </a:r>
                      <a:r>
                        <a:rPr lang="en-GB" dirty="0"/>
                        <a:t> with ADC FMCs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Phase measurement at two harmonics simultaneously with respect to clock reference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Harmonics come from internal functions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Check receivers on separate boards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i="0" dirty="0">
                          <a:solidFill>
                            <a:srgbClr val="C0504D"/>
                          </a:solidFill>
                        </a:rPr>
                        <a:t>10/2020</a:t>
                      </a:r>
                    </a:p>
                    <a:p>
                      <a:pPr algn="ctr"/>
                      <a:endParaRPr lang="en-GB" b="0" i="0" dirty="0">
                        <a:solidFill>
                          <a:srgbClr val="C0504D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578367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PSB motherboard</a:t>
                      </a:r>
                      <a:r>
                        <a:rPr lang="en-GB" dirty="0"/>
                        <a:t> with SFP FMCs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SFP streams emission and reception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PSB mother board + SFP FMC (hardware abstraction layer)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i="0" dirty="0">
                          <a:solidFill>
                            <a:srgbClr val="C0504D"/>
                          </a:solidFill>
                        </a:rPr>
                        <a:t>10/2020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0078757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PSB motherboard</a:t>
                      </a:r>
                      <a:r>
                        <a:rPr lang="en-GB" dirty="0"/>
                        <a:t> with ADC FMCs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Matrix switch together with SFP FMC controlled by internal functions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i="0" dirty="0">
                          <a:solidFill>
                            <a:srgbClr val="C0504D"/>
                          </a:solidFill>
                        </a:rPr>
                        <a:t>11/2020</a:t>
                      </a:r>
                    </a:p>
                    <a:p>
                      <a:pPr algn="ctr"/>
                      <a:endParaRPr lang="en-GB" b="0" i="0" dirty="0">
                        <a:solidFill>
                          <a:srgbClr val="C0504D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6030319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23CE02E2-C556-4A77-AFBE-CB26DF4B18D5}"/>
              </a:ext>
            </a:extLst>
          </p:cNvPr>
          <p:cNvSpPr txBox="1"/>
          <p:nvPr/>
        </p:nvSpPr>
        <p:spPr>
          <a:xfrm rot="302392">
            <a:off x="8173903" y="608349"/>
            <a:ext cx="1186543" cy="446276"/>
          </a:xfrm>
          <a:prstGeom prst="rect">
            <a:avLst/>
          </a:prstGeom>
          <a:solidFill>
            <a:srgbClr val="C0504D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+mj-lt"/>
              </a:rPr>
              <a:t>09/2020</a:t>
            </a:r>
            <a:endParaRPr lang="en-GB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2DB4F677-BB05-4994-942E-2333CB77FD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Tests of PSB hardware for PS beam control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85331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C:\Programme\Microsoft Office\Vorlagen\Leere Präsentation.pot</Template>
  <TotalTime>94834</TotalTime>
  <Words>979</Words>
  <Application>Microsoft Office PowerPoint</Application>
  <PresentationFormat>A4 Paper (210x297 mm)</PresentationFormat>
  <Paragraphs>306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Arial</vt:lpstr>
      <vt:lpstr>Calibri</vt:lpstr>
      <vt:lpstr>Calibri Light</vt:lpstr>
      <vt:lpstr>Constantia</vt:lpstr>
      <vt:lpstr>Symbol</vt:lpstr>
      <vt:lpstr>Times New Roman</vt:lpstr>
      <vt:lpstr>Wingdings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XXXXX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Kein Folientitel</dc:title>
  <dc:creator>XXXXX</dc:creator>
  <cp:lastModifiedBy>Heiko Damerau</cp:lastModifiedBy>
  <cp:revision>2804</cp:revision>
  <cp:lastPrinted>2019-11-18T10:22:47Z</cp:lastPrinted>
  <dcterms:created xsi:type="dcterms:W3CDTF">2004-02-08T17:46:25Z</dcterms:created>
  <dcterms:modified xsi:type="dcterms:W3CDTF">2020-10-29T22:18:24Z</dcterms:modified>
</cp:coreProperties>
</file>