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9" r:id="rId2"/>
    <p:sldId id="289" r:id="rId3"/>
    <p:sldId id="304" r:id="rId4"/>
    <p:sldId id="346" r:id="rId5"/>
    <p:sldId id="347" r:id="rId6"/>
    <p:sldId id="359" r:id="rId7"/>
    <p:sldId id="361" r:id="rId8"/>
    <p:sldId id="360" r:id="rId9"/>
    <p:sldId id="364" r:id="rId10"/>
    <p:sldId id="348" r:id="rId11"/>
    <p:sldId id="354" r:id="rId12"/>
    <p:sldId id="355" r:id="rId13"/>
    <p:sldId id="349" r:id="rId14"/>
    <p:sldId id="353" r:id="rId15"/>
    <p:sldId id="350" r:id="rId16"/>
    <p:sldId id="362" r:id="rId17"/>
    <p:sldId id="357" r:id="rId18"/>
    <p:sldId id="352" r:id="rId19"/>
    <p:sldId id="363" r:id="rId20"/>
    <p:sldId id="358" r:id="rId21"/>
    <p:sldId id="356" r:id="rId22"/>
    <p:sldId id="351" r:id="rId23"/>
    <p:sldId id="32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32" autoAdjust="0"/>
    <p:restoredTop sz="94686"/>
  </p:normalViewPr>
  <p:slideViewPr>
    <p:cSldViewPr snapToGrid="0" snapToObjects="1">
      <p:cViewPr varScale="1">
        <p:scale>
          <a:sx n="127" d="100"/>
          <a:sy n="127" d="100"/>
        </p:scale>
        <p:origin x="156" y="2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hawil\cernbox\WINDOWS\Desktop\DiodeLinearit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hawil\cernbox\WINDOWS\Desktop\ADL5511Linearity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Linearity</a:t>
            </a:r>
            <a:r>
              <a:rPr lang="en-US" baseline="0"/>
              <a:t> of the diode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7638828149551358E-2"/>
          <c:y val="9.1215993361848685E-2"/>
          <c:w val="0.96007542177518068"/>
          <c:h val="0.8399448672369737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backward val="1"/>
            <c:dispRSqr val="0"/>
            <c:dispEq val="1"/>
            <c:trendlineLbl>
              <c:layout>
                <c:manualLayout>
                  <c:x val="0.10312742973984378"/>
                  <c:y val="-3.2539745952377887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Sheet1!$B$5:$B$49</c:f>
              <c:numCache>
                <c:formatCode>General</c:formatCode>
                <c:ptCount val="45"/>
                <c:pt idx="0">
                  <c:v>5.0999999999999997E-2</c:v>
                </c:pt>
                <c:pt idx="1">
                  <c:v>5.3999999999999999E-2</c:v>
                </c:pt>
                <c:pt idx="2">
                  <c:v>5.8000000000000003E-2</c:v>
                </c:pt>
                <c:pt idx="3">
                  <c:v>0.06</c:v>
                </c:pt>
                <c:pt idx="4">
                  <c:v>6.3E-2</c:v>
                </c:pt>
                <c:pt idx="5">
                  <c:v>6.6000000000000003E-2</c:v>
                </c:pt>
                <c:pt idx="6">
                  <c:v>6.8000000000000005E-2</c:v>
                </c:pt>
                <c:pt idx="7">
                  <c:v>7.0999999999999994E-2</c:v>
                </c:pt>
                <c:pt idx="8">
                  <c:v>7.5999999999999998E-2</c:v>
                </c:pt>
                <c:pt idx="9">
                  <c:v>8.2000000000000003E-2</c:v>
                </c:pt>
                <c:pt idx="10">
                  <c:v>8.6999999999999994E-2</c:v>
                </c:pt>
                <c:pt idx="11">
                  <c:v>9.6000000000000002E-2</c:v>
                </c:pt>
                <c:pt idx="12">
                  <c:v>0.104</c:v>
                </c:pt>
                <c:pt idx="13">
                  <c:v>0.112</c:v>
                </c:pt>
                <c:pt idx="14">
                  <c:v>0.12</c:v>
                </c:pt>
                <c:pt idx="15">
                  <c:v>0.13300000000000001</c:v>
                </c:pt>
                <c:pt idx="16">
                  <c:v>0.14699999999999999</c:v>
                </c:pt>
                <c:pt idx="17">
                  <c:v>0.16200000000000001</c:v>
                </c:pt>
                <c:pt idx="18">
                  <c:v>0.17799999999999999</c:v>
                </c:pt>
                <c:pt idx="19">
                  <c:v>0.19800000000000001</c:v>
                </c:pt>
                <c:pt idx="20">
                  <c:v>0.216</c:v>
                </c:pt>
                <c:pt idx="21">
                  <c:v>0.24199999999999999</c:v>
                </c:pt>
                <c:pt idx="22">
                  <c:v>0.26</c:v>
                </c:pt>
                <c:pt idx="23">
                  <c:v>0.29499999999999998</c:v>
                </c:pt>
                <c:pt idx="24">
                  <c:v>0.32600000000000001</c:v>
                </c:pt>
                <c:pt idx="25">
                  <c:v>0.36199999999999999</c:v>
                </c:pt>
                <c:pt idx="26">
                  <c:v>0.40600000000000003</c:v>
                </c:pt>
                <c:pt idx="27">
                  <c:v>0.45600000000000002</c:v>
                </c:pt>
                <c:pt idx="28">
                  <c:v>0.504</c:v>
                </c:pt>
                <c:pt idx="29">
                  <c:v>0.56799999999999995</c:v>
                </c:pt>
                <c:pt idx="30">
                  <c:v>0.63200000000000001</c:v>
                </c:pt>
                <c:pt idx="31">
                  <c:v>0.71199999999999997</c:v>
                </c:pt>
                <c:pt idx="32">
                  <c:v>0.78800000000000003</c:v>
                </c:pt>
                <c:pt idx="33">
                  <c:v>0.88400000000000001</c:v>
                </c:pt>
                <c:pt idx="34">
                  <c:v>0.99199999999999999</c:v>
                </c:pt>
                <c:pt idx="35">
                  <c:v>1.18</c:v>
                </c:pt>
                <c:pt idx="36">
                  <c:v>1.32</c:v>
                </c:pt>
                <c:pt idx="37">
                  <c:v>1.46</c:v>
                </c:pt>
                <c:pt idx="38">
                  <c:v>1.64</c:v>
                </c:pt>
                <c:pt idx="39">
                  <c:v>1.83</c:v>
                </c:pt>
                <c:pt idx="40">
                  <c:v>2.0499999999999998</c:v>
                </c:pt>
                <c:pt idx="41">
                  <c:v>2.27</c:v>
                </c:pt>
              </c:numCache>
            </c:numRef>
          </c:xVal>
          <c:yVal>
            <c:numRef>
              <c:f>Sheet1!$C$5:$C$49</c:f>
              <c:numCache>
                <c:formatCode>General</c:formatCode>
                <c:ptCount val="45"/>
                <c:pt idx="0">
                  <c:v>1.4676</c:v>
                </c:pt>
                <c:pt idx="1">
                  <c:v>1.4676</c:v>
                </c:pt>
                <c:pt idx="2">
                  <c:v>1.4692000000000001</c:v>
                </c:pt>
                <c:pt idx="3">
                  <c:v>1.4692000000000001</c:v>
                </c:pt>
                <c:pt idx="4">
                  <c:v>1.474</c:v>
                </c:pt>
                <c:pt idx="5">
                  <c:v>1.474</c:v>
                </c:pt>
                <c:pt idx="6">
                  <c:v>1.47533</c:v>
                </c:pt>
                <c:pt idx="7">
                  <c:v>1.47533</c:v>
                </c:pt>
                <c:pt idx="8">
                  <c:v>1.476</c:v>
                </c:pt>
                <c:pt idx="9">
                  <c:v>1.4766600000000001</c:v>
                </c:pt>
                <c:pt idx="10">
                  <c:v>1.478</c:v>
                </c:pt>
                <c:pt idx="11">
                  <c:v>1.4786600000000001</c:v>
                </c:pt>
                <c:pt idx="12">
                  <c:v>1.482</c:v>
                </c:pt>
                <c:pt idx="13">
                  <c:v>1.482</c:v>
                </c:pt>
                <c:pt idx="14">
                  <c:v>1.488</c:v>
                </c:pt>
                <c:pt idx="15">
                  <c:v>1.4906600000000001</c:v>
                </c:pt>
                <c:pt idx="16">
                  <c:v>1.4946600000000001</c:v>
                </c:pt>
                <c:pt idx="17">
                  <c:v>1.506</c:v>
                </c:pt>
                <c:pt idx="18">
                  <c:v>1.5133000000000001</c:v>
                </c:pt>
                <c:pt idx="19">
                  <c:v>1.5173300000000001</c:v>
                </c:pt>
                <c:pt idx="20">
                  <c:v>1.524</c:v>
                </c:pt>
                <c:pt idx="21">
                  <c:v>1.5329999999999999</c:v>
                </c:pt>
                <c:pt idx="22">
                  <c:v>1.5432999999999999</c:v>
                </c:pt>
                <c:pt idx="23">
                  <c:v>1.554</c:v>
                </c:pt>
                <c:pt idx="24">
                  <c:v>1.57</c:v>
                </c:pt>
                <c:pt idx="25">
                  <c:v>1.579</c:v>
                </c:pt>
                <c:pt idx="26">
                  <c:v>1.595</c:v>
                </c:pt>
                <c:pt idx="27">
                  <c:v>1.6140000000000001</c:v>
                </c:pt>
                <c:pt idx="28">
                  <c:v>1.6379999999999999</c:v>
                </c:pt>
                <c:pt idx="29">
                  <c:v>1.66</c:v>
                </c:pt>
                <c:pt idx="30">
                  <c:v>1.69</c:v>
                </c:pt>
                <c:pt idx="31">
                  <c:v>1.72</c:v>
                </c:pt>
                <c:pt idx="32">
                  <c:v>1.76</c:v>
                </c:pt>
                <c:pt idx="33">
                  <c:v>1.81</c:v>
                </c:pt>
                <c:pt idx="34">
                  <c:v>1.85</c:v>
                </c:pt>
                <c:pt idx="35">
                  <c:v>1.9</c:v>
                </c:pt>
                <c:pt idx="36">
                  <c:v>1.96</c:v>
                </c:pt>
                <c:pt idx="37">
                  <c:v>2.02</c:v>
                </c:pt>
                <c:pt idx="38">
                  <c:v>2.09</c:v>
                </c:pt>
                <c:pt idx="39">
                  <c:v>2.1800000000000002</c:v>
                </c:pt>
                <c:pt idx="40">
                  <c:v>2.27</c:v>
                </c:pt>
                <c:pt idx="41">
                  <c:v>2.36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A9-4A95-8199-925E10E151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155008"/>
        <c:axId val="122156544"/>
      </c:scatterChart>
      <c:valAx>
        <c:axId val="122155008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156544"/>
        <c:crosses val="autoZero"/>
        <c:crossBetween val="midCat"/>
      </c:valAx>
      <c:valAx>
        <c:axId val="122156544"/>
        <c:scaling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1550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Linearity of ADL5511</a:t>
            </a:r>
            <a:endParaRPr lang="en-GB" dirty="0"/>
          </a:p>
        </c:rich>
      </c:tx>
      <c:layout>
        <c:manualLayout>
          <c:xMode val="edge"/>
          <c:yMode val="edge"/>
          <c:x val="0.43473067262070891"/>
          <c:y val="4.6848093267414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9824147714162021E-2"/>
          <c:y val="4.7123670286634826E-2"/>
          <c:w val="0.96007542177518068"/>
          <c:h val="0.8399448672369737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backward val="1"/>
            <c:dispRSqr val="0"/>
            <c:dispEq val="1"/>
            <c:trendlineLbl>
              <c:layout>
                <c:manualLayout>
                  <c:x val="0.10312742973984378"/>
                  <c:y val="-3.2539745952377887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Sheet1!$B$5:$B$49</c:f>
              <c:numCache>
                <c:formatCode>General</c:formatCode>
                <c:ptCount val="45"/>
                <c:pt idx="0">
                  <c:v>1.52E-2</c:v>
                </c:pt>
                <c:pt idx="1">
                  <c:v>1.7399999999999999E-2</c:v>
                </c:pt>
                <c:pt idx="2">
                  <c:v>1.9599999999999999E-2</c:v>
                </c:pt>
                <c:pt idx="3">
                  <c:v>2.46E-2</c:v>
                </c:pt>
                <c:pt idx="4">
                  <c:v>2.7E-2</c:v>
                </c:pt>
                <c:pt idx="5">
                  <c:v>2.98E-2</c:v>
                </c:pt>
                <c:pt idx="6">
                  <c:v>3.3000000000000002E-2</c:v>
                </c:pt>
                <c:pt idx="7">
                  <c:v>3.6799999999999999E-2</c:v>
                </c:pt>
                <c:pt idx="8">
                  <c:v>4.0800000000000003E-2</c:v>
                </c:pt>
                <c:pt idx="9">
                  <c:v>4.5199999999999997E-2</c:v>
                </c:pt>
                <c:pt idx="10">
                  <c:v>5.04E-2</c:v>
                </c:pt>
                <c:pt idx="11">
                  <c:v>5.5599999999999997E-2</c:v>
                </c:pt>
                <c:pt idx="12">
                  <c:v>6.2799999999999995E-2</c:v>
                </c:pt>
                <c:pt idx="13">
                  <c:v>7.0000000000000007E-2</c:v>
                </c:pt>
                <c:pt idx="14">
                  <c:v>7.8E-2</c:v>
                </c:pt>
                <c:pt idx="15">
                  <c:v>9.5000000000000001E-2</c:v>
                </c:pt>
                <c:pt idx="16">
                  <c:v>0.105</c:v>
                </c:pt>
                <c:pt idx="17">
                  <c:v>0.115</c:v>
                </c:pt>
                <c:pt idx="18">
                  <c:v>0.129</c:v>
                </c:pt>
                <c:pt idx="19">
                  <c:v>0.14299999999999999</c:v>
                </c:pt>
                <c:pt idx="20">
                  <c:v>0.159</c:v>
                </c:pt>
                <c:pt idx="21">
                  <c:v>0.17799999999999999</c:v>
                </c:pt>
                <c:pt idx="22">
                  <c:v>0.19900000000000001</c:v>
                </c:pt>
                <c:pt idx="23">
                  <c:v>0.221</c:v>
                </c:pt>
                <c:pt idx="24">
                  <c:v>0.24399999999999999</c:v>
                </c:pt>
                <c:pt idx="25">
                  <c:v>0.27500000000000002</c:v>
                </c:pt>
                <c:pt idx="26">
                  <c:v>0.30199999999999999</c:v>
                </c:pt>
                <c:pt idx="27">
                  <c:v>0.34399999999999997</c:v>
                </c:pt>
                <c:pt idx="28">
                  <c:v>0.38200000000000001</c:v>
                </c:pt>
                <c:pt idx="29">
                  <c:v>0.43</c:v>
                </c:pt>
                <c:pt idx="30">
                  <c:v>0.47</c:v>
                </c:pt>
                <c:pt idx="31">
                  <c:v>0.54</c:v>
                </c:pt>
                <c:pt idx="32">
                  <c:v>0.6</c:v>
                </c:pt>
                <c:pt idx="33">
                  <c:v>0.68</c:v>
                </c:pt>
                <c:pt idx="34">
                  <c:v>0.76</c:v>
                </c:pt>
                <c:pt idx="35">
                  <c:v>0.85199999999999998</c:v>
                </c:pt>
                <c:pt idx="36">
                  <c:v>0.95199999999999996</c:v>
                </c:pt>
                <c:pt idx="37">
                  <c:v>1.1100000000000001</c:v>
                </c:pt>
                <c:pt idx="38">
                  <c:v>1.23</c:v>
                </c:pt>
                <c:pt idx="39">
                  <c:v>1.36</c:v>
                </c:pt>
                <c:pt idx="40">
                  <c:v>1.52</c:v>
                </c:pt>
                <c:pt idx="41">
                  <c:v>1.72</c:v>
                </c:pt>
              </c:numCache>
            </c:numRef>
          </c:xVal>
          <c:yVal>
            <c:numRef>
              <c:f>Sheet1!$C$5:$C$49</c:f>
              <c:numCache>
                <c:formatCode>General</c:formatCode>
                <c:ptCount val="45"/>
                <c:pt idx="0">
                  <c:v>1.1399999999999999</c:v>
                </c:pt>
                <c:pt idx="1">
                  <c:v>1.1399999999999999</c:v>
                </c:pt>
                <c:pt idx="2">
                  <c:v>1.1399999999999999</c:v>
                </c:pt>
                <c:pt idx="3">
                  <c:v>1.1399999999999999</c:v>
                </c:pt>
                <c:pt idx="4">
                  <c:v>1.1399999999999999</c:v>
                </c:pt>
                <c:pt idx="5">
                  <c:v>1.1399999999999999</c:v>
                </c:pt>
                <c:pt idx="6">
                  <c:v>1.1499999999999999</c:v>
                </c:pt>
                <c:pt idx="7">
                  <c:v>1.1499999999999999</c:v>
                </c:pt>
                <c:pt idx="8">
                  <c:v>1.1499999999999999</c:v>
                </c:pt>
                <c:pt idx="9">
                  <c:v>1.1499999999999999</c:v>
                </c:pt>
                <c:pt idx="10">
                  <c:v>1.1499999999999999</c:v>
                </c:pt>
                <c:pt idx="11">
                  <c:v>1.1599999999999999</c:v>
                </c:pt>
                <c:pt idx="12">
                  <c:v>1.1599999999999999</c:v>
                </c:pt>
                <c:pt idx="13">
                  <c:v>1.1599999999999999</c:v>
                </c:pt>
                <c:pt idx="14">
                  <c:v>1.17</c:v>
                </c:pt>
                <c:pt idx="15">
                  <c:v>1.18</c:v>
                </c:pt>
                <c:pt idx="16">
                  <c:v>1.18</c:v>
                </c:pt>
                <c:pt idx="17">
                  <c:v>1.19</c:v>
                </c:pt>
                <c:pt idx="18">
                  <c:v>1.2</c:v>
                </c:pt>
                <c:pt idx="19">
                  <c:v>1.2</c:v>
                </c:pt>
                <c:pt idx="20">
                  <c:v>1.21</c:v>
                </c:pt>
                <c:pt idx="21">
                  <c:v>1.22</c:v>
                </c:pt>
                <c:pt idx="22">
                  <c:v>1.23</c:v>
                </c:pt>
                <c:pt idx="23">
                  <c:v>1.24</c:v>
                </c:pt>
                <c:pt idx="24">
                  <c:v>1.25</c:v>
                </c:pt>
                <c:pt idx="25">
                  <c:v>1.27</c:v>
                </c:pt>
                <c:pt idx="26">
                  <c:v>1.29</c:v>
                </c:pt>
                <c:pt idx="27">
                  <c:v>1.31</c:v>
                </c:pt>
                <c:pt idx="28">
                  <c:v>1.33</c:v>
                </c:pt>
                <c:pt idx="29">
                  <c:v>1.36</c:v>
                </c:pt>
                <c:pt idx="30">
                  <c:v>1.38</c:v>
                </c:pt>
                <c:pt idx="31">
                  <c:v>1.42</c:v>
                </c:pt>
                <c:pt idx="32">
                  <c:v>1.45</c:v>
                </c:pt>
                <c:pt idx="33">
                  <c:v>1.49</c:v>
                </c:pt>
                <c:pt idx="34">
                  <c:v>1.55</c:v>
                </c:pt>
                <c:pt idx="35">
                  <c:v>1.6</c:v>
                </c:pt>
                <c:pt idx="36">
                  <c:v>1.65</c:v>
                </c:pt>
                <c:pt idx="37">
                  <c:v>1.72</c:v>
                </c:pt>
                <c:pt idx="38">
                  <c:v>1.79</c:v>
                </c:pt>
                <c:pt idx="39">
                  <c:v>1.87</c:v>
                </c:pt>
                <c:pt idx="40">
                  <c:v>1.96</c:v>
                </c:pt>
                <c:pt idx="41">
                  <c:v>2.0699999999999998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056-41DC-A36C-EDDE2B3AE4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851328"/>
        <c:axId val="123345920"/>
      </c:scatterChart>
      <c:valAx>
        <c:axId val="128851328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345920"/>
        <c:crosses val="autoZero"/>
        <c:crossBetween val="midCat"/>
      </c:valAx>
      <c:valAx>
        <c:axId val="123345920"/>
        <c:scaling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8513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0.03469</cdr:x>
      <cdr:y>0.91466</cdr:y>
    </cdr:from>
    <cdr:to>
      <cdr:x>0.96531</cdr:x>
      <cdr:y>0.97477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394589" y="4215238"/>
          <a:ext cx="1058684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CH" dirty="0" err="1" smtClean="0"/>
            <a:t>Level</a:t>
          </a:r>
          <a:r>
            <a:rPr lang="fr-CH" dirty="0" smtClean="0"/>
            <a:t> </a:t>
          </a:r>
          <a:r>
            <a:rPr lang="fr-CH" dirty="0" err="1" smtClean="0"/>
            <a:t>from</a:t>
          </a:r>
          <a:r>
            <a:rPr lang="fr-CH" dirty="0" smtClean="0"/>
            <a:t> -31dBm up to 10dBm</a:t>
          </a:r>
          <a:endParaRPr lang="en-US" dirty="0" smtClean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0110C1-8979-4A55-AAA3-F44A2BBAA87C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DA33D8-DE08-4E51-9D6A-DBEC02B2CCE3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A9C72E-2B89-43CB-B8AE-F9443BDAB272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7C82026-E050-4BA9-B2FB-DA4AB39A7CBC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095D35A-BF16-4136-A2C4-66E3BD1510F0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99F9B6B-6735-4C15-B654-9854D33A7959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25454ED-30BD-45B9-8015-2B86DE2CA48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A6384B5-C7E3-4857-99C8-49935446EB08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E3B8-0DCA-4EE6-B5A4-49D2746621AD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4B55-166F-49D5-BABE-524A4EFFDAC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F482-B271-469E-B31B-5999E3CCFE64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8CC5-3D5E-44EB-AF53-5BD703D44D41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E1B46-9E05-410C-B547-7F7334FB435B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03C-03B2-4A68-BE9B-CD0BA6E514D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74B8-D299-4BEF-BCD7-9569364684E0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C7A66-347F-4A46-88D4-B380C2B5A13B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B183-2A48-4AA7-9C43-C56BE7871540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0586767-A8B5-4750-861B-448391877C1B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Hereward</a:t>
            </a:r>
            <a:r>
              <a:rPr lang="en-US" dirty="0" smtClean="0"/>
              <a:t> Damping Peak Detector for the PS accelerator.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 smtClean="0"/>
              <a:t>Pierre </a:t>
            </a:r>
            <a:r>
              <a:rPr lang="en-US" sz="1800" dirty="0" err="1" smtClean="0"/>
              <a:t>Hawil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123406"/>
            <a:ext cx="11376024" cy="5077369"/>
          </a:xfrm>
        </p:spPr>
        <p:txBody>
          <a:bodyPr/>
          <a:lstStyle/>
          <a:p>
            <a:r>
              <a:rPr lang="fr-CH" dirty="0" err="1" smtClean="0"/>
              <a:t>Using</a:t>
            </a:r>
            <a:r>
              <a:rPr lang="fr-CH" dirty="0" smtClean="0"/>
              <a:t> a Power splitter combiner </a:t>
            </a:r>
            <a:r>
              <a:rPr lang="fr-CH" dirty="0" err="1" smtClean="0"/>
              <a:t>instead</a:t>
            </a:r>
            <a:r>
              <a:rPr lang="fr-CH" dirty="0" smtClean="0"/>
              <a:t> of a </a:t>
            </a:r>
            <a:r>
              <a:rPr lang="fr-CH" dirty="0" err="1" smtClean="0"/>
              <a:t>Resistive</a:t>
            </a:r>
            <a:r>
              <a:rPr lang="fr-CH" dirty="0" smtClean="0"/>
              <a:t> power splitter 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49813"/>
          </a:xfrm>
        </p:spPr>
        <p:txBody>
          <a:bodyPr/>
          <a:lstStyle/>
          <a:p>
            <a:r>
              <a:rPr lang="fr-CH" dirty="0" err="1" smtClean="0"/>
              <a:t>Attenuation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327" y="1873219"/>
            <a:ext cx="4384055" cy="38984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4794" y="1873219"/>
            <a:ext cx="5214510" cy="309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02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Schematic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70" y="1568290"/>
            <a:ext cx="5987078" cy="3619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1568290"/>
            <a:ext cx="5863496" cy="3389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4915" y="169298"/>
            <a:ext cx="1746125" cy="199339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610600" y="3093720"/>
            <a:ext cx="560023" cy="1995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0165080" y="209323"/>
            <a:ext cx="1732987" cy="20823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Content Placeholder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3312" y="5323334"/>
            <a:ext cx="3593005" cy="89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05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Schematic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0" y="1536883"/>
            <a:ext cx="6160953" cy="360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941" y="1074859"/>
            <a:ext cx="585787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4000" y="5361109"/>
            <a:ext cx="115300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/>
              <a:t>The configuration has been </a:t>
            </a:r>
            <a:r>
              <a:rPr lang="fr-CH" dirty="0" err="1" smtClean="0"/>
              <a:t>duplicated</a:t>
            </a:r>
            <a:r>
              <a:rPr lang="fr-CH" dirty="0" smtClean="0"/>
              <a:t> </a:t>
            </a:r>
            <a:r>
              <a:rPr lang="fr-CH" dirty="0" err="1" smtClean="0"/>
              <a:t>because</a:t>
            </a:r>
            <a:r>
              <a:rPr lang="fr-CH" dirty="0" smtClean="0"/>
              <a:t> the </a:t>
            </a:r>
            <a:r>
              <a:rPr lang="fr-CH" dirty="0" err="1" smtClean="0"/>
              <a:t>demodulated</a:t>
            </a:r>
            <a:r>
              <a:rPr lang="fr-CH" dirty="0" smtClean="0"/>
              <a:t> signal </a:t>
            </a:r>
            <a:r>
              <a:rPr lang="fr-CH" dirty="0" err="1" smtClean="0"/>
              <a:t>goes</a:t>
            </a:r>
            <a:r>
              <a:rPr lang="fr-CH" dirty="0" smtClean="0"/>
              <a:t> to an </a:t>
            </a:r>
            <a:r>
              <a:rPr lang="fr-CH" dirty="0" smtClean="0">
                <a:solidFill>
                  <a:srgbClr val="2F2F2F"/>
                </a:solidFill>
              </a:rPr>
              <a:t>ampli-op</a:t>
            </a:r>
            <a:r>
              <a:rPr lang="fr-CH" dirty="0" smtClean="0"/>
              <a:t> and </a:t>
            </a:r>
            <a:r>
              <a:rPr lang="fr-CH" dirty="0" err="1" smtClean="0"/>
              <a:t>it’s</a:t>
            </a:r>
            <a:r>
              <a:rPr lang="fr-CH" dirty="0" smtClean="0"/>
              <a:t> </a:t>
            </a:r>
            <a:r>
              <a:rPr lang="fr-CH" dirty="0" err="1" smtClean="0"/>
              <a:t>preferable</a:t>
            </a:r>
            <a:r>
              <a:rPr lang="fr-CH" dirty="0" smtClean="0"/>
              <a:t> to have the </a:t>
            </a:r>
            <a:r>
              <a:rPr lang="fr-CH" dirty="0" err="1" smtClean="0"/>
              <a:t>same</a:t>
            </a:r>
            <a:r>
              <a:rPr lang="fr-CH" dirty="0" smtClean="0"/>
              <a:t> configuration on the </a:t>
            </a:r>
            <a:r>
              <a:rPr lang="fr-CH" dirty="0" err="1" smtClean="0"/>
              <a:t>two</a:t>
            </a:r>
            <a:r>
              <a:rPr lang="fr-CH" dirty="0" smtClean="0"/>
              <a:t> inputs of the ampli-op.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8404860" y="2308860"/>
            <a:ext cx="560023" cy="1995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7735" y="102917"/>
            <a:ext cx="1746125" cy="199339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867900" y="142942"/>
            <a:ext cx="1732987" cy="20823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Content Placeholder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4090" y="5635535"/>
            <a:ext cx="3593005" cy="89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73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0298" y="1590837"/>
            <a:ext cx="3405074" cy="460851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PCB </a:t>
            </a:r>
            <a:r>
              <a:rPr lang="fr-CH" dirty="0" err="1" smtClean="0"/>
              <a:t>realized</a:t>
            </a:r>
            <a:r>
              <a:rPr lang="fr-CH" dirty="0" smtClean="0"/>
              <a:t> in </a:t>
            </a:r>
            <a:r>
              <a:rPr lang="fr-CH" dirty="0" err="1" smtClean="0"/>
              <a:t>Altium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38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Breadbord</a:t>
            </a:r>
            <a:r>
              <a:rPr lang="fr-CH" dirty="0" smtClean="0"/>
              <a:t> of the simple diode configuration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91" y="1590837"/>
            <a:ext cx="6144682" cy="4608512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590837"/>
            <a:ext cx="4807795" cy="25453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4580187"/>
            <a:ext cx="2259642" cy="16947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7987" y="4287642"/>
            <a:ext cx="192713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B0F0"/>
                </a:solidFill>
              </a:rPr>
              <a:t>Lab power supply </a:t>
            </a:r>
            <a:endParaRPr lang="en-GB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37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Simple Diode - </a:t>
            </a:r>
            <a:r>
              <a:rPr lang="en-GB" dirty="0" err="1" smtClean="0"/>
              <a:t>Oscillograms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933" y="1172307"/>
            <a:ext cx="6752492" cy="5064369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07" y="1172308"/>
            <a:ext cx="4912706" cy="36845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830" y="1679308"/>
            <a:ext cx="151896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0000"/>
                </a:solidFill>
              </a:rPr>
              <a:t>Carrier Frequency</a:t>
            </a:r>
            <a:endParaRPr lang="en-GB" sz="1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27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Simple Diode - </a:t>
            </a:r>
            <a:r>
              <a:rPr lang="en-GB" dirty="0" err="1"/>
              <a:t>Oscillograms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happens if we goes up to 70MHz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814" y="1654988"/>
            <a:ext cx="5626359" cy="42197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51" y="2368582"/>
            <a:ext cx="4674901" cy="35061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07887" y="2948888"/>
            <a:ext cx="151896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0000"/>
                </a:solidFill>
              </a:rPr>
              <a:t>Carrier Frequency</a:t>
            </a:r>
            <a:endParaRPr lang="en-GB" sz="1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18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164" y="1260863"/>
            <a:ext cx="6554095" cy="491557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Making</a:t>
            </a:r>
            <a:r>
              <a:rPr lang="fr-CH" dirty="0" smtClean="0"/>
              <a:t> a plot of </a:t>
            </a:r>
            <a:r>
              <a:rPr lang="fr-CH" dirty="0" err="1" smtClean="0"/>
              <a:t>linearity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7280" y="4888523"/>
            <a:ext cx="42540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fr-CH" dirty="0" err="1" smtClean="0">
                <a:solidFill>
                  <a:srgbClr val="2F2F2F"/>
                </a:solidFill>
              </a:rPr>
              <a:t>Desactivate</a:t>
            </a:r>
            <a:r>
              <a:rPr lang="fr-CH" dirty="0" smtClean="0"/>
              <a:t> </a:t>
            </a:r>
            <a:r>
              <a:rPr lang="fr-CH" dirty="0" smtClean="0">
                <a:solidFill>
                  <a:srgbClr val="FF0000"/>
                </a:solidFill>
              </a:rPr>
              <a:t>MOD ON</a:t>
            </a:r>
          </a:p>
          <a:p>
            <a:pPr marL="342900" indent="-342900" algn="l">
              <a:buFont typeface="+mj-lt"/>
              <a:buAutoNum type="arabicPeriod"/>
            </a:pPr>
            <a:r>
              <a:rPr lang="fr-CH" dirty="0" smtClean="0">
                <a:solidFill>
                  <a:srgbClr val="2F2F2F"/>
                </a:solidFill>
              </a:rPr>
              <a:t>Change the </a:t>
            </a:r>
            <a:r>
              <a:rPr lang="fr-CH" dirty="0" err="1" smtClean="0">
                <a:solidFill>
                  <a:srgbClr val="FFC000"/>
                </a:solidFill>
              </a:rPr>
              <a:t>Level</a:t>
            </a:r>
            <a:r>
              <a:rPr lang="fr-CH" dirty="0" smtClean="0">
                <a:solidFill>
                  <a:srgbClr val="FFC000"/>
                </a:solidFill>
              </a:rPr>
              <a:t> (Input Power)</a:t>
            </a:r>
          </a:p>
          <a:p>
            <a:pPr marL="342900" indent="-342900" algn="l">
              <a:buFont typeface="+mj-lt"/>
              <a:buAutoNum type="arabicPeriod"/>
            </a:pPr>
            <a:r>
              <a:rPr lang="fr-CH" dirty="0" err="1" smtClean="0">
                <a:solidFill>
                  <a:srgbClr val="303030"/>
                </a:solidFill>
              </a:rPr>
              <a:t>Write</a:t>
            </a:r>
            <a:r>
              <a:rPr lang="fr-CH" dirty="0" smtClean="0">
                <a:solidFill>
                  <a:srgbClr val="303030"/>
                </a:solidFill>
              </a:rPr>
              <a:t> down the </a:t>
            </a:r>
            <a:r>
              <a:rPr lang="fr-CH" dirty="0" err="1" smtClean="0">
                <a:solidFill>
                  <a:srgbClr val="7030A0"/>
                </a:solidFill>
              </a:rPr>
              <a:t>Vpp</a:t>
            </a:r>
            <a:r>
              <a:rPr lang="fr-CH" dirty="0" smtClean="0">
                <a:solidFill>
                  <a:srgbClr val="7030A0"/>
                </a:solidFill>
              </a:rPr>
              <a:t> and </a:t>
            </a:r>
            <a:r>
              <a:rPr lang="fr-CH" dirty="0" err="1" smtClean="0">
                <a:solidFill>
                  <a:srgbClr val="7030A0"/>
                </a:solidFill>
              </a:rPr>
              <a:t>Vmean</a:t>
            </a:r>
            <a:r>
              <a:rPr lang="fr-CH" dirty="0" smtClean="0">
                <a:solidFill>
                  <a:srgbClr val="7030A0"/>
                </a:solidFill>
              </a:rPr>
              <a:t> </a:t>
            </a:r>
            <a:r>
              <a:rPr lang="fr-CH" dirty="0" smtClean="0">
                <a:solidFill>
                  <a:srgbClr val="303030"/>
                </a:solidFill>
              </a:rPr>
              <a:t>values for the </a:t>
            </a:r>
            <a:r>
              <a:rPr lang="fr-CH" dirty="0" err="1" smtClean="0">
                <a:solidFill>
                  <a:srgbClr val="303030"/>
                </a:solidFill>
              </a:rPr>
              <a:t>different</a:t>
            </a:r>
            <a:r>
              <a:rPr lang="fr-CH" dirty="0" smtClean="0">
                <a:solidFill>
                  <a:srgbClr val="303030"/>
                </a:solidFill>
              </a:rPr>
              <a:t> </a:t>
            </a:r>
            <a:r>
              <a:rPr lang="fr-CH" dirty="0" err="1" smtClean="0">
                <a:solidFill>
                  <a:srgbClr val="303030"/>
                </a:solidFill>
              </a:rPr>
              <a:t>levels</a:t>
            </a:r>
            <a:endParaRPr lang="fr-CH" dirty="0" smtClean="0">
              <a:solidFill>
                <a:srgbClr val="FFC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48400" y="5433281"/>
            <a:ext cx="1930400" cy="170879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80" y="1282880"/>
            <a:ext cx="4394808" cy="32961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020337" y="3514017"/>
            <a:ext cx="524801" cy="3577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714684" y="2002612"/>
            <a:ext cx="1305653" cy="39296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125324" y="1817946"/>
            <a:ext cx="151896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00B0F0"/>
                </a:solidFill>
              </a:rPr>
              <a:t>Carrier Frequency</a:t>
            </a:r>
            <a:endParaRPr lang="en-GB" sz="12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24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Plot of the linearity for the </a:t>
            </a:r>
            <a:r>
              <a:rPr lang="en-GB" dirty="0" err="1" smtClean="0"/>
              <a:t>breadbord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6488204"/>
              </p:ext>
            </p:extLst>
          </p:nvPr>
        </p:nvGraphicFramePr>
        <p:xfrm>
          <a:off x="412775" y="1005132"/>
          <a:ext cx="1137602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20700" y="5765800"/>
            <a:ext cx="105868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/>
              <a:t>Level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-31dBm up to 10dBm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505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demodulation, instead of the configuration with a diode, we can choose an integrated circuit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ADL5511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907" y="2297335"/>
            <a:ext cx="4051288" cy="377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4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9DCBF5-F31D-4055-93C0-7E48BFE8D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615" y="826409"/>
            <a:ext cx="11376024" cy="5628067"/>
          </a:xfrm>
        </p:spPr>
        <p:txBody>
          <a:bodyPr/>
          <a:lstStyle/>
          <a:p>
            <a:r>
              <a:rPr lang="en-GB" sz="2000" dirty="0" smtClean="0"/>
              <a:t>Introduction</a:t>
            </a:r>
          </a:p>
          <a:p>
            <a:pPr lvl="1"/>
            <a:r>
              <a:rPr lang="fr-CH" sz="1700" dirty="0" smtClean="0"/>
              <a:t>Bloc </a:t>
            </a:r>
            <a:r>
              <a:rPr lang="fr-CH" sz="1700" dirty="0" err="1" smtClean="0"/>
              <a:t>schematic</a:t>
            </a:r>
            <a:endParaRPr lang="en-GB" sz="1700" dirty="0" smtClean="0"/>
          </a:p>
          <a:p>
            <a:r>
              <a:rPr lang="fr-CH" sz="2000" dirty="0" smtClean="0"/>
              <a:t>Description of a few blocks I have </a:t>
            </a:r>
            <a:r>
              <a:rPr lang="fr-CH" sz="2000" dirty="0" err="1" smtClean="0"/>
              <a:t>worked</a:t>
            </a:r>
            <a:r>
              <a:rPr lang="fr-CH" sz="2000" dirty="0" smtClean="0"/>
              <a:t> on</a:t>
            </a:r>
          </a:p>
          <a:p>
            <a:pPr lvl="1"/>
            <a:r>
              <a:rPr lang="fr-CH" sz="1700" dirty="0" err="1" smtClean="0"/>
              <a:t>Attenuation</a:t>
            </a:r>
            <a:endParaRPr lang="fr-CH" sz="1700" dirty="0" smtClean="0"/>
          </a:p>
          <a:p>
            <a:pPr lvl="2"/>
            <a:r>
              <a:rPr lang="fr-CH" sz="1700" dirty="0" err="1" smtClean="0"/>
              <a:t>Chosen</a:t>
            </a:r>
            <a:r>
              <a:rPr lang="fr-CH" sz="1700" dirty="0" smtClean="0"/>
              <a:t> configuration</a:t>
            </a:r>
          </a:p>
          <a:p>
            <a:pPr lvl="2"/>
            <a:r>
              <a:rPr lang="fr-CH" sz="1700" dirty="0" err="1" smtClean="0"/>
              <a:t>Results</a:t>
            </a:r>
            <a:r>
              <a:rPr lang="fr-CH" sz="1700" dirty="0" smtClean="0"/>
              <a:t> in </a:t>
            </a:r>
            <a:r>
              <a:rPr lang="fr-CH" sz="1700" dirty="0" err="1" smtClean="0"/>
              <a:t>LTSpice</a:t>
            </a:r>
            <a:r>
              <a:rPr lang="fr-CH" sz="1700" dirty="0" smtClean="0"/>
              <a:t> simulations</a:t>
            </a:r>
            <a:endParaRPr lang="en-GB" sz="1700" dirty="0" smtClean="0"/>
          </a:p>
          <a:p>
            <a:pPr lvl="1"/>
            <a:r>
              <a:rPr lang="en-GB" sz="1700" dirty="0" smtClean="0"/>
              <a:t>Peak Detector RF</a:t>
            </a:r>
          </a:p>
          <a:p>
            <a:pPr lvl="2"/>
            <a:r>
              <a:rPr lang="en-GB" sz="1700" dirty="0" smtClean="0"/>
              <a:t>Several possibilities for the demodulation</a:t>
            </a:r>
          </a:p>
          <a:p>
            <a:pPr lvl="3"/>
            <a:r>
              <a:rPr lang="fr-CH" sz="1500" dirty="0" err="1" smtClean="0"/>
              <a:t>Schematic</a:t>
            </a:r>
            <a:r>
              <a:rPr lang="fr-CH" sz="1500" dirty="0" smtClean="0"/>
              <a:t> of the </a:t>
            </a:r>
            <a:r>
              <a:rPr lang="fr-CH" sz="1500" dirty="0" err="1" smtClean="0"/>
              <a:t>several</a:t>
            </a:r>
            <a:r>
              <a:rPr lang="fr-CH" sz="1500" dirty="0" smtClean="0"/>
              <a:t> </a:t>
            </a:r>
            <a:r>
              <a:rPr lang="fr-CH" sz="1500" dirty="0" err="1" smtClean="0"/>
              <a:t>possibilities</a:t>
            </a:r>
            <a:endParaRPr lang="fr-CH" sz="1500" dirty="0" smtClean="0"/>
          </a:p>
          <a:p>
            <a:pPr lvl="3"/>
            <a:r>
              <a:rPr lang="fr-CH" sz="1500" dirty="0" smtClean="0"/>
              <a:t>PCB in </a:t>
            </a:r>
            <a:r>
              <a:rPr lang="fr-CH" sz="1500" dirty="0" err="1" smtClean="0"/>
              <a:t>Altium</a:t>
            </a:r>
            <a:endParaRPr lang="fr-CH" sz="1500" dirty="0" smtClean="0"/>
          </a:p>
          <a:p>
            <a:pPr lvl="2"/>
            <a:r>
              <a:rPr lang="fr-CH" sz="1700" dirty="0" err="1" smtClean="0"/>
              <a:t>Results</a:t>
            </a:r>
            <a:r>
              <a:rPr lang="fr-CH" sz="1700" dirty="0" smtClean="0"/>
              <a:t> of </a:t>
            </a:r>
            <a:r>
              <a:rPr lang="fr-CH" sz="1700" dirty="0" err="1" smtClean="0"/>
              <a:t>measurements</a:t>
            </a:r>
            <a:r>
              <a:rPr lang="fr-CH" sz="1700" dirty="0" smtClean="0"/>
              <a:t> </a:t>
            </a:r>
            <a:r>
              <a:rPr lang="fr-CH" sz="1700" dirty="0" err="1" smtClean="0"/>
              <a:t>doing</a:t>
            </a:r>
            <a:r>
              <a:rPr lang="fr-CH" sz="1700" dirty="0" smtClean="0"/>
              <a:t> on a bord</a:t>
            </a:r>
          </a:p>
          <a:p>
            <a:pPr lvl="3"/>
            <a:r>
              <a:rPr lang="fr-CH" sz="1500" dirty="0" smtClean="0"/>
              <a:t>Configuration of the simple diode</a:t>
            </a:r>
          </a:p>
          <a:p>
            <a:pPr lvl="3"/>
            <a:r>
              <a:rPr lang="fr-CH" sz="1400" dirty="0" smtClean="0"/>
              <a:t>ADL5511</a:t>
            </a:r>
            <a:endParaRPr lang="fr-CH" sz="1500" dirty="0" smtClean="0"/>
          </a:p>
          <a:p>
            <a:r>
              <a:rPr lang="en-GB" sz="2000" dirty="0" smtClean="0"/>
              <a:t>Conclusion</a:t>
            </a:r>
          </a:p>
          <a:p>
            <a:pPr marL="366712" lvl="1" indent="0">
              <a:buNone/>
            </a:pPr>
            <a:endParaRPr lang="en-GB" sz="1700" dirty="0" smtClean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E50CF8-9B7F-405C-AE67-B0A59CC8A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3058"/>
          </a:xfrm>
        </p:spPr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186F8-DA88-41F0-8652-F70C05D8A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858C1-211D-47C4-B28C-6B914D86D81B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2F764-DE40-456B-AE7B-F57B7124F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1C39F-5442-4338-9999-344D9EA03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03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ADL5511 Evaluation </a:t>
            </a:r>
            <a:r>
              <a:rPr lang="fr-CH" dirty="0" err="1" smtClean="0"/>
              <a:t>board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385" y="830520"/>
            <a:ext cx="6428427" cy="546448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896871" y="2032461"/>
            <a:ext cx="5048201" cy="39984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264912" y="2652516"/>
            <a:ext cx="453422" cy="4912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cxnSp>
        <p:nvCxnSpPr>
          <p:cNvPr id="12" name="Straight Arrow Connector 11"/>
          <p:cNvCxnSpPr>
            <a:stCxn id="7" idx="0"/>
          </p:cNvCxnSpPr>
          <p:nvPr/>
        </p:nvCxnSpPr>
        <p:spPr>
          <a:xfrm flipV="1">
            <a:off x="9491623" y="1889256"/>
            <a:ext cx="7557" cy="763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826605" y="1382936"/>
            <a:ext cx="26147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Directly connected to the Lab Power Supply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7864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528" y="1202730"/>
            <a:ext cx="6261018" cy="469576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Oscillogram</a:t>
            </a:r>
            <a:r>
              <a:rPr lang="fr-CH" dirty="0" smtClean="0"/>
              <a:t> of </a:t>
            </a:r>
            <a:r>
              <a:rPr lang="fr-CH" dirty="0" err="1" smtClean="0"/>
              <a:t>demodulation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545367"/>
            <a:ext cx="4150117" cy="37653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410691" y="1545367"/>
            <a:ext cx="1496291" cy="28759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07988" y="1187051"/>
            <a:ext cx="37620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Carrier frequency = 200MHz</a:t>
            </a:r>
            <a:endParaRPr lang="en-GB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973" y="4567347"/>
            <a:ext cx="4362450" cy="140970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4259262" y="3642486"/>
            <a:ext cx="1151568" cy="982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26101" y="3458552"/>
            <a:ext cx="17762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Offset = 1.1V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7189" y="4223783"/>
            <a:ext cx="37620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Datasheet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7765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Plot of the linearity of the board evaluation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632129"/>
              </p:ext>
            </p:extLst>
          </p:nvPr>
        </p:nvGraphicFramePr>
        <p:xfrm>
          <a:off x="407988" y="1592263"/>
          <a:ext cx="1137602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901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236372"/>
            <a:ext cx="11376024" cy="4539400"/>
          </a:xfrm>
        </p:spPr>
        <p:txBody>
          <a:bodyPr/>
          <a:lstStyle/>
          <a:p>
            <a:r>
              <a:rPr lang="fr-CH" dirty="0" err="1" smtClean="0"/>
              <a:t>What</a:t>
            </a:r>
            <a:r>
              <a:rPr lang="fr-CH" dirty="0" smtClean="0"/>
              <a:t> have been </a:t>
            </a:r>
            <a:r>
              <a:rPr lang="fr-CH" dirty="0" err="1" smtClean="0"/>
              <a:t>done</a:t>
            </a:r>
            <a:endParaRPr lang="fr-CH" dirty="0" smtClean="0"/>
          </a:p>
          <a:p>
            <a:pPr lvl="1"/>
            <a:r>
              <a:rPr lang="fr-CH" dirty="0" err="1" smtClean="0"/>
              <a:t>Exploring</a:t>
            </a:r>
            <a:r>
              <a:rPr lang="fr-CH" dirty="0" smtClean="0"/>
              <a:t> </a:t>
            </a:r>
            <a:r>
              <a:rPr lang="fr-CH" dirty="0" err="1" smtClean="0"/>
              <a:t>several</a:t>
            </a:r>
            <a:r>
              <a:rPr lang="fr-CH" dirty="0" smtClean="0"/>
              <a:t> </a:t>
            </a:r>
            <a:r>
              <a:rPr lang="fr-CH" dirty="0" err="1" smtClean="0"/>
              <a:t>possibilities</a:t>
            </a:r>
            <a:r>
              <a:rPr lang="fr-CH" dirty="0" smtClean="0"/>
              <a:t> for </a:t>
            </a:r>
            <a:r>
              <a:rPr lang="fr-CH" dirty="0" err="1" smtClean="0"/>
              <a:t>making</a:t>
            </a:r>
            <a:r>
              <a:rPr lang="fr-CH" dirty="0" smtClean="0"/>
              <a:t> </a:t>
            </a:r>
            <a:r>
              <a:rPr lang="fr-CH" dirty="0" err="1" smtClean="0"/>
              <a:t>demodulation</a:t>
            </a:r>
            <a:endParaRPr lang="fr-CH" dirty="0" smtClean="0"/>
          </a:p>
          <a:p>
            <a:pPr lvl="1"/>
            <a:r>
              <a:rPr lang="fr-CH" dirty="0" err="1" smtClean="0"/>
              <a:t>Validate</a:t>
            </a:r>
            <a:r>
              <a:rPr lang="fr-CH" dirty="0" smtClean="0"/>
              <a:t> the </a:t>
            </a:r>
            <a:r>
              <a:rPr lang="fr-CH" dirty="0" err="1" smtClean="0"/>
              <a:t>demodulation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values of the components I have </a:t>
            </a:r>
            <a:r>
              <a:rPr lang="fr-CH" dirty="0" err="1" smtClean="0"/>
              <a:t>chosen</a:t>
            </a:r>
            <a:endParaRPr lang="fr-CH" dirty="0" smtClean="0"/>
          </a:p>
          <a:p>
            <a:pPr lvl="1"/>
            <a:r>
              <a:rPr lang="fr-CH" dirty="0" smtClean="0"/>
              <a:t>Notice </a:t>
            </a:r>
            <a:r>
              <a:rPr lang="fr-CH" dirty="0" err="1" smtClean="0"/>
              <a:t>that</a:t>
            </a:r>
            <a:r>
              <a:rPr lang="fr-CH" dirty="0" smtClean="0"/>
              <a:t> an </a:t>
            </a:r>
            <a:r>
              <a:rPr lang="fr-CH" dirty="0" err="1" smtClean="0"/>
              <a:t>integrated</a:t>
            </a:r>
            <a:r>
              <a:rPr lang="fr-CH" dirty="0" smtClean="0"/>
              <a:t> circuit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more </a:t>
            </a:r>
            <a:r>
              <a:rPr lang="fr-CH" dirty="0" err="1" smtClean="0"/>
              <a:t>linear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a diode</a:t>
            </a:r>
          </a:p>
          <a:p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in the </a:t>
            </a:r>
            <a:r>
              <a:rPr lang="fr-CH" dirty="0" err="1" smtClean="0"/>
              <a:t>near</a:t>
            </a:r>
            <a:r>
              <a:rPr lang="fr-CH" dirty="0" smtClean="0"/>
              <a:t> futur</a:t>
            </a:r>
          </a:p>
          <a:p>
            <a:pPr lvl="1"/>
            <a:r>
              <a:rPr lang="fr-CH" dirty="0" smtClean="0"/>
              <a:t>Finish the PCB in </a:t>
            </a:r>
            <a:r>
              <a:rPr lang="fr-CH" dirty="0" err="1" smtClean="0"/>
              <a:t>Altium</a:t>
            </a:r>
            <a:endParaRPr lang="fr-CH" dirty="0"/>
          </a:p>
          <a:p>
            <a:pPr lvl="1"/>
            <a:r>
              <a:rPr lang="fr-CH" dirty="0" err="1" smtClean="0"/>
              <a:t>Order</a:t>
            </a:r>
            <a:r>
              <a:rPr lang="fr-CH" dirty="0" smtClean="0"/>
              <a:t> the PCB to </a:t>
            </a:r>
            <a:r>
              <a:rPr lang="fr-CH" dirty="0" err="1" smtClean="0"/>
              <a:t>eventually</a:t>
            </a:r>
            <a:r>
              <a:rPr lang="fr-CH" dirty="0" smtClean="0"/>
              <a:t> </a:t>
            </a:r>
            <a:r>
              <a:rPr lang="fr-CH" dirty="0" err="1" smtClean="0"/>
              <a:t>choose</a:t>
            </a:r>
            <a:r>
              <a:rPr lang="fr-CH" dirty="0" smtClean="0"/>
              <a:t> the best solution for </a:t>
            </a:r>
            <a:r>
              <a:rPr lang="fr-CH" dirty="0" err="1" smtClean="0"/>
              <a:t>demodulation</a:t>
            </a: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	</a:t>
            </a:r>
            <a:endParaRPr lang="fr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8232"/>
          </a:xfrm>
        </p:spPr>
        <p:txBody>
          <a:bodyPr/>
          <a:lstStyle/>
          <a:p>
            <a:pPr algn="ctr"/>
            <a:r>
              <a:rPr lang="fr-CH" dirty="0" smtClean="0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5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D1BAE9-4142-4066-A12F-A0896ECE8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schematic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DEF6D-D7C9-42EE-AD38-15DFBE01B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15629-A24C-47CB-BD49-56147A509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64EF6-9AAF-46CF-BA35-641846AEC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DCB8CD56-4483-4FD2-B558-AC36612E6C26}"/>
              </a:ext>
            </a:extLst>
          </p:cNvPr>
          <p:cNvSpPr/>
          <p:nvPr/>
        </p:nvSpPr>
        <p:spPr>
          <a:xfrm>
            <a:off x="717254" y="5278324"/>
            <a:ext cx="4358244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Beam   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42099-1372-445B-83A5-F8BC252F5236}"/>
              </a:ext>
            </a:extLst>
          </p:cNvPr>
          <p:cNvSpPr/>
          <p:nvPr/>
        </p:nvSpPr>
        <p:spPr>
          <a:xfrm>
            <a:off x="843775" y="4972096"/>
            <a:ext cx="1104405" cy="87877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Pick</a:t>
            </a:r>
          </a:p>
          <a:p>
            <a:pPr algn="ctr"/>
            <a:r>
              <a:rPr lang="en-GB" dirty="0">
                <a:solidFill>
                  <a:schemeClr val="tx2"/>
                </a:solidFill>
              </a:rPr>
              <a:t>Up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904720-64E2-4F5D-8E02-F4C8E26354A5}"/>
              </a:ext>
            </a:extLst>
          </p:cNvPr>
          <p:cNvSpPr/>
          <p:nvPr/>
        </p:nvSpPr>
        <p:spPr>
          <a:xfrm>
            <a:off x="3208152" y="4972096"/>
            <a:ext cx="1530729" cy="87877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RF Cavity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CBA933D-4B45-43DE-849C-DB80ADF4B39A}"/>
              </a:ext>
            </a:extLst>
          </p:cNvPr>
          <p:cNvCxnSpPr>
            <a:cxnSpLocks/>
            <a:stCxn id="23" idx="2"/>
            <a:endCxn id="9" idx="0"/>
          </p:cNvCxnSpPr>
          <p:nvPr/>
        </p:nvCxnSpPr>
        <p:spPr>
          <a:xfrm>
            <a:off x="3971733" y="4451733"/>
            <a:ext cx="1784" cy="520363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53D919-AFE7-40FE-B4D1-41F43335BC9F}"/>
              </a:ext>
            </a:extLst>
          </p:cNvPr>
          <p:cNvCxnSpPr>
            <a:cxnSpLocks/>
            <a:stCxn id="8" idx="0"/>
            <a:endCxn id="12" idx="2"/>
          </p:cNvCxnSpPr>
          <p:nvPr/>
        </p:nvCxnSpPr>
        <p:spPr>
          <a:xfrm flipH="1" flipV="1">
            <a:off x="1389638" y="4068096"/>
            <a:ext cx="6340" cy="90400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ED1A6F1-1E4E-40ED-8CA4-B91E1AEABCE5}"/>
              </a:ext>
            </a:extLst>
          </p:cNvPr>
          <p:cNvSpPr/>
          <p:nvPr/>
        </p:nvSpPr>
        <p:spPr>
          <a:xfrm>
            <a:off x="407988" y="2720442"/>
            <a:ext cx="1963299" cy="1347654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3"/>
                </a:solidFill>
              </a:rPr>
              <a:t>New PCB to develop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17306A3-B764-44EB-8150-02C398FD3250}"/>
              </a:ext>
            </a:extLst>
          </p:cNvPr>
          <p:cNvSpPr/>
          <p:nvPr/>
        </p:nvSpPr>
        <p:spPr>
          <a:xfrm>
            <a:off x="3685115" y="3104080"/>
            <a:ext cx="581299" cy="578921"/>
          </a:xfrm>
          <a:prstGeom prst="ellipse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87E1733-8FF9-42EB-9F70-5AFF9E7E742A}"/>
              </a:ext>
            </a:extLst>
          </p:cNvPr>
          <p:cNvCxnSpPr>
            <a:cxnSpLocks/>
            <a:stCxn id="12" idx="3"/>
            <a:endCxn id="14" idx="2"/>
          </p:cNvCxnSpPr>
          <p:nvPr/>
        </p:nvCxnSpPr>
        <p:spPr>
          <a:xfrm flipV="1">
            <a:off x="2371287" y="3393541"/>
            <a:ext cx="1313828" cy="728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31D7ADA4-ADA0-4C95-9A53-1325DE56FC26}"/>
              </a:ext>
            </a:extLst>
          </p:cNvPr>
          <p:cNvSpPr/>
          <p:nvPr/>
        </p:nvSpPr>
        <p:spPr>
          <a:xfrm>
            <a:off x="3350118" y="1067378"/>
            <a:ext cx="1251292" cy="106574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Main Voltage Program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801E054-3A19-429D-A000-C2AC6E05192D}"/>
              </a:ext>
            </a:extLst>
          </p:cNvPr>
          <p:cNvCxnSpPr>
            <a:cxnSpLocks/>
            <a:stCxn id="17" idx="2"/>
            <a:endCxn id="14" idx="0"/>
          </p:cNvCxnSpPr>
          <p:nvPr/>
        </p:nvCxnSpPr>
        <p:spPr>
          <a:xfrm>
            <a:off x="3975764" y="2133120"/>
            <a:ext cx="1" cy="97096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8EC3FFB-9F22-48D8-AC55-17F489B81575}"/>
              </a:ext>
            </a:extLst>
          </p:cNvPr>
          <p:cNvCxnSpPr>
            <a:cxnSpLocks/>
          </p:cNvCxnSpPr>
          <p:nvPr/>
        </p:nvCxnSpPr>
        <p:spPr>
          <a:xfrm>
            <a:off x="3983322" y="3275409"/>
            <a:ext cx="0" cy="2476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204644B-ACCA-460A-BFF9-A6FBC41A62AE}"/>
              </a:ext>
            </a:extLst>
          </p:cNvPr>
          <p:cNvCxnSpPr>
            <a:cxnSpLocks/>
          </p:cNvCxnSpPr>
          <p:nvPr/>
        </p:nvCxnSpPr>
        <p:spPr>
          <a:xfrm flipH="1" flipV="1">
            <a:off x="3840400" y="3396107"/>
            <a:ext cx="269081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911F76E2-D517-4576-81FC-BEFEDC5F2A27}"/>
              </a:ext>
            </a:extLst>
          </p:cNvPr>
          <p:cNvSpPr/>
          <p:nvPr/>
        </p:nvSpPr>
        <p:spPr>
          <a:xfrm>
            <a:off x="3444568" y="3961707"/>
            <a:ext cx="1054330" cy="49002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AVC</a:t>
            </a: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C3209D1D-C45B-4CF6-A796-B8671887C882}"/>
              </a:ext>
            </a:extLst>
          </p:cNvPr>
          <p:cNvSpPr/>
          <p:nvPr/>
        </p:nvSpPr>
        <p:spPr>
          <a:xfrm flipH="1" flipV="1">
            <a:off x="3684056" y="4567745"/>
            <a:ext cx="578919" cy="266293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9B29278-0180-4B93-A6CD-517D54AC0F57}"/>
              </a:ext>
            </a:extLst>
          </p:cNvPr>
          <p:cNvCxnSpPr>
            <a:cxnSpLocks/>
            <a:stCxn id="14" idx="4"/>
            <a:endCxn id="23" idx="0"/>
          </p:cNvCxnSpPr>
          <p:nvPr/>
        </p:nvCxnSpPr>
        <p:spPr>
          <a:xfrm flipH="1">
            <a:off x="3971733" y="3683001"/>
            <a:ext cx="4032" cy="278706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B5EB90D6-5321-4754-BB20-E0F5B386B79C}"/>
              </a:ext>
            </a:extLst>
          </p:cNvPr>
          <p:cNvSpPr/>
          <p:nvPr/>
        </p:nvSpPr>
        <p:spPr>
          <a:xfrm>
            <a:off x="2512956" y="2127456"/>
            <a:ext cx="1544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Serial stream</a:t>
            </a:r>
          </a:p>
          <a:p>
            <a:r>
              <a:rPr lang="en-GB" dirty="0">
                <a:solidFill>
                  <a:srgbClr val="00B050"/>
                </a:solidFill>
              </a:rPr>
              <a:t>(CVORB)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ED1A6F1-1E4E-40ED-8CA4-B91E1AEABCE5}"/>
              </a:ext>
            </a:extLst>
          </p:cNvPr>
          <p:cNvSpPr/>
          <p:nvPr/>
        </p:nvSpPr>
        <p:spPr>
          <a:xfrm>
            <a:off x="6065949" y="850005"/>
            <a:ext cx="5753676" cy="4956339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 algn="ctr"/>
            <a:endParaRPr lang="en-GB" dirty="0" smtClean="0">
              <a:solidFill>
                <a:schemeClr val="accent3"/>
              </a:solidFill>
            </a:endParaRPr>
          </a:p>
          <a:p>
            <a:pPr marL="360000" algn="ctr"/>
            <a:endParaRPr lang="en-GB" dirty="0">
              <a:solidFill>
                <a:schemeClr val="accent3"/>
              </a:solidFill>
            </a:endParaRPr>
          </a:p>
          <a:p>
            <a:pPr marL="360000" algn="ctr"/>
            <a:endParaRPr lang="en-GB" dirty="0" smtClean="0">
              <a:solidFill>
                <a:schemeClr val="accent3"/>
              </a:solidFill>
            </a:endParaRPr>
          </a:p>
          <a:p>
            <a:pPr marL="360000" algn="ctr"/>
            <a:endParaRPr lang="en-GB" dirty="0">
              <a:solidFill>
                <a:schemeClr val="accent3"/>
              </a:solidFill>
            </a:endParaRPr>
          </a:p>
          <a:p>
            <a:pPr marL="360000" algn="ctr"/>
            <a:endParaRPr lang="en-GB" dirty="0" smtClean="0">
              <a:solidFill>
                <a:schemeClr val="accent3"/>
              </a:solidFill>
            </a:endParaRPr>
          </a:p>
          <a:p>
            <a:pPr marL="360000" algn="ctr"/>
            <a:endParaRPr lang="en-GB" dirty="0">
              <a:solidFill>
                <a:schemeClr val="accent3"/>
              </a:solidFill>
            </a:endParaRPr>
          </a:p>
          <a:p>
            <a:pPr marL="360000" algn="ctr"/>
            <a:endParaRPr lang="en-GB" dirty="0" smtClean="0">
              <a:solidFill>
                <a:schemeClr val="accent3"/>
              </a:solidFill>
            </a:endParaRPr>
          </a:p>
          <a:p>
            <a:pPr marL="360000" algn="ctr"/>
            <a:endParaRPr lang="en-GB" dirty="0">
              <a:solidFill>
                <a:schemeClr val="accent3"/>
              </a:solidFill>
            </a:endParaRPr>
          </a:p>
          <a:p>
            <a:pPr marL="360000" algn="ctr"/>
            <a:endParaRPr lang="en-GB" dirty="0">
              <a:solidFill>
                <a:schemeClr val="accent3"/>
              </a:solidFill>
            </a:endParaRPr>
          </a:p>
          <a:p>
            <a:pPr marL="360000"/>
            <a:endParaRPr lang="en-GB" dirty="0" smtClean="0">
              <a:solidFill>
                <a:schemeClr val="accent3"/>
              </a:solidFill>
            </a:endParaRPr>
          </a:p>
          <a:p>
            <a:pPr marL="360000"/>
            <a:endParaRPr lang="en-GB" dirty="0">
              <a:solidFill>
                <a:schemeClr val="accent3"/>
              </a:solidFill>
            </a:endParaRPr>
          </a:p>
          <a:p>
            <a:pPr marL="360000"/>
            <a:endParaRPr lang="en-GB" dirty="0" smtClean="0">
              <a:solidFill>
                <a:schemeClr val="accent3"/>
              </a:solidFill>
            </a:endParaRPr>
          </a:p>
          <a:p>
            <a:pPr marL="360000"/>
            <a:endParaRPr lang="en-GB" dirty="0">
              <a:solidFill>
                <a:schemeClr val="accent3"/>
              </a:solidFill>
            </a:endParaRPr>
          </a:p>
          <a:p>
            <a:pPr marL="360000"/>
            <a:endParaRPr lang="en-GB" dirty="0" smtClean="0">
              <a:solidFill>
                <a:schemeClr val="accent3"/>
              </a:solidFill>
            </a:endParaRPr>
          </a:p>
          <a:p>
            <a:pPr marL="360000"/>
            <a:r>
              <a:rPr lang="en-GB" dirty="0" smtClean="0">
                <a:solidFill>
                  <a:schemeClr val="accent3"/>
                </a:solidFill>
              </a:rPr>
              <a:t>New PCB to develop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17465" y="2519308"/>
            <a:ext cx="1609861" cy="553998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 smtClean="0">
                <a:solidFill>
                  <a:schemeClr val="tx2"/>
                </a:solidFill>
              </a:rPr>
              <a:t>RF  </a:t>
            </a:r>
            <a:r>
              <a:rPr lang="fr-CH" dirty="0" err="1" smtClean="0">
                <a:solidFill>
                  <a:schemeClr val="tx2"/>
                </a:solidFill>
              </a:rPr>
              <a:t>Peak</a:t>
            </a:r>
            <a:r>
              <a:rPr lang="fr-CH" dirty="0" smtClean="0">
                <a:solidFill>
                  <a:schemeClr val="tx2"/>
                </a:solidFill>
              </a:rPr>
              <a:t> Detector</a:t>
            </a:r>
          </a:p>
        </p:txBody>
      </p:sp>
      <p:sp>
        <p:nvSpPr>
          <p:cNvPr id="1040" name="Right Arrow 1039"/>
          <p:cNvSpPr/>
          <p:nvPr/>
        </p:nvSpPr>
        <p:spPr>
          <a:xfrm>
            <a:off x="7727325" y="2591965"/>
            <a:ext cx="489395" cy="325071"/>
          </a:xfrm>
          <a:prstGeom prst="right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8216721" y="2477502"/>
            <a:ext cx="901521" cy="553998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 smtClean="0">
                <a:solidFill>
                  <a:schemeClr val="tx2"/>
                </a:solidFill>
              </a:rPr>
              <a:t>ADC</a:t>
            </a:r>
            <a:endParaRPr lang="en-US" dirty="0" smtClean="0">
              <a:solidFill>
                <a:schemeClr val="tx2"/>
              </a:solidFill>
            </a:endParaRPr>
          </a:p>
          <a:p>
            <a:pPr algn="l"/>
            <a:endParaRPr lang="fr-CH" dirty="0">
              <a:solidFill>
                <a:schemeClr val="tx2"/>
              </a:solidFill>
            </a:endParaRPr>
          </a:p>
        </p:txBody>
      </p:sp>
      <p:sp>
        <p:nvSpPr>
          <p:cNvPr id="1043" name="TextBox 1042"/>
          <p:cNvSpPr txBox="1"/>
          <p:nvPr/>
        </p:nvSpPr>
        <p:spPr>
          <a:xfrm>
            <a:off x="9751497" y="2325738"/>
            <a:ext cx="1784206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 smtClean="0">
                <a:solidFill>
                  <a:schemeClr val="tx2"/>
                </a:solidFill>
              </a:rPr>
              <a:t>FPGA</a:t>
            </a:r>
          </a:p>
          <a:p>
            <a:pPr algn="ctr"/>
            <a:endParaRPr lang="fr-CH" dirty="0"/>
          </a:p>
          <a:p>
            <a:pPr algn="l"/>
            <a:endParaRPr lang="en-US" dirty="0" smtClean="0"/>
          </a:p>
        </p:txBody>
      </p:sp>
      <p:sp>
        <p:nvSpPr>
          <p:cNvPr id="1045" name="Down Arrow 1044"/>
          <p:cNvSpPr/>
          <p:nvPr/>
        </p:nvSpPr>
        <p:spPr>
          <a:xfrm>
            <a:off x="10366529" y="3156735"/>
            <a:ext cx="554142" cy="1555179"/>
          </a:xfrm>
          <a:prstGeom prst="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031506" y="1017219"/>
            <a:ext cx="1141840" cy="830997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 smtClean="0">
                <a:solidFill>
                  <a:schemeClr val="tx2"/>
                </a:solidFill>
              </a:rPr>
              <a:t>P1</a:t>
            </a:r>
          </a:p>
          <a:p>
            <a:pPr algn="ctr"/>
            <a:r>
              <a:rPr lang="fr-CH" dirty="0" smtClean="0">
                <a:solidFill>
                  <a:schemeClr val="tx2"/>
                </a:solidFill>
              </a:rPr>
              <a:t>VME</a:t>
            </a:r>
          </a:p>
          <a:p>
            <a:pPr algn="ctr"/>
            <a:endParaRPr lang="fr-CH" dirty="0">
              <a:solidFill>
                <a:schemeClr val="tx2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458257" y="1013945"/>
            <a:ext cx="1141840" cy="830997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 smtClean="0">
                <a:solidFill>
                  <a:schemeClr val="tx2"/>
                </a:solidFill>
              </a:rPr>
              <a:t>P2</a:t>
            </a:r>
          </a:p>
          <a:p>
            <a:pPr algn="ctr"/>
            <a:r>
              <a:rPr lang="fr-CH" dirty="0" err="1" smtClean="0">
                <a:solidFill>
                  <a:schemeClr val="tx2"/>
                </a:solidFill>
              </a:rPr>
              <a:t>Backplane</a:t>
            </a:r>
            <a:endParaRPr lang="fr-CH" dirty="0" smtClean="0">
              <a:solidFill>
                <a:schemeClr val="tx2"/>
              </a:solidFill>
            </a:endParaRPr>
          </a:p>
          <a:p>
            <a:pPr algn="ctr"/>
            <a:endParaRPr lang="fr-CH" dirty="0">
              <a:solidFill>
                <a:schemeClr val="tx2"/>
              </a:solidFill>
            </a:endParaRPr>
          </a:p>
        </p:txBody>
      </p:sp>
      <p:sp>
        <p:nvSpPr>
          <p:cNvPr id="1046" name="Up-Down Arrow 1045"/>
          <p:cNvSpPr/>
          <p:nvPr/>
        </p:nvSpPr>
        <p:spPr>
          <a:xfrm>
            <a:off x="9751497" y="1848216"/>
            <a:ext cx="294024" cy="490402"/>
          </a:xfrm>
          <a:prstGeom prst="up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Up-Down Arrow 62"/>
          <p:cNvSpPr/>
          <p:nvPr/>
        </p:nvSpPr>
        <p:spPr>
          <a:xfrm>
            <a:off x="10882165" y="1844942"/>
            <a:ext cx="265287" cy="492642"/>
          </a:xfrm>
          <a:prstGeom prst="up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9840684" y="4711914"/>
            <a:ext cx="1655242" cy="830997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 err="1" smtClean="0">
                <a:solidFill>
                  <a:schemeClr val="tx2"/>
                </a:solidFill>
              </a:rPr>
              <a:t>Opto-isolated</a:t>
            </a:r>
            <a:r>
              <a:rPr lang="fr-CH" dirty="0" smtClean="0">
                <a:solidFill>
                  <a:schemeClr val="tx2"/>
                </a:solidFill>
              </a:rPr>
              <a:t> block</a:t>
            </a:r>
            <a:endParaRPr lang="en-US" dirty="0" smtClean="0">
              <a:solidFill>
                <a:schemeClr val="tx2"/>
              </a:solidFill>
            </a:endParaRPr>
          </a:p>
          <a:p>
            <a:pPr algn="l"/>
            <a:endParaRPr lang="fr-CH" dirty="0">
              <a:solidFill>
                <a:schemeClr val="tx2"/>
              </a:solidFill>
            </a:endParaRPr>
          </a:p>
        </p:txBody>
      </p:sp>
      <p:sp>
        <p:nvSpPr>
          <p:cNvPr id="1048" name="TextBox 1047"/>
          <p:cNvSpPr txBox="1"/>
          <p:nvPr/>
        </p:nvSpPr>
        <p:spPr>
          <a:xfrm rot="5400000">
            <a:off x="10150534" y="3983458"/>
            <a:ext cx="978794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100" dirty="0" smtClean="0">
                <a:solidFill>
                  <a:schemeClr val="tx2"/>
                </a:solidFill>
              </a:rPr>
              <a:t>CVORB</a:t>
            </a:r>
            <a:endParaRPr lang="en-US" sz="1100" dirty="0" smtClean="0">
              <a:solidFill>
                <a:schemeClr val="tx2"/>
              </a:solidFill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087E1733-8FF9-42EB-9F70-5AFF9E7E742A}"/>
              </a:ext>
            </a:extLst>
          </p:cNvPr>
          <p:cNvCxnSpPr>
            <a:cxnSpLocks/>
          </p:cNvCxnSpPr>
          <p:nvPr/>
        </p:nvCxnSpPr>
        <p:spPr>
          <a:xfrm>
            <a:off x="5409128" y="4158537"/>
            <a:ext cx="777110" cy="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308286" y="3876280"/>
            <a:ext cx="978794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>
                <a:solidFill>
                  <a:schemeClr val="tx2"/>
                </a:solidFill>
              </a:rPr>
              <a:t>Pick</a:t>
            </a:r>
            <a:r>
              <a:rPr lang="fr-CH" dirty="0" smtClean="0">
                <a:solidFill>
                  <a:schemeClr val="tx2"/>
                </a:solidFill>
              </a:rPr>
              <a:t> up</a:t>
            </a:r>
            <a:endParaRPr lang="en-US" dirty="0" smtClean="0">
              <a:solidFill>
                <a:schemeClr val="tx2"/>
              </a:solidFill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CBA933D-4B45-43DE-849C-DB80ADF4B39A}"/>
              </a:ext>
            </a:extLst>
          </p:cNvPr>
          <p:cNvCxnSpPr>
            <a:cxnSpLocks/>
          </p:cNvCxnSpPr>
          <p:nvPr/>
        </p:nvCxnSpPr>
        <p:spPr>
          <a:xfrm>
            <a:off x="10668305" y="5542911"/>
            <a:ext cx="1784" cy="520363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9799245" y="5877120"/>
            <a:ext cx="978794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chemeClr val="tx2"/>
                </a:solidFill>
              </a:rPr>
              <a:t>CVORB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186237" y="3618537"/>
            <a:ext cx="1476000" cy="1080000"/>
          </a:xfrm>
          <a:prstGeom prst="rect">
            <a:avLst/>
          </a:prstGeom>
          <a:noFill/>
          <a:ln>
            <a:solidFill>
              <a:srgbClr val="2F2F2F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 err="1" smtClean="0">
                <a:solidFill>
                  <a:schemeClr val="tx2"/>
                </a:solidFill>
              </a:rPr>
              <a:t>Attenuator</a:t>
            </a:r>
            <a:endParaRPr lang="en-US" dirty="0" smtClean="0">
              <a:solidFill>
                <a:schemeClr val="tx2"/>
              </a:solidFill>
            </a:endParaRPr>
          </a:p>
          <a:p>
            <a:pPr algn="l"/>
            <a:endParaRPr lang="fr-CH" dirty="0">
              <a:solidFill>
                <a:schemeClr val="tx2"/>
              </a:solidFill>
            </a:endParaRPr>
          </a:p>
        </p:txBody>
      </p:sp>
      <p:sp>
        <p:nvSpPr>
          <p:cNvPr id="1051" name="Up Arrow 1050"/>
          <p:cNvSpPr/>
          <p:nvPr/>
        </p:nvSpPr>
        <p:spPr>
          <a:xfrm>
            <a:off x="6734861" y="3104080"/>
            <a:ext cx="392324" cy="519232"/>
          </a:xfrm>
          <a:prstGeom prst="up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089537" y="222319"/>
            <a:ext cx="2752507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chemeClr val="tx2"/>
                </a:solidFill>
              </a:rPr>
              <a:t>LHC </a:t>
            </a:r>
            <a:r>
              <a:rPr lang="fr-CH" dirty="0" err="1">
                <a:solidFill>
                  <a:schemeClr val="tx2"/>
                </a:solidFill>
              </a:rPr>
              <a:t>L</a:t>
            </a:r>
            <a:r>
              <a:rPr lang="fr-CH" dirty="0" err="1" smtClean="0">
                <a:solidFill>
                  <a:schemeClr val="tx2"/>
                </a:solidFill>
              </a:rPr>
              <a:t>ow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L</a:t>
            </a:r>
            <a:r>
              <a:rPr lang="fr-CH" dirty="0" err="1" smtClean="0">
                <a:solidFill>
                  <a:schemeClr val="tx2"/>
                </a:solidFill>
              </a:rPr>
              <a:t>evel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C</a:t>
            </a:r>
            <a:r>
              <a:rPr lang="fr-CH" dirty="0" err="1" smtClean="0">
                <a:solidFill>
                  <a:schemeClr val="tx2"/>
                </a:solidFill>
              </a:rPr>
              <a:t>hassis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13" name="Up-Down Arrow 12"/>
          <p:cNvSpPr/>
          <p:nvPr/>
        </p:nvSpPr>
        <p:spPr>
          <a:xfrm>
            <a:off x="9449631" y="499318"/>
            <a:ext cx="301865" cy="517901"/>
          </a:xfrm>
          <a:prstGeom prst="up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3" name="Up-Down Arrow 42"/>
          <p:cNvSpPr/>
          <p:nvPr/>
        </p:nvSpPr>
        <p:spPr>
          <a:xfrm>
            <a:off x="10845587" y="483497"/>
            <a:ext cx="301865" cy="517901"/>
          </a:xfrm>
          <a:prstGeom prst="up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22768" y="3136127"/>
            <a:ext cx="978794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chemeClr val="tx2"/>
                </a:solidFill>
              </a:rPr>
              <a:t>CVORB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28" name="Bent-Up Arrow 27"/>
          <p:cNvSpPr/>
          <p:nvPr/>
        </p:nvSpPr>
        <p:spPr>
          <a:xfrm rot="16200000" flipH="1">
            <a:off x="8262682" y="2569867"/>
            <a:ext cx="1375056" cy="2548794"/>
          </a:xfrm>
          <a:prstGeom prst="bentUpArrow">
            <a:avLst>
              <a:gd name="adj1" fmla="val 25000"/>
              <a:gd name="adj2" fmla="val 24261"/>
              <a:gd name="adj3" fmla="val 25000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8463104" y="4014779"/>
            <a:ext cx="173885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100" dirty="0" err="1" smtClean="0">
                <a:solidFill>
                  <a:schemeClr val="tx2"/>
                </a:solidFill>
              </a:rPr>
              <a:t>Latch</a:t>
            </a:r>
            <a:r>
              <a:rPr lang="fr-CH" sz="1100" dirty="0" smtClean="0">
                <a:solidFill>
                  <a:schemeClr val="tx2"/>
                </a:solidFill>
              </a:rPr>
              <a:t> </a:t>
            </a:r>
            <a:r>
              <a:rPr lang="fr-CH" sz="1100" dirty="0" err="1" smtClean="0">
                <a:solidFill>
                  <a:schemeClr val="tx2"/>
                </a:solidFill>
              </a:rPr>
              <a:t>Enable</a:t>
            </a:r>
            <a:r>
              <a:rPr lang="fr-CH" sz="1100" dirty="0" smtClean="0">
                <a:solidFill>
                  <a:schemeClr val="tx2"/>
                </a:solidFill>
              </a:rPr>
              <a:t> &amp; </a:t>
            </a:r>
          </a:p>
          <a:p>
            <a:pPr algn="l"/>
            <a:r>
              <a:rPr lang="fr-CH" sz="1100" dirty="0" err="1" smtClean="0">
                <a:solidFill>
                  <a:schemeClr val="tx2"/>
                </a:solidFill>
              </a:rPr>
              <a:t>Parallel</a:t>
            </a:r>
            <a:r>
              <a:rPr lang="fr-CH" sz="1100" dirty="0" smtClean="0">
                <a:solidFill>
                  <a:schemeClr val="tx2"/>
                </a:solidFill>
              </a:rPr>
              <a:t> Control </a:t>
            </a:r>
            <a:endParaRPr lang="en-GB" sz="1100" dirty="0" smtClean="0">
              <a:solidFill>
                <a:schemeClr val="tx2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318191" y="2669861"/>
            <a:ext cx="978794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100" dirty="0" smtClean="0">
                <a:solidFill>
                  <a:schemeClr val="tx2"/>
                </a:solidFill>
              </a:rPr>
              <a:t>SPI</a:t>
            </a:r>
            <a:endParaRPr lang="en-US" sz="1100" dirty="0" smtClean="0">
              <a:solidFill>
                <a:schemeClr val="tx2"/>
              </a:solidFill>
            </a:endParaRPr>
          </a:p>
        </p:txBody>
      </p:sp>
      <p:sp>
        <p:nvSpPr>
          <p:cNvPr id="33" name="Left-Right Arrow 32"/>
          <p:cNvSpPr/>
          <p:nvPr/>
        </p:nvSpPr>
        <p:spPr>
          <a:xfrm>
            <a:off x="9117165" y="2557547"/>
            <a:ext cx="631751" cy="404194"/>
          </a:xfrm>
          <a:prstGeom prst="leftRight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1603" y="4250938"/>
            <a:ext cx="1216313" cy="63361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878" y="1989781"/>
            <a:ext cx="1328916" cy="513302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088444" y="2927182"/>
            <a:ext cx="165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10 MHz matrix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22796" y="4818041"/>
            <a:ext cx="989970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</a:rPr>
              <a:t>Bunch with quadrupole oscillation</a:t>
            </a:r>
            <a:endParaRPr lang="en-GB" sz="11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42975" y="1607421"/>
            <a:ext cx="146220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 smtClean="0"/>
              <a:t>Demodulation and amplification</a:t>
            </a:r>
            <a:endParaRPr lang="en-GB" sz="1100" dirty="0" smtClean="0"/>
          </a:p>
        </p:txBody>
      </p:sp>
    </p:spTree>
    <p:extLst>
      <p:ext uri="{BB962C8B-B14F-4D97-AF65-F5344CB8AC3E}">
        <p14:creationId xmlns:p14="http://schemas.microsoft.com/office/powerpoint/2010/main" val="134145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Configuration of </a:t>
            </a:r>
            <a:r>
              <a:rPr lang="fr-CH" dirty="0" err="1" smtClean="0"/>
              <a:t>attenuation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chosen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r>
              <a:rPr lang="fr-CH" dirty="0" err="1" smtClean="0"/>
              <a:t>Two</a:t>
            </a:r>
            <a:r>
              <a:rPr lang="fr-CH" dirty="0" smtClean="0"/>
              <a:t> solutions </a:t>
            </a:r>
            <a:r>
              <a:rPr lang="fr-CH" dirty="0" err="1" smtClean="0"/>
              <a:t>exist</a:t>
            </a:r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Attenuation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795" y="2017716"/>
            <a:ext cx="9686407" cy="393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91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162594"/>
            <a:ext cx="11376024" cy="5038181"/>
          </a:xfrm>
        </p:spPr>
        <p:txBody>
          <a:bodyPr/>
          <a:lstStyle/>
          <a:p>
            <a:r>
              <a:rPr lang="fr-CH" dirty="0" err="1" smtClean="0"/>
              <a:t>Resistive</a:t>
            </a:r>
            <a:r>
              <a:rPr lang="fr-CH" dirty="0" smtClean="0"/>
              <a:t> power </a:t>
            </a:r>
            <a:r>
              <a:rPr lang="fr-CH" dirty="0" err="1" smtClean="0"/>
              <a:t>splitters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26"/>
          </a:xfrm>
        </p:spPr>
        <p:txBody>
          <a:bodyPr/>
          <a:lstStyle/>
          <a:p>
            <a:r>
              <a:rPr lang="fr-CH" dirty="0" err="1" smtClean="0"/>
              <a:t>Attenuation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76" y="1791098"/>
            <a:ext cx="10886197" cy="448196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05840" y="1791098"/>
            <a:ext cx="1933303" cy="25718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 smtClean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168434" y="4362995"/>
            <a:ext cx="0" cy="10450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149531" y="5408023"/>
            <a:ext cx="34485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 smtClean="0">
                <a:solidFill>
                  <a:srgbClr val="FF0000"/>
                </a:solidFill>
              </a:rPr>
              <a:t>Each</a:t>
            </a:r>
            <a:r>
              <a:rPr lang="fr-CH" dirty="0" smtClean="0">
                <a:solidFill>
                  <a:srgbClr val="FF0000"/>
                </a:solidFill>
              </a:rPr>
              <a:t> splitter has 3 </a:t>
            </a:r>
            <a:r>
              <a:rPr lang="fr-CH" dirty="0" err="1" smtClean="0">
                <a:solidFill>
                  <a:srgbClr val="FF0000"/>
                </a:solidFill>
              </a:rPr>
              <a:t>resistors</a:t>
            </a:r>
            <a:r>
              <a:rPr lang="fr-CH" dirty="0" smtClean="0">
                <a:solidFill>
                  <a:srgbClr val="FF0000"/>
                </a:solidFill>
              </a:rPr>
              <a:t> of 16.7 </a:t>
            </a:r>
            <a:r>
              <a:rPr lang="fr-CH" dirty="0" err="1" smtClean="0">
                <a:solidFill>
                  <a:srgbClr val="FF0000"/>
                </a:solidFill>
              </a:rPr>
              <a:t>because</a:t>
            </a:r>
            <a:r>
              <a:rPr lang="fr-CH" dirty="0" smtClean="0">
                <a:solidFill>
                  <a:srgbClr val="FF0000"/>
                </a:solidFill>
              </a:rPr>
              <a:t> 16.7 * 3 = 50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16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Results</a:t>
            </a:r>
            <a:r>
              <a:rPr lang="fr-CH" dirty="0" smtClean="0"/>
              <a:t> in </a:t>
            </a:r>
            <a:r>
              <a:rPr lang="fr-CH" dirty="0" err="1" smtClean="0"/>
              <a:t>LTspice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6813" y="1439335"/>
            <a:ext cx="10490733" cy="46085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46700" y="4737100"/>
            <a:ext cx="590461" cy="463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endCxn id="9" idx="2"/>
          </p:cNvCxnSpPr>
          <p:nvPr/>
        </p:nvCxnSpPr>
        <p:spPr>
          <a:xfrm flipV="1">
            <a:off x="5641931" y="5200650"/>
            <a:ext cx="0" cy="317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46700" y="5518150"/>
            <a:ext cx="14795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smtClean="0">
                <a:solidFill>
                  <a:srgbClr val="FF0000"/>
                </a:solidFill>
              </a:rPr>
              <a:t>Line transmission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" name="Left Brace 1"/>
          <p:cNvSpPr/>
          <p:nvPr/>
        </p:nvSpPr>
        <p:spPr>
          <a:xfrm rot="16200000">
            <a:off x="1317626" y="4695828"/>
            <a:ext cx="222252" cy="1269997"/>
          </a:xfrm>
          <a:prstGeom prst="leftBrace">
            <a:avLst>
              <a:gd name="adj1" fmla="val 8333"/>
              <a:gd name="adj2" fmla="val 49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50898" y="5435603"/>
            <a:ext cx="2425702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100" dirty="0" err="1" smtClean="0">
                <a:solidFill>
                  <a:srgbClr val="FF0000"/>
                </a:solidFill>
              </a:rPr>
              <a:t>Parameters</a:t>
            </a:r>
            <a:r>
              <a:rPr lang="fr-CH" sz="1100" dirty="0" smtClean="0">
                <a:solidFill>
                  <a:srgbClr val="FF0000"/>
                </a:solidFill>
              </a:rPr>
              <a:t> for Line transmission:</a:t>
            </a:r>
          </a:p>
          <a:p>
            <a:pPr algn="l"/>
            <a:r>
              <a:rPr lang="fr-CH" sz="1100" dirty="0" smtClean="0">
                <a:solidFill>
                  <a:srgbClr val="FF0000"/>
                </a:solidFill>
              </a:rPr>
              <a:t>0.03 </a:t>
            </a:r>
            <a:r>
              <a:rPr lang="fr-CH" sz="1100" dirty="0" err="1" smtClean="0">
                <a:solidFill>
                  <a:srgbClr val="FF0000"/>
                </a:solidFill>
              </a:rPr>
              <a:t>meter</a:t>
            </a:r>
            <a:endParaRPr lang="fr-CH" sz="1100" dirty="0" smtClean="0">
              <a:solidFill>
                <a:srgbClr val="FF0000"/>
              </a:solidFill>
            </a:endParaRPr>
          </a:p>
          <a:p>
            <a:pPr algn="l"/>
            <a:r>
              <a:rPr lang="fr-CH" sz="1100" dirty="0" smtClean="0">
                <a:solidFill>
                  <a:srgbClr val="FF0000"/>
                </a:solidFill>
              </a:rPr>
              <a:t>284nH per </a:t>
            </a:r>
            <a:r>
              <a:rPr lang="fr-CH" sz="1100" dirty="0" err="1" smtClean="0">
                <a:solidFill>
                  <a:srgbClr val="FF0000"/>
                </a:solidFill>
              </a:rPr>
              <a:t>meter</a:t>
            </a:r>
            <a:r>
              <a:rPr lang="fr-CH" sz="1100" dirty="0" smtClean="0">
                <a:solidFill>
                  <a:srgbClr val="FF0000"/>
                </a:solidFill>
              </a:rPr>
              <a:t> (</a:t>
            </a:r>
            <a:r>
              <a:rPr lang="fr-CH" sz="1100" dirty="0" err="1" smtClean="0">
                <a:solidFill>
                  <a:srgbClr val="FF0000"/>
                </a:solidFill>
              </a:rPr>
              <a:t>see</a:t>
            </a:r>
            <a:r>
              <a:rPr lang="fr-CH" sz="1100" dirty="0" smtClean="0">
                <a:solidFill>
                  <a:srgbClr val="FF0000"/>
                </a:solidFill>
              </a:rPr>
              <a:t> </a:t>
            </a:r>
            <a:r>
              <a:rPr lang="fr-CH" sz="1100" dirty="0" err="1" smtClean="0">
                <a:solidFill>
                  <a:srgbClr val="FF0000"/>
                </a:solidFill>
              </a:rPr>
              <a:t>next</a:t>
            </a:r>
            <a:r>
              <a:rPr lang="fr-CH" sz="1100" dirty="0" smtClean="0">
                <a:solidFill>
                  <a:srgbClr val="FF0000"/>
                </a:solidFill>
              </a:rPr>
              <a:t> </a:t>
            </a:r>
            <a:r>
              <a:rPr lang="fr-CH" sz="1100" dirty="0" err="1" smtClean="0">
                <a:solidFill>
                  <a:srgbClr val="FF0000"/>
                </a:solidFill>
              </a:rPr>
              <a:t>slide</a:t>
            </a:r>
            <a:r>
              <a:rPr lang="fr-CH" sz="1100" dirty="0" smtClean="0">
                <a:solidFill>
                  <a:srgbClr val="FF0000"/>
                </a:solidFill>
              </a:rPr>
              <a:t>)</a:t>
            </a:r>
          </a:p>
          <a:p>
            <a:pPr algn="l"/>
            <a:r>
              <a:rPr lang="fr-CH" sz="1100" dirty="0" smtClean="0">
                <a:solidFill>
                  <a:srgbClr val="FF0000"/>
                </a:solidFill>
              </a:rPr>
              <a:t>111pF per </a:t>
            </a:r>
            <a:r>
              <a:rPr lang="fr-CH" sz="1100" dirty="0" err="1" smtClean="0">
                <a:solidFill>
                  <a:srgbClr val="FF0000"/>
                </a:solidFill>
              </a:rPr>
              <a:t>meter</a:t>
            </a:r>
            <a:r>
              <a:rPr lang="fr-CH" sz="1100" dirty="0" smtClean="0">
                <a:solidFill>
                  <a:srgbClr val="FF0000"/>
                </a:solidFill>
              </a:rPr>
              <a:t> (</a:t>
            </a:r>
            <a:r>
              <a:rPr lang="fr-CH" sz="1100" dirty="0" err="1" smtClean="0">
                <a:solidFill>
                  <a:srgbClr val="FF0000"/>
                </a:solidFill>
              </a:rPr>
              <a:t>see</a:t>
            </a:r>
            <a:r>
              <a:rPr lang="fr-CH" sz="1100" dirty="0" smtClean="0">
                <a:solidFill>
                  <a:srgbClr val="FF0000"/>
                </a:solidFill>
              </a:rPr>
              <a:t> </a:t>
            </a:r>
            <a:r>
              <a:rPr lang="fr-CH" sz="1100" dirty="0" err="1" smtClean="0">
                <a:solidFill>
                  <a:srgbClr val="FF0000"/>
                </a:solidFill>
              </a:rPr>
              <a:t>next</a:t>
            </a:r>
            <a:r>
              <a:rPr lang="fr-CH" sz="1100" dirty="0" smtClean="0">
                <a:solidFill>
                  <a:srgbClr val="FF0000"/>
                </a:solidFill>
              </a:rPr>
              <a:t> </a:t>
            </a:r>
            <a:r>
              <a:rPr lang="fr-CH" sz="1100" dirty="0" err="1" smtClean="0">
                <a:solidFill>
                  <a:srgbClr val="FF0000"/>
                </a:solidFill>
              </a:rPr>
              <a:t>slide</a:t>
            </a:r>
            <a:r>
              <a:rPr lang="fr-CH" sz="1100" dirty="0" smtClean="0">
                <a:solidFill>
                  <a:srgbClr val="FF0000"/>
                </a:solidFill>
              </a:rPr>
              <a:t>)</a:t>
            </a:r>
          </a:p>
          <a:p>
            <a:pPr algn="l"/>
            <a:endParaRPr lang="en-US" sz="1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53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466" y="1439335"/>
            <a:ext cx="6027481" cy="46085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Origine of the values L and 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02480" y="4427220"/>
            <a:ext cx="1120140" cy="701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07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in </a:t>
            </a:r>
            <a:r>
              <a:rPr lang="fr-CH" dirty="0" err="1" smtClean="0"/>
              <a:t>Ltspice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diode clamp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6185" y="1592263"/>
            <a:ext cx="10359630" cy="460851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763398" y="3869197"/>
            <a:ext cx="612119" cy="1103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375517" y="3982552"/>
            <a:ext cx="9144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89917" y="3869197"/>
            <a:ext cx="44813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Diode clamp before the loading =&gt; not OK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2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in </a:t>
            </a:r>
            <a:r>
              <a:rPr lang="fr-CH" dirty="0" err="1"/>
              <a:t>Ltspice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diode clamp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92B7-987F-4E9C-B13E-E688A47E690F}" type="datetime1">
              <a:rPr lang="en-GB" smtClean="0"/>
              <a:t>29/10/2020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8514" y="1567838"/>
            <a:ext cx="9065147" cy="460851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73044" y="3594533"/>
            <a:ext cx="612119" cy="10228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007834" y="3723341"/>
            <a:ext cx="9144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22234" y="3584841"/>
            <a:ext cx="33855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Diode clamp after loading =&gt; OK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0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17507</TotalTime>
  <Words>587</Words>
  <Application>Microsoft Office PowerPoint</Application>
  <PresentationFormat>Widescreen</PresentationFormat>
  <Paragraphs>192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Hereward Damping Peak Detector for the PS accelerator.</vt:lpstr>
      <vt:lpstr>Table of contents</vt:lpstr>
      <vt:lpstr>Block schematic</vt:lpstr>
      <vt:lpstr>Attenuation</vt:lpstr>
      <vt:lpstr>Attenuation</vt:lpstr>
      <vt:lpstr>Results in LTspice</vt:lpstr>
      <vt:lpstr>Origine of the values L and C</vt:lpstr>
      <vt:lpstr>Results in Ltspice with diode clamp</vt:lpstr>
      <vt:lpstr>Results in Ltspice with diode clamp</vt:lpstr>
      <vt:lpstr>Attenuation</vt:lpstr>
      <vt:lpstr>Schematic</vt:lpstr>
      <vt:lpstr>Schematic</vt:lpstr>
      <vt:lpstr>PCB realized in Altium</vt:lpstr>
      <vt:lpstr>Breadbord of the simple diode configuration</vt:lpstr>
      <vt:lpstr>Simple Diode - Oscillograms</vt:lpstr>
      <vt:lpstr>Simple Diode - Oscillograms</vt:lpstr>
      <vt:lpstr>Making a plot of linearity</vt:lpstr>
      <vt:lpstr>Plot of the linearity for the breadbord</vt:lpstr>
      <vt:lpstr>ADL5511</vt:lpstr>
      <vt:lpstr>ADL5511 Evaluation board</vt:lpstr>
      <vt:lpstr>Oscillogram of demodulation</vt:lpstr>
      <vt:lpstr>Plot of the linearity of the board evaluation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Benjamin Woolley</dc:creator>
  <cp:lastModifiedBy>Pierre Hawil</cp:lastModifiedBy>
  <cp:revision>596</cp:revision>
  <dcterms:created xsi:type="dcterms:W3CDTF">2020-06-01T10:59:30Z</dcterms:created>
  <dcterms:modified xsi:type="dcterms:W3CDTF">2020-10-29T16:45:26Z</dcterms:modified>
</cp:coreProperties>
</file>