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8"/>
  </p:notesMasterIdLst>
  <p:sldIdLst>
    <p:sldId id="266" r:id="rId2"/>
    <p:sldId id="268" r:id="rId3"/>
    <p:sldId id="273" r:id="rId4"/>
    <p:sldId id="315" r:id="rId5"/>
    <p:sldId id="314" r:id="rId6"/>
    <p:sldId id="28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55A0"/>
    <a:srgbClr val="104282"/>
    <a:srgbClr val="0B387C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54" d="100"/>
          <a:sy n="154" d="100"/>
        </p:scale>
        <p:origin x="2004" y="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9A796B-F549-47CC-9E74-272EC18B1A8E}" type="datetimeFigureOut">
              <a:rPr lang="en-GB" smtClean="0"/>
              <a:t>14/10/2020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63AADF-98E5-4600-8392-7ACAFA1FCD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20546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10/14/2020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10/14/2020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10/14/2020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>
                <a:latin typeface="Corbel" panose="020B0503020204020204" pitchFamily="34" charset="0"/>
              </a:defRPr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10/14/2020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text</a:t>
            </a:r>
            <a:r>
              <a:rPr kumimoji="0" lang="fr-CH" dirty="0"/>
              <a:t>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>
                <a:latin typeface="Corbel" panose="020B0503020204020204" pitchFamily="34" charset="0"/>
              </a:defRPr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orbel" panose="020B0503020204020204" pitchFamily="34" charset="0"/>
              </a:defRPr>
            </a:lvl1pPr>
            <a:lvl2pPr>
              <a:defRPr>
                <a:latin typeface="Corbel" panose="020B0503020204020204" pitchFamily="34" charset="0"/>
              </a:defRPr>
            </a:lvl2pPr>
            <a:lvl3pPr>
              <a:defRPr>
                <a:latin typeface="Corbel" panose="020B0503020204020204" pitchFamily="34" charset="0"/>
              </a:defRPr>
            </a:lvl3pPr>
            <a:lvl4pPr>
              <a:defRPr>
                <a:latin typeface="Corbel" panose="020B0503020204020204" pitchFamily="34" charset="0"/>
              </a:defRPr>
            </a:lvl4pPr>
            <a:lvl5pPr>
              <a:defRPr>
                <a:latin typeface="Corbel" panose="020B0503020204020204" pitchFamily="34" charset="0"/>
              </a:defRPr>
            </a:lvl5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HL-LHC WP13 BI Meeting 2020 #4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10/14/2020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10/14/2020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fld id="{B4BFD808-6B56-4447-9401-2398D08EE3C0}" type="datetime1">
              <a:rPr lang="en-US" smtClean="0"/>
              <a:pPr/>
              <a:t>10/14/2020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Calibri" panose="020F0502020204030204" pitchFamily="34" charset="0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BRAN-D ECR</a:t>
            </a:r>
            <a:endParaRPr lang="en-GB" sz="4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457200" y="3242843"/>
            <a:ext cx="4090086" cy="748390"/>
          </a:xfrm>
        </p:spPr>
        <p:txBody>
          <a:bodyPr>
            <a:normAutofit/>
          </a:bodyPr>
          <a:lstStyle/>
          <a:p>
            <a:r>
              <a:rPr lang="en-US" sz="1800" dirty="0"/>
              <a:t>S. Mazzoni, E. Bravin</a:t>
            </a:r>
          </a:p>
          <a:p>
            <a:r>
              <a:rPr lang="en-US" dirty="0"/>
              <a:t>TREX</a:t>
            </a:r>
            <a:r>
              <a:rPr lang="en-US"/>
              <a:t>, 14/10/2020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51324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The BRAN monitor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909533"/>
            <a:ext cx="8226854" cy="2341636"/>
          </a:xfrm>
        </p:spPr>
        <p:txBody>
          <a:bodyPr>
            <a:normAutofit/>
          </a:bodyPr>
          <a:lstStyle/>
          <a:p>
            <a:r>
              <a:rPr lang="en-US" sz="1600" b="1" dirty="0"/>
              <a:t>BRAN: </a:t>
            </a:r>
            <a:r>
              <a:rPr lang="en-US" sz="1600" u="sng" dirty="0"/>
              <a:t>B</a:t>
            </a:r>
            <a:r>
              <a:rPr lang="en-US" sz="1600" dirty="0"/>
              <a:t>eam </a:t>
            </a:r>
            <a:r>
              <a:rPr lang="en-US" sz="1600" u="sng" dirty="0" err="1"/>
              <a:t>RA</a:t>
            </a:r>
            <a:r>
              <a:rPr lang="en-US" sz="1600" dirty="0" err="1"/>
              <a:t>te</a:t>
            </a:r>
            <a:r>
              <a:rPr lang="en-US" sz="1600" dirty="0"/>
              <a:t> of </a:t>
            </a:r>
            <a:r>
              <a:rPr lang="en-US" sz="1600" u="sng" dirty="0"/>
              <a:t>N</a:t>
            </a:r>
            <a:r>
              <a:rPr lang="en-US" sz="1600" dirty="0"/>
              <a:t>eutrals</a:t>
            </a:r>
          </a:p>
          <a:p>
            <a:r>
              <a:rPr lang="en-US" sz="1600" b="1" dirty="0"/>
              <a:t>What: </a:t>
            </a:r>
            <a:r>
              <a:rPr lang="en-US" sz="1600" dirty="0"/>
              <a:t>Machine luminosity monitors</a:t>
            </a:r>
            <a:endParaRPr lang="en-US" sz="1600" b="1" dirty="0"/>
          </a:p>
          <a:p>
            <a:r>
              <a:rPr lang="en-US" sz="1600" b="1" dirty="0"/>
              <a:t>Where</a:t>
            </a:r>
            <a:r>
              <a:rPr lang="en-US" sz="1600" dirty="0"/>
              <a:t>: IP1,IP5, IP2, IP8</a:t>
            </a:r>
          </a:p>
          <a:p>
            <a:r>
              <a:rPr lang="en-US" sz="1600" b="1" dirty="0"/>
              <a:t>Use cases</a:t>
            </a:r>
            <a:r>
              <a:rPr lang="en-US" sz="1600" dirty="0"/>
              <a:t>: Finding collisions, backup instrument for OP (if no data from experiments), cross-check experiments, sanity check, …</a:t>
            </a:r>
          </a:p>
          <a:p>
            <a:r>
              <a:rPr lang="en-US" sz="1600" b="1" dirty="0"/>
              <a:t>Precision</a:t>
            </a:r>
            <a:r>
              <a:rPr lang="en-US" sz="1600" dirty="0"/>
              <a:t>: ~1% @ 1 Hz (absolute luminosity not necessary)</a:t>
            </a:r>
          </a:p>
          <a:p>
            <a:r>
              <a:rPr lang="en-US" sz="1600" b="1" dirty="0"/>
              <a:t>Challenges</a:t>
            </a:r>
            <a:r>
              <a:rPr lang="en-US" sz="1600" dirty="0"/>
              <a:t>: Large dynamic range, radiation, limited space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542029" y="1407048"/>
            <a:ext cx="7638833" cy="2269372"/>
            <a:chOff x="2009391" y="1062270"/>
            <a:chExt cx="7638833" cy="2269372"/>
          </a:xfrm>
        </p:grpSpPr>
        <p:sp>
          <p:nvSpPr>
            <p:cNvPr id="7" name="Rectangle 6"/>
            <p:cNvSpPr/>
            <p:nvPr/>
          </p:nvSpPr>
          <p:spPr>
            <a:xfrm>
              <a:off x="5680541" y="1662859"/>
              <a:ext cx="806461" cy="550564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Rectangle 7"/>
            <p:cNvSpPr/>
            <p:nvPr/>
          </p:nvSpPr>
          <p:spPr>
            <a:xfrm>
              <a:off x="3851464" y="1387575"/>
              <a:ext cx="85298" cy="1101130"/>
            </a:xfrm>
            <a:prstGeom prst="rect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/>
            <p:cNvSpPr/>
            <p:nvPr/>
          </p:nvSpPr>
          <p:spPr>
            <a:xfrm>
              <a:off x="5463417" y="1387576"/>
              <a:ext cx="85298" cy="110113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5308329" y="1387575"/>
              <a:ext cx="85298" cy="1101130"/>
            </a:xfrm>
            <a:prstGeom prst="rect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006553" y="1387576"/>
              <a:ext cx="85298" cy="1101130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042527" y="1753074"/>
              <a:ext cx="44588" cy="357673"/>
            </a:xfrm>
            <a:prstGeom prst="rect">
              <a:avLst/>
            </a:prstGeom>
            <a:solidFill>
              <a:schemeClr val="accent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3" name="Group 12"/>
            <p:cNvGrpSpPr/>
            <p:nvPr/>
          </p:nvGrpSpPr>
          <p:grpSpPr>
            <a:xfrm flipH="1">
              <a:off x="6618826" y="1387576"/>
              <a:ext cx="1697251" cy="1101131"/>
              <a:chOff x="3413126" y="2205565"/>
              <a:chExt cx="1853141" cy="1202268"/>
            </a:xfrm>
          </p:grpSpPr>
          <p:sp>
            <p:nvSpPr>
              <p:cNvPr id="47" name="Rectangle 46"/>
              <p:cNvSpPr/>
              <p:nvPr/>
            </p:nvSpPr>
            <p:spPr>
              <a:xfrm>
                <a:off x="5173134" y="2205566"/>
                <a:ext cx="93133" cy="1202267"/>
              </a:xfrm>
              <a:prstGeom prst="rect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8" name="Rectangle 47"/>
              <p:cNvSpPr/>
              <p:nvPr/>
            </p:nvSpPr>
            <p:spPr>
              <a:xfrm>
                <a:off x="5003801" y="2205565"/>
                <a:ext cx="93133" cy="1202267"/>
              </a:xfrm>
              <a:prstGeom prst="rect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9" name="Rectangle 48"/>
              <p:cNvSpPr/>
              <p:nvPr/>
            </p:nvSpPr>
            <p:spPr>
              <a:xfrm>
                <a:off x="3582459" y="2205566"/>
                <a:ext cx="93133" cy="1202267"/>
              </a:xfrm>
              <a:prstGeom prst="rect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0" name="Rectangle 49"/>
              <p:cNvSpPr/>
              <p:nvPr/>
            </p:nvSpPr>
            <p:spPr>
              <a:xfrm>
                <a:off x="3413126" y="2205565"/>
                <a:ext cx="93133" cy="1202267"/>
              </a:xfrm>
              <a:prstGeom prst="rect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1" name="Rectangle 50"/>
              <p:cNvSpPr/>
              <p:nvPr/>
            </p:nvSpPr>
            <p:spPr>
              <a:xfrm>
                <a:off x="3629025" y="2611435"/>
                <a:ext cx="48683" cy="390525"/>
              </a:xfrm>
              <a:prstGeom prst="rect">
                <a:avLst/>
              </a:prstGeom>
              <a:solidFill>
                <a:schemeClr val="accent3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3432725" y="1528126"/>
              <a:ext cx="5303063" cy="820027"/>
              <a:chOff x="2955925" y="2359025"/>
              <a:chExt cx="5790141" cy="895345"/>
            </a:xfrm>
          </p:grpSpPr>
          <p:sp>
            <p:nvSpPr>
              <p:cNvPr id="45" name="Freeform 44"/>
              <p:cNvSpPr/>
              <p:nvPr/>
            </p:nvSpPr>
            <p:spPr>
              <a:xfrm flipV="1">
                <a:off x="2955925" y="2809870"/>
                <a:ext cx="2895600" cy="444500"/>
              </a:xfrm>
              <a:custGeom>
                <a:avLst/>
                <a:gdLst>
                  <a:gd name="connsiteX0" fmla="*/ 2895600 w 2895600"/>
                  <a:gd name="connsiteY0" fmla="*/ 444500 h 444500"/>
                  <a:gd name="connsiteX1" fmla="*/ 2047875 w 2895600"/>
                  <a:gd name="connsiteY1" fmla="*/ 444500 h 444500"/>
                  <a:gd name="connsiteX2" fmla="*/ 454025 w 2895600"/>
                  <a:gd name="connsiteY2" fmla="*/ 0 h 444500"/>
                  <a:gd name="connsiteX3" fmla="*/ 0 w 2895600"/>
                  <a:gd name="connsiteY3" fmla="*/ 0 h 444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95600" h="444500">
                    <a:moveTo>
                      <a:pt x="2895600" y="444500"/>
                    </a:moveTo>
                    <a:lnTo>
                      <a:pt x="2047875" y="444500"/>
                    </a:lnTo>
                    <a:lnTo>
                      <a:pt x="454025" y="0"/>
                    </a:lnTo>
                    <a:lnTo>
                      <a:pt x="0" y="0"/>
                    </a:lnTo>
                  </a:path>
                </a:pathLst>
              </a:custGeom>
              <a:noFill/>
              <a:ln w="25400">
                <a:solidFill>
                  <a:srgbClr val="FF000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6" name="Freeform 45"/>
              <p:cNvSpPr/>
              <p:nvPr/>
            </p:nvSpPr>
            <p:spPr>
              <a:xfrm flipH="1">
                <a:off x="5850466" y="2359025"/>
                <a:ext cx="2895600" cy="444500"/>
              </a:xfrm>
              <a:custGeom>
                <a:avLst/>
                <a:gdLst>
                  <a:gd name="connsiteX0" fmla="*/ 2895600 w 2895600"/>
                  <a:gd name="connsiteY0" fmla="*/ 444500 h 444500"/>
                  <a:gd name="connsiteX1" fmla="*/ 2047875 w 2895600"/>
                  <a:gd name="connsiteY1" fmla="*/ 444500 h 444500"/>
                  <a:gd name="connsiteX2" fmla="*/ 454025 w 2895600"/>
                  <a:gd name="connsiteY2" fmla="*/ 0 h 444500"/>
                  <a:gd name="connsiteX3" fmla="*/ 0 w 2895600"/>
                  <a:gd name="connsiteY3" fmla="*/ 0 h 444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95600" h="444500">
                    <a:moveTo>
                      <a:pt x="2895600" y="444500"/>
                    </a:moveTo>
                    <a:lnTo>
                      <a:pt x="2047875" y="444500"/>
                    </a:lnTo>
                    <a:lnTo>
                      <a:pt x="454025" y="0"/>
                    </a:lnTo>
                    <a:lnTo>
                      <a:pt x="0" y="0"/>
                    </a:lnTo>
                  </a:path>
                </a:pathLst>
              </a:custGeom>
              <a:noFill/>
              <a:ln w="25400">
                <a:solidFill>
                  <a:srgbClr val="FF000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5" name="Group 14"/>
            <p:cNvGrpSpPr/>
            <p:nvPr/>
          </p:nvGrpSpPr>
          <p:grpSpPr>
            <a:xfrm>
              <a:off x="3432725" y="1528126"/>
              <a:ext cx="5303063" cy="820027"/>
              <a:chOff x="2955925" y="2359025"/>
              <a:chExt cx="5790141" cy="895345"/>
            </a:xfrm>
          </p:grpSpPr>
          <p:sp>
            <p:nvSpPr>
              <p:cNvPr id="43" name="Freeform 42"/>
              <p:cNvSpPr/>
              <p:nvPr/>
            </p:nvSpPr>
            <p:spPr>
              <a:xfrm>
                <a:off x="2955925" y="2359025"/>
                <a:ext cx="2895600" cy="444500"/>
              </a:xfrm>
              <a:custGeom>
                <a:avLst/>
                <a:gdLst>
                  <a:gd name="connsiteX0" fmla="*/ 2895600 w 2895600"/>
                  <a:gd name="connsiteY0" fmla="*/ 444500 h 444500"/>
                  <a:gd name="connsiteX1" fmla="*/ 2047875 w 2895600"/>
                  <a:gd name="connsiteY1" fmla="*/ 444500 h 444500"/>
                  <a:gd name="connsiteX2" fmla="*/ 454025 w 2895600"/>
                  <a:gd name="connsiteY2" fmla="*/ 0 h 444500"/>
                  <a:gd name="connsiteX3" fmla="*/ 0 w 2895600"/>
                  <a:gd name="connsiteY3" fmla="*/ 0 h 444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95600" h="444500">
                    <a:moveTo>
                      <a:pt x="2895600" y="444500"/>
                    </a:moveTo>
                    <a:lnTo>
                      <a:pt x="2047875" y="444500"/>
                    </a:lnTo>
                    <a:lnTo>
                      <a:pt x="454025" y="0"/>
                    </a:lnTo>
                    <a:lnTo>
                      <a:pt x="0" y="0"/>
                    </a:lnTo>
                  </a:path>
                </a:pathLst>
              </a:custGeom>
              <a:noFill/>
              <a:ln w="19050">
                <a:solidFill>
                  <a:srgbClr val="003AD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4" name="Freeform 43"/>
              <p:cNvSpPr/>
              <p:nvPr/>
            </p:nvSpPr>
            <p:spPr>
              <a:xfrm flipH="1" flipV="1">
                <a:off x="5850466" y="2809870"/>
                <a:ext cx="2895600" cy="444500"/>
              </a:xfrm>
              <a:custGeom>
                <a:avLst/>
                <a:gdLst>
                  <a:gd name="connsiteX0" fmla="*/ 2895600 w 2895600"/>
                  <a:gd name="connsiteY0" fmla="*/ 444500 h 444500"/>
                  <a:gd name="connsiteX1" fmla="*/ 2047875 w 2895600"/>
                  <a:gd name="connsiteY1" fmla="*/ 444500 h 444500"/>
                  <a:gd name="connsiteX2" fmla="*/ 454025 w 2895600"/>
                  <a:gd name="connsiteY2" fmla="*/ 0 h 444500"/>
                  <a:gd name="connsiteX3" fmla="*/ 0 w 2895600"/>
                  <a:gd name="connsiteY3" fmla="*/ 0 h 444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95600" h="444500">
                    <a:moveTo>
                      <a:pt x="2895600" y="444500"/>
                    </a:moveTo>
                    <a:lnTo>
                      <a:pt x="2047875" y="444500"/>
                    </a:lnTo>
                    <a:lnTo>
                      <a:pt x="454025" y="0"/>
                    </a:lnTo>
                    <a:lnTo>
                      <a:pt x="0" y="0"/>
                    </a:lnTo>
                  </a:path>
                </a:pathLst>
              </a:custGeom>
              <a:noFill/>
              <a:ln w="19050">
                <a:solidFill>
                  <a:srgbClr val="003AD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6" name="TextBox 15"/>
            <p:cNvSpPr txBox="1"/>
            <p:nvPr/>
          </p:nvSpPr>
          <p:spPr>
            <a:xfrm>
              <a:off x="4016715" y="1068494"/>
              <a:ext cx="51969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600" dirty="0"/>
                <a:t>TAN</a:t>
              </a:r>
              <a:endParaRPr lang="en-GB" sz="1600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552995" y="1068494"/>
              <a:ext cx="41549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600" dirty="0"/>
                <a:t>D2</a:t>
              </a:r>
              <a:endParaRPr lang="en-GB" sz="1600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937128" y="1391432"/>
              <a:ext cx="34176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sv-SE" sz="1600" dirty="0"/>
                <a:t>IP</a:t>
              </a:r>
              <a:endParaRPr lang="en-GB" sz="1600" dirty="0"/>
            </a:p>
          </p:txBody>
        </p:sp>
        <p:sp>
          <p:nvSpPr>
            <p:cNvPr id="19" name="Explosion 2 18"/>
            <p:cNvSpPr/>
            <p:nvPr/>
          </p:nvSpPr>
          <p:spPr>
            <a:xfrm>
              <a:off x="5951947" y="1802926"/>
              <a:ext cx="286139" cy="264615"/>
            </a:xfrm>
            <a:prstGeom prst="irregularSeal2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071567" y="1063442"/>
              <a:ext cx="719808" cy="3382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600" dirty="0"/>
                <a:t>Triplet</a:t>
              </a:r>
              <a:endParaRPr lang="en-GB" sz="1600" dirty="0"/>
            </a:p>
          </p:txBody>
        </p:sp>
        <p:cxnSp>
          <p:nvCxnSpPr>
            <p:cNvPr id="21" name="Straight Arrow Connector 20"/>
            <p:cNvCxnSpPr/>
            <p:nvPr/>
          </p:nvCxnSpPr>
          <p:spPr>
            <a:xfrm>
              <a:off x="6113708" y="2813987"/>
              <a:ext cx="1987511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TextBox 21"/>
                <p:cNvSpPr txBox="1"/>
                <p:nvPr/>
              </p:nvSpPr>
              <p:spPr>
                <a:xfrm>
                  <a:off x="6558892" y="2490015"/>
                  <a:ext cx="859164" cy="33826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sz="1600" i="1" dirty="0">
                          <a:latin typeface="Cambria Math" panose="02040503050406030204" pitchFamily="18" charset="0"/>
                        </a:rPr>
                        <m:t>∼</m:t>
                      </m:r>
                    </m:oMath>
                  </a14:m>
                  <a:r>
                    <a:rPr lang="en-GB" sz="1600" dirty="0"/>
                    <a:t>140 m</a:t>
                  </a:r>
                </a:p>
              </p:txBody>
            </p:sp>
          </mc:Choice>
          <mc:Fallback xmlns="">
            <p:sp>
              <p:nvSpPr>
                <p:cNvPr id="22" name="TextBox 2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58892" y="2490015"/>
                  <a:ext cx="859164" cy="338263"/>
                </a:xfrm>
                <a:prstGeom prst="rect">
                  <a:avLst/>
                </a:prstGeom>
                <a:blipFill>
                  <a:blip r:embed="rId2"/>
                  <a:stretch>
                    <a:fillRect t="-5357" r="-7801" b="-21429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23" name="Group 22"/>
            <p:cNvGrpSpPr/>
            <p:nvPr/>
          </p:nvGrpSpPr>
          <p:grpSpPr>
            <a:xfrm>
              <a:off x="7652361" y="1870021"/>
              <a:ext cx="324868" cy="142049"/>
              <a:chOff x="7721600" y="2915124"/>
              <a:chExt cx="201136" cy="87947"/>
            </a:xfrm>
          </p:grpSpPr>
          <p:sp>
            <p:nvSpPr>
              <p:cNvPr id="38" name="Cloud 37"/>
              <p:cNvSpPr/>
              <p:nvPr/>
            </p:nvSpPr>
            <p:spPr>
              <a:xfrm>
                <a:off x="7834789" y="2915124"/>
                <a:ext cx="87947" cy="87947"/>
              </a:xfrm>
              <a:prstGeom prst="cloud">
                <a:avLst/>
              </a:prstGeom>
              <a:solidFill>
                <a:schemeClr val="bg1">
                  <a:lumMod val="6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39" name="Group 38"/>
              <p:cNvGrpSpPr/>
              <p:nvPr/>
            </p:nvGrpSpPr>
            <p:grpSpPr>
              <a:xfrm>
                <a:off x="7721600" y="2936079"/>
                <a:ext cx="95250" cy="52388"/>
                <a:chOff x="7489031" y="2779712"/>
                <a:chExt cx="95250" cy="52388"/>
              </a:xfrm>
            </p:grpSpPr>
            <p:cxnSp>
              <p:nvCxnSpPr>
                <p:cNvPr id="40" name="Straight Connector 39"/>
                <p:cNvCxnSpPr/>
                <p:nvPr/>
              </p:nvCxnSpPr>
              <p:spPr>
                <a:xfrm flipH="1">
                  <a:off x="7489031" y="2803525"/>
                  <a:ext cx="762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/>
                <p:cNvCxnSpPr/>
                <p:nvPr/>
              </p:nvCxnSpPr>
              <p:spPr>
                <a:xfrm flipH="1">
                  <a:off x="7508081" y="2832100"/>
                  <a:ext cx="762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/>
                <p:cNvCxnSpPr/>
                <p:nvPr/>
              </p:nvCxnSpPr>
              <p:spPr>
                <a:xfrm flipH="1">
                  <a:off x="7505700" y="2779712"/>
                  <a:ext cx="762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24" name="Group 23"/>
            <p:cNvGrpSpPr/>
            <p:nvPr/>
          </p:nvGrpSpPr>
          <p:grpSpPr>
            <a:xfrm flipH="1">
              <a:off x="4223675" y="1866515"/>
              <a:ext cx="324868" cy="142049"/>
              <a:chOff x="7721600" y="2915124"/>
              <a:chExt cx="201136" cy="87947"/>
            </a:xfrm>
          </p:grpSpPr>
          <p:sp>
            <p:nvSpPr>
              <p:cNvPr id="33" name="Cloud 32"/>
              <p:cNvSpPr/>
              <p:nvPr/>
            </p:nvSpPr>
            <p:spPr>
              <a:xfrm>
                <a:off x="7834789" y="2915124"/>
                <a:ext cx="87947" cy="87947"/>
              </a:xfrm>
              <a:prstGeom prst="cloud">
                <a:avLst/>
              </a:prstGeom>
              <a:solidFill>
                <a:schemeClr val="bg1">
                  <a:lumMod val="6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34" name="Group 33"/>
              <p:cNvGrpSpPr/>
              <p:nvPr/>
            </p:nvGrpSpPr>
            <p:grpSpPr>
              <a:xfrm>
                <a:off x="7721600" y="2936079"/>
                <a:ext cx="95250" cy="52388"/>
                <a:chOff x="7489031" y="2779712"/>
                <a:chExt cx="95250" cy="52388"/>
              </a:xfrm>
            </p:grpSpPr>
            <p:cxnSp>
              <p:nvCxnSpPr>
                <p:cNvPr id="35" name="Straight Connector 34"/>
                <p:cNvCxnSpPr/>
                <p:nvPr/>
              </p:nvCxnSpPr>
              <p:spPr>
                <a:xfrm flipH="1">
                  <a:off x="7489031" y="2803525"/>
                  <a:ext cx="762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/>
                <p:cNvCxnSpPr/>
                <p:nvPr/>
              </p:nvCxnSpPr>
              <p:spPr>
                <a:xfrm flipH="1">
                  <a:off x="7508081" y="2832100"/>
                  <a:ext cx="762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Connector 36"/>
                <p:cNvCxnSpPr/>
                <p:nvPr/>
              </p:nvCxnSpPr>
              <p:spPr>
                <a:xfrm flipH="1">
                  <a:off x="7505700" y="2779712"/>
                  <a:ext cx="762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25" name="TextBox 24"/>
            <p:cNvSpPr txBox="1"/>
            <p:nvPr/>
          </p:nvSpPr>
          <p:spPr>
            <a:xfrm>
              <a:off x="6912693" y="1325689"/>
              <a:ext cx="1002197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100" dirty="0"/>
                <a:t>Neutral debris</a:t>
              </a:r>
            </a:p>
            <a:p>
              <a:r>
                <a:rPr lang="sv-SE" sz="1100" dirty="0"/>
                <a:t>(forward)</a:t>
              </a:r>
              <a:endParaRPr lang="en-GB" sz="1100" dirty="0"/>
            </a:p>
          </p:txBody>
        </p:sp>
        <p:cxnSp>
          <p:nvCxnSpPr>
            <p:cNvPr id="26" name="Straight Arrow Connector 25"/>
            <p:cNvCxnSpPr/>
            <p:nvPr/>
          </p:nvCxnSpPr>
          <p:spPr>
            <a:xfrm>
              <a:off x="7614219" y="1636298"/>
              <a:ext cx="214184" cy="189470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7661168" y="1062270"/>
              <a:ext cx="51969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600" dirty="0"/>
                <a:t>TAN</a:t>
              </a:r>
              <a:endParaRPr lang="en-GB" sz="1600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8252782" y="1062290"/>
              <a:ext cx="41549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600" dirty="0"/>
                <a:t>D2</a:t>
              </a:r>
              <a:endParaRPr lang="en-GB" sz="1600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2009391" y="2701351"/>
              <a:ext cx="138172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600" dirty="0"/>
                <a:t>BRAN monitor</a:t>
              </a:r>
              <a:endParaRPr lang="en-GB" sz="1600" dirty="0"/>
            </a:p>
          </p:txBody>
        </p:sp>
        <p:cxnSp>
          <p:nvCxnSpPr>
            <p:cNvPr id="30" name="Straight Arrow Connector 29"/>
            <p:cNvCxnSpPr>
              <a:stCxn id="29" idx="3"/>
              <a:endCxn id="12" idx="1"/>
            </p:cNvCxnSpPr>
            <p:nvPr/>
          </p:nvCxnSpPr>
          <p:spPr>
            <a:xfrm flipV="1">
              <a:off x="3503710" y="2011680"/>
              <a:ext cx="554484" cy="858948"/>
            </a:xfrm>
            <a:prstGeom prst="straightConnector1">
              <a:avLst/>
            </a:prstGeom>
            <a:ln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8266499" y="2993088"/>
              <a:ext cx="138172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600" dirty="0"/>
                <a:t>BRAN monitor</a:t>
              </a:r>
              <a:endParaRPr lang="en-GB" sz="1600" dirty="0"/>
            </a:p>
          </p:txBody>
        </p:sp>
        <p:cxnSp>
          <p:nvCxnSpPr>
            <p:cNvPr id="32" name="Straight Arrow Connector 31"/>
            <p:cNvCxnSpPr/>
            <p:nvPr/>
          </p:nvCxnSpPr>
          <p:spPr>
            <a:xfrm flipH="1" flipV="1">
              <a:off x="8094617" y="2059577"/>
              <a:ext cx="326573" cy="979714"/>
            </a:xfrm>
            <a:prstGeom prst="straightConnector1">
              <a:avLst/>
            </a:prstGeom>
            <a:ln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858005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BRAN-D prototype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9810" y="1505495"/>
            <a:ext cx="5302100" cy="4431927"/>
          </a:xfrm>
        </p:spPr>
        <p:txBody>
          <a:bodyPr>
            <a:normAutofit/>
          </a:bodyPr>
          <a:lstStyle/>
          <a:p>
            <a:r>
              <a:rPr lang="en-US" sz="1600" dirty="0"/>
              <a:t>Prototype developed within HL WP13 to test technology for HL-LHC. </a:t>
            </a:r>
          </a:p>
          <a:p>
            <a:r>
              <a:rPr lang="en-US" sz="1600" dirty="0"/>
              <a:t>Detection based on Cherenkov light produced in quartz rod</a:t>
            </a:r>
          </a:p>
          <a:p>
            <a:r>
              <a:rPr lang="en-US" sz="1600" dirty="0"/>
              <a:t>First prototype installed and tested during Run 2 (left of IP1) to study materials and detection methods</a:t>
            </a:r>
          </a:p>
          <a:p>
            <a:r>
              <a:rPr lang="en-US" sz="1600" dirty="0"/>
              <a:t>Main features of BRAN-D</a:t>
            </a:r>
          </a:p>
          <a:p>
            <a:pPr lvl="1"/>
            <a:r>
              <a:rPr lang="en-US" sz="1200" dirty="0"/>
              <a:t>Cherenkov radiation produced in synthetic silica rods inserted in TANs.</a:t>
            </a:r>
          </a:p>
          <a:p>
            <a:pPr lvl="1"/>
            <a:r>
              <a:rPr lang="en-US" sz="1200" dirty="0"/>
              <a:t>Light detected by 8 PMTs</a:t>
            </a:r>
          </a:p>
          <a:p>
            <a:pPr lvl="1"/>
            <a:r>
              <a:rPr lang="en-US" sz="1200" dirty="0"/>
              <a:t>Designed to sustain a high radiation env. (IP1/5: 180 </a:t>
            </a:r>
            <a:r>
              <a:rPr lang="en-US" sz="1200" dirty="0" err="1"/>
              <a:t>MGy</a:t>
            </a:r>
            <a:r>
              <a:rPr lang="en-US" sz="1200" dirty="0"/>
              <a:t>/year): basic functionalities, effect of radiation on silica rods known, PMT housing can be exchanged by robot.</a:t>
            </a:r>
          </a:p>
          <a:p>
            <a:pPr lvl="1"/>
            <a:r>
              <a:rPr lang="en-US" sz="1200" dirty="0"/>
              <a:t>Aperture (Light transmission) to PMT controlled by solenoids</a:t>
            </a:r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pPr lvl="1"/>
            <a:endParaRPr lang="en-US" sz="1200" dirty="0"/>
          </a:p>
          <a:p>
            <a:endParaRPr lang="en-GB" sz="1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E46408A-3B97-4A3C-AA39-99AE2812FD83}"/>
              </a:ext>
            </a:extLst>
          </p:cNvPr>
          <p:cNvGrpSpPr/>
          <p:nvPr/>
        </p:nvGrpSpPr>
        <p:grpSpPr>
          <a:xfrm>
            <a:off x="6490177" y="1396850"/>
            <a:ext cx="2220347" cy="4237831"/>
            <a:chOff x="492657" y="810245"/>
            <a:chExt cx="2494160" cy="4760441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F1DD5B3D-83C4-45ED-95DB-34D643999955}"/>
                </a:ext>
              </a:extLst>
            </p:cNvPr>
            <p:cNvGrpSpPr/>
            <p:nvPr/>
          </p:nvGrpSpPr>
          <p:grpSpPr>
            <a:xfrm>
              <a:off x="1026330" y="2446411"/>
              <a:ext cx="285690" cy="2973605"/>
              <a:chOff x="8679051" y="1594996"/>
              <a:chExt cx="255722" cy="3240475"/>
            </a:xfrm>
          </p:grpSpPr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2B77EEC9-9C71-4CC4-8F58-F00EFF05CAEA}"/>
                  </a:ext>
                </a:extLst>
              </p:cNvPr>
              <p:cNvSpPr/>
              <p:nvPr/>
            </p:nvSpPr>
            <p:spPr>
              <a:xfrm>
                <a:off x="8679051" y="1594996"/>
                <a:ext cx="255722" cy="3240475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tint val="100000"/>
                      <a:shade val="100000"/>
                      <a:satMod val="130000"/>
                      <a:lumMod val="40000"/>
                      <a:lumOff val="60000"/>
                    </a:schemeClr>
                  </a:gs>
                  <a:gs pos="100000">
                    <a:schemeClr val="accent1">
                      <a:tint val="50000"/>
                      <a:shade val="100000"/>
                      <a:satMod val="350000"/>
                    </a:schemeClr>
                  </a:gs>
                </a:gsLst>
                <a:lin ang="16200000" scaled="0"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662"/>
              </a:p>
            </p:txBody>
          </p: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945794D-A39A-40D1-9990-FE09435D2684}"/>
                  </a:ext>
                </a:extLst>
              </p:cNvPr>
              <p:cNvCxnSpPr/>
              <p:nvPr/>
            </p:nvCxnSpPr>
            <p:spPr>
              <a:xfrm flipH="1" flipV="1">
                <a:off x="8679051" y="4051300"/>
                <a:ext cx="255722" cy="203081"/>
              </a:xfrm>
              <a:prstGeom prst="line">
                <a:avLst/>
              </a:prstGeom>
              <a:ln>
                <a:solidFill>
                  <a:schemeClr val="tx1">
                    <a:lumMod val="75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7B11CCC2-8856-4478-8AF5-8FE4995A0DF9}"/>
                  </a:ext>
                </a:extLst>
              </p:cNvPr>
              <p:cNvCxnSpPr/>
              <p:nvPr/>
            </p:nvCxnSpPr>
            <p:spPr>
              <a:xfrm flipV="1">
                <a:off x="8679051" y="3795578"/>
                <a:ext cx="255722" cy="255722"/>
              </a:xfrm>
              <a:prstGeom prst="line">
                <a:avLst/>
              </a:prstGeom>
              <a:ln>
                <a:solidFill>
                  <a:schemeClr val="tx1">
                    <a:lumMod val="75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72D0A212-5461-4E65-A1B5-3D218A2000EE}"/>
                  </a:ext>
                </a:extLst>
              </p:cNvPr>
              <p:cNvCxnSpPr/>
              <p:nvPr/>
            </p:nvCxnSpPr>
            <p:spPr>
              <a:xfrm flipH="1" flipV="1">
                <a:off x="8679051" y="3592497"/>
                <a:ext cx="255722" cy="203081"/>
              </a:xfrm>
              <a:prstGeom prst="line">
                <a:avLst/>
              </a:prstGeom>
              <a:ln>
                <a:solidFill>
                  <a:schemeClr val="tx1">
                    <a:lumMod val="75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2B10EB51-AC7E-45D2-9625-8927E5516661}"/>
                  </a:ext>
                </a:extLst>
              </p:cNvPr>
              <p:cNvCxnSpPr/>
              <p:nvPr/>
            </p:nvCxnSpPr>
            <p:spPr>
              <a:xfrm flipV="1">
                <a:off x="8679051" y="3336775"/>
                <a:ext cx="255722" cy="255722"/>
              </a:xfrm>
              <a:prstGeom prst="line">
                <a:avLst/>
              </a:prstGeom>
              <a:ln>
                <a:solidFill>
                  <a:schemeClr val="tx1">
                    <a:lumMod val="75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057D5D54-2550-4E5E-A1E0-AAA6522D1DA0}"/>
                  </a:ext>
                </a:extLst>
              </p:cNvPr>
              <p:cNvCxnSpPr/>
              <p:nvPr/>
            </p:nvCxnSpPr>
            <p:spPr>
              <a:xfrm flipH="1" flipV="1">
                <a:off x="8679051" y="3133694"/>
                <a:ext cx="255722" cy="203081"/>
              </a:xfrm>
              <a:prstGeom prst="line">
                <a:avLst/>
              </a:prstGeom>
              <a:ln>
                <a:solidFill>
                  <a:schemeClr val="tx1">
                    <a:lumMod val="75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2BB68CF7-6C22-4666-8136-CB4F8F0F03C1}"/>
                  </a:ext>
                </a:extLst>
              </p:cNvPr>
              <p:cNvCxnSpPr/>
              <p:nvPr/>
            </p:nvCxnSpPr>
            <p:spPr>
              <a:xfrm flipV="1">
                <a:off x="8679051" y="2877972"/>
                <a:ext cx="255722" cy="255722"/>
              </a:xfrm>
              <a:prstGeom prst="line">
                <a:avLst/>
              </a:prstGeom>
              <a:ln>
                <a:solidFill>
                  <a:schemeClr val="tx1">
                    <a:lumMod val="75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0438805C-B858-4BA9-B958-45CC34BF7FC5}"/>
                  </a:ext>
                </a:extLst>
              </p:cNvPr>
              <p:cNvCxnSpPr/>
              <p:nvPr/>
            </p:nvCxnSpPr>
            <p:spPr>
              <a:xfrm flipH="1" flipV="1">
                <a:off x="8679051" y="2674891"/>
                <a:ext cx="255722" cy="203081"/>
              </a:xfrm>
              <a:prstGeom prst="line">
                <a:avLst/>
              </a:prstGeom>
              <a:ln>
                <a:solidFill>
                  <a:schemeClr val="tx1">
                    <a:lumMod val="75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643BCFAD-D432-417F-B910-159E171B8BDB}"/>
                  </a:ext>
                </a:extLst>
              </p:cNvPr>
              <p:cNvCxnSpPr/>
              <p:nvPr/>
            </p:nvCxnSpPr>
            <p:spPr>
              <a:xfrm flipV="1">
                <a:off x="8679051" y="2419169"/>
                <a:ext cx="255722" cy="255722"/>
              </a:xfrm>
              <a:prstGeom prst="line">
                <a:avLst/>
              </a:prstGeom>
              <a:ln>
                <a:solidFill>
                  <a:schemeClr val="tx1">
                    <a:lumMod val="75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389171CC-E450-4AB3-9798-B6726E4199F1}"/>
                  </a:ext>
                </a:extLst>
              </p:cNvPr>
              <p:cNvCxnSpPr/>
              <p:nvPr/>
            </p:nvCxnSpPr>
            <p:spPr>
              <a:xfrm flipH="1" flipV="1">
                <a:off x="8679051" y="2214189"/>
                <a:ext cx="255722" cy="203081"/>
              </a:xfrm>
              <a:prstGeom prst="line">
                <a:avLst/>
              </a:prstGeom>
              <a:ln>
                <a:solidFill>
                  <a:schemeClr val="tx1">
                    <a:lumMod val="75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C8F3284F-8060-4DAD-A358-98AD950DC544}"/>
                  </a:ext>
                </a:extLst>
              </p:cNvPr>
              <p:cNvCxnSpPr/>
              <p:nvPr/>
            </p:nvCxnSpPr>
            <p:spPr>
              <a:xfrm flipV="1">
                <a:off x="8679051" y="1958467"/>
                <a:ext cx="255722" cy="255722"/>
              </a:xfrm>
              <a:prstGeom prst="line">
                <a:avLst/>
              </a:prstGeom>
              <a:ln>
                <a:solidFill>
                  <a:schemeClr val="tx1">
                    <a:lumMod val="75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C9E9679F-639B-41BC-B867-547EC98FD649}"/>
                  </a:ext>
                </a:extLst>
              </p:cNvPr>
              <p:cNvCxnSpPr/>
              <p:nvPr/>
            </p:nvCxnSpPr>
            <p:spPr>
              <a:xfrm flipH="1" flipV="1">
                <a:off x="8679051" y="1755386"/>
                <a:ext cx="255722" cy="203081"/>
              </a:xfrm>
              <a:prstGeom prst="line">
                <a:avLst/>
              </a:prstGeom>
              <a:ln>
                <a:solidFill>
                  <a:schemeClr val="tx1">
                    <a:lumMod val="75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9C102D38-7CB9-4693-B0CA-F10A62AAC716}"/>
                  </a:ext>
                </a:extLst>
              </p:cNvPr>
              <p:cNvCxnSpPr>
                <a:endCxn id="29" idx="0"/>
              </p:cNvCxnSpPr>
              <p:nvPr/>
            </p:nvCxnSpPr>
            <p:spPr>
              <a:xfrm flipV="1">
                <a:off x="8679051" y="1594996"/>
                <a:ext cx="127861" cy="160390"/>
              </a:xfrm>
              <a:prstGeom prst="line">
                <a:avLst/>
              </a:prstGeom>
              <a:ln>
                <a:solidFill>
                  <a:schemeClr val="tx1">
                    <a:lumMod val="75000"/>
                  </a:schemeClr>
                </a:solidFill>
                <a:tailEnd type="stealt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35553317-0361-4004-AEFC-4961130BBF04}"/>
                </a:ext>
              </a:extLst>
            </p:cNvPr>
            <p:cNvCxnSpPr/>
            <p:nvPr/>
          </p:nvCxnSpPr>
          <p:spPr>
            <a:xfrm flipH="1">
              <a:off x="492657" y="4888380"/>
              <a:ext cx="2376263" cy="0"/>
            </a:xfrm>
            <a:prstGeom prst="straightConnector1">
              <a:avLst/>
            </a:prstGeom>
            <a:ln>
              <a:prstDash val="dash"/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31DB77F-EB57-4192-B289-0735E5A8ECE0}"/>
                </a:ext>
              </a:extLst>
            </p:cNvPr>
            <p:cNvSpPr txBox="1"/>
            <p:nvPr/>
          </p:nvSpPr>
          <p:spPr>
            <a:xfrm>
              <a:off x="1595111" y="1525371"/>
              <a:ext cx="136928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Photomultiplier</a:t>
              </a:r>
            </a:p>
            <a:p>
              <a:r>
                <a:rPr lang="en-US" sz="1400" dirty="0"/>
                <a:t>(PMT)</a:t>
              </a:r>
              <a:endParaRPr lang="en-GB" sz="1400" dirty="0"/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16D74344-E6CB-4EAD-BCC9-A17FF520280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4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 rot="16200000">
              <a:off x="561957" y="1398445"/>
              <a:ext cx="1156310" cy="290762"/>
            </a:xfrm>
            <a:prstGeom prst="rect">
              <a:avLst/>
            </a:prstGeom>
          </p:spPr>
        </p:pic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ABB8DEC1-9ECB-458D-9A4E-AD7132226FCF}"/>
                </a:ext>
              </a:extLst>
            </p:cNvPr>
            <p:cNvSpPr/>
            <p:nvPr/>
          </p:nvSpPr>
          <p:spPr>
            <a:xfrm>
              <a:off x="849059" y="932288"/>
              <a:ext cx="660568" cy="4638398"/>
            </a:xfrm>
            <a:prstGeom prst="rect">
              <a:avLst/>
            </a:prstGeom>
            <a:noFill/>
            <a:ln w="1587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E433EADD-4902-4860-9E9B-87DA7537678C}"/>
                </a:ext>
              </a:extLst>
            </p:cNvPr>
            <p:cNvSpPr txBox="1"/>
            <p:nvPr/>
          </p:nvSpPr>
          <p:spPr>
            <a:xfrm>
              <a:off x="1549653" y="3862660"/>
              <a:ext cx="105028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Cherenkov</a:t>
              </a:r>
            </a:p>
            <a:p>
              <a:r>
                <a:rPr lang="en-US" sz="1400" dirty="0"/>
                <a:t>light</a:t>
              </a:r>
              <a:endParaRPr lang="en-GB" sz="1400" dirty="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1AFBC3C3-19F8-4AE8-9D65-EBF02E8E118E}"/>
                </a:ext>
              </a:extLst>
            </p:cNvPr>
            <p:cNvSpPr txBox="1"/>
            <p:nvPr/>
          </p:nvSpPr>
          <p:spPr>
            <a:xfrm>
              <a:off x="1660704" y="810245"/>
              <a:ext cx="96051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Stainless</a:t>
              </a:r>
            </a:p>
            <a:p>
              <a:r>
                <a:rPr lang="en-US" sz="1400" dirty="0"/>
                <a:t>steel tube</a:t>
              </a:r>
              <a:endParaRPr lang="en-GB" sz="1400" dirty="0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AB3AC8EC-0C50-4717-8581-F79EB96F4401}"/>
                </a:ext>
              </a:extLst>
            </p:cNvPr>
            <p:cNvSpPr txBox="1"/>
            <p:nvPr/>
          </p:nvSpPr>
          <p:spPr>
            <a:xfrm>
              <a:off x="1620349" y="2042967"/>
              <a:ext cx="75212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Air gap</a:t>
              </a:r>
              <a:endParaRPr lang="en-GB" sz="1400" dirty="0"/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B323299F-92AB-48EB-B9BA-DA3F531F8F31}"/>
                </a:ext>
              </a:extLst>
            </p:cNvPr>
            <p:cNvCxnSpPr/>
            <p:nvPr/>
          </p:nvCxnSpPr>
          <p:spPr>
            <a:xfrm flipH="1">
              <a:off x="1210422" y="2188262"/>
              <a:ext cx="394214" cy="0"/>
            </a:xfrm>
            <a:prstGeom prst="line">
              <a:avLst/>
            </a:prstGeom>
            <a:ln>
              <a:tailEnd type="non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AC5F317D-B58F-4766-A3D4-68AE022ACC70}"/>
                </a:ext>
              </a:extLst>
            </p:cNvPr>
            <p:cNvCxnSpPr/>
            <p:nvPr/>
          </p:nvCxnSpPr>
          <p:spPr>
            <a:xfrm flipH="1">
              <a:off x="1518397" y="1156387"/>
              <a:ext cx="201570" cy="0"/>
            </a:xfrm>
            <a:prstGeom prst="line">
              <a:avLst/>
            </a:prstGeom>
            <a:ln>
              <a:tailEnd type="oval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C5A85F0E-5D52-4F84-AE29-A9209B6D5621}"/>
                </a:ext>
              </a:extLst>
            </p:cNvPr>
            <p:cNvSpPr txBox="1"/>
            <p:nvPr/>
          </p:nvSpPr>
          <p:spPr>
            <a:xfrm>
              <a:off x="1693730" y="3300895"/>
              <a:ext cx="102944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Quartz rod</a:t>
              </a:r>
              <a:endParaRPr lang="en-GB" sz="1400" dirty="0"/>
            </a:p>
          </p:txBody>
        </p: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244523A3-DC4A-4622-ADFA-B2524031C56A}"/>
                </a:ext>
              </a:extLst>
            </p:cNvPr>
            <p:cNvCxnSpPr/>
            <p:nvPr/>
          </p:nvCxnSpPr>
          <p:spPr>
            <a:xfrm flipH="1">
              <a:off x="1266178" y="3462599"/>
              <a:ext cx="450614" cy="0"/>
            </a:xfrm>
            <a:prstGeom prst="line">
              <a:avLst/>
            </a:prstGeom>
            <a:ln>
              <a:tailEnd type="oval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DF4E0998-C494-4A6E-AA13-04F39F27D545}"/>
                </a:ext>
              </a:extLst>
            </p:cNvPr>
            <p:cNvCxnSpPr/>
            <p:nvPr/>
          </p:nvCxnSpPr>
          <p:spPr>
            <a:xfrm flipH="1">
              <a:off x="1132947" y="4199523"/>
              <a:ext cx="450614" cy="0"/>
            </a:xfrm>
            <a:prstGeom prst="line">
              <a:avLst/>
            </a:prstGeom>
            <a:ln>
              <a:tailEnd type="oval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B9D59504-11A4-4DFD-9B31-0E1928DFCAC4}"/>
                </a:ext>
              </a:extLst>
            </p:cNvPr>
            <p:cNvCxnSpPr/>
            <p:nvPr/>
          </p:nvCxnSpPr>
          <p:spPr>
            <a:xfrm flipH="1" flipV="1">
              <a:off x="1188185" y="1794562"/>
              <a:ext cx="384591" cy="3778"/>
            </a:xfrm>
            <a:prstGeom prst="line">
              <a:avLst/>
            </a:prstGeom>
            <a:ln>
              <a:tailEnd type="oval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7ECB07DB-EF47-4994-A4A6-9C194F69AA10}"/>
                </a:ext>
              </a:extLst>
            </p:cNvPr>
            <p:cNvSpPr txBox="1"/>
            <p:nvPr/>
          </p:nvSpPr>
          <p:spPr>
            <a:xfrm>
              <a:off x="1489291" y="4554185"/>
              <a:ext cx="149752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Charged particle</a:t>
              </a:r>
              <a:endParaRPr lang="en-GB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35959655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BRAN-D prototype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9810" y="1094111"/>
            <a:ext cx="3939831" cy="4843311"/>
          </a:xfrm>
        </p:spPr>
        <p:txBody>
          <a:bodyPr>
            <a:normAutofit/>
          </a:bodyPr>
          <a:lstStyle/>
          <a:p>
            <a:r>
              <a:rPr lang="en-US" sz="1600" dirty="0"/>
              <a:t>At present, BRANs in IP1 and IP5 based on gas ionization  have issues of declining performance, availability of spares.</a:t>
            </a:r>
          </a:p>
          <a:p>
            <a:r>
              <a:rPr lang="en-US" sz="1600" dirty="0"/>
              <a:t>Proposal: replace </a:t>
            </a:r>
            <a:r>
              <a:rPr lang="en-US" sz="1600" b="1" dirty="0"/>
              <a:t>one side</a:t>
            </a:r>
            <a:r>
              <a:rPr lang="en-US" sz="1600" dirty="0"/>
              <a:t> of both IPs with new “BRAN-D”: right side of IP1, left of IP5</a:t>
            </a:r>
          </a:p>
          <a:p>
            <a:r>
              <a:rPr lang="en-US" sz="1600" dirty="0"/>
              <a:t>BRAN-D installed during LS2, operated during LHC Run 3.</a:t>
            </a:r>
          </a:p>
          <a:p>
            <a:r>
              <a:rPr lang="en-US" sz="1600" dirty="0"/>
              <a:t>BRAN-D as a validation of technology for BRAN-Q. </a:t>
            </a:r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pPr lvl="1"/>
            <a:endParaRPr lang="en-US" sz="1200" dirty="0"/>
          </a:p>
          <a:p>
            <a:endParaRPr lang="en-GB" sz="1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9" name="Picture 1" descr="image001">
            <a:extLst>
              <a:ext uri="{FF2B5EF4-FFF2-40B4-BE49-F238E27FC236}">
                <a16:creationId xmlns:a16="http://schemas.microsoft.com/office/drawing/2014/main" id="{3D9FB02F-FD8B-4352-9EB1-30D5DC897E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2420" y="1094111"/>
            <a:ext cx="2188136" cy="49674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image004">
            <a:extLst>
              <a:ext uri="{FF2B5EF4-FFF2-40B4-BE49-F238E27FC236}">
                <a16:creationId xmlns:a16="http://schemas.microsoft.com/office/drawing/2014/main" id="{2082F99B-8286-4F03-87BA-1F979BF61C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2371" y="1094111"/>
            <a:ext cx="2378534" cy="496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041536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BRAN-D ECR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9810" y="1094111"/>
            <a:ext cx="8346990" cy="4843311"/>
          </a:xfrm>
        </p:spPr>
        <p:txBody>
          <a:bodyPr>
            <a:normAutofit/>
          </a:bodyPr>
          <a:lstStyle/>
          <a:p>
            <a:r>
              <a:rPr lang="en-US" sz="1600" dirty="0"/>
              <a:t>LHC-BRAN-EC-0002 ready for approval. </a:t>
            </a:r>
          </a:p>
          <a:p>
            <a:r>
              <a:rPr lang="en-US" sz="1600" dirty="0"/>
              <a:t>BRAN-D respects envelope for accommodation in TANs and installation with crane in IP1 and IP5</a:t>
            </a:r>
          </a:p>
          <a:p>
            <a:r>
              <a:rPr lang="en-US" sz="1600" dirty="0"/>
              <a:t>Impact on other services:</a:t>
            </a:r>
          </a:p>
          <a:p>
            <a:pPr lvl="1"/>
            <a:r>
              <a:rPr lang="en-US" sz="1200" dirty="0"/>
              <a:t>crane operation</a:t>
            </a:r>
          </a:p>
          <a:p>
            <a:pPr lvl="1"/>
            <a:r>
              <a:rPr lang="en-US" sz="1200" dirty="0"/>
              <a:t>all cables are pulled except </a:t>
            </a:r>
            <a:r>
              <a:rPr lang="en-US" sz="1200" dirty="0" err="1"/>
              <a:t>multiconnector</a:t>
            </a:r>
            <a:r>
              <a:rPr lang="en-US" sz="1200" dirty="0"/>
              <a:t> HV cables for PMTs (week 40 TBC for IP1, end of Nov. for IP5)</a:t>
            </a:r>
          </a:p>
          <a:p>
            <a:pPr lvl="1"/>
            <a:r>
              <a:rPr lang="en-US" sz="1200" dirty="0"/>
              <a:t>PMT housing can be replaced with </a:t>
            </a:r>
            <a:r>
              <a:rPr lang="en-US" sz="1200" dirty="0" err="1"/>
              <a:t>CernBot</a:t>
            </a:r>
            <a:r>
              <a:rPr lang="en-US" sz="1200" dirty="0"/>
              <a:t> 2.0. Gripper payload 70 N  (worst case), tested once BRAN-D is assembled</a:t>
            </a:r>
          </a:p>
          <a:p>
            <a:r>
              <a:rPr lang="en-US" sz="1600" dirty="0"/>
              <a:t>Installation planned in July 2021 (compatible with cold machine)</a:t>
            </a:r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pPr lvl="1"/>
            <a:endParaRPr lang="en-US" sz="1200" dirty="0"/>
          </a:p>
          <a:p>
            <a:endParaRPr lang="en-GB" sz="1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6" name="Picture 5" descr="A picture containing indoor, table, sitting, large&#10;&#10;Description automatically generated">
            <a:extLst>
              <a:ext uri="{FF2B5EF4-FFF2-40B4-BE49-F238E27FC236}">
                <a16:creationId xmlns:a16="http://schemas.microsoft.com/office/drawing/2014/main" id="{60802371-9CAB-4A19-A772-7882D361960A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810" y="3515766"/>
            <a:ext cx="3572826" cy="2366418"/>
          </a:xfrm>
          <a:prstGeom prst="rect">
            <a:avLst/>
          </a:prstGeom>
        </p:spPr>
      </p:pic>
      <p:pic>
        <p:nvPicPr>
          <p:cNvPr id="7" name="Picture 6" descr="A picture containing bed&#10;&#10;Description automatically generated">
            <a:extLst>
              <a:ext uri="{FF2B5EF4-FFF2-40B4-BE49-F238E27FC236}">
                <a16:creationId xmlns:a16="http://schemas.microsoft.com/office/drawing/2014/main" id="{0D4C1DE9-116F-496D-817E-DAFD51D2E08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8" t="20974" r="51524" b="29715"/>
          <a:stretch/>
        </p:blipFill>
        <p:spPr>
          <a:xfrm>
            <a:off x="4613822" y="3515767"/>
            <a:ext cx="3895696" cy="2366418"/>
          </a:xfrm>
          <a:prstGeom prst="rect">
            <a:avLst/>
          </a:prstGeom>
        </p:spPr>
      </p:pic>
      <p:sp>
        <p:nvSpPr>
          <p:cNvPr id="8" name="Arrow: Right 7">
            <a:extLst>
              <a:ext uri="{FF2B5EF4-FFF2-40B4-BE49-F238E27FC236}">
                <a16:creationId xmlns:a16="http://schemas.microsoft.com/office/drawing/2014/main" id="{F4671201-DD19-42C1-9899-7066A3C4185D}"/>
              </a:ext>
            </a:extLst>
          </p:cNvPr>
          <p:cNvSpPr/>
          <p:nvPr/>
        </p:nvSpPr>
        <p:spPr>
          <a:xfrm>
            <a:off x="3934408" y="4313254"/>
            <a:ext cx="657642" cy="65314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4A27D17-2A99-4B60-851E-725555ED9F03}"/>
              </a:ext>
            </a:extLst>
          </p:cNvPr>
          <p:cNvSpPr txBox="1"/>
          <p:nvPr/>
        </p:nvSpPr>
        <p:spPr>
          <a:xfrm>
            <a:off x="1269052" y="4966397"/>
            <a:ext cx="1056700" cy="36933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BRAN-A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FC264AA-52F7-4149-A96B-3A3A1FB541CD}"/>
              </a:ext>
            </a:extLst>
          </p:cNvPr>
          <p:cNvSpPr txBox="1"/>
          <p:nvPr/>
        </p:nvSpPr>
        <p:spPr>
          <a:xfrm>
            <a:off x="6818248" y="4639226"/>
            <a:ext cx="1069524" cy="36933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BRAN-D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70267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8276867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8935</TotalTime>
  <Words>383</Words>
  <Application>Microsoft Office PowerPoint</Application>
  <PresentationFormat>On-screen Show (4:3)</PresentationFormat>
  <Paragraphs>71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Cambria Math</vt:lpstr>
      <vt:lpstr>Corbel</vt:lpstr>
      <vt:lpstr>Optima</vt:lpstr>
      <vt:lpstr>CERNCorporate4-3</vt:lpstr>
      <vt:lpstr>BRAN-D ECR</vt:lpstr>
      <vt:lpstr>The BRAN monitor</vt:lpstr>
      <vt:lpstr>The BRAN-D prototype</vt:lpstr>
      <vt:lpstr>The BRAN-D prototype</vt:lpstr>
      <vt:lpstr>The BRAN-D ECR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Stefano Mazzoni</cp:lastModifiedBy>
  <cp:revision>421</cp:revision>
  <dcterms:created xsi:type="dcterms:W3CDTF">2012-11-30T11:04:26Z</dcterms:created>
  <dcterms:modified xsi:type="dcterms:W3CDTF">2020-10-14T07:42:46Z</dcterms:modified>
</cp:coreProperties>
</file>