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3"/>
  </p:notesMasterIdLst>
  <p:sldIdLst>
    <p:sldId id="259" r:id="rId2"/>
    <p:sldId id="260" r:id="rId3"/>
    <p:sldId id="279" r:id="rId4"/>
    <p:sldId id="280" r:id="rId5"/>
    <p:sldId id="273" r:id="rId6"/>
    <p:sldId id="275" r:id="rId7"/>
    <p:sldId id="272" r:id="rId8"/>
    <p:sldId id="266" r:id="rId9"/>
    <p:sldId id="267" r:id="rId10"/>
    <p:sldId id="286" r:id="rId11"/>
    <p:sldId id="265" r:id="rId12"/>
    <p:sldId id="270" r:id="rId13"/>
    <p:sldId id="263" r:id="rId14"/>
    <p:sldId id="287" r:id="rId15"/>
    <p:sldId id="285" r:id="rId16"/>
    <p:sldId id="276" r:id="rId17"/>
    <p:sldId id="284" r:id="rId18"/>
    <p:sldId id="277" r:id="rId19"/>
    <p:sldId id="283" r:id="rId20"/>
    <p:sldId id="278" r:id="rId21"/>
    <p:sldId id="282" r:id="rId2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7603A"/>
    <a:srgbClr val="5834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1" autoAdjust="0"/>
    <p:restoredTop sz="94660"/>
  </p:normalViewPr>
  <p:slideViewPr>
    <p:cSldViewPr snapToGrid="0">
      <p:cViewPr varScale="1">
        <p:scale>
          <a:sx n="63" d="100"/>
          <a:sy n="63" d="100"/>
        </p:scale>
        <p:origin x="694" y="1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651213-E418-4696-8FBA-711BD31DA148}" type="datetimeFigureOut">
              <a:rPr lang="it-IT" smtClean="0"/>
              <a:t>14/10/2020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E59863-6DE1-4156-B260-09C490661C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250765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TREX, 14 October 2020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LHCf - activities and requests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C6E2F-C82B-490E-9E95-0DDC1812D47D}" type="slidenum">
              <a:rPr lang="it-IT" smtClean="0"/>
              <a:t>‹#›</a:t>
            </a:fld>
            <a:endParaRPr lang="it-IT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52339" y="0"/>
            <a:ext cx="1539661" cy="950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2411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TREX, 14 October 2020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LHCf - activities and requests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C6E2F-C82B-490E-9E95-0DDC1812D47D}" type="slidenum">
              <a:rPr lang="it-IT" smtClean="0"/>
              <a:t>‹#›</a:t>
            </a:fld>
            <a:endParaRPr lang="it-IT"/>
          </a:p>
        </p:txBody>
      </p:sp>
      <p:sp>
        <p:nvSpPr>
          <p:cNvPr id="7" name="Rectangle 6"/>
          <p:cNvSpPr/>
          <p:nvPr userDrawn="1"/>
        </p:nvSpPr>
        <p:spPr>
          <a:xfrm>
            <a:off x="173023" y="6651937"/>
            <a:ext cx="11880000" cy="1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Rectangle 7"/>
          <p:cNvSpPr/>
          <p:nvPr userDrawn="1"/>
        </p:nvSpPr>
        <p:spPr>
          <a:xfrm>
            <a:off x="1855694" y="764033"/>
            <a:ext cx="8480611" cy="1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272852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TREX, 14 October 2020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LHCf - activities and requests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C6E2F-C82B-490E-9E95-0DDC1812D47D}" type="slidenum">
              <a:rPr lang="it-IT" smtClean="0"/>
              <a:t>‹#›</a:t>
            </a:fld>
            <a:endParaRPr lang="it-IT"/>
          </a:p>
        </p:txBody>
      </p:sp>
      <p:sp>
        <p:nvSpPr>
          <p:cNvPr id="7" name="Rectangle 6"/>
          <p:cNvSpPr/>
          <p:nvPr userDrawn="1"/>
        </p:nvSpPr>
        <p:spPr>
          <a:xfrm>
            <a:off x="173023" y="6651937"/>
            <a:ext cx="11880000" cy="1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Rectangle 7"/>
          <p:cNvSpPr/>
          <p:nvPr userDrawn="1"/>
        </p:nvSpPr>
        <p:spPr>
          <a:xfrm>
            <a:off x="1855694" y="764033"/>
            <a:ext cx="8480611" cy="1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046824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2"/>
          <p:cNvSpPr>
            <a:spLocks noGrp="1"/>
          </p:cNvSpPr>
          <p:nvPr>
            <p:ph type="subTitle"/>
          </p:nvPr>
        </p:nvSpPr>
        <p:spPr>
          <a:xfrm>
            <a:off x="838080" y="3779441"/>
            <a:ext cx="10515360" cy="443198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6809" y="239615"/>
            <a:ext cx="7164294" cy="56122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9" name="Rectangle 8"/>
          <p:cNvSpPr/>
          <p:nvPr userDrawn="1"/>
        </p:nvSpPr>
        <p:spPr>
          <a:xfrm>
            <a:off x="1855694" y="764033"/>
            <a:ext cx="8480611" cy="1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Rectangle 9"/>
          <p:cNvSpPr/>
          <p:nvPr userDrawn="1"/>
        </p:nvSpPr>
        <p:spPr>
          <a:xfrm>
            <a:off x="173023" y="6651937"/>
            <a:ext cx="11880000" cy="1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306307" y="6675712"/>
            <a:ext cx="2743200" cy="189193"/>
          </a:xfrm>
        </p:spPr>
        <p:txBody>
          <a:bodyPr/>
          <a:lstStyle/>
          <a:p>
            <a:r>
              <a:rPr lang="it-IT" smtClean="0"/>
              <a:t>TREX, 14 October 2020</a:t>
            </a:r>
            <a:endParaRPr lang="it-IT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675712"/>
            <a:ext cx="4114800" cy="189193"/>
          </a:xfrm>
        </p:spPr>
        <p:txBody>
          <a:bodyPr/>
          <a:lstStyle/>
          <a:p>
            <a:r>
              <a:rPr lang="it-IT" smtClean="0"/>
              <a:t>LHCf - activities and requests</a:t>
            </a:r>
            <a:endParaRPr lang="it-IT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68012" y="6675712"/>
            <a:ext cx="2743200" cy="189193"/>
          </a:xfrm>
        </p:spPr>
        <p:txBody>
          <a:bodyPr/>
          <a:lstStyle/>
          <a:p>
            <a:fld id="{B58C6E2F-C82B-490E-9E95-0DDC1812D47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207209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2"/>
          <p:cNvSpPr>
            <a:spLocks noGrp="1"/>
          </p:cNvSpPr>
          <p:nvPr>
            <p:ph type="subTitle"/>
          </p:nvPr>
        </p:nvSpPr>
        <p:spPr>
          <a:xfrm>
            <a:off x="838080" y="3779441"/>
            <a:ext cx="10515360" cy="443198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 dirty="0"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9" name="Rectangle 8"/>
          <p:cNvSpPr/>
          <p:nvPr userDrawn="1"/>
        </p:nvSpPr>
        <p:spPr>
          <a:xfrm>
            <a:off x="1855694" y="764033"/>
            <a:ext cx="8480611" cy="1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Rectangle 9"/>
          <p:cNvSpPr/>
          <p:nvPr userDrawn="1"/>
        </p:nvSpPr>
        <p:spPr>
          <a:xfrm>
            <a:off x="173023" y="6651937"/>
            <a:ext cx="11880000" cy="1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306307" y="6675712"/>
            <a:ext cx="2743200" cy="189193"/>
          </a:xfrm>
        </p:spPr>
        <p:txBody>
          <a:bodyPr/>
          <a:lstStyle/>
          <a:p>
            <a:r>
              <a:rPr lang="it-IT" smtClean="0"/>
              <a:t>TREX, 14 October 2020</a:t>
            </a:r>
            <a:endParaRPr lang="it-IT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675712"/>
            <a:ext cx="4114800" cy="189193"/>
          </a:xfrm>
        </p:spPr>
        <p:txBody>
          <a:bodyPr/>
          <a:lstStyle/>
          <a:p>
            <a:r>
              <a:rPr lang="it-IT" smtClean="0"/>
              <a:t>LHCf - activities and requests</a:t>
            </a:r>
            <a:endParaRPr lang="it-IT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68012" y="6675712"/>
            <a:ext cx="2743200" cy="189193"/>
          </a:xfrm>
        </p:spPr>
        <p:txBody>
          <a:bodyPr/>
          <a:lstStyle/>
          <a:p>
            <a:fld id="{B58C6E2F-C82B-490E-9E95-0DDC1812D47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3139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TREX, 14 October 2020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LHCf - activities and requests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C6E2F-C82B-490E-9E95-0DDC1812D47D}" type="slidenum">
              <a:rPr lang="it-IT" smtClean="0"/>
              <a:t>‹#›</a:t>
            </a:fld>
            <a:endParaRPr lang="it-IT"/>
          </a:p>
        </p:txBody>
      </p:sp>
      <p:sp>
        <p:nvSpPr>
          <p:cNvPr id="7" name="Rectangle 6"/>
          <p:cNvSpPr/>
          <p:nvPr userDrawn="1"/>
        </p:nvSpPr>
        <p:spPr>
          <a:xfrm>
            <a:off x="173023" y="6651937"/>
            <a:ext cx="11880000" cy="1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Rectangle 7"/>
          <p:cNvSpPr/>
          <p:nvPr userDrawn="1"/>
        </p:nvSpPr>
        <p:spPr>
          <a:xfrm>
            <a:off x="1855694" y="764033"/>
            <a:ext cx="8480611" cy="1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381186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TREX, 14 October 2020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LHCf - activities and requests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C6E2F-C82B-490E-9E95-0DDC1812D47D}" type="slidenum">
              <a:rPr lang="it-IT" smtClean="0"/>
              <a:t>‹#›</a:t>
            </a:fld>
            <a:endParaRPr lang="it-IT"/>
          </a:p>
        </p:txBody>
      </p:sp>
      <p:sp>
        <p:nvSpPr>
          <p:cNvPr id="7" name="Rectangle 6"/>
          <p:cNvSpPr/>
          <p:nvPr userDrawn="1"/>
        </p:nvSpPr>
        <p:spPr>
          <a:xfrm>
            <a:off x="173023" y="6651937"/>
            <a:ext cx="11880000" cy="1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Rectangle 7"/>
          <p:cNvSpPr/>
          <p:nvPr userDrawn="1"/>
        </p:nvSpPr>
        <p:spPr>
          <a:xfrm>
            <a:off x="1855694" y="764033"/>
            <a:ext cx="8480611" cy="1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625749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TREX, 14 October 2020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LHCf - activities and requests</a:t>
            </a: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C6E2F-C82B-490E-9E95-0DDC1812D47D}" type="slidenum">
              <a:rPr lang="it-IT" smtClean="0"/>
              <a:t>‹#›</a:t>
            </a:fld>
            <a:endParaRPr lang="it-IT"/>
          </a:p>
        </p:txBody>
      </p:sp>
      <p:sp>
        <p:nvSpPr>
          <p:cNvPr id="8" name="Rectangle 7"/>
          <p:cNvSpPr/>
          <p:nvPr userDrawn="1"/>
        </p:nvSpPr>
        <p:spPr>
          <a:xfrm>
            <a:off x="173023" y="6651937"/>
            <a:ext cx="11880000" cy="1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Rectangle 8"/>
          <p:cNvSpPr/>
          <p:nvPr userDrawn="1"/>
        </p:nvSpPr>
        <p:spPr>
          <a:xfrm>
            <a:off x="1855694" y="764033"/>
            <a:ext cx="8480611" cy="1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593660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TREX, 14 October 2020</a:t>
            </a:r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LHCf - activities and requests</a:t>
            </a:r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C6E2F-C82B-490E-9E95-0DDC1812D47D}" type="slidenum">
              <a:rPr lang="it-IT" smtClean="0"/>
              <a:t>‹#›</a:t>
            </a:fld>
            <a:endParaRPr lang="it-IT"/>
          </a:p>
        </p:txBody>
      </p:sp>
      <p:sp>
        <p:nvSpPr>
          <p:cNvPr id="10" name="Rectangle 9"/>
          <p:cNvSpPr/>
          <p:nvPr userDrawn="1"/>
        </p:nvSpPr>
        <p:spPr>
          <a:xfrm>
            <a:off x="173023" y="6651937"/>
            <a:ext cx="11880000" cy="1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Rectangle 10"/>
          <p:cNvSpPr/>
          <p:nvPr userDrawn="1"/>
        </p:nvSpPr>
        <p:spPr>
          <a:xfrm>
            <a:off x="1855694" y="764033"/>
            <a:ext cx="8480611" cy="1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3540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TREX, 14 October 2020</a:t>
            </a:r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LHCf - activities and requests</a:t>
            </a:r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C6E2F-C82B-490E-9E95-0DDC1812D47D}" type="slidenum">
              <a:rPr lang="it-IT" smtClean="0"/>
              <a:t>‹#›</a:t>
            </a:fld>
            <a:endParaRPr lang="it-IT"/>
          </a:p>
        </p:txBody>
      </p:sp>
      <p:sp>
        <p:nvSpPr>
          <p:cNvPr id="6" name="Rectangle 5"/>
          <p:cNvSpPr/>
          <p:nvPr userDrawn="1"/>
        </p:nvSpPr>
        <p:spPr>
          <a:xfrm>
            <a:off x="173023" y="6651937"/>
            <a:ext cx="11880000" cy="1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ctangle 6"/>
          <p:cNvSpPr/>
          <p:nvPr userDrawn="1"/>
        </p:nvSpPr>
        <p:spPr>
          <a:xfrm>
            <a:off x="1855694" y="764033"/>
            <a:ext cx="8480611" cy="1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416121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TREX, 14 October 2020</a:t>
            </a:r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LHCf - activities and requests</a:t>
            </a:r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C6E2F-C82B-490E-9E95-0DDC1812D47D}" type="slidenum">
              <a:rPr lang="it-IT" smtClean="0"/>
              <a:t>‹#›</a:t>
            </a:fld>
            <a:endParaRPr lang="it-IT"/>
          </a:p>
        </p:txBody>
      </p:sp>
      <p:sp>
        <p:nvSpPr>
          <p:cNvPr id="5" name="Rectangle 4"/>
          <p:cNvSpPr/>
          <p:nvPr userDrawn="1"/>
        </p:nvSpPr>
        <p:spPr>
          <a:xfrm>
            <a:off x="173023" y="6651937"/>
            <a:ext cx="11880000" cy="1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Rectangle 5"/>
          <p:cNvSpPr/>
          <p:nvPr userDrawn="1"/>
        </p:nvSpPr>
        <p:spPr>
          <a:xfrm>
            <a:off x="1855694" y="764033"/>
            <a:ext cx="8480611" cy="1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28211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TREX, 14 October 2020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LHCf - activities and requests</a:t>
            </a: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C6E2F-C82B-490E-9E95-0DDC1812D47D}" type="slidenum">
              <a:rPr lang="it-IT" smtClean="0"/>
              <a:t>‹#›</a:t>
            </a:fld>
            <a:endParaRPr lang="it-IT"/>
          </a:p>
        </p:txBody>
      </p:sp>
      <p:sp>
        <p:nvSpPr>
          <p:cNvPr id="8" name="Rectangle 7"/>
          <p:cNvSpPr/>
          <p:nvPr userDrawn="1"/>
        </p:nvSpPr>
        <p:spPr>
          <a:xfrm>
            <a:off x="173023" y="6651937"/>
            <a:ext cx="11880000" cy="1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Rectangle 8"/>
          <p:cNvSpPr/>
          <p:nvPr userDrawn="1"/>
        </p:nvSpPr>
        <p:spPr>
          <a:xfrm>
            <a:off x="1855694" y="764033"/>
            <a:ext cx="8480611" cy="1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45840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TREX, 14 October 2020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LHCf - activities and requests</a:t>
            </a: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C6E2F-C82B-490E-9E95-0DDC1812D47D}" type="slidenum">
              <a:rPr lang="it-IT" smtClean="0"/>
              <a:t>‹#›</a:t>
            </a:fld>
            <a:endParaRPr lang="it-IT"/>
          </a:p>
        </p:txBody>
      </p:sp>
      <p:sp>
        <p:nvSpPr>
          <p:cNvPr id="8" name="Rectangle 7"/>
          <p:cNvSpPr/>
          <p:nvPr userDrawn="1"/>
        </p:nvSpPr>
        <p:spPr>
          <a:xfrm>
            <a:off x="173023" y="6651937"/>
            <a:ext cx="11880000" cy="1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Rectangle 8"/>
          <p:cNvSpPr/>
          <p:nvPr userDrawn="1"/>
        </p:nvSpPr>
        <p:spPr>
          <a:xfrm>
            <a:off x="1855694" y="764033"/>
            <a:ext cx="8480611" cy="1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761396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6307" y="6675712"/>
            <a:ext cx="2743200" cy="18919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TREX, 14 October 2020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675712"/>
            <a:ext cx="4114800" cy="18919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LHCf - activities and requests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268012" y="6675712"/>
            <a:ext cx="2743200" cy="18919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8C6E2F-C82B-490E-9E95-0DDC1812D47D}" type="slidenum">
              <a:rPr lang="it-IT" smtClean="0"/>
              <a:t>‹#›</a:t>
            </a:fld>
            <a:endParaRPr lang="it-IT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10652339" y="0"/>
            <a:ext cx="1539661" cy="950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7978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02115" y="284273"/>
            <a:ext cx="9144000" cy="650569"/>
          </a:xfrm>
        </p:spPr>
        <p:txBody>
          <a:bodyPr>
            <a:normAutofit/>
          </a:bodyPr>
          <a:lstStyle/>
          <a:p>
            <a:r>
              <a:rPr lang="it-IT" sz="4000" dirty="0" err="1" smtClean="0"/>
              <a:t>LHCf</a:t>
            </a:r>
            <a:r>
              <a:rPr lang="it-IT" sz="4000" dirty="0" smtClean="0"/>
              <a:t> </a:t>
            </a:r>
            <a:r>
              <a:rPr lang="it-IT" sz="4000" dirty="0" err="1" smtClean="0"/>
              <a:t>activities</a:t>
            </a:r>
            <a:r>
              <a:rPr lang="it-IT" sz="4000" dirty="0" smtClean="0"/>
              <a:t> &amp; </a:t>
            </a:r>
            <a:r>
              <a:rPr lang="it-IT" sz="4000" dirty="0" err="1" smtClean="0"/>
              <a:t>requests</a:t>
            </a:r>
            <a:r>
              <a:rPr lang="it-IT" sz="4000" dirty="0" smtClean="0"/>
              <a:t> in </a:t>
            </a:r>
            <a:r>
              <a:rPr lang="it-IT" sz="4000" dirty="0" err="1" smtClean="0"/>
              <a:t>view</a:t>
            </a:r>
            <a:r>
              <a:rPr lang="it-IT" sz="4000" dirty="0" smtClean="0"/>
              <a:t> of </a:t>
            </a:r>
            <a:r>
              <a:rPr lang="it-IT" sz="4000" dirty="0" err="1" smtClean="0"/>
              <a:t>Run</a:t>
            </a:r>
            <a:r>
              <a:rPr lang="it-IT" sz="4000" dirty="0" smtClean="0"/>
              <a:t> 3</a:t>
            </a:r>
            <a:endParaRPr lang="it-IT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22447" y="3955316"/>
            <a:ext cx="3125695" cy="504781"/>
          </a:xfrm>
        </p:spPr>
        <p:txBody>
          <a:bodyPr>
            <a:normAutofit/>
          </a:bodyPr>
          <a:lstStyle/>
          <a:p>
            <a:r>
              <a:rPr lang="it-IT" sz="1800" dirty="0" smtClean="0">
                <a:latin typeface="+mj-lt"/>
              </a:rPr>
              <a:t>Lorenzo Bonechi</a:t>
            </a:r>
          </a:p>
          <a:p>
            <a:endParaRPr lang="it-IT" sz="1800" dirty="0"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277411" y="2977920"/>
            <a:ext cx="356738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000" dirty="0" smtClean="0">
                <a:latin typeface="+mj-lt"/>
              </a:rPr>
              <a:t>TREX Meeting</a:t>
            </a:r>
          </a:p>
          <a:p>
            <a:pPr algn="ctr"/>
            <a:r>
              <a:rPr lang="it-IT" sz="2000" strike="sngStrike" dirty="0" smtClean="0">
                <a:latin typeface="+mj-lt"/>
              </a:rPr>
              <a:t>30 </a:t>
            </a:r>
            <a:r>
              <a:rPr lang="it-IT" sz="2000" strike="sngStrike" dirty="0" err="1" smtClean="0">
                <a:latin typeface="+mj-lt"/>
              </a:rPr>
              <a:t>September</a:t>
            </a:r>
            <a:r>
              <a:rPr lang="it-IT" sz="2000" strike="sngStrike" dirty="0" smtClean="0">
                <a:latin typeface="+mj-lt"/>
              </a:rPr>
              <a:t> 2020</a:t>
            </a:r>
          </a:p>
          <a:p>
            <a:pPr algn="ctr"/>
            <a:r>
              <a:rPr lang="it-IT" sz="2000" dirty="0" smtClean="0">
                <a:latin typeface="+mj-lt"/>
              </a:rPr>
              <a:t>14 </a:t>
            </a:r>
            <a:r>
              <a:rPr lang="it-IT" sz="2000" dirty="0" err="1" smtClean="0">
                <a:latin typeface="+mj-lt"/>
              </a:rPr>
              <a:t>October</a:t>
            </a:r>
            <a:r>
              <a:rPr lang="it-IT" sz="2000" dirty="0" smtClean="0">
                <a:latin typeface="+mj-lt"/>
              </a:rPr>
              <a:t> 2020</a:t>
            </a:r>
            <a:endParaRPr lang="it-IT" sz="2000" dirty="0">
              <a:latin typeface="+mj-l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5789" y="1511587"/>
            <a:ext cx="5880847" cy="440957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Rectangle 7"/>
          <p:cNvSpPr/>
          <p:nvPr/>
        </p:nvSpPr>
        <p:spPr>
          <a:xfrm>
            <a:off x="1733811" y="910054"/>
            <a:ext cx="8480611" cy="9861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Rectangle 8"/>
          <p:cNvSpPr/>
          <p:nvPr/>
        </p:nvSpPr>
        <p:spPr>
          <a:xfrm>
            <a:off x="1733810" y="6489492"/>
            <a:ext cx="8480611" cy="1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432" y="4297364"/>
            <a:ext cx="1349723" cy="610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6987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5906" y="878542"/>
            <a:ext cx="7530352" cy="5647764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846723" y="343233"/>
            <a:ext cx="8738214" cy="443198"/>
          </a:xfrm>
        </p:spPr>
        <p:txBody>
          <a:bodyPr/>
          <a:lstStyle/>
          <a:p>
            <a:pPr marL="0" indent="0">
              <a:buNone/>
            </a:pPr>
            <a:r>
              <a:rPr lang="it-IT" sz="3200" dirty="0" err="1" smtClean="0">
                <a:latin typeface="+mj-lt"/>
              </a:rPr>
              <a:t>Positioning</a:t>
            </a:r>
            <a:r>
              <a:rPr lang="it-IT" sz="3200" dirty="0" smtClean="0">
                <a:latin typeface="+mj-lt"/>
              </a:rPr>
              <a:t> of new patch panel </a:t>
            </a:r>
            <a:r>
              <a:rPr lang="it-IT" sz="3200" dirty="0" err="1" smtClean="0">
                <a:latin typeface="+mj-lt"/>
              </a:rPr>
              <a:t>besides</a:t>
            </a:r>
            <a:r>
              <a:rPr lang="it-IT" sz="3200" dirty="0" smtClean="0">
                <a:latin typeface="+mj-lt"/>
              </a:rPr>
              <a:t> TAN (LSS1R)</a:t>
            </a:r>
            <a:endParaRPr lang="it-IT" sz="3200" dirty="0">
              <a:latin typeface="+mj-lt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TREX, 14 October 2020</a:t>
            </a:r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LHCf - activities and requests</a:t>
            </a:r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C6E2F-C82B-490E-9E95-0DDC1812D47D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77693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0382" y="1776619"/>
            <a:ext cx="7264668" cy="4075479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44" t="19120"/>
          <a:stretch/>
        </p:blipFill>
        <p:spPr>
          <a:xfrm>
            <a:off x="6393132" y="5046789"/>
            <a:ext cx="2316639" cy="147525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0519" y="293288"/>
            <a:ext cx="10022617" cy="443198"/>
          </a:xfrm>
        </p:spPr>
        <p:txBody>
          <a:bodyPr/>
          <a:lstStyle/>
          <a:p>
            <a:pPr marL="0" indent="0" algn="ctr">
              <a:buNone/>
            </a:pPr>
            <a:r>
              <a:rPr lang="it-IT" sz="3200" dirty="0">
                <a:latin typeface="+mj-lt"/>
              </a:rPr>
              <a:t>Status of the new Arm2 </a:t>
            </a:r>
            <a:r>
              <a:rPr lang="it-IT" sz="3200" dirty="0" err="1" smtClean="0">
                <a:latin typeface="+mj-lt"/>
              </a:rPr>
              <a:t>silicon</a:t>
            </a:r>
            <a:r>
              <a:rPr lang="it-IT" sz="3200" dirty="0" smtClean="0">
                <a:latin typeface="+mj-lt"/>
              </a:rPr>
              <a:t> DAQ </a:t>
            </a:r>
            <a:r>
              <a:rPr lang="it-IT" sz="3200" dirty="0" err="1">
                <a:latin typeface="+mj-lt"/>
              </a:rPr>
              <a:t>electronics</a:t>
            </a:r>
            <a:endParaRPr lang="it-IT" sz="3200" dirty="0">
              <a:latin typeface="+mj-lt"/>
            </a:endParaRPr>
          </a:p>
        </p:txBody>
      </p:sp>
      <p:sp>
        <p:nvSpPr>
          <p:cNvPr id="6" name="CustomShape 5"/>
          <p:cNvSpPr/>
          <p:nvPr/>
        </p:nvSpPr>
        <p:spPr>
          <a:xfrm>
            <a:off x="7558012" y="3402000"/>
            <a:ext cx="1061280" cy="680400"/>
          </a:xfrm>
          <a:prstGeom prst="ellipse">
            <a:avLst/>
          </a:prstGeom>
          <a:noFill/>
          <a:ln w="5076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" name="CustomShape 6"/>
          <p:cNvSpPr/>
          <p:nvPr/>
        </p:nvSpPr>
        <p:spPr>
          <a:xfrm>
            <a:off x="4101543" y="3645980"/>
            <a:ext cx="1357560" cy="478080"/>
          </a:xfrm>
          <a:prstGeom prst="ellipse">
            <a:avLst/>
          </a:prstGeom>
          <a:noFill/>
          <a:ln w="5076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" name="CustomShape 7"/>
          <p:cNvSpPr/>
          <p:nvPr/>
        </p:nvSpPr>
        <p:spPr>
          <a:xfrm>
            <a:off x="2329399" y="3413957"/>
            <a:ext cx="1590446" cy="1006123"/>
          </a:xfrm>
          <a:prstGeom prst="ellipse">
            <a:avLst/>
          </a:prstGeom>
          <a:noFill/>
          <a:ln w="5076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9" name="Picture 11"/>
          <p:cNvPicPr>
            <a:picLocks noChangeAspect="1"/>
          </p:cNvPicPr>
          <p:nvPr/>
        </p:nvPicPr>
        <p:blipFill>
          <a:blip r:embed="rId4"/>
          <a:stretch/>
        </p:blipFill>
        <p:spPr>
          <a:xfrm>
            <a:off x="179002" y="4768064"/>
            <a:ext cx="2067843" cy="1566952"/>
          </a:xfrm>
          <a:prstGeom prst="rect">
            <a:avLst/>
          </a:prstGeom>
          <a:ln>
            <a:noFill/>
          </a:ln>
        </p:spPr>
      </p:pic>
      <p:sp>
        <p:nvSpPr>
          <p:cNvPr id="12" name="CustomShape 9"/>
          <p:cNvSpPr/>
          <p:nvPr/>
        </p:nvSpPr>
        <p:spPr>
          <a:xfrm flipH="1">
            <a:off x="1749859" y="4220281"/>
            <a:ext cx="748101" cy="1068766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57240">
            <a:solidFill>
              <a:srgbClr val="00B05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13" name="Picture 18"/>
          <p:cNvPicPr>
            <a:picLocks noChangeAspect="1"/>
          </p:cNvPicPr>
          <p:nvPr/>
        </p:nvPicPr>
        <p:blipFill>
          <a:blip r:embed="rId5"/>
          <a:stretch/>
        </p:blipFill>
        <p:spPr>
          <a:xfrm>
            <a:off x="9689886" y="1112728"/>
            <a:ext cx="2272840" cy="1704350"/>
          </a:xfrm>
          <a:prstGeom prst="rect">
            <a:avLst/>
          </a:prstGeom>
          <a:ln>
            <a:noFill/>
          </a:ln>
        </p:spPr>
      </p:pic>
      <p:sp>
        <p:nvSpPr>
          <p:cNvPr id="14" name="CustomShape 10"/>
          <p:cNvSpPr/>
          <p:nvPr/>
        </p:nvSpPr>
        <p:spPr>
          <a:xfrm flipV="1">
            <a:off x="8249334" y="2061822"/>
            <a:ext cx="1870775" cy="1340178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57240">
            <a:solidFill>
              <a:srgbClr val="00B05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" name="CustomShape 11"/>
          <p:cNvSpPr/>
          <p:nvPr/>
        </p:nvSpPr>
        <p:spPr>
          <a:xfrm flipV="1">
            <a:off x="9830129" y="2015209"/>
            <a:ext cx="1391831" cy="1176606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57240">
            <a:solidFill>
              <a:srgbClr val="00B05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" name="CustomShape 13"/>
          <p:cNvSpPr/>
          <p:nvPr/>
        </p:nvSpPr>
        <p:spPr>
          <a:xfrm>
            <a:off x="7400205" y="2518257"/>
            <a:ext cx="964080" cy="673560"/>
          </a:xfrm>
          <a:prstGeom prst="ellipse">
            <a:avLst/>
          </a:prstGeom>
          <a:noFill/>
          <a:ln w="5076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" name="CustomShape 7"/>
          <p:cNvSpPr/>
          <p:nvPr/>
        </p:nvSpPr>
        <p:spPr>
          <a:xfrm>
            <a:off x="8709772" y="2795112"/>
            <a:ext cx="1266714" cy="2386337"/>
          </a:xfrm>
          <a:prstGeom prst="ellipse">
            <a:avLst/>
          </a:prstGeom>
          <a:noFill/>
          <a:ln w="5076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" name="CustomShape 6"/>
          <p:cNvSpPr/>
          <p:nvPr/>
        </p:nvSpPr>
        <p:spPr>
          <a:xfrm>
            <a:off x="3997605" y="2471286"/>
            <a:ext cx="1509960" cy="911238"/>
          </a:xfrm>
          <a:prstGeom prst="ellipse">
            <a:avLst/>
          </a:prstGeom>
          <a:noFill/>
          <a:ln w="5076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" name="CustomShape 6"/>
          <p:cNvSpPr/>
          <p:nvPr/>
        </p:nvSpPr>
        <p:spPr>
          <a:xfrm>
            <a:off x="8857587" y="4305861"/>
            <a:ext cx="931935" cy="781801"/>
          </a:xfrm>
          <a:prstGeom prst="ellipse">
            <a:avLst/>
          </a:prstGeom>
          <a:noFill/>
          <a:ln w="5076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2" name="CustomShape 8"/>
          <p:cNvSpPr/>
          <p:nvPr/>
        </p:nvSpPr>
        <p:spPr>
          <a:xfrm rot="3404100">
            <a:off x="8383396" y="4604295"/>
            <a:ext cx="51759" cy="1106284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57240">
            <a:solidFill>
              <a:srgbClr val="FFC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02" r="7577"/>
          <a:stretch/>
        </p:blipFill>
        <p:spPr>
          <a:xfrm rot="10800000">
            <a:off x="98719" y="1029996"/>
            <a:ext cx="1865735" cy="3527540"/>
          </a:xfrm>
          <a:prstGeom prst="rect">
            <a:avLst/>
          </a:prstGeom>
        </p:spPr>
      </p:pic>
      <p:sp>
        <p:nvSpPr>
          <p:cNvPr id="19" name="CustomShape 8"/>
          <p:cNvSpPr/>
          <p:nvPr/>
        </p:nvSpPr>
        <p:spPr>
          <a:xfrm flipH="1" flipV="1">
            <a:off x="1572728" y="2577245"/>
            <a:ext cx="2434403" cy="217866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57240">
            <a:solidFill>
              <a:srgbClr val="00B05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" name="TextBox 3"/>
          <p:cNvSpPr txBox="1"/>
          <p:nvPr/>
        </p:nvSpPr>
        <p:spPr>
          <a:xfrm>
            <a:off x="9727657" y="5628150"/>
            <a:ext cx="23360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A </a:t>
            </a:r>
            <a:r>
              <a:rPr lang="it-IT" sz="1600" dirty="0" err="1" smtClean="0"/>
              <a:t>piggy</a:t>
            </a:r>
            <a:r>
              <a:rPr lang="it-IT" sz="1600" dirty="0" smtClean="0"/>
              <a:t>-back </a:t>
            </a:r>
            <a:r>
              <a:rPr lang="it-IT" sz="1600" dirty="0" err="1" smtClean="0"/>
              <a:t>board</a:t>
            </a:r>
            <a:r>
              <a:rPr lang="it-IT" sz="1600" dirty="0" smtClean="0"/>
              <a:t> with the </a:t>
            </a:r>
            <a:r>
              <a:rPr lang="it-IT" sz="1600" dirty="0" err="1" smtClean="0"/>
              <a:t>necessary</a:t>
            </a:r>
            <a:r>
              <a:rPr lang="it-IT" sz="1600" dirty="0" smtClean="0"/>
              <a:t> </a:t>
            </a:r>
            <a:r>
              <a:rPr lang="it-IT" sz="1600" dirty="0" err="1"/>
              <a:t>c</a:t>
            </a:r>
            <a:r>
              <a:rPr lang="it-IT" sz="1600" dirty="0" err="1" smtClean="0"/>
              <a:t>onnectors</a:t>
            </a:r>
            <a:r>
              <a:rPr lang="it-IT" sz="1600" dirty="0" smtClean="0"/>
              <a:t> </a:t>
            </a:r>
            <a:r>
              <a:rPr lang="it-IT" sz="1600" dirty="0" err="1" smtClean="0"/>
              <a:t>is</a:t>
            </a:r>
            <a:r>
              <a:rPr lang="it-IT" sz="1600" dirty="0" smtClean="0"/>
              <a:t> under </a:t>
            </a:r>
            <a:r>
              <a:rPr lang="it-IT" sz="1600" dirty="0" err="1" smtClean="0"/>
              <a:t>development</a:t>
            </a:r>
            <a:endParaRPr lang="it-IT" sz="1600" dirty="0"/>
          </a:p>
        </p:txBody>
      </p:sp>
      <p:sp>
        <p:nvSpPr>
          <p:cNvPr id="28" name="CustomShape 8"/>
          <p:cNvSpPr/>
          <p:nvPr/>
        </p:nvSpPr>
        <p:spPr>
          <a:xfrm rot="3404100" flipH="1">
            <a:off x="7496828" y="4902632"/>
            <a:ext cx="1716552" cy="1644564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57240">
            <a:solidFill>
              <a:srgbClr val="FFC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9" name="CustomShape 6"/>
          <p:cNvSpPr/>
          <p:nvPr/>
        </p:nvSpPr>
        <p:spPr>
          <a:xfrm>
            <a:off x="9513424" y="5541396"/>
            <a:ext cx="2583725" cy="1043991"/>
          </a:xfrm>
          <a:prstGeom prst="ellipse">
            <a:avLst/>
          </a:prstGeom>
          <a:noFill/>
          <a:ln w="5076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0" name="CustomShape 8"/>
          <p:cNvSpPr/>
          <p:nvPr/>
        </p:nvSpPr>
        <p:spPr>
          <a:xfrm rot="3404100" flipV="1">
            <a:off x="9778094" y="4789015"/>
            <a:ext cx="564513" cy="277484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57240">
            <a:solidFill>
              <a:srgbClr val="FFC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1" name="TextBox 30"/>
          <p:cNvSpPr txBox="1"/>
          <p:nvPr/>
        </p:nvSpPr>
        <p:spPr>
          <a:xfrm>
            <a:off x="10331181" y="4754664"/>
            <a:ext cx="18059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Devel</a:t>
            </a:r>
            <a:r>
              <a:rPr lang="it-IT" dirty="0" smtClean="0"/>
              <a:t>. Kit for SPARTAN 6 </a:t>
            </a:r>
            <a:r>
              <a:rPr lang="it-IT" dirty="0" err="1" smtClean="0"/>
              <a:t>logic</a:t>
            </a:r>
            <a:endParaRPr lang="it-IT" dirty="0"/>
          </a:p>
        </p:txBody>
      </p:sp>
      <p:cxnSp>
        <p:nvCxnSpPr>
          <p:cNvPr id="10" name="Straight Connector 9"/>
          <p:cNvCxnSpPr>
            <a:cxnSpLocks/>
          </p:cNvCxnSpPr>
          <p:nvPr/>
        </p:nvCxnSpPr>
        <p:spPr>
          <a:xfrm>
            <a:off x="6952422" y="968056"/>
            <a:ext cx="0" cy="4078800"/>
          </a:xfrm>
          <a:prstGeom prst="line">
            <a:avLst/>
          </a:prstGeom>
          <a:ln w="158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735939" y="1226689"/>
            <a:ext cx="18630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 smtClean="0">
                <a:solidFill>
                  <a:srgbClr val="FF0000"/>
                </a:solidFill>
              </a:rPr>
              <a:t>TUNNEL SIDE</a:t>
            </a:r>
            <a:endParaRPr lang="it-IT" sz="2400" b="1" dirty="0">
              <a:solidFill>
                <a:srgbClr val="FF0000"/>
              </a:solidFill>
            </a:endParaRPr>
          </a:p>
        </p:txBody>
      </p:sp>
      <p:sp>
        <p:nvSpPr>
          <p:cNvPr id="25" name="Right Arrow 24"/>
          <p:cNvSpPr/>
          <p:nvPr/>
        </p:nvSpPr>
        <p:spPr>
          <a:xfrm>
            <a:off x="7004424" y="1195287"/>
            <a:ext cx="243963" cy="573741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3" name="Right Arrow 32"/>
          <p:cNvSpPr/>
          <p:nvPr/>
        </p:nvSpPr>
        <p:spPr>
          <a:xfrm flipH="1">
            <a:off x="6660783" y="1192302"/>
            <a:ext cx="243963" cy="573741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4" name="Rectangle 33"/>
          <p:cNvSpPr/>
          <p:nvPr/>
        </p:nvSpPr>
        <p:spPr>
          <a:xfrm>
            <a:off x="4846918" y="1776619"/>
            <a:ext cx="1445798" cy="4526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5" name="Rectangle 34"/>
          <p:cNvSpPr/>
          <p:nvPr/>
        </p:nvSpPr>
        <p:spPr>
          <a:xfrm>
            <a:off x="7495942" y="1790571"/>
            <a:ext cx="1870360" cy="4526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2" name="TextBox 31"/>
          <p:cNvSpPr txBox="1"/>
          <p:nvPr/>
        </p:nvSpPr>
        <p:spPr>
          <a:xfrm>
            <a:off x="7317984" y="905664"/>
            <a:ext cx="15383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>
                <a:solidFill>
                  <a:srgbClr val="FF0000"/>
                </a:solidFill>
              </a:rPr>
              <a:t>CONTROL ROOM</a:t>
            </a:r>
          </a:p>
          <a:p>
            <a:pPr algn="ctr"/>
            <a:r>
              <a:rPr lang="it-IT" sz="2400" b="1" dirty="0" smtClean="0">
                <a:solidFill>
                  <a:srgbClr val="FF0000"/>
                </a:solidFill>
              </a:rPr>
              <a:t>(USA15)</a:t>
            </a:r>
            <a:endParaRPr lang="it-IT" sz="2400" b="1" dirty="0">
              <a:solidFill>
                <a:srgbClr val="FF0000"/>
              </a:solidFill>
            </a:endParaRP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023" b="12059"/>
          <a:stretch/>
        </p:blipFill>
        <p:spPr>
          <a:xfrm>
            <a:off x="2420090" y="4705224"/>
            <a:ext cx="3777210" cy="1810765"/>
          </a:xfrm>
          <a:prstGeom prst="rect">
            <a:avLst/>
          </a:prstGeom>
        </p:spPr>
      </p:pic>
      <p:sp>
        <p:nvSpPr>
          <p:cNvPr id="11" name="CustomShape 8"/>
          <p:cNvSpPr/>
          <p:nvPr/>
        </p:nvSpPr>
        <p:spPr>
          <a:xfrm flipH="1">
            <a:off x="3809407" y="4046415"/>
            <a:ext cx="570876" cy="1224696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57240">
            <a:solidFill>
              <a:srgbClr val="00B05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TREX, 14 October 2020</a:t>
            </a:r>
            <a:endParaRPr lang="it-IT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LHCf - activities and requests</a:t>
            </a:r>
            <a:endParaRPr lang="it-IT"/>
          </a:p>
        </p:txBody>
      </p:sp>
      <p:sp>
        <p:nvSpPr>
          <p:cNvPr id="36" name="Slide Number Placeholder 3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C6E2F-C82B-490E-9E95-0DDC1812D47D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17413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8610" y="251573"/>
            <a:ext cx="9693835" cy="632945"/>
          </a:xfrm>
        </p:spPr>
        <p:txBody>
          <a:bodyPr>
            <a:normAutofit fontScale="90000"/>
          </a:bodyPr>
          <a:lstStyle/>
          <a:p>
            <a:r>
              <a:rPr lang="it-IT" sz="4000" dirty="0" err="1" smtClean="0"/>
              <a:t>Summary</a:t>
            </a:r>
            <a:r>
              <a:rPr lang="it-IT" sz="4000" dirty="0" smtClean="0"/>
              <a:t> of </a:t>
            </a:r>
            <a:r>
              <a:rPr lang="it-IT" sz="4000" dirty="0" err="1" smtClean="0"/>
              <a:t>activities</a:t>
            </a:r>
            <a:r>
              <a:rPr lang="it-IT" sz="4000" dirty="0" smtClean="0"/>
              <a:t> and </a:t>
            </a:r>
            <a:r>
              <a:rPr lang="it-IT" sz="4000" dirty="0" err="1" smtClean="0"/>
              <a:t>requests</a:t>
            </a:r>
            <a:r>
              <a:rPr lang="it-IT" sz="4000" dirty="0" smtClean="0"/>
              <a:t> for 2021-2022</a:t>
            </a:r>
            <a:endParaRPr lang="it-IT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2008" y="1105074"/>
            <a:ext cx="10515600" cy="5660666"/>
          </a:xfrm>
        </p:spPr>
        <p:txBody>
          <a:bodyPr>
            <a:normAutofit fontScale="92500" lnSpcReduction="20000"/>
          </a:bodyPr>
          <a:lstStyle/>
          <a:p>
            <a:pPr marL="0" indent="0">
              <a:spcBef>
                <a:spcPts val="400"/>
              </a:spcBef>
              <a:buNone/>
            </a:pPr>
            <a:r>
              <a:rPr lang="it-IT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NEXT WORKS</a:t>
            </a:r>
          </a:p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it-IT" sz="2100" dirty="0" smtClean="0"/>
              <a:t>Preliminary test @ INFN Firenze of the </a:t>
            </a:r>
            <a:r>
              <a:rPr lang="it-IT" sz="2100" dirty="0" err="1" smtClean="0"/>
              <a:t>prototypes</a:t>
            </a:r>
            <a:r>
              <a:rPr lang="it-IT" sz="2100" dirty="0" smtClean="0"/>
              <a:t> of the Arm2 DAQ </a:t>
            </a:r>
            <a:r>
              <a:rPr lang="it-IT" sz="2100" dirty="0" err="1" smtClean="0"/>
              <a:t>system</a:t>
            </a:r>
            <a:r>
              <a:rPr lang="it-IT" sz="2100" dirty="0" smtClean="0"/>
              <a:t>: </a:t>
            </a:r>
            <a:r>
              <a:rPr lang="it-IT" sz="2100" dirty="0" err="1" smtClean="0"/>
              <a:t>Oct-Dec</a:t>
            </a:r>
            <a:r>
              <a:rPr lang="it-IT" sz="2100" dirty="0" smtClean="0"/>
              <a:t> 2020</a:t>
            </a:r>
          </a:p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it-IT" sz="2100" u="sng" dirty="0" smtClean="0"/>
              <a:t>Preliminary test of the </a:t>
            </a:r>
            <a:r>
              <a:rPr lang="it-IT" sz="2100" u="sng" dirty="0" err="1" smtClean="0"/>
              <a:t>prototypes</a:t>
            </a:r>
            <a:r>
              <a:rPr lang="it-IT" sz="2100" u="sng" dirty="0" smtClean="0"/>
              <a:t> </a:t>
            </a:r>
            <a:r>
              <a:rPr lang="it-IT" sz="2100" u="sng" dirty="0" smtClean="0"/>
              <a:t>of the new DAQ </a:t>
            </a:r>
            <a:r>
              <a:rPr lang="it-IT" sz="2100" u="sng" dirty="0" err="1" smtClean="0"/>
              <a:t>at</a:t>
            </a:r>
            <a:r>
              <a:rPr lang="it-IT" sz="2100" u="sng" dirty="0" smtClean="0"/>
              <a:t> LHC: </a:t>
            </a:r>
            <a:r>
              <a:rPr lang="it-IT" sz="2100" u="sng" dirty="0" err="1" smtClean="0"/>
              <a:t>Jan-Feb</a:t>
            </a:r>
            <a:r>
              <a:rPr lang="it-IT" sz="2100" u="sng" dirty="0" smtClean="0"/>
              <a:t> </a:t>
            </a:r>
            <a:r>
              <a:rPr lang="it-IT" sz="2100" u="sng" dirty="0" smtClean="0"/>
              <a:t>2021</a:t>
            </a:r>
            <a:endParaRPr lang="it-IT" sz="2100" u="sng" dirty="0" smtClean="0"/>
          </a:p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it-IT" sz="2100" dirty="0" smtClean="0"/>
              <a:t>Production </a:t>
            </a:r>
            <a:r>
              <a:rPr lang="it-IT" sz="2100" dirty="0"/>
              <a:t>of the full DAQ </a:t>
            </a:r>
            <a:r>
              <a:rPr lang="it-IT" sz="2100" dirty="0" err="1"/>
              <a:t>system</a:t>
            </a:r>
            <a:r>
              <a:rPr lang="it-IT" sz="2100" dirty="0"/>
              <a:t> of the Arm2 </a:t>
            </a:r>
            <a:r>
              <a:rPr lang="it-IT" sz="2100" dirty="0" smtClean="0"/>
              <a:t>detector</a:t>
            </a:r>
          </a:p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it-IT" sz="2000" u="sng" dirty="0"/>
              <a:t>T</a:t>
            </a:r>
            <a:r>
              <a:rPr lang="it-IT" sz="2000" u="sng" dirty="0" smtClean="0"/>
              <a:t>est </a:t>
            </a:r>
            <a:r>
              <a:rPr lang="it-IT" sz="2000" u="sng" dirty="0"/>
              <a:t>of the </a:t>
            </a:r>
            <a:r>
              <a:rPr lang="it-IT" sz="2000" u="sng" dirty="0" smtClean="0"/>
              <a:t>complete DAQ </a:t>
            </a:r>
            <a:r>
              <a:rPr lang="it-IT" sz="2000" u="sng" dirty="0" err="1"/>
              <a:t>system</a:t>
            </a:r>
            <a:r>
              <a:rPr lang="it-IT" sz="2000" u="sng" dirty="0"/>
              <a:t> </a:t>
            </a:r>
            <a:r>
              <a:rPr lang="it-IT" sz="2000" u="sng" dirty="0" err="1"/>
              <a:t>at</a:t>
            </a:r>
            <a:r>
              <a:rPr lang="it-IT" sz="2000" u="sng" dirty="0"/>
              <a:t> </a:t>
            </a:r>
            <a:r>
              <a:rPr lang="it-IT" sz="2000" u="sng" dirty="0" smtClean="0"/>
              <a:t>LHC (</a:t>
            </a:r>
            <a:r>
              <a:rPr lang="it-IT" sz="2000" u="sng" dirty="0" err="1" smtClean="0"/>
              <a:t>May-Jul</a:t>
            </a:r>
            <a:r>
              <a:rPr lang="it-IT" sz="2000" u="sng" dirty="0" smtClean="0"/>
              <a:t> </a:t>
            </a:r>
            <a:r>
              <a:rPr lang="it-IT" sz="2000" u="sng" dirty="0" smtClean="0">
                <a:sym typeface="Wingdings" panose="05000000000000000000" pitchFamily="2" charset="2"/>
              </a:rPr>
              <a:t> </a:t>
            </a:r>
            <a:r>
              <a:rPr lang="it-IT" sz="2000" u="sng" dirty="0" err="1" smtClean="0">
                <a:sym typeface="Wingdings" panose="05000000000000000000" pitchFamily="2" charset="2"/>
              </a:rPr>
              <a:t>summer</a:t>
            </a:r>
            <a:r>
              <a:rPr lang="it-IT" sz="2000" u="sng" dirty="0" smtClean="0">
                <a:sym typeface="Wingdings" panose="05000000000000000000" pitchFamily="2" charset="2"/>
              </a:rPr>
              <a:t> </a:t>
            </a:r>
            <a:r>
              <a:rPr lang="it-IT" sz="2000" u="sng" dirty="0" smtClean="0"/>
              <a:t>2021</a:t>
            </a:r>
            <a:r>
              <a:rPr lang="it-IT" sz="2000" u="sng" dirty="0" smtClean="0"/>
              <a:t>)</a:t>
            </a:r>
          </a:p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it-IT" sz="2100" dirty="0" err="1"/>
              <a:t>P</a:t>
            </a:r>
            <a:r>
              <a:rPr lang="it-IT" sz="2100" dirty="0" err="1" smtClean="0"/>
              <a:t>reparation</a:t>
            </a:r>
            <a:r>
              <a:rPr lang="it-IT" sz="2100" dirty="0" smtClean="0"/>
              <a:t> of </a:t>
            </a:r>
            <a:r>
              <a:rPr lang="it-IT" sz="2100" dirty="0"/>
              <a:t>72 x 300 ns delay </a:t>
            </a:r>
            <a:r>
              <a:rPr lang="it-IT" sz="2100" dirty="0" err="1"/>
              <a:t>lines</a:t>
            </a:r>
            <a:r>
              <a:rPr lang="it-IT" sz="2100" dirty="0"/>
              <a:t> for the trigger </a:t>
            </a:r>
            <a:r>
              <a:rPr lang="it-IT" sz="2100" dirty="0" err="1" smtClean="0"/>
              <a:t>system</a:t>
            </a:r>
            <a:r>
              <a:rPr lang="it-IT" sz="2100" dirty="0" smtClean="0"/>
              <a:t> (on-</a:t>
            </a:r>
            <a:r>
              <a:rPr lang="it-IT" sz="2100" dirty="0" err="1" smtClean="0"/>
              <a:t>going</a:t>
            </a:r>
            <a:r>
              <a:rPr lang="it-IT" sz="2100" dirty="0" smtClean="0"/>
              <a:t>)</a:t>
            </a:r>
          </a:p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it-IT" sz="2100" u="sng" dirty="0" err="1"/>
              <a:t>B</a:t>
            </a:r>
            <a:r>
              <a:rPr lang="it-IT" sz="2100" u="sng" dirty="0" err="1" smtClean="0"/>
              <a:t>eam</a:t>
            </a:r>
            <a:r>
              <a:rPr lang="it-IT" sz="2100" u="sng" dirty="0" smtClean="0"/>
              <a:t> test </a:t>
            </a:r>
            <a:r>
              <a:rPr lang="it-IT" sz="2100" u="sng" dirty="0" err="1" smtClean="0"/>
              <a:t>at</a:t>
            </a:r>
            <a:r>
              <a:rPr lang="it-IT" sz="2100" u="sng" dirty="0" smtClean="0"/>
              <a:t> SPS in the </a:t>
            </a:r>
            <a:r>
              <a:rPr lang="it-IT" sz="2100" u="sng" dirty="0" err="1" smtClean="0"/>
              <a:t>second</a:t>
            </a:r>
            <a:r>
              <a:rPr lang="it-IT" sz="2100" u="sng" dirty="0" smtClean="0"/>
              <a:t> </a:t>
            </a:r>
            <a:r>
              <a:rPr lang="it-IT" sz="2100" u="sng" dirty="0" err="1" smtClean="0"/>
              <a:t>half</a:t>
            </a:r>
            <a:r>
              <a:rPr lang="it-IT" sz="2100" u="sng" dirty="0" smtClean="0"/>
              <a:t> of 2021</a:t>
            </a:r>
          </a:p>
          <a:p>
            <a:pPr marL="0" indent="0">
              <a:spcBef>
                <a:spcPts val="400"/>
              </a:spcBef>
              <a:spcAft>
                <a:spcPts val="400"/>
              </a:spcAft>
              <a:buNone/>
            </a:pPr>
            <a:endParaRPr lang="it-IT" sz="2000" u="sng" dirty="0" smtClean="0"/>
          </a:p>
          <a:p>
            <a:pPr marL="0" indent="0">
              <a:spcBef>
                <a:spcPts val="400"/>
              </a:spcBef>
              <a:spcAft>
                <a:spcPts val="400"/>
              </a:spcAft>
              <a:buNone/>
            </a:pPr>
            <a:r>
              <a:rPr lang="it-IT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MAIN REQUESTS</a:t>
            </a:r>
            <a:endParaRPr lang="it-IT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it-IT" sz="2100" dirty="0" smtClean="0"/>
              <a:t>Time slot to </a:t>
            </a:r>
            <a:r>
              <a:rPr lang="it-IT" sz="2100" dirty="0" err="1" smtClean="0"/>
              <a:t>access</a:t>
            </a:r>
            <a:r>
              <a:rPr lang="it-IT" sz="2100" dirty="0" smtClean="0"/>
              <a:t> USA15 and tunnel (LSS1R) in </a:t>
            </a:r>
            <a:r>
              <a:rPr lang="it-IT" sz="2100" b="1" dirty="0" err="1" smtClean="0"/>
              <a:t>Jan-Feb</a:t>
            </a:r>
            <a:r>
              <a:rPr lang="it-IT" sz="2100" b="1" dirty="0" smtClean="0"/>
              <a:t> </a:t>
            </a:r>
            <a:r>
              <a:rPr lang="it-IT" sz="2100" b="1" dirty="0" smtClean="0"/>
              <a:t>2021</a:t>
            </a:r>
          </a:p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it-IT" sz="2100" dirty="0" smtClean="0"/>
              <a:t>Time slot </a:t>
            </a:r>
            <a:r>
              <a:rPr lang="it-IT" sz="2100" dirty="0"/>
              <a:t>to </a:t>
            </a:r>
            <a:r>
              <a:rPr lang="it-IT" sz="2100" dirty="0" err="1"/>
              <a:t>access</a:t>
            </a:r>
            <a:r>
              <a:rPr lang="it-IT" sz="2100" dirty="0"/>
              <a:t> USA15 and tunnel </a:t>
            </a:r>
            <a:r>
              <a:rPr lang="it-IT" sz="2100" dirty="0" smtClean="0"/>
              <a:t>(LSS1R) in </a:t>
            </a:r>
            <a:r>
              <a:rPr lang="it-IT" sz="2100" b="1" dirty="0" err="1" smtClean="0"/>
              <a:t>May-Jul</a:t>
            </a:r>
            <a:r>
              <a:rPr lang="it-IT" sz="2100" b="1" dirty="0" smtClean="0"/>
              <a:t> </a:t>
            </a:r>
            <a:r>
              <a:rPr lang="it-IT" sz="2100" b="1" dirty="0" smtClean="0">
                <a:sym typeface="Wingdings" panose="05000000000000000000" pitchFamily="2" charset="2"/>
              </a:rPr>
              <a:t> </a:t>
            </a:r>
            <a:r>
              <a:rPr lang="it-IT" sz="2100" b="1" smtClean="0">
                <a:sym typeface="Wingdings" panose="05000000000000000000" pitchFamily="2" charset="2"/>
              </a:rPr>
              <a:t>summer </a:t>
            </a:r>
            <a:r>
              <a:rPr lang="it-IT" sz="2100" b="1" dirty="0" smtClean="0"/>
              <a:t>2021</a:t>
            </a:r>
            <a:endParaRPr lang="it-IT" sz="2100" b="1" dirty="0"/>
          </a:p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it-IT" sz="2100" dirty="0" err="1" smtClean="0"/>
              <a:t>Permission</a:t>
            </a:r>
            <a:r>
              <a:rPr lang="it-IT" sz="2100" dirty="0" smtClean="0"/>
              <a:t> to </a:t>
            </a:r>
            <a:r>
              <a:rPr lang="it-IT" sz="2100" dirty="0" err="1" smtClean="0"/>
              <a:t>access</a:t>
            </a:r>
            <a:r>
              <a:rPr lang="it-IT" sz="2100" dirty="0" smtClean="0"/>
              <a:t> the LSS1L zone</a:t>
            </a:r>
          </a:p>
          <a:p>
            <a:pPr lvl="1">
              <a:spcBef>
                <a:spcPts val="400"/>
              </a:spcBef>
              <a:spcAft>
                <a:spcPts val="400"/>
              </a:spcAft>
            </a:pPr>
            <a:r>
              <a:rPr lang="it-IT" sz="1700" dirty="0" err="1" smtClean="0"/>
              <a:t>Check</a:t>
            </a:r>
            <a:r>
              <a:rPr lang="it-IT" sz="1700" dirty="0" smtClean="0"/>
              <a:t> of the global status of the Arm1 </a:t>
            </a:r>
            <a:r>
              <a:rPr lang="it-IT" sz="1700" dirty="0" err="1" smtClean="0"/>
              <a:t>installation</a:t>
            </a:r>
            <a:r>
              <a:rPr lang="it-IT" sz="1700" dirty="0" smtClean="0"/>
              <a:t> </a:t>
            </a:r>
            <a:r>
              <a:rPr lang="it-IT" sz="1700" dirty="0" err="1" smtClean="0"/>
              <a:t>point</a:t>
            </a:r>
            <a:endParaRPr lang="it-IT" sz="1700" dirty="0" smtClean="0"/>
          </a:p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it-IT" sz="2100" dirty="0" smtClean="0"/>
              <a:t>Organization of the </a:t>
            </a:r>
            <a:r>
              <a:rPr lang="it-IT" sz="2100" dirty="0" err="1" smtClean="0"/>
              <a:t>installation</a:t>
            </a:r>
            <a:r>
              <a:rPr lang="it-IT" sz="2100" dirty="0" smtClean="0"/>
              <a:t> of the </a:t>
            </a:r>
            <a:r>
              <a:rPr lang="it-IT" sz="2100" dirty="0" err="1" smtClean="0"/>
              <a:t>two</a:t>
            </a:r>
            <a:r>
              <a:rPr lang="it-IT" sz="2100" dirty="0" smtClean="0"/>
              <a:t> detectors for </a:t>
            </a:r>
            <a:r>
              <a:rPr lang="it-IT" sz="2100" dirty="0" err="1" smtClean="0"/>
              <a:t>p+p</a:t>
            </a:r>
            <a:r>
              <a:rPr lang="it-IT" sz="2100" dirty="0" smtClean="0"/>
              <a:t> </a:t>
            </a:r>
            <a:r>
              <a:rPr lang="it-IT" sz="2100" b="1" dirty="0" smtClean="0"/>
              <a:t>2022</a:t>
            </a:r>
          </a:p>
          <a:p>
            <a:pPr lvl="1">
              <a:spcBef>
                <a:spcPts val="400"/>
              </a:spcBef>
              <a:spcAft>
                <a:spcPts val="400"/>
              </a:spcAft>
            </a:pPr>
            <a:r>
              <a:rPr lang="it-IT" sz="1700" u="sng" dirty="0" smtClean="0"/>
              <a:t>Balance test</a:t>
            </a:r>
            <a:r>
              <a:rPr lang="it-IT" sz="1700" dirty="0" smtClean="0"/>
              <a:t> (</a:t>
            </a:r>
            <a:r>
              <a:rPr lang="it-IT" sz="1700" dirty="0" err="1" smtClean="0"/>
              <a:t>near</a:t>
            </a:r>
            <a:r>
              <a:rPr lang="it-IT" sz="1700" dirty="0" smtClean="0"/>
              <a:t> the lift)</a:t>
            </a:r>
            <a:endParaRPr lang="it-IT" sz="1700" u="sng" dirty="0" smtClean="0"/>
          </a:p>
          <a:p>
            <a:pPr lvl="1">
              <a:spcBef>
                <a:spcPts val="400"/>
              </a:spcBef>
              <a:spcAft>
                <a:spcPts val="400"/>
              </a:spcAft>
            </a:pPr>
            <a:r>
              <a:rPr lang="it-IT" sz="1700" u="sng" dirty="0" smtClean="0"/>
              <a:t>Remote </a:t>
            </a:r>
            <a:r>
              <a:rPr lang="it-IT" sz="1700" u="sng" dirty="0" err="1" smtClean="0"/>
              <a:t>handling</a:t>
            </a:r>
            <a:r>
              <a:rPr lang="it-IT" sz="1700" u="sng" dirty="0" smtClean="0"/>
              <a:t> </a:t>
            </a:r>
            <a:r>
              <a:rPr lang="it-IT" sz="1700" dirty="0" smtClean="0"/>
              <a:t>for </a:t>
            </a:r>
            <a:r>
              <a:rPr lang="it-IT" sz="1700" dirty="0" err="1" smtClean="0"/>
              <a:t>installation</a:t>
            </a:r>
            <a:r>
              <a:rPr lang="it-IT" sz="1700" dirty="0" smtClean="0"/>
              <a:t> and </a:t>
            </a:r>
            <a:r>
              <a:rPr lang="it-IT" sz="1700" dirty="0" err="1" smtClean="0"/>
              <a:t>removal</a:t>
            </a:r>
            <a:endParaRPr lang="it-IT" sz="1700" dirty="0" smtClean="0"/>
          </a:p>
          <a:p>
            <a:pPr lvl="1">
              <a:spcBef>
                <a:spcPts val="400"/>
              </a:spcBef>
              <a:spcAft>
                <a:spcPts val="400"/>
              </a:spcAft>
            </a:pPr>
            <a:r>
              <a:rPr lang="it-IT" sz="1700" u="sng" dirty="0" err="1" smtClean="0"/>
              <a:t>Geometrical</a:t>
            </a:r>
            <a:r>
              <a:rPr lang="it-IT" sz="1700" u="sng" dirty="0" smtClean="0"/>
              <a:t> </a:t>
            </a:r>
            <a:r>
              <a:rPr lang="it-IT" sz="1700" u="sng" dirty="0" err="1" smtClean="0"/>
              <a:t>survey</a:t>
            </a:r>
            <a:endParaRPr lang="it-IT" sz="1700" u="sng" dirty="0" smtClean="0"/>
          </a:p>
          <a:p>
            <a:pPr lvl="1">
              <a:spcBef>
                <a:spcPts val="400"/>
              </a:spcBef>
              <a:spcAft>
                <a:spcPts val="400"/>
              </a:spcAft>
            </a:pPr>
            <a:r>
              <a:rPr lang="it-IT" sz="1700" u="sng" dirty="0" err="1" smtClean="0"/>
              <a:t>Temporary</a:t>
            </a:r>
            <a:r>
              <a:rPr lang="it-IT" sz="1700" u="sng" dirty="0" smtClean="0"/>
              <a:t> </a:t>
            </a:r>
            <a:r>
              <a:rPr lang="it-IT" sz="1700" u="sng" dirty="0" err="1" smtClean="0"/>
              <a:t>storage</a:t>
            </a:r>
            <a:r>
              <a:rPr lang="it-IT" sz="1700" dirty="0" smtClean="0"/>
              <a:t> </a:t>
            </a:r>
            <a:r>
              <a:rPr lang="it-IT" sz="1700" dirty="0" err="1" smtClean="0"/>
              <a:t>after</a:t>
            </a:r>
            <a:r>
              <a:rPr lang="it-IT" sz="1700" dirty="0" smtClean="0"/>
              <a:t> </a:t>
            </a:r>
            <a:r>
              <a:rPr lang="it-IT" sz="1700" dirty="0" err="1" smtClean="0"/>
              <a:t>removal</a:t>
            </a:r>
            <a:endParaRPr lang="it-IT" sz="17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TREX, 14 October 2020</a:t>
            </a:r>
            <a:endParaRPr lang="it-IT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LHCf - activities and requests</a:t>
            </a:r>
            <a:endParaRPr lang="it-IT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C6E2F-C82B-490E-9E95-0DDC1812D47D}" type="slidenum">
              <a:rPr lang="it-IT" smtClean="0"/>
              <a:t>12</a:t>
            </a:fld>
            <a:endParaRPr lang="it-IT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3987" y="3132246"/>
            <a:ext cx="3856357" cy="305055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065281" y="2712919"/>
            <a:ext cx="22342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Planning for </a:t>
            </a:r>
            <a:r>
              <a:rPr lang="it-IT" dirty="0" err="1" smtClean="0"/>
              <a:t>sector</a:t>
            </a:r>
            <a:r>
              <a:rPr lang="it-IT" dirty="0" smtClean="0"/>
              <a:t> 12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51116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293471" y="2904564"/>
            <a:ext cx="69745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5400" dirty="0" smtClean="0">
                <a:latin typeface="+mj-lt"/>
              </a:rPr>
              <a:t>BACKUP SLIDES</a:t>
            </a:r>
            <a:endParaRPr lang="it-IT" sz="5400" dirty="0">
              <a:latin typeface="+mj-lt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TREX, 14 October 2020</a:t>
            </a:r>
            <a:endParaRPr lang="it-IT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LHCf - activities and requests</a:t>
            </a:r>
            <a:endParaRPr lang="it-IT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C6E2F-C82B-490E-9E95-0DDC1812D47D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40201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164" y="209737"/>
            <a:ext cx="9411447" cy="704663"/>
          </a:xfrm>
        </p:spPr>
        <p:txBody>
          <a:bodyPr/>
          <a:lstStyle/>
          <a:p>
            <a:r>
              <a:rPr lang="it-IT" dirty="0" smtClean="0"/>
              <a:t>Balance test</a:t>
            </a:r>
            <a:endParaRPr lang="it-IT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517" y="1798916"/>
            <a:ext cx="5191561" cy="389367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2082" y="1792940"/>
            <a:ext cx="5199529" cy="389964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974164" y="1116712"/>
            <a:ext cx="55820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</a:t>
            </a:r>
            <a:r>
              <a:rPr lang="en-US" dirty="0"/>
              <a:t>operation requires the use of </a:t>
            </a:r>
            <a:r>
              <a:rPr lang="en-US" dirty="0" smtClean="0"/>
              <a:t>a </a:t>
            </a:r>
            <a:r>
              <a:rPr lang="en-US" dirty="0"/>
              <a:t>bridge crane</a:t>
            </a:r>
            <a:endParaRPr lang="it-IT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TREX, 14 October 2020</a:t>
            </a:r>
            <a:endParaRPr lang="it-IT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LHCf - activities and requests</a:t>
            </a:r>
            <a:endParaRPr lang="it-IT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C6E2F-C82B-490E-9E95-0DDC1812D47D}" type="slidenum">
              <a:rPr lang="it-IT" smtClean="0"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37351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55971" y="1248722"/>
            <a:ext cx="5987069" cy="4351338"/>
          </a:xfrm>
        </p:spPr>
        <p:txBody>
          <a:bodyPr>
            <a:normAutofit/>
          </a:bodyPr>
          <a:lstStyle/>
          <a:p>
            <a:r>
              <a:rPr lang="it-IT" sz="2400" dirty="0"/>
              <a:t>Arm1 </a:t>
            </a:r>
          </a:p>
          <a:p>
            <a:pPr marL="457200" lvl="1" indent="0">
              <a:buNone/>
            </a:pPr>
            <a:r>
              <a:rPr lang="it-IT" sz="2000" dirty="0"/>
              <a:t>Connection with </a:t>
            </a:r>
            <a:r>
              <a:rPr lang="it-IT" sz="2000" dirty="0" err="1"/>
              <a:t>cables</a:t>
            </a:r>
            <a:r>
              <a:rPr lang="it-IT" sz="2000" dirty="0"/>
              <a:t> from USA15 </a:t>
            </a:r>
          </a:p>
          <a:p>
            <a:pPr lvl="1"/>
            <a:r>
              <a:rPr lang="en-US" sz="2000" dirty="0"/>
              <a:t>3 </a:t>
            </a:r>
            <a:r>
              <a:rPr lang="en-US" sz="2000" dirty="0" smtClean="0"/>
              <a:t>big </a:t>
            </a:r>
            <a:r>
              <a:rPr lang="en-US" sz="2000" dirty="0" err="1" smtClean="0"/>
              <a:t>Harting</a:t>
            </a:r>
            <a:r>
              <a:rPr lang="en-US" sz="2000" dirty="0" smtClean="0"/>
              <a:t> </a:t>
            </a:r>
            <a:r>
              <a:rPr lang="en-US" sz="2000" dirty="0"/>
              <a:t>connectors for 45 coaxial cables </a:t>
            </a:r>
          </a:p>
          <a:p>
            <a:pPr lvl="1"/>
            <a:r>
              <a:rPr lang="en-US" sz="2000" dirty="0"/>
              <a:t>4 coaxial cables (BNC 75</a:t>
            </a:r>
            <a:r>
              <a:rPr lang="en-US" altLang="ja-JP" sz="2000" dirty="0"/>
              <a:t>Ω</a:t>
            </a:r>
            <a:r>
              <a:rPr lang="en-US" sz="2000" dirty="0"/>
              <a:t>)  </a:t>
            </a:r>
          </a:p>
          <a:p>
            <a:pPr lvl="1"/>
            <a:r>
              <a:rPr lang="en-US" sz="2000" dirty="0"/>
              <a:t>1 HV cable (LEMO REDEL)</a:t>
            </a:r>
          </a:p>
          <a:p>
            <a:pPr lvl="1"/>
            <a:r>
              <a:rPr lang="en-US" sz="2000" dirty="0"/>
              <a:t>4 D-sub connectors for </a:t>
            </a:r>
            <a:br>
              <a:rPr lang="en-US" sz="2000" dirty="0"/>
            </a:br>
            <a:r>
              <a:rPr lang="en-US" sz="2000" dirty="0"/>
              <a:t>powers and slow signals.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8BB2A91-C9D6-C442-B456-37DE95BB45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9600" y="1500066"/>
            <a:ext cx="6299756" cy="472253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D575001-4928-9C41-9C29-CC0CC6A3A7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9805" y="4417355"/>
            <a:ext cx="2839403" cy="194826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7291CCB-7EE1-544F-9C2C-1748A47F4169}"/>
              </a:ext>
            </a:extLst>
          </p:cNvPr>
          <p:cNvSpPr txBox="1"/>
          <p:nvPr/>
        </p:nvSpPr>
        <p:spPr>
          <a:xfrm>
            <a:off x="493990" y="4487778"/>
            <a:ext cx="22556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Latch-type D-sub lock </a:t>
            </a:r>
            <a:br>
              <a:rPr lang="en-US" dirty="0"/>
            </a:br>
            <a:r>
              <a:rPr lang="en-US" dirty="0"/>
              <a:t>for quick connection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324847" y="216933"/>
            <a:ext cx="4379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600" dirty="0" err="1" smtClean="0">
                <a:latin typeface="+mj-lt"/>
              </a:rPr>
              <a:t>Connections</a:t>
            </a:r>
            <a:r>
              <a:rPr lang="it-IT" sz="3600" dirty="0" smtClean="0">
                <a:latin typeface="+mj-lt"/>
              </a:rPr>
              <a:t> for Arm1</a:t>
            </a:r>
            <a:endParaRPr lang="it-IT" sz="3600" dirty="0">
              <a:latin typeface="+mj-lt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TREX, 14 October 2020</a:t>
            </a:r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LHCf - activities and requests</a:t>
            </a:r>
            <a:endParaRPr lang="it-IT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C6E2F-C82B-490E-9E95-0DDC1812D47D}" type="slidenum">
              <a:rPr lang="it-IT" smtClean="0"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78566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9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rcRect l="29130" r="29334" b="69712"/>
          <a:stretch/>
        </p:blipFill>
        <p:spPr>
          <a:xfrm>
            <a:off x="926353" y="1018986"/>
            <a:ext cx="10222123" cy="5345283"/>
          </a:xfrm>
          <a:prstGeom prst="rect">
            <a:avLst/>
          </a:prstGeom>
          <a:ln>
            <a:noFill/>
          </a:ln>
          <a:effectLst>
            <a:outerShdw blurRad="50800" dist="50760" dir="5400000" sx="1000" sy="1000" algn="ctr" rotWithShape="0">
              <a:srgbClr val="000000"/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2324847" y="216933"/>
            <a:ext cx="70047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600" dirty="0" err="1" smtClean="0">
                <a:latin typeface="+mj-lt"/>
              </a:rPr>
              <a:t>Few</a:t>
            </a:r>
            <a:r>
              <a:rPr lang="it-IT" sz="3600" dirty="0" smtClean="0">
                <a:latin typeface="+mj-lt"/>
              </a:rPr>
              <a:t> </a:t>
            </a:r>
            <a:r>
              <a:rPr lang="it-IT" sz="3600" dirty="0" err="1" smtClean="0">
                <a:latin typeface="+mj-lt"/>
              </a:rPr>
              <a:t>additional</a:t>
            </a:r>
            <a:r>
              <a:rPr lang="it-IT" sz="3600" dirty="0" smtClean="0">
                <a:latin typeface="+mj-lt"/>
              </a:rPr>
              <a:t> </a:t>
            </a:r>
            <a:r>
              <a:rPr lang="it-IT" sz="3600" dirty="0" err="1" smtClean="0">
                <a:latin typeface="+mj-lt"/>
              </a:rPr>
              <a:t>connections</a:t>
            </a:r>
            <a:r>
              <a:rPr lang="it-IT" sz="3600" dirty="0" smtClean="0">
                <a:latin typeface="+mj-lt"/>
              </a:rPr>
              <a:t> for Arm2</a:t>
            </a:r>
            <a:endParaRPr lang="it-IT" sz="3600" dirty="0">
              <a:latin typeface="+mj-lt"/>
            </a:endParaRPr>
          </a:p>
        </p:txBody>
      </p:sp>
      <p:sp>
        <p:nvSpPr>
          <p:cNvPr id="10" name="Right Arrow 9"/>
          <p:cNvSpPr/>
          <p:nvPr/>
        </p:nvSpPr>
        <p:spPr>
          <a:xfrm rot="16018940">
            <a:off x="7631062" y="4938660"/>
            <a:ext cx="484094" cy="496047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1</a:t>
            </a:r>
            <a:endParaRPr lang="it-IT" dirty="0"/>
          </a:p>
        </p:txBody>
      </p:sp>
      <p:sp>
        <p:nvSpPr>
          <p:cNvPr id="11" name="Right Arrow 10"/>
          <p:cNvSpPr/>
          <p:nvPr/>
        </p:nvSpPr>
        <p:spPr>
          <a:xfrm rot="16018940">
            <a:off x="9226621" y="5172513"/>
            <a:ext cx="484094" cy="496047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1</a:t>
            </a:r>
            <a:endParaRPr lang="it-IT" dirty="0"/>
          </a:p>
        </p:txBody>
      </p:sp>
      <p:sp>
        <p:nvSpPr>
          <p:cNvPr id="12" name="Right Arrow 11"/>
          <p:cNvSpPr/>
          <p:nvPr/>
        </p:nvSpPr>
        <p:spPr>
          <a:xfrm rot="16018940">
            <a:off x="9936314" y="5245117"/>
            <a:ext cx="484094" cy="496047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1</a:t>
            </a:r>
            <a:endParaRPr lang="it-IT" dirty="0"/>
          </a:p>
        </p:txBody>
      </p:sp>
      <p:sp>
        <p:nvSpPr>
          <p:cNvPr id="13" name="Right Arrow 12"/>
          <p:cNvSpPr/>
          <p:nvPr/>
        </p:nvSpPr>
        <p:spPr>
          <a:xfrm>
            <a:off x="6978578" y="3905622"/>
            <a:ext cx="484094" cy="496047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1</a:t>
            </a:r>
            <a:endParaRPr lang="it-IT" dirty="0"/>
          </a:p>
        </p:txBody>
      </p:sp>
      <p:sp>
        <p:nvSpPr>
          <p:cNvPr id="16" name="Right Arrow 15"/>
          <p:cNvSpPr/>
          <p:nvPr/>
        </p:nvSpPr>
        <p:spPr>
          <a:xfrm>
            <a:off x="6936743" y="2510118"/>
            <a:ext cx="484094" cy="496047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1</a:t>
            </a:r>
            <a:endParaRPr lang="it-IT" dirty="0"/>
          </a:p>
        </p:txBody>
      </p:sp>
      <p:sp>
        <p:nvSpPr>
          <p:cNvPr id="17" name="Right Arrow 16"/>
          <p:cNvSpPr/>
          <p:nvPr/>
        </p:nvSpPr>
        <p:spPr>
          <a:xfrm rot="19541091">
            <a:off x="4881554" y="4386723"/>
            <a:ext cx="484094" cy="496047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4</a:t>
            </a:r>
          </a:p>
        </p:txBody>
      </p:sp>
      <p:sp>
        <p:nvSpPr>
          <p:cNvPr id="18" name="Right Arrow 17"/>
          <p:cNvSpPr/>
          <p:nvPr/>
        </p:nvSpPr>
        <p:spPr>
          <a:xfrm rot="19541091">
            <a:off x="4045796" y="4246930"/>
            <a:ext cx="484094" cy="496047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8</a:t>
            </a:r>
            <a:endParaRPr lang="it-IT" dirty="0"/>
          </a:p>
        </p:txBody>
      </p:sp>
      <p:sp>
        <p:nvSpPr>
          <p:cNvPr id="2" name="TextBox 1"/>
          <p:cNvSpPr txBox="1"/>
          <p:nvPr/>
        </p:nvSpPr>
        <p:spPr>
          <a:xfrm rot="533980">
            <a:off x="8506892" y="3407511"/>
            <a:ext cx="16453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err="1" smtClean="0">
                <a:solidFill>
                  <a:srgbClr val="583403"/>
                </a:solidFill>
              </a:rPr>
              <a:t>Silicon</a:t>
            </a:r>
            <a:r>
              <a:rPr lang="it-IT" sz="2000" dirty="0" smtClean="0">
                <a:solidFill>
                  <a:srgbClr val="583403"/>
                </a:solidFill>
              </a:rPr>
              <a:t> </a:t>
            </a:r>
            <a:r>
              <a:rPr lang="it-IT" sz="2000" dirty="0" err="1" smtClean="0">
                <a:solidFill>
                  <a:srgbClr val="583403"/>
                </a:solidFill>
              </a:rPr>
              <a:t>tracker</a:t>
            </a:r>
            <a:endParaRPr lang="it-IT" sz="2000" dirty="0">
              <a:solidFill>
                <a:srgbClr val="583403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TREX, 14 October 2020</a:t>
            </a:r>
            <a:endParaRPr lang="it-IT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LHCf - activities and requests</a:t>
            </a:r>
            <a:endParaRPr lang="it-IT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C6E2F-C82B-490E-9E95-0DDC1812D47D}" type="slidenum">
              <a:rPr lang="it-IT" smtClean="0"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62200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23" r="31895" b="31287"/>
          <a:stretch/>
        </p:blipFill>
        <p:spPr>
          <a:xfrm>
            <a:off x="1163321" y="873760"/>
            <a:ext cx="8813800" cy="543308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TREX, 14 October 2020</a:t>
            </a:r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LHCf - activities and requests</a:t>
            </a:r>
            <a:endParaRPr lang="it-IT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C6E2F-C82B-490E-9E95-0DDC1812D47D}" type="slidenum">
              <a:rPr lang="it-IT" smtClean="0"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57573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rcRect t="17254" r="67437" b="36770"/>
          <a:stretch/>
        </p:blipFill>
        <p:spPr>
          <a:xfrm>
            <a:off x="2707342" y="805725"/>
            <a:ext cx="5663453" cy="5734394"/>
          </a:xfrm>
          <a:prstGeom prst="rect">
            <a:avLst/>
          </a:prstGeom>
          <a:ln>
            <a:noFill/>
          </a:ln>
          <a:effectLst>
            <a:outerShdw blurRad="50800" dist="50760" dir="5400000" sx="1000" sy="1000" algn="ctr" rotWithShape="0">
              <a:srgbClr val="000000"/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2324847" y="216933"/>
            <a:ext cx="38876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600" dirty="0" err="1" smtClean="0">
                <a:latin typeface="+mj-lt"/>
              </a:rPr>
              <a:t>Connections</a:t>
            </a:r>
            <a:r>
              <a:rPr lang="it-IT" sz="3600" dirty="0" smtClean="0">
                <a:latin typeface="+mj-lt"/>
              </a:rPr>
              <a:t> (Arm2)</a:t>
            </a:r>
            <a:endParaRPr lang="it-IT" sz="3600" dirty="0">
              <a:latin typeface="+mj-lt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TREX, 14 October 2020</a:t>
            </a:r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LHCf - activities and requests</a:t>
            </a:r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C6E2F-C82B-490E-9E95-0DDC1812D47D}" type="slidenum">
              <a:rPr lang="it-IT" smtClean="0"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57307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979228" y="385481"/>
            <a:ext cx="9239020" cy="387798"/>
          </a:xfrm>
        </p:spPr>
        <p:txBody>
          <a:bodyPr/>
          <a:lstStyle/>
          <a:p>
            <a:pPr marL="0" indent="0">
              <a:buNone/>
            </a:pPr>
            <a:r>
              <a:rPr lang="it-IT" dirty="0" smtClean="0"/>
              <a:t>New </a:t>
            </a:r>
            <a:r>
              <a:rPr lang="it-IT" dirty="0" err="1" smtClean="0"/>
              <a:t>power</a:t>
            </a:r>
            <a:r>
              <a:rPr lang="it-IT" dirty="0" smtClean="0"/>
              <a:t> </a:t>
            </a:r>
            <a:r>
              <a:rPr lang="it-IT" dirty="0" err="1" smtClean="0"/>
              <a:t>supply</a:t>
            </a:r>
            <a:r>
              <a:rPr lang="it-IT" dirty="0" smtClean="0"/>
              <a:t> and clock </a:t>
            </a:r>
            <a:r>
              <a:rPr lang="it-IT" dirty="0" err="1" smtClean="0"/>
              <a:t>distrib</a:t>
            </a:r>
            <a:r>
              <a:rPr lang="it-IT" dirty="0" smtClean="0"/>
              <a:t>. (PS-CLK) </a:t>
            </a:r>
            <a:r>
              <a:rPr lang="it-IT" dirty="0" err="1" smtClean="0"/>
              <a:t>board</a:t>
            </a:r>
            <a:endParaRPr lang="it-IT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02" r="7577"/>
          <a:stretch/>
        </p:blipFill>
        <p:spPr>
          <a:xfrm rot="16200000">
            <a:off x="3588751" y="-1101928"/>
            <a:ext cx="4840064" cy="9151094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1153459" y="967184"/>
            <a:ext cx="3866776" cy="5170651"/>
          </a:xfrm>
          <a:prstGeom prst="rect">
            <a:avLst/>
          </a:prstGeom>
          <a:noFill/>
          <a:ln w="44450">
            <a:solidFill>
              <a:srgbClr val="FF6E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Rectangle 17"/>
          <p:cNvSpPr/>
          <p:nvPr/>
        </p:nvSpPr>
        <p:spPr>
          <a:xfrm>
            <a:off x="5020235" y="967184"/>
            <a:ext cx="1219200" cy="5170651"/>
          </a:xfrm>
          <a:prstGeom prst="rect">
            <a:avLst/>
          </a:prstGeom>
          <a:noFill/>
          <a:ln w="44450">
            <a:solidFill>
              <a:srgbClr val="FF6E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Rectangle 18"/>
          <p:cNvSpPr/>
          <p:nvPr/>
        </p:nvSpPr>
        <p:spPr>
          <a:xfrm>
            <a:off x="6239435" y="967184"/>
            <a:ext cx="1822824" cy="5170651"/>
          </a:xfrm>
          <a:prstGeom prst="rect">
            <a:avLst/>
          </a:prstGeom>
          <a:noFill/>
          <a:ln w="44450">
            <a:solidFill>
              <a:srgbClr val="FF6E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Rectangle 19"/>
          <p:cNvSpPr/>
          <p:nvPr/>
        </p:nvSpPr>
        <p:spPr>
          <a:xfrm>
            <a:off x="8062259" y="967184"/>
            <a:ext cx="1630545" cy="5170651"/>
          </a:xfrm>
          <a:prstGeom prst="rect">
            <a:avLst/>
          </a:prstGeom>
          <a:noFill/>
          <a:ln w="44450">
            <a:solidFill>
              <a:srgbClr val="FF6E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TextBox 20"/>
          <p:cNvSpPr txBox="1"/>
          <p:nvPr/>
        </p:nvSpPr>
        <p:spPr>
          <a:xfrm>
            <a:off x="2272086" y="6191626"/>
            <a:ext cx="15393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LV </a:t>
            </a:r>
            <a:r>
              <a:rPr lang="it-IT" dirty="0" err="1" smtClean="0"/>
              <a:t>distribution</a:t>
            </a:r>
            <a:endParaRPr lang="it-IT" dirty="0"/>
          </a:p>
        </p:txBody>
      </p:sp>
      <p:sp>
        <p:nvSpPr>
          <p:cNvPr id="22" name="TextBox 21"/>
          <p:cNvSpPr txBox="1"/>
          <p:nvPr/>
        </p:nvSpPr>
        <p:spPr>
          <a:xfrm>
            <a:off x="5045435" y="6191626"/>
            <a:ext cx="1071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T-</a:t>
            </a:r>
            <a:r>
              <a:rPr lang="it-IT" dirty="0" err="1" smtClean="0"/>
              <a:t>sensors</a:t>
            </a:r>
            <a:endParaRPr lang="it-IT" dirty="0"/>
          </a:p>
        </p:txBody>
      </p:sp>
      <p:sp>
        <p:nvSpPr>
          <p:cNvPr id="23" name="TextBox 22"/>
          <p:cNvSpPr txBox="1"/>
          <p:nvPr/>
        </p:nvSpPr>
        <p:spPr>
          <a:xfrm>
            <a:off x="6381181" y="6191626"/>
            <a:ext cx="16023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H</a:t>
            </a:r>
            <a:r>
              <a:rPr lang="it-IT" dirty="0" smtClean="0"/>
              <a:t>V </a:t>
            </a:r>
            <a:r>
              <a:rPr lang="it-IT" dirty="0" err="1" smtClean="0"/>
              <a:t>distribution</a:t>
            </a:r>
            <a:endParaRPr lang="it-IT" dirty="0"/>
          </a:p>
        </p:txBody>
      </p:sp>
      <p:sp>
        <p:nvSpPr>
          <p:cNvPr id="24" name="TextBox 23"/>
          <p:cNvSpPr txBox="1"/>
          <p:nvPr/>
        </p:nvSpPr>
        <p:spPr>
          <a:xfrm>
            <a:off x="8141253" y="6191626"/>
            <a:ext cx="1668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CLK </a:t>
            </a:r>
            <a:r>
              <a:rPr lang="it-IT" dirty="0" err="1" smtClean="0"/>
              <a:t>distribution</a:t>
            </a:r>
            <a:endParaRPr lang="it-IT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TREX, 14 October 2020</a:t>
            </a:r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LHCf - activities and requests</a:t>
            </a:r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C6E2F-C82B-490E-9E95-0DDC1812D47D}" type="slidenum">
              <a:rPr lang="it-IT" smtClean="0"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87018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3718" y="152213"/>
            <a:ext cx="7255436" cy="797413"/>
          </a:xfrm>
        </p:spPr>
        <p:txBody>
          <a:bodyPr>
            <a:normAutofit/>
          </a:bodyPr>
          <a:lstStyle/>
          <a:p>
            <a:r>
              <a:rPr lang="it-IT" sz="4000" dirty="0" err="1" smtClean="0"/>
              <a:t>Outline</a:t>
            </a:r>
            <a:endParaRPr lang="it-IT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9259" y="1604360"/>
            <a:ext cx="6190129" cy="1718422"/>
          </a:xfrm>
        </p:spPr>
        <p:txBody>
          <a:bodyPr>
            <a:noAutofit/>
          </a:bodyPr>
          <a:lstStyle/>
          <a:p>
            <a:r>
              <a:rPr lang="it-IT" sz="2400" dirty="0" err="1" smtClean="0">
                <a:latin typeface="+mj-lt"/>
              </a:rPr>
              <a:t>Contacts</a:t>
            </a:r>
            <a:r>
              <a:rPr lang="it-IT" sz="2400" dirty="0" smtClean="0">
                <a:latin typeface="+mj-lt"/>
              </a:rPr>
              <a:t> for the </a:t>
            </a:r>
            <a:r>
              <a:rPr lang="it-IT" sz="2400" dirty="0" err="1" smtClean="0">
                <a:latin typeface="+mj-lt"/>
              </a:rPr>
              <a:t>next</a:t>
            </a:r>
            <a:r>
              <a:rPr lang="it-IT" sz="2400" dirty="0" smtClean="0">
                <a:latin typeface="+mj-lt"/>
              </a:rPr>
              <a:t> </a:t>
            </a:r>
            <a:r>
              <a:rPr lang="it-IT" sz="2400" dirty="0" err="1" smtClean="0">
                <a:latin typeface="+mj-lt"/>
              </a:rPr>
              <a:t>LHCf</a:t>
            </a:r>
            <a:r>
              <a:rPr lang="it-IT" sz="2400" dirty="0" smtClean="0">
                <a:latin typeface="+mj-lt"/>
              </a:rPr>
              <a:t> </a:t>
            </a:r>
            <a:r>
              <a:rPr lang="it-IT" sz="2400" dirty="0" err="1" smtClean="0">
                <a:latin typeface="+mj-lt"/>
              </a:rPr>
              <a:t>run</a:t>
            </a:r>
            <a:r>
              <a:rPr lang="it-IT" sz="2400" dirty="0" smtClean="0">
                <a:latin typeface="+mj-lt"/>
              </a:rPr>
              <a:t>(s)</a:t>
            </a:r>
          </a:p>
          <a:p>
            <a:r>
              <a:rPr lang="it-IT" sz="2400" dirty="0" smtClean="0">
                <a:latin typeface="+mj-lt"/>
              </a:rPr>
              <a:t>On-</a:t>
            </a:r>
            <a:r>
              <a:rPr lang="it-IT" sz="2400" dirty="0" err="1" smtClean="0">
                <a:latin typeface="+mj-lt"/>
              </a:rPr>
              <a:t>going</a:t>
            </a:r>
            <a:r>
              <a:rPr lang="it-IT" sz="2400" dirty="0" smtClean="0">
                <a:latin typeface="+mj-lt"/>
              </a:rPr>
              <a:t> and </a:t>
            </a:r>
            <a:r>
              <a:rPr lang="it-IT" sz="2400" dirty="0" err="1" smtClean="0">
                <a:latin typeface="+mj-lt"/>
              </a:rPr>
              <a:t>next</a:t>
            </a:r>
            <a:r>
              <a:rPr lang="it-IT" sz="2400" dirty="0" smtClean="0">
                <a:latin typeface="+mj-lt"/>
              </a:rPr>
              <a:t> </a:t>
            </a:r>
            <a:r>
              <a:rPr lang="it-IT" sz="2400" dirty="0" err="1" smtClean="0">
                <a:latin typeface="+mj-lt"/>
              </a:rPr>
              <a:t>works</a:t>
            </a:r>
            <a:r>
              <a:rPr lang="it-IT" sz="2400" dirty="0" smtClean="0">
                <a:latin typeface="+mj-lt"/>
              </a:rPr>
              <a:t> in </a:t>
            </a:r>
            <a:r>
              <a:rPr lang="it-IT" sz="2400" dirty="0" err="1" smtClean="0">
                <a:latin typeface="+mj-lt"/>
              </a:rPr>
              <a:t>view</a:t>
            </a:r>
            <a:r>
              <a:rPr lang="it-IT" sz="2400" dirty="0" smtClean="0">
                <a:latin typeface="+mj-lt"/>
              </a:rPr>
              <a:t> of </a:t>
            </a:r>
            <a:r>
              <a:rPr lang="it-IT" sz="2400" dirty="0" err="1" smtClean="0">
                <a:latin typeface="+mj-lt"/>
              </a:rPr>
              <a:t>Run</a:t>
            </a:r>
            <a:r>
              <a:rPr lang="it-IT" sz="2400" dirty="0" smtClean="0">
                <a:latin typeface="+mj-lt"/>
              </a:rPr>
              <a:t> 3</a:t>
            </a:r>
            <a:endParaRPr lang="it-IT" sz="24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9196" y="2486063"/>
            <a:ext cx="5227616" cy="39207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21" t="25360" r="2876" b="18431"/>
          <a:stretch/>
        </p:blipFill>
        <p:spPr>
          <a:xfrm>
            <a:off x="633506" y="4058087"/>
            <a:ext cx="5097930" cy="23486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 rot="286946">
            <a:off x="4389226" y="4735339"/>
            <a:ext cx="1087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Control &amp;</a:t>
            </a:r>
          </a:p>
        </p:txBody>
      </p:sp>
      <p:sp>
        <p:nvSpPr>
          <p:cNvPr id="12" name="TextBox 11"/>
          <p:cNvSpPr txBox="1"/>
          <p:nvPr/>
        </p:nvSpPr>
        <p:spPr>
          <a:xfrm rot="21419002">
            <a:off x="4420075" y="5102799"/>
            <a:ext cx="8955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Storage</a:t>
            </a:r>
            <a:endParaRPr lang="it-IT" dirty="0"/>
          </a:p>
        </p:txBody>
      </p:sp>
      <p:sp>
        <p:nvSpPr>
          <p:cNvPr id="7" name="TextBox 6"/>
          <p:cNvSpPr txBox="1"/>
          <p:nvPr/>
        </p:nvSpPr>
        <p:spPr>
          <a:xfrm>
            <a:off x="753035" y="3723343"/>
            <a:ext cx="3998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ATLAS premises hosting </a:t>
            </a:r>
            <a:r>
              <a:rPr lang="en-US" dirty="0" err="1" smtClean="0"/>
              <a:t>LHCf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TREX, 14 October 2020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LHCf - activities and requests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C6E2F-C82B-490E-9E95-0DDC1812D47D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95794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7"/>
          <p:cNvGraphicFramePr/>
          <p:nvPr>
            <p:extLst/>
          </p:nvPr>
        </p:nvGraphicFramePr>
        <p:xfrm>
          <a:off x="6183980" y="979064"/>
          <a:ext cx="5710680" cy="5562840"/>
        </p:xfrm>
        <a:graphic>
          <a:graphicData uri="http://schemas.openxmlformats.org/drawingml/2006/table">
            <a:tbl>
              <a:tblPr/>
              <a:tblGrid>
                <a:gridCol w="4273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052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988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004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787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48120"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1" strike="noStrike" spc="-1">
                          <a:solidFill>
                            <a:srgbClr val="FFFFFF"/>
                          </a:solidFill>
                          <a:latin typeface="Century Schoolbook"/>
                        </a:rPr>
                        <a:t>Required Personnel 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5B3D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ja-JP"/>
                    </a:p>
                  </a:txBody>
                  <a:tcPr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1" strike="noStrike" spc="-1">
                          <a:solidFill>
                            <a:srgbClr val="FFFFFF"/>
                          </a:solidFill>
                          <a:latin typeface="Century Schoolbook"/>
                        </a:rPr>
                        <a:t>Position 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1" strike="noStrike" spc="-1">
                          <a:solidFill>
                            <a:srgbClr val="FFFFFF"/>
                          </a:solidFill>
                          <a:latin typeface="Century Schoolbook"/>
                        </a:rPr>
                        <a:t>Individual Dose  (mSv)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1" strike="noStrike" spc="-1">
                          <a:solidFill>
                            <a:srgbClr val="FFFFFF"/>
                          </a:solidFill>
                          <a:latin typeface="Century Schoolbook"/>
                        </a:rPr>
                        <a:t>Collective Dose  (man.mSv)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5B3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81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2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C0504D"/>
                          </a:solidFill>
                          <a:latin typeface="Century Schoolbook"/>
                        </a:rPr>
                        <a:t>2 physicists from LHCf 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PM15-&gt; UL14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0,0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0,0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2DC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81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2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4F6228"/>
                          </a:solidFill>
                          <a:latin typeface="Century Schoolbook"/>
                        </a:rPr>
                        <a:t>2 operators from EN/HE 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PM15-&gt; UL14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0,0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0,0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BF1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81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2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4F6228"/>
                          </a:solidFill>
                          <a:latin typeface="Century Schoolbook"/>
                        </a:rPr>
                        <a:t>2 operators from EN/HE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TAN and between TAN and UJ14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0,0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0,0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BF1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81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2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4F6228"/>
                          </a:solidFill>
                          <a:latin typeface="Century Schoolbook"/>
                        </a:rPr>
                        <a:t>2 operators from EN/HE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strike="noStrike" spc="-1" dirty="0">
                          <a:solidFill>
                            <a:srgbClr val="000000"/>
                          </a:solidFill>
                          <a:latin typeface="Century Schoolbook"/>
                        </a:rPr>
                        <a:t>TAN (to install cameras)</a:t>
                      </a:r>
                      <a:endParaRPr lang="en-US" sz="700" b="0" strike="noStrike" spc="-1" dirty="0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0,7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1,3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BF1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81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2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4F6228"/>
                          </a:solidFill>
                          <a:latin typeface="Century Schoolbook"/>
                        </a:rPr>
                        <a:t>2 operators from EN/HE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Bunker in UJ13 -&gt;TAN 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0,3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0,5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BF1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681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2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4F6228"/>
                          </a:solidFill>
                          <a:latin typeface="Century Schoolbook"/>
                        </a:rPr>
                        <a:t>2 operators from EN/HE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UJ14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0,0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0,0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BF1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681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2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4F6228"/>
                          </a:solidFill>
                          <a:latin typeface="Century Schoolbook"/>
                        </a:rPr>
                        <a:t>2 operators from EN/HE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TAN-&gt; bunker in UJ13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0,3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0,5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BF1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681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2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C0504D"/>
                          </a:solidFill>
                          <a:latin typeface="Century Schoolbook"/>
                        </a:rPr>
                        <a:t>2 physicists from LHCf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UJ13 -&gt; TAN 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0,3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0,5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2DC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681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2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4F6228"/>
                          </a:solidFill>
                          <a:latin typeface="Century Schoolbook"/>
                        </a:rPr>
                        <a:t>2 operators from EN/HE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UJ164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0,0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0,0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BF1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681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2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4F6228"/>
                          </a:solidFill>
                          <a:latin typeface="Century Schoolbook"/>
                        </a:rPr>
                        <a:t>2 operators from EN/HE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strike="noStrike" spc="-1" dirty="0">
                          <a:solidFill>
                            <a:srgbClr val="000000"/>
                          </a:solidFill>
                          <a:latin typeface="Century Schoolbook"/>
                        </a:rPr>
                        <a:t>TAN side</a:t>
                      </a:r>
                      <a:endParaRPr lang="en-US" sz="700" b="0" strike="noStrike" spc="-1" dirty="0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0,7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1,3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BF1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681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2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4F6228"/>
                          </a:solidFill>
                          <a:latin typeface="Century Schoolbook"/>
                        </a:rPr>
                        <a:t>2 operators from EN/HE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UJ14 -&gt; PM15 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0,0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0,0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BF1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681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2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8720">
                      <a:solidFill>
                        <a:srgbClr val="FFFFFF"/>
                      </a:solidFill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C0504D"/>
                          </a:solidFill>
                          <a:latin typeface="Century Schoolbook"/>
                        </a:rPr>
                        <a:t>2 physicists from LHCf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8720">
                      <a:solidFill>
                        <a:srgbClr val="FFFFFF"/>
                      </a:solidFill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On top of the TAN 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8720">
                      <a:solidFill>
                        <a:srgbClr val="FFFFFF"/>
                      </a:solidFill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1,3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2,5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2DC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681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1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872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C0504D"/>
                          </a:solidFill>
                          <a:latin typeface="Century Schoolbook"/>
                        </a:rPr>
                        <a:t>2 physicists from LHCf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872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On top of the TAN and behind it on the footbridge 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872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0,8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0,8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2DC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681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1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C0504D"/>
                          </a:solidFill>
                          <a:latin typeface="Century Schoolbook"/>
                        </a:rPr>
                        <a:t>2 physicists from LHCf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On top of the TAN and behind it on the footbridge 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0,4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0,4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2DC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681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1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C0504D"/>
                          </a:solidFill>
                          <a:latin typeface="Century Schoolbook"/>
                        </a:rPr>
                        <a:t>2 physicists from LHCf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On top and side of the TAN 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0,8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0,8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2DC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926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i="1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2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F79646"/>
                          </a:solidFill>
                          <a:latin typeface="Century Schoolbook"/>
                        </a:rPr>
                        <a:t>2 technicians from BE/ABP 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Around the TAN region max 60 minutes near the TAN)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 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 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DE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4665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i="1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2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C0504D"/>
                          </a:solidFill>
                          <a:latin typeface="Century Schoolbook"/>
                        </a:rPr>
                        <a:t>2 physicists from LHCf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FF0000"/>
                          </a:solidFill>
                          <a:latin typeface="Century Schoolbook"/>
                        </a:rPr>
                        <a:t>This test is performed from USA15. In case of problems 2 physicists from LHCf will have to work on top of the TAN  for a period which depends on the kind of problem (typically 15-60 min) 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 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 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2DC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254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1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C0504D"/>
                          </a:solidFill>
                          <a:latin typeface="Century Schoolbook"/>
                        </a:rPr>
                        <a:t>2 physicists from LHCf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Test performed mainly from USA15. Two physicists is required to stay near the TAN for about 15 minutes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2,0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2,0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2DC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681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1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C0504D"/>
                          </a:solidFill>
                          <a:latin typeface="Century Schoolbook"/>
                        </a:rPr>
                        <a:t>2 physicists from LHCf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TAN-&gt;PM15 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0,3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0,3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2DC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681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2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C0504D"/>
                          </a:solidFill>
                          <a:latin typeface="Century Schoolbook"/>
                        </a:rPr>
                        <a:t>2 physicists from LHCf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TAN-&gt;PM15 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0,0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0,0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2DC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342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000000"/>
                      </a:solidFill>
                    </a:lnL>
                    <a:lnT w="1224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T w="1224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n-US" sz="700" b="1" strike="noStrike" spc="-1">
                          <a:solidFill>
                            <a:srgbClr val="0D0D0D"/>
                          </a:solidFill>
                          <a:latin typeface="Century Schoolbook"/>
                        </a:rPr>
                        <a:t>Collective Dose (man.mSv)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T w="12240">
                      <a:solidFill>
                        <a:srgbClr val="000000"/>
                      </a:solidFill>
                    </a:lnT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FFFFFF"/>
                          </a:solidFill>
                          <a:latin typeface="Century Schoolbook"/>
                        </a:rPr>
                        <a:t>TOT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T w="12240">
                      <a:solidFill>
                        <a:srgbClr val="000000"/>
                      </a:solidFill>
                    </a:lnT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FFFFFF"/>
                          </a:solidFill>
                          <a:latin typeface="Century Schoolbook"/>
                        </a:rPr>
                        <a:t>11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solidFill>
                      <a:srgbClr val="95B3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342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000000"/>
                      </a:solidFill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endParaRPr lang="ja-JP"/>
                    </a:p>
                  </a:txBody>
                  <a:tcPr marL="2160" marR="2160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4F6228"/>
                          </a:solidFill>
                          <a:latin typeface="Century Schoolbook"/>
                        </a:rPr>
                        <a:t>operators from EN/HE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/>
                    </a:p>
                  </a:txBody>
                  <a:tcPr marL="2160" marR="216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FFFFFF"/>
                          </a:solidFill>
                          <a:latin typeface="Century Schoolbook"/>
                        </a:rPr>
                        <a:t>4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R w="12240">
                      <a:solidFill>
                        <a:srgbClr val="000000"/>
                      </a:solidFill>
                    </a:lnR>
                    <a:solidFill>
                      <a:srgbClr val="9BBB5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389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L w="12240">
                      <a:solidFill>
                        <a:srgbClr val="000000"/>
                      </a:solidFill>
                    </a:lnL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C0504D"/>
                          </a:solidFill>
                          <a:latin typeface="Century Schoolbook"/>
                        </a:rPr>
                        <a:t>physicists from LHCf 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B w="12240">
                      <a:solidFill>
                        <a:srgbClr val="000000"/>
                      </a:solidFill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7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lang="en-US" sz="700" b="0" strike="noStrike" spc="-1">
                        <a:latin typeface="Arial"/>
                      </a:endParaRPr>
                    </a:p>
                  </a:txBody>
                  <a:tcPr marL="2160" marR="2160"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700" b="0" strike="noStrike" spc="-1" dirty="0">
                          <a:solidFill>
                            <a:srgbClr val="FFFFFF"/>
                          </a:solidFill>
                          <a:latin typeface="Century Schoolbook"/>
                        </a:rPr>
                        <a:t>7</a:t>
                      </a:r>
                      <a:endParaRPr lang="en-US" sz="700" b="0" strike="noStrike" spc="-1" dirty="0">
                        <a:latin typeface="Arial"/>
                      </a:endParaRPr>
                    </a:p>
                  </a:txBody>
                  <a:tcPr marL="2160" marR="2160">
                    <a:lnR w="12240">
                      <a:solidFill>
                        <a:srgbClr val="000000"/>
                      </a:solidFill>
                    </a:lnR>
                    <a:lnB w="12240">
                      <a:solidFill>
                        <a:srgbClr val="000000"/>
                      </a:solidFill>
                    </a:lnB>
                    <a:solidFill>
                      <a:srgbClr val="C050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</a:tbl>
          </a:graphicData>
        </a:graphic>
      </p:graphicFrame>
      <p:sp>
        <p:nvSpPr>
          <p:cNvPr id="6" name="TextShape 1"/>
          <p:cNvSpPr txBox="1"/>
          <p:nvPr/>
        </p:nvSpPr>
        <p:spPr>
          <a:xfrm>
            <a:off x="116554" y="2027742"/>
            <a:ext cx="3585872" cy="2377443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000" b="0" strike="noStrike" spc="-1" dirty="0">
                <a:solidFill>
                  <a:srgbClr val="000000"/>
                </a:solidFill>
                <a:latin typeface="Calibri"/>
              </a:rPr>
              <a:t>Contacts with the CERN radioprotection (RP) team</a:t>
            </a: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b="0" strike="noStrike" spc="-1" dirty="0" smtClean="0">
                <a:solidFill>
                  <a:srgbClr val="000000"/>
                </a:solidFill>
                <a:latin typeface="Calibri"/>
              </a:rPr>
              <a:t>(old) C</a:t>
            </a:r>
            <a:r>
              <a:rPr lang="en-US" b="0" strike="noStrike" spc="-1" dirty="0">
                <a:solidFill>
                  <a:srgbClr val="000000"/>
                </a:solidFill>
                <a:latin typeface="Calibri"/>
              </a:rPr>
              <a:t>. </a:t>
            </a:r>
            <a:r>
              <a:rPr lang="en-US" b="0" strike="noStrike" spc="-1" dirty="0" err="1">
                <a:solidFill>
                  <a:srgbClr val="000000"/>
                </a:solidFill>
                <a:latin typeface="Calibri"/>
              </a:rPr>
              <a:t>Adorisio</a:t>
            </a:r>
            <a:r>
              <a:rPr lang="en-US" b="0" strike="noStrike" spc="-1" dirty="0">
                <a:solidFill>
                  <a:srgbClr val="000000"/>
                </a:solidFill>
                <a:latin typeface="Calibri"/>
              </a:rPr>
              <a:t> (HSE-RP-AS</a:t>
            </a:r>
            <a:r>
              <a:rPr lang="en-US" b="0" strike="noStrike" spc="-1" dirty="0" smtClean="0">
                <a:solidFill>
                  <a:srgbClr val="000000"/>
                </a:solidFill>
                <a:latin typeface="Calibri"/>
              </a:rPr>
              <a:t>)</a:t>
            </a: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pc="-1" dirty="0" smtClean="0">
                <a:solidFill>
                  <a:srgbClr val="000000"/>
                </a:solidFill>
                <a:latin typeface="Calibri"/>
              </a:rPr>
              <a:t>(new) F. </a:t>
            </a:r>
            <a:r>
              <a:rPr lang="en-US" spc="-1" dirty="0" err="1" smtClean="0">
                <a:solidFill>
                  <a:srgbClr val="000000"/>
                </a:solidFill>
                <a:latin typeface="Calibri"/>
              </a:rPr>
              <a:t>Cerutti</a:t>
            </a:r>
            <a:r>
              <a:rPr lang="en-US" spc="-1" dirty="0" smtClean="0">
                <a:solidFill>
                  <a:srgbClr val="000000"/>
                </a:solidFill>
                <a:latin typeface="Calibri"/>
              </a:rPr>
              <a:t>, G. Lerner, </a:t>
            </a:r>
            <a:endParaRPr lang="en-US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CustomShape 6"/>
          <p:cNvSpPr/>
          <p:nvPr/>
        </p:nvSpPr>
        <p:spPr>
          <a:xfrm>
            <a:off x="207993" y="3961507"/>
            <a:ext cx="3600520" cy="98343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b="0" strike="noStrike" spc="-1" dirty="0">
                <a:solidFill>
                  <a:srgbClr val="000000"/>
                </a:solidFill>
                <a:latin typeface="Calibri"/>
              </a:rPr>
              <a:t>Estimate of the expected doses assuming a </a:t>
            </a:r>
            <a:r>
              <a:rPr lang="en-US" sz="2000" b="0" u="sng" strike="noStrike" spc="-1" dirty="0" smtClean="0">
                <a:solidFill>
                  <a:srgbClr val="FF0000"/>
                </a:solidFill>
                <a:uFillTx/>
                <a:latin typeface="Calibri"/>
              </a:rPr>
              <a:t>reinstallation </a:t>
            </a:r>
            <a:r>
              <a:rPr lang="en-US" sz="2000" b="0" u="sng" strike="noStrike" spc="-1" dirty="0">
                <a:solidFill>
                  <a:srgbClr val="FF0000"/>
                </a:solidFill>
                <a:uFillTx/>
                <a:latin typeface="Calibri"/>
              </a:rPr>
              <a:t>of </a:t>
            </a:r>
            <a:r>
              <a:rPr lang="en-US" sz="2000" b="0" u="sng" strike="noStrike" spc="-1" dirty="0" err="1">
                <a:solidFill>
                  <a:srgbClr val="FF0000"/>
                </a:solidFill>
                <a:uFillTx/>
                <a:latin typeface="Calibri"/>
              </a:rPr>
              <a:t>LHCf</a:t>
            </a:r>
            <a:r>
              <a:rPr lang="en-US" sz="2000" b="0" u="sng" strike="noStrike" spc="-1" dirty="0">
                <a:solidFill>
                  <a:srgbClr val="FF0000"/>
                </a:solidFill>
                <a:uFillTx/>
                <a:latin typeface="Calibri"/>
              </a:rPr>
              <a:t> at the first TS of Run 3 (2021)</a:t>
            </a:r>
            <a:endParaRPr lang="en-US" sz="2000" b="0" strike="noStrike" spc="-1" dirty="0">
              <a:latin typeface="Arial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909490" y="33593"/>
            <a:ext cx="7527366" cy="997196"/>
          </a:xfrm>
        </p:spPr>
        <p:txBody>
          <a:bodyPr/>
          <a:lstStyle/>
          <a:p>
            <a:pPr marL="0" indent="0">
              <a:buNone/>
            </a:pPr>
            <a:r>
              <a:rPr lang="it-IT" sz="3600" dirty="0" err="1" smtClean="0"/>
              <a:t>Approved</a:t>
            </a:r>
            <a:r>
              <a:rPr lang="it-IT" sz="3600" dirty="0" smtClean="0"/>
              <a:t> </a:t>
            </a:r>
            <a:r>
              <a:rPr lang="it-IT" sz="3600" dirty="0" err="1" smtClean="0"/>
              <a:t>i</a:t>
            </a:r>
            <a:r>
              <a:rPr lang="it-IT" sz="3600" dirty="0" err="1" smtClean="0">
                <a:latin typeface="+mj-lt"/>
              </a:rPr>
              <a:t>nstallation</a:t>
            </a:r>
            <a:r>
              <a:rPr lang="it-IT" sz="3600" dirty="0" smtClean="0">
                <a:latin typeface="+mj-lt"/>
              </a:rPr>
              <a:t> procedure</a:t>
            </a:r>
            <a:endParaRPr lang="it-IT" sz="3600" dirty="0">
              <a:latin typeface="+mj-lt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l="1246" t="1573" r="65581" b="5607"/>
          <a:stretch/>
        </p:blipFill>
        <p:spPr>
          <a:xfrm>
            <a:off x="3855309" y="986713"/>
            <a:ext cx="2116498" cy="5528949"/>
          </a:xfrm>
          <a:prstGeom prst="rect">
            <a:avLst/>
          </a:prstGeom>
          <a:ln w="47625">
            <a:solidFill>
              <a:schemeClr val="tx1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533792" y="1195601"/>
            <a:ext cx="27424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dirty="0" smtClean="0"/>
              <a:t>OLD….. </a:t>
            </a:r>
            <a:r>
              <a:rPr lang="it-IT" sz="1600" dirty="0" smtClean="0"/>
              <a:t>(pre-COVID19)</a:t>
            </a:r>
            <a:endParaRPr lang="it-IT" sz="3200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TREX, 14 October 2020</a:t>
            </a:r>
            <a:endParaRPr lang="it-IT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LHCf - activities and requests</a:t>
            </a:r>
            <a:endParaRPr lang="it-IT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C6E2F-C82B-490E-9E95-0DDC1812D47D}" type="slidenum">
              <a:rPr lang="it-IT" smtClean="0"/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96742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5585" y="1400630"/>
            <a:ext cx="10842783" cy="43319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Preparation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marL="742950" lvl="1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+mj-lt"/>
              </a:rPr>
              <a:t>p</a:t>
            </a:r>
            <a:r>
              <a:rPr lang="en-US" sz="2000" dirty="0" smtClean="0">
                <a:latin typeface="+mj-lt"/>
              </a:rPr>
              <a:t>reliminary contacts </a:t>
            </a:r>
            <a:r>
              <a:rPr lang="en-US" sz="2000" dirty="0">
                <a:latin typeface="+mj-lt"/>
              </a:rPr>
              <a:t>with SPS coordinator and beam </a:t>
            </a:r>
            <a:r>
              <a:rPr lang="en-US" sz="2000" dirty="0" smtClean="0">
                <a:latin typeface="+mj-lt"/>
              </a:rPr>
              <a:t>physicists </a:t>
            </a:r>
            <a:r>
              <a:rPr lang="en-US" sz="2000" dirty="0">
                <a:latin typeface="+mj-lt"/>
              </a:rPr>
              <a:t>on Jun-Aug </a:t>
            </a:r>
            <a:r>
              <a:rPr lang="en-US" sz="2000" dirty="0" smtClean="0">
                <a:latin typeface="+mj-lt"/>
              </a:rPr>
              <a:t>2020</a:t>
            </a:r>
          </a:p>
          <a:p>
            <a:pPr marL="1200150" lvl="2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+mj-lt"/>
              </a:rPr>
              <a:t>SPS could restart in mid July </a:t>
            </a:r>
            <a:r>
              <a:rPr lang="en-US" sz="2000" dirty="0" smtClean="0">
                <a:latin typeface="+mj-lt"/>
              </a:rPr>
              <a:t>2021</a:t>
            </a:r>
            <a:endParaRPr lang="en-US" sz="2000" dirty="0">
              <a:latin typeface="+mj-lt"/>
            </a:endParaRPr>
          </a:p>
          <a:p>
            <a:pPr marL="742950" lvl="1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+mj-lt"/>
              </a:rPr>
              <a:t>f</a:t>
            </a:r>
            <a:r>
              <a:rPr lang="en-US" sz="2000" dirty="0" smtClean="0">
                <a:latin typeface="+mj-lt"/>
              </a:rPr>
              <a:t>irst </a:t>
            </a:r>
            <a:r>
              <a:rPr lang="en-US" sz="2000" dirty="0">
                <a:latin typeface="+mj-lt"/>
              </a:rPr>
              <a:t>prelim discussion about the </a:t>
            </a:r>
            <a:r>
              <a:rPr lang="en-US" sz="2000" dirty="0" err="1">
                <a:latin typeface="+mj-lt"/>
              </a:rPr>
              <a:t>LHCf</a:t>
            </a:r>
            <a:r>
              <a:rPr lang="en-US" sz="2000" dirty="0">
                <a:latin typeface="+mj-lt"/>
              </a:rPr>
              <a:t> requests</a:t>
            </a:r>
          </a:p>
          <a:p>
            <a:pPr marL="1200150" lvl="2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</a:rPr>
              <a:t>H4 line is suggested by the SPS beam physicists</a:t>
            </a:r>
          </a:p>
          <a:p>
            <a:pPr marL="742950" lvl="1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</a:rPr>
              <a:t>beam time request </a:t>
            </a:r>
            <a:r>
              <a:rPr lang="en-US" sz="2000" dirty="0" smtClean="0">
                <a:latin typeface="+mj-lt"/>
                <a:sym typeface="Wingdings" panose="05000000000000000000" pitchFamily="2" charset="2"/>
              </a:rPr>
              <a:t></a:t>
            </a:r>
            <a:r>
              <a:rPr lang="en-US" sz="2000" dirty="0" smtClean="0">
                <a:latin typeface="+mj-lt"/>
              </a:rPr>
              <a:t> February – March 2021</a:t>
            </a:r>
            <a:endParaRPr lang="en-US" sz="2000" dirty="0">
              <a:latin typeface="+mj-lt"/>
            </a:endParaRPr>
          </a:p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en-US" sz="2000" dirty="0" smtClean="0">
              <a:latin typeface="+mj-lt"/>
            </a:endParaRPr>
          </a:p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Joint 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operation with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ATLAS ZDC</a:t>
            </a:r>
          </a:p>
          <a:p>
            <a:pPr marL="742950" lvl="1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+mj-lt"/>
              </a:rPr>
              <a:t>i</a:t>
            </a:r>
            <a:r>
              <a:rPr lang="en-US" sz="2000" dirty="0" smtClean="0">
                <a:latin typeface="+mj-lt"/>
              </a:rPr>
              <a:t>mprovement of energy resolution for neutrons</a:t>
            </a:r>
          </a:p>
          <a:p>
            <a:pPr marL="742950" lvl="1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+mj-lt"/>
              </a:rPr>
              <a:t>p</a:t>
            </a:r>
            <a:r>
              <a:rPr lang="en-US" sz="2000" dirty="0" smtClean="0">
                <a:latin typeface="+mj-lt"/>
              </a:rPr>
              <a:t>reliminary discussion </a:t>
            </a:r>
            <a:r>
              <a:rPr lang="en-US" sz="2000" dirty="0">
                <a:latin typeface="+mj-lt"/>
              </a:rPr>
              <a:t>with </a:t>
            </a:r>
            <a:r>
              <a:rPr lang="en-US" sz="2000" dirty="0" smtClean="0">
                <a:latin typeface="+mj-lt"/>
              </a:rPr>
              <a:t>ZDC and ATLAS management </a:t>
            </a:r>
            <a:r>
              <a:rPr lang="en-US" sz="2000" dirty="0">
                <a:latin typeface="+mj-lt"/>
              </a:rPr>
              <a:t>at CERN </a:t>
            </a:r>
            <a:r>
              <a:rPr lang="en-US" sz="2000" dirty="0" smtClean="0">
                <a:latin typeface="+mj-lt"/>
              </a:rPr>
              <a:t>in May 2019</a:t>
            </a:r>
            <a:endParaRPr lang="en-US" sz="2000" dirty="0">
              <a:latin typeface="+mj-lt"/>
            </a:endParaRPr>
          </a:p>
          <a:p>
            <a:pPr marL="742950" lvl="1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+mj-lt"/>
              </a:rPr>
              <a:t>possible combined </a:t>
            </a:r>
            <a:r>
              <a:rPr lang="en-US" sz="2000" dirty="0" smtClean="0">
                <a:latin typeface="+mj-lt"/>
              </a:rPr>
              <a:t>data taking </a:t>
            </a:r>
            <a:r>
              <a:rPr lang="en-US" sz="2000" dirty="0">
                <a:latin typeface="+mj-lt"/>
              </a:rPr>
              <a:t>using the hadronic part of </a:t>
            </a:r>
            <a:r>
              <a:rPr lang="en-US" sz="2000" dirty="0" smtClean="0">
                <a:latin typeface="+mj-lt"/>
              </a:rPr>
              <a:t>ZDC</a:t>
            </a:r>
          </a:p>
          <a:p>
            <a:pPr marL="742950" lvl="1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</a:rPr>
              <a:t>New meeting with ZDC held on 12 Oct 2020 to organize a combined </a:t>
            </a:r>
            <a:r>
              <a:rPr lang="en-US" sz="2000" dirty="0">
                <a:latin typeface="+mj-lt"/>
              </a:rPr>
              <a:t>beam test </a:t>
            </a:r>
            <a:r>
              <a:rPr lang="en-US" sz="2000" dirty="0" smtClean="0">
                <a:latin typeface="+mj-lt"/>
              </a:rPr>
              <a:t>at SPS in late 2021</a:t>
            </a:r>
            <a:endParaRPr lang="en-US" sz="2000" dirty="0">
              <a:latin typeface="+mj-lt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285999" y="21641"/>
            <a:ext cx="7527366" cy="997196"/>
          </a:xfrm>
        </p:spPr>
        <p:txBody>
          <a:bodyPr/>
          <a:lstStyle/>
          <a:p>
            <a:pPr marL="0" indent="0">
              <a:buNone/>
            </a:pPr>
            <a:r>
              <a:rPr lang="it-IT" sz="3600" dirty="0" err="1" smtClean="0">
                <a:latin typeface="+mj-lt"/>
              </a:rPr>
              <a:t>Calibration</a:t>
            </a:r>
            <a:r>
              <a:rPr lang="it-IT" sz="3600" dirty="0" smtClean="0">
                <a:latin typeface="+mj-lt"/>
              </a:rPr>
              <a:t> of detectors </a:t>
            </a:r>
            <a:r>
              <a:rPr lang="it-IT" sz="3600" dirty="0" err="1" smtClean="0">
                <a:latin typeface="+mj-lt"/>
              </a:rPr>
              <a:t>at</a:t>
            </a:r>
            <a:r>
              <a:rPr lang="it-IT" sz="3600" dirty="0" smtClean="0">
                <a:latin typeface="+mj-lt"/>
              </a:rPr>
              <a:t> SPS in 2021</a:t>
            </a:r>
            <a:endParaRPr lang="it-IT" sz="3600" dirty="0">
              <a:latin typeface="+mj-lt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TREX, 14 October 2020</a:t>
            </a:r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LHCf - activities and requests</a:t>
            </a:r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C6E2F-C82B-490E-9E95-0DDC1812D47D}" type="slidenum">
              <a:rPr lang="it-IT" smtClean="0"/>
              <a:t>21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70584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210" y="2135977"/>
            <a:ext cx="11405414" cy="3206987"/>
          </a:xfrm>
          <a:prstGeom prst="rect">
            <a:avLst/>
          </a:prstGeom>
        </p:spPr>
      </p:pic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1966262" y="268931"/>
            <a:ext cx="8776101" cy="6109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3200" dirty="0" err="1" smtClean="0"/>
              <a:t>LHCf</a:t>
            </a:r>
            <a:r>
              <a:rPr lang="it-IT" sz="3200" dirty="0" smtClean="0"/>
              <a:t> Arm1 and Arm2 </a:t>
            </a:r>
            <a:r>
              <a:rPr lang="it-IT" sz="3200" dirty="0" err="1" smtClean="0"/>
              <a:t>installation</a:t>
            </a:r>
            <a:r>
              <a:rPr lang="it-IT" sz="3200" dirty="0" smtClean="0"/>
              <a:t> </a:t>
            </a:r>
            <a:r>
              <a:rPr lang="it-IT" sz="3200" dirty="0" err="1" smtClean="0"/>
              <a:t>points</a:t>
            </a:r>
            <a:endParaRPr lang="it-IT" sz="3200" dirty="0">
              <a:latin typeface="+mj-lt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TREX, 14 October 2020</a:t>
            </a:r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LHCf - activities and requests</a:t>
            </a:r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C6E2F-C82B-490E-9E95-0DDC1812D47D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76553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rcRect b="13734"/>
          <a:stretch/>
        </p:blipFill>
        <p:spPr>
          <a:xfrm>
            <a:off x="1691341" y="998071"/>
            <a:ext cx="8791388" cy="5438588"/>
          </a:xfrm>
          <a:prstGeom prst="rect">
            <a:avLst/>
          </a:prstGeom>
          <a:ln>
            <a:noFill/>
          </a:ln>
          <a:effectLst>
            <a:outerShdw blurRad="50800" dist="50760" dir="5400000" sx="1000" sy="1000" algn="ctr" rotWithShape="0">
              <a:srgbClr val="000000"/>
            </a:outerShdw>
          </a:effectLst>
        </p:spPr>
      </p:pic>
      <p:sp>
        <p:nvSpPr>
          <p:cNvPr id="5" name="CustomShape 6"/>
          <p:cNvSpPr/>
          <p:nvPr/>
        </p:nvSpPr>
        <p:spPr>
          <a:xfrm flipH="1" flipV="1">
            <a:off x="5491766" y="4432088"/>
            <a:ext cx="429480" cy="549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9080">
            <a:solidFill>
              <a:schemeClr val="bg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" name="CustomShape 7"/>
          <p:cNvSpPr/>
          <p:nvPr/>
        </p:nvSpPr>
        <p:spPr>
          <a:xfrm>
            <a:off x="5729006" y="4957544"/>
            <a:ext cx="633600" cy="639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800" b="0" strike="noStrike" spc="-1" dirty="0">
                <a:solidFill>
                  <a:srgbClr val="FFFFFF"/>
                </a:solidFill>
                <a:latin typeface="Calibri"/>
              </a:rPr>
              <a:t>TAN </a:t>
            </a:r>
            <a:endParaRPr lang="en-US" sz="18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1800" b="0" strike="noStrike" spc="-1" dirty="0">
                <a:solidFill>
                  <a:srgbClr val="FFFFFF"/>
                </a:solidFill>
                <a:latin typeface="Calibri"/>
              </a:rPr>
              <a:t>SLOT</a:t>
            </a:r>
            <a:endParaRPr lang="en-US" sz="1800" b="0" strike="noStrike" spc="-1" dirty="0">
              <a:latin typeface="Arial"/>
            </a:endParaRPr>
          </a:p>
        </p:txBody>
      </p:sp>
      <p:sp>
        <p:nvSpPr>
          <p:cNvPr id="7" name="CustomShape 8"/>
          <p:cNvSpPr/>
          <p:nvPr/>
        </p:nvSpPr>
        <p:spPr>
          <a:xfrm rot="21127200">
            <a:off x="5851562" y="3075748"/>
            <a:ext cx="973440" cy="638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800" b="0" strike="noStrike" spc="-1">
                <a:solidFill>
                  <a:srgbClr val="FFFFFF"/>
                </a:solidFill>
                <a:latin typeface="Calibri"/>
              </a:rPr>
              <a:t>Arm2</a:t>
            </a:r>
            <a:endParaRPr lang="en-US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1800" b="0" strike="noStrike" spc="-1">
                <a:solidFill>
                  <a:srgbClr val="FFFFFF"/>
                </a:solidFill>
                <a:latin typeface="Calibri"/>
              </a:rPr>
              <a:t>detector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8" name="CustomShape 9"/>
          <p:cNvSpPr/>
          <p:nvPr/>
        </p:nvSpPr>
        <p:spPr>
          <a:xfrm rot="20788200">
            <a:off x="5475144" y="1603699"/>
            <a:ext cx="1095480" cy="638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800" b="0" strike="noStrike" spc="-1">
                <a:solidFill>
                  <a:srgbClr val="FFFFFF"/>
                </a:solidFill>
                <a:latin typeface="Calibri"/>
              </a:rPr>
              <a:t>Electronic</a:t>
            </a:r>
            <a:endParaRPr lang="en-US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1800" b="0" strike="noStrike" spc="-1">
                <a:solidFill>
                  <a:srgbClr val="FFFFFF"/>
                </a:solidFill>
                <a:latin typeface="Calibri"/>
              </a:rPr>
              <a:t>box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9" name="CustomShape 10"/>
          <p:cNvSpPr/>
          <p:nvPr/>
        </p:nvSpPr>
        <p:spPr>
          <a:xfrm>
            <a:off x="5006784" y="1133179"/>
            <a:ext cx="2850840" cy="1687680"/>
          </a:xfrm>
          <a:prstGeom prst="ellipse">
            <a:avLst/>
          </a:prstGeom>
          <a:noFill/>
          <a:ln w="3816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" name="CustomShape 11"/>
          <p:cNvSpPr/>
          <p:nvPr/>
        </p:nvSpPr>
        <p:spPr>
          <a:xfrm>
            <a:off x="2044833" y="251798"/>
            <a:ext cx="5634932" cy="58332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 b="0" strike="noStrike" spc="-1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Arm2 </a:t>
            </a:r>
            <a:r>
              <a:rPr lang="en-US" sz="3200" b="0" strike="noStrike" spc="-1" dirty="0" smtClean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detector</a:t>
            </a:r>
            <a:endParaRPr lang="en-US" sz="3200" b="0" strike="noStrike" spc="-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TREX, 14 October 2020</a:t>
            </a:r>
            <a:endParaRPr lang="it-IT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LHCf - activities and requests</a:t>
            </a:r>
            <a:endParaRPr lang="it-IT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C6E2F-C82B-490E-9E95-0DDC1812D47D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87207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9351" y="351884"/>
            <a:ext cx="8216153" cy="484821"/>
          </a:xfrm>
        </p:spPr>
        <p:txBody>
          <a:bodyPr>
            <a:normAutofit fontScale="90000"/>
          </a:bodyPr>
          <a:lstStyle/>
          <a:p>
            <a:r>
              <a:rPr lang="it-IT" sz="3600" dirty="0" err="1"/>
              <a:t>C</a:t>
            </a:r>
            <a:r>
              <a:rPr lang="it-IT" sz="3600" dirty="0" err="1" smtClean="0"/>
              <a:t>ontacts</a:t>
            </a:r>
            <a:r>
              <a:rPr lang="it-IT" sz="3600" dirty="0" smtClean="0"/>
              <a:t> and </a:t>
            </a:r>
            <a:r>
              <a:rPr lang="it-IT" sz="3600" dirty="0" err="1" smtClean="0"/>
              <a:t>discussions</a:t>
            </a:r>
            <a:r>
              <a:rPr lang="it-IT" sz="3600" dirty="0" smtClean="0"/>
              <a:t> for </a:t>
            </a:r>
            <a:r>
              <a:rPr lang="it-IT" sz="3600" dirty="0" err="1" smtClean="0"/>
              <a:t>Run</a:t>
            </a:r>
            <a:r>
              <a:rPr lang="it-IT" sz="3600" dirty="0" smtClean="0"/>
              <a:t> 3</a:t>
            </a:r>
            <a:endParaRPr lang="it-IT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8558" y="1138066"/>
            <a:ext cx="10768106" cy="5286640"/>
          </a:xfrm>
        </p:spPr>
        <p:txBody>
          <a:bodyPr>
            <a:normAutofit lnSpcReduction="10000"/>
          </a:bodyPr>
          <a:lstStyle/>
          <a:p>
            <a:r>
              <a:rPr lang="it-IT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Teams </a:t>
            </a:r>
            <a:r>
              <a:rPr lang="it-IT" sz="2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involved</a:t>
            </a:r>
            <a:endParaRPr lang="it-IT" sz="2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/>
            <a:r>
              <a:rPr lang="it-IT" sz="1800" b="1" dirty="0" smtClean="0"/>
              <a:t>LPC</a:t>
            </a:r>
            <a:r>
              <a:rPr lang="it-IT" sz="1800" dirty="0" smtClean="0"/>
              <a:t> </a:t>
            </a:r>
            <a:r>
              <a:rPr lang="it-IT" sz="1800" dirty="0" err="1" smtClean="0"/>
              <a:t>coordinators</a:t>
            </a:r>
            <a:endParaRPr lang="it-IT" sz="1800" dirty="0" smtClean="0"/>
          </a:p>
          <a:p>
            <a:pPr lvl="1"/>
            <a:r>
              <a:rPr lang="it-IT" sz="1800" b="1" dirty="0" smtClean="0"/>
              <a:t>LHCC</a:t>
            </a:r>
            <a:r>
              <a:rPr lang="it-IT" sz="1800" dirty="0" smtClean="0"/>
              <a:t> (meeting 02 </a:t>
            </a:r>
            <a:r>
              <a:rPr lang="it-IT" sz="1800" dirty="0" err="1" smtClean="0"/>
              <a:t>Sep</a:t>
            </a:r>
            <a:r>
              <a:rPr lang="it-IT" sz="1800" dirty="0" smtClean="0"/>
              <a:t> 2020)</a:t>
            </a:r>
          </a:p>
          <a:p>
            <a:pPr lvl="1"/>
            <a:r>
              <a:rPr lang="it-IT" sz="1800" b="1" dirty="0" smtClean="0"/>
              <a:t>TREX</a:t>
            </a:r>
            <a:endParaRPr lang="it-IT" sz="1800" dirty="0" smtClean="0"/>
          </a:p>
          <a:p>
            <a:pPr lvl="1"/>
            <a:r>
              <a:rPr lang="it-IT" sz="1800" b="1" dirty="0" smtClean="0"/>
              <a:t>EN-EL-FC</a:t>
            </a:r>
            <a:r>
              <a:rPr lang="it-IT" sz="1800" dirty="0" smtClean="0"/>
              <a:t> team (</a:t>
            </a:r>
            <a:r>
              <a:rPr lang="it-IT" sz="1800" dirty="0" err="1" smtClean="0"/>
              <a:t>fibers</a:t>
            </a:r>
            <a:r>
              <a:rPr lang="it-IT" sz="1800" dirty="0" smtClean="0"/>
              <a:t> and </a:t>
            </a:r>
            <a:r>
              <a:rPr lang="it-IT" sz="1800" dirty="0" err="1" smtClean="0"/>
              <a:t>cablings</a:t>
            </a:r>
            <a:r>
              <a:rPr lang="it-IT" sz="1800" dirty="0" smtClean="0"/>
              <a:t>)</a:t>
            </a:r>
          </a:p>
          <a:p>
            <a:pPr lvl="1"/>
            <a:r>
              <a:rPr lang="it-IT" sz="1800" b="1" dirty="0" smtClean="0"/>
              <a:t>SPS</a:t>
            </a:r>
            <a:r>
              <a:rPr lang="it-IT" sz="1800" dirty="0" smtClean="0"/>
              <a:t> management</a:t>
            </a:r>
          </a:p>
          <a:p>
            <a:pPr lvl="1"/>
            <a:r>
              <a:rPr lang="it-IT" sz="1800" b="1" dirty="0" smtClean="0"/>
              <a:t>ATLAS</a:t>
            </a:r>
            <a:r>
              <a:rPr lang="it-IT" sz="1800" dirty="0" smtClean="0"/>
              <a:t> management</a:t>
            </a:r>
            <a:endParaRPr lang="it-IT" sz="1800" dirty="0"/>
          </a:p>
          <a:p>
            <a:r>
              <a:rPr lang="it-IT" sz="24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it-IT" sz="24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+p</a:t>
            </a:r>
            <a:r>
              <a:rPr lang="it-IT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run</a:t>
            </a:r>
            <a:r>
              <a:rPr lang="it-IT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@ 13 or 14 </a:t>
            </a:r>
            <a:r>
              <a:rPr lang="en-US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TeV (approved)</a:t>
            </a:r>
            <a:endParaRPr lang="it-IT" sz="24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742950" lvl="1" indent="-285750" algn="just"/>
            <a:r>
              <a:rPr lang="en-US" sz="1600" dirty="0"/>
              <a:t>Foreseen “some time in early 2022”</a:t>
            </a:r>
          </a:p>
          <a:p>
            <a:pPr marL="742950" lvl="1" indent="-285750" algn="just"/>
            <a:r>
              <a:rPr lang="en-US" sz="1600" dirty="0"/>
              <a:t>No particular problems found with the </a:t>
            </a:r>
            <a:r>
              <a:rPr lang="en-US" sz="1600" dirty="0" err="1"/>
              <a:t>LHCf</a:t>
            </a:r>
            <a:r>
              <a:rPr lang="en-US" sz="1600" dirty="0"/>
              <a:t> requested </a:t>
            </a:r>
            <a:r>
              <a:rPr lang="en-US" sz="1600" dirty="0" err="1"/>
              <a:t>params</a:t>
            </a:r>
            <a:r>
              <a:rPr lang="en-US" sz="1600" dirty="0"/>
              <a:t> (from LOI)</a:t>
            </a:r>
          </a:p>
          <a:p>
            <a:pPr marL="742950" lvl="1" indent="-285750" algn="just"/>
            <a:r>
              <a:rPr lang="en-US" sz="1600" dirty="0"/>
              <a:t>The crossing plane will be vertical at </a:t>
            </a:r>
            <a:r>
              <a:rPr lang="en-US" sz="1600" dirty="0" smtClean="0"/>
              <a:t>IP1 </a:t>
            </a:r>
            <a:r>
              <a:rPr lang="en-US" sz="1600" dirty="0" smtClean="0">
                <a:sym typeface="Wingdings" panose="05000000000000000000" pitchFamily="2" charset="2"/>
              </a:rPr>
              <a:t> ok for </a:t>
            </a:r>
            <a:r>
              <a:rPr lang="en-US" sz="1600" dirty="0" err="1" smtClean="0">
                <a:sym typeface="Wingdings" panose="05000000000000000000" pitchFamily="2" charset="2"/>
              </a:rPr>
              <a:t>LHCf</a:t>
            </a:r>
            <a:endParaRPr lang="it-IT" sz="1600" dirty="0" smtClean="0"/>
          </a:p>
          <a:p>
            <a:r>
              <a:rPr lang="it-IT" sz="24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it-IT" sz="24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+O</a:t>
            </a:r>
            <a:r>
              <a:rPr lang="it-IT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run</a:t>
            </a:r>
            <a:r>
              <a:rPr lang="it-IT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under </a:t>
            </a:r>
            <a:r>
              <a:rPr lang="it-IT" sz="24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discussion</a:t>
            </a:r>
            <a:r>
              <a:rPr lang="it-IT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(Chamonix meeting, </a:t>
            </a:r>
            <a:r>
              <a:rPr lang="it-IT" sz="24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Oct-Nov</a:t>
            </a:r>
            <a:r>
              <a:rPr lang="it-IT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2020)</a:t>
            </a:r>
            <a:endParaRPr lang="it-IT" sz="1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742950" lvl="1" indent="-285750" algn="just">
              <a:spcAft>
                <a:spcPts val="600"/>
              </a:spcAft>
            </a:pPr>
            <a:r>
              <a:rPr lang="en-US" sz="1600" dirty="0" smtClean="0"/>
              <a:t>After Run 3 TAN will be modified. The </a:t>
            </a:r>
            <a:r>
              <a:rPr lang="en-US" sz="1600" dirty="0"/>
              <a:t>instrumentation slot will be less than 5 cm large (not compatible with </a:t>
            </a:r>
            <a:r>
              <a:rPr lang="en-US" sz="1600" dirty="0" err="1"/>
              <a:t>LHCf</a:t>
            </a:r>
            <a:r>
              <a:rPr lang="en-US" sz="1600" dirty="0" smtClean="0"/>
              <a:t>) </a:t>
            </a:r>
            <a:r>
              <a:rPr lang="en-US" sz="1600" dirty="0" smtClean="0">
                <a:sym typeface="Wingdings" panose="05000000000000000000" pitchFamily="2" charset="2"/>
              </a:rPr>
              <a:t> LHCC and LPC are informed on this point.</a:t>
            </a:r>
            <a:endParaRPr lang="en-US" sz="1600" dirty="0"/>
          </a:p>
          <a:p>
            <a:pPr marL="742950" lvl="1" indent="-285750" algn="just">
              <a:spcAft>
                <a:spcPts val="600"/>
              </a:spcAft>
            </a:pPr>
            <a:r>
              <a:rPr lang="en-US" sz="1600" dirty="0"/>
              <a:t>In case of </a:t>
            </a:r>
            <a:r>
              <a:rPr lang="en-US" sz="1600" dirty="0" smtClean="0"/>
              <a:t>approval of </a:t>
            </a:r>
            <a:r>
              <a:rPr lang="en-US" sz="1600" dirty="0" err="1" smtClean="0"/>
              <a:t>p+O</a:t>
            </a:r>
            <a:r>
              <a:rPr lang="en-US" sz="1600" dirty="0" smtClean="0"/>
              <a:t> in </a:t>
            </a:r>
            <a:r>
              <a:rPr lang="en-US" sz="1600" dirty="0"/>
              <a:t>Run 3, the crossing plane will be the same as for </a:t>
            </a:r>
            <a:r>
              <a:rPr lang="en-US" sz="1600" dirty="0" err="1"/>
              <a:t>p+Pb</a:t>
            </a:r>
            <a:r>
              <a:rPr lang="en-US" sz="1600" dirty="0"/>
              <a:t> and </a:t>
            </a:r>
            <a:r>
              <a:rPr lang="en-US" sz="1600" dirty="0" err="1"/>
              <a:t>Pb+Pb</a:t>
            </a:r>
            <a:r>
              <a:rPr lang="en-US" sz="1600" dirty="0"/>
              <a:t>. LPC says it is possible to have it vertical because there is no preference for the </a:t>
            </a:r>
            <a:r>
              <a:rPr lang="en-US" sz="1600" dirty="0" err="1"/>
              <a:t>Pb</a:t>
            </a:r>
            <a:r>
              <a:rPr lang="en-US" sz="1600" dirty="0"/>
              <a:t> runs. We have to require that it is set vertical also for the </a:t>
            </a:r>
            <a:r>
              <a:rPr lang="en-US" sz="1600" dirty="0" err="1"/>
              <a:t>Pb</a:t>
            </a:r>
            <a:r>
              <a:rPr lang="en-US" sz="1600" dirty="0"/>
              <a:t> runs</a:t>
            </a:r>
            <a:r>
              <a:rPr lang="en-US" sz="1600" dirty="0" smtClean="0"/>
              <a:t>.</a:t>
            </a: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TREX, 14 October 2020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LHCf - activities and requests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C6E2F-C82B-490E-9E95-0DDC1812D47D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1787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906494" y="228861"/>
            <a:ext cx="816385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3200" dirty="0" smtClean="0">
                <a:latin typeface="+mj-lt"/>
              </a:rPr>
              <a:t>Discussion with the LHCC referees (01/09/2020)</a:t>
            </a:r>
            <a:endParaRPr lang="en-US" sz="3200" dirty="0"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69006" y="802141"/>
            <a:ext cx="31631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smtClean="0"/>
              <a:t>EXCTRACT FROM MINUTES </a:t>
            </a:r>
            <a:endParaRPr lang="it-IT"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797" y="1063520"/>
            <a:ext cx="942841" cy="533465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0716" y="1498482"/>
            <a:ext cx="9130874" cy="205154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33870" y="4011739"/>
            <a:ext cx="8923344" cy="2478707"/>
          </a:xfrm>
          <a:prstGeom prst="rect">
            <a:avLst/>
          </a:prstGeom>
        </p:spPr>
      </p:pic>
      <p:cxnSp>
        <p:nvCxnSpPr>
          <p:cNvPr id="17" name="Straight Connector 16"/>
          <p:cNvCxnSpPr/>
          <p:nvPr/>
        </p:nvCxnSpPr>
        <p:spPr>
          <a:xfrm>
            <a:off x="1691341" y="3730846"/>
            <a:ext cx="9992659" cy="0"/>
          </a:xfrm>
          <a:prstGeom prst="line">
            <a:avLst/>
          </a:prstGeom>
          <a:ln w="158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TREX, 14 October 2020</a:t>
            </a:r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LHCf - activities and requests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C6E2F-C82B-490E-9E95-0DDC1812D47D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52231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9824" y="197785"/>
            <a:ext cx="7319682" cy="692710"/>
          </a:xfrm>
        </p:spPr>
        <p:txBody>
          <a:bodyPr>
            <a:normAutofit/>
          </a:bodyPr>
          <a:lstStyle/>
          <a:p>
            <a:r>
              <a:rPr lang="it-IT" sz="3600" dirty="0" err="1" smtClean="0"/>
              <a:t>Next</a:t>
            </a:r>
            <a:r>
              <a:rPr lang="it-IT" sz="3600" dirty="0" smtClean="0"/>
              <a:t> </a:t>
            </a:r>
            <a:r>
              <a:rPr lang="it-IT" sz="3600" dirty="0" err="1" smtClean="0"/>
              <a:t>activities</a:t>
            </a:r>
            <a:r>
              <a:rPr lang="it-IT" sz="3600" dirty="0" smtClean="0"/>
              <a:t> in </a:t>
            </a:r>
            <a:r>
              <a:rPr lang="it-IT" sz="3600" dirty="0" err="1" smtClean="0"/>
              <a:t>view</a:t>
            </a:r>
            <a:r>
              <a:rPr lang="it-IT" sz="3600" dirty="0" smtClean="0"/>
              <a:t> of Run3</a:t>
            </a:r>
            <a:endParaRPr lang="it-IT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01299"/>
            <a:ext cx="10515600" cy="4351338"/>
          </a:xfrm>
        </p:spPr>
        <p:txBody>
          <a:bodyPr>
            <a:normAutofit/>
          </a:bodyPr>
          <a:lstStyle/>
          <a:p>
            <a:r>
              <a:rPr lang="it-IT" sz="2400" dirty="0" err="1" smtClean="0"/>
              <a:t>LHCf</a:t>
            </a:r>
            <a:r>
              <a:rPr lang="it-IT" sz="2400" dirty="0" smtClean="0"/>
              <a:t> </a:t>
            </a:r>
            <a:r>
              <a:rPr lang="it-IT" sz="2400" dirty="0" err="1" smtClean="0"/>
              <a:t>is</a:t>
            </a:r>
            <a:r>
              <a:rPr lang="it-IT" sz="2400" dirty="0" smtClean="0"/>
              <a:t> in the upgrade </a:t>
            </a:r>
            <a:r>
              <a:rPr lang="it-IT" sz="2400" dirty="0" err="1" smtClean="0"/>
              <a:t>phase</a:t>
            </a:r>
            <a:endParaRPr lang="it-IT" sz="2400" dirty="0" smtClean="0"/>
          </a:p>
          <a:p>
            <a:pPr lvl="1"/>
            <a:r>
              <a:rPr lang="it-IT" sz="2000" dirty="0" smtClean="0"/>
              <a:t>New DAQ </a:t>
            </a:r>
            <a:r>
              <a:rPr lang="it-IT" sz="2000" dirty="0" err="1" smtClean="0"/>
              <a:t>electronics</a:t>
            </a:r>
            <a:r>
              <a:rPr lang="it-IT" sz="2000" dirty="0" smtClean="0"/>
              <a:t> for the </a:t>
            </a:r>
            <a:r>
              <a:rPr lang="it-IT" sz="2000" dirty="0" err="1" smtClean="0"/>
              <a:t>silicon</a:t>
            </a:r>
            <a:r>
              <a:rPr lang="it-IT" sz="2000" dirty="0" smtClean="0"/>
              <a:t> </a:t>
            </a:r>
            <a:r>
              <a:rPr lang="it-IT" sz="2000" dirty="0" err="1" smtClean="0"/>
              <a:t>traking</a:t>
            </a:r>
            <a:r>
              <a:rPr lang="it-IT" sz="2000" dirty="0" smtClean="0"/>
              <a:t> </a:t>
            </a:r>
            <a:r>
              <a:rPr lang="it-IT" sz="2000" dirty="0" err="1" smtClean="0"/>
              <a:t>system</a:t>
            </a:r>
            <a:r>
              <a:rPr lang="it-IT" sz="2000" dirty="0" smtClean="0"/>
              <a:t> of the Arm2 detector</a:t>
            </a:r>
          </a:p>
          <a:p>
            <a:r>
              <a:rPr lang="it-IT" sz="2400" dirty="0" err="1" smtClean="0"/>
              <a:t>Two</a:t>
            </a:r>
            <a:r>
              <a:rPr lang="it-IT" sz="2400" dirty="0" smtClean="0"/>
              <a:t> </a:t>
            </a:r>
            <a:r>
              <a:rPr lang="it-IT" sz="2400" dirty="0" err="1" smtClean="0"/>
              <a:t>main</a:t>
            </a:r>
            <a:r>
              <a:rPr lang="it-IT" sz="2400" dirty="0" smtClean="0"/>
              <a:t> </a:t>
            </a:r>
            <a:r>
              <a:rPr lang="it-IT" sz="2400" dirty="0" err="1" smtClean="0"/>
              <a:t>activities</a:t>
            </a:r>
            <a:r>
              <a:rPr lang="it-IT" sz="2400" dirty="0" smtClean="0"/>
              <a:t> with an impact on the LHC are </a:t>
            </a:r>
            <a:r>
              <a:rPr lang="it-IT" sz="2400" dirty="0" err="1" smtClean="0"/>
              <a:t>planned</a:t>
            </a:r>
            <a:r>
              <a:rPr lang="it-IT" sz="2400" dirty="0" smtClean="0"/>
              <a:t> in the </a:t>
            </a:r>
            <a:r>
              <a:rPr lang="it-IT" sz="2400" dirty="0" err="1" smtClean="0"/>
              <a:t>next</a:t>
            </a:r>
            <a:r>
              <a:rPr lang="it-IT" sz="2400" dirty="0" smtClean="0"/>
              <a:t> </a:t>
            </a:r>
            <a:r>
              <a:rPr lang="it-IT" sz="2400" dirty="0" err="1" smtClean="0"/>
              <a:t>months</a:t>
            </a:r>
            <a:endParaRPr lang="it-IT" sz="2400" dirty="0" smtClean="0"/>
          </a:p>
          <a:p>
            <a:pPr marL="914400" lvl="1" indent="-457200">
              <a:buFont typeface="+mj-lt"/>
              <a:buAutoNum type="arabicPeriod"/>
            </a:pPr>
            <a:r>
              <a:rPr lang="it-IT" sz="2800" b="1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C000"/>
                </a:solidFill>
                <a:latin typeface="+mj-lt"/>
              </a:rPr>
              <a:t>Replacement</a:t>
            </a:r>
            <a:r>
              <a:rPr lang="it-IT" sz="2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C000"/>
                </a:solidFill>
                <a:latin typeface="+mj-lt"/>
              </a:rPr>
              <a:t> of </a:t>
            </a:r>
            <a:r>
              <a:rPr lang="it-IT" sz="2800" b="1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C000"/>
                </a:solidFill>
                <a:latin typeface="+mj-lt"/>
              </a:rPr>
              <a:t>two</a:t>
            </a:r>
            <a:r>
              <a:rPr lang="it-IT" sz="2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C000"/>
                </a:solidFill>
                <a:latin typeface="+mj-lt"/>
              </a:rPr>
              <a:t> patch </a:t>
            </a:r>
            <a:r>
              <a:rPr lang="it-IT" sz="2800" b="1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C000"/>
                </a:solidFill>
                <a:latin typeface="+mj-lt"/>
              </a:rPr>
              <a:t>panels</a:t>
            </a:r>
            <a:r>
              <a:rPr lang="it-IT" sz="2000" dirty="0" smtClean="0"/>
              <a:t>, </a:t>
            </a:r>
            <a:r>
              <a:rPr lang="it-IT" sz="2000" dirty="0" err="1" smtClean="0"/>
              <a:t>one</a:t>
            </a:r>
            <a:r>
              <a:rPr lang="it-IT" sz="2000" dirty="0" smtClean="0"/>
              <a:t> in USA15 and the </a:t>
            </a:r>
            <a:r>
              <a:rPr lang="it-IT" sz="2000" dirty="0" err="1" smtClean="0"/>
              <a:t>other</a:t>
            </a:r>
            <a:r>
              <a:rPr lang="it-IT" sz="2000" dirty="0" smtClean="0"/>
              <a:t> in the TAN </a:t>
            </a:r>
            <a:r>
              <a:rPr lang="it-IT" sz="2000" dirty="0" err="1" smtClean="0"/>
              <a:t>region</a:t>
            </a:r>
            <a:r>
              <a:rPr lang="it-IT" sz="2000" dirty="0" smtClean="0"/>
              <a:t> in </a:t>
            </a:r>
            <a:r>
              <a:rPr lang="it-IT" sz="2000" dirty="0" err="1" smtClean="0"/>
              <a:t>sector</a:t>
            </a:r>
            <a:r>
              <a:rPr lang="it-IT" sz="2000" dirty="0" smtClean="0"/>
              <a:t> LSS1R, </a:t>
            </a:r>
            <a:r>
              <a:rPr lang="it-IT" sz="2000" dirty="0" err="1" smtClean="0"/>
              <a:t>at</a:t>
            </a:r>
            <a:r>
              <a:rPr lang="it-IT" sz="2000" dirty="0" smtClean="0"/>
              <a:t> the </a:t>
            </a:r>
            <a:r>
              <a:rPr lang="it-IT" sz="2000" dirty="0" err="1" smtClean="0"/>
              <a:t>ends</a:t>
            </a:r>
            <a:r>
              <a:rPr lang="it-IT" sz="2000" dirty="0" smtClean="0"/>
              <a:t> of a bundle of </a:t>
            </a:r>
            <a:r>
              <a:rPr lang="it-IT" sz="2000" dirty="0" err="1" smtClean="0"/>
              <a:t>optical</a:t>
            </a:r>
            <a:r>
              <a:rPr lang="it-IT" sz="2000" dirty="0" smtClean="0"/>
              <a:t> </a:t>
            </a:r>
            <a:r>
              <a:rPr lang="it-IT" sz="2000" dirty="0" err="1" smtClean="0"/>
              <a:t>fibres</a:t>
            </a:r>
            <a:endParaRPr lang="it-IT" sz="2000" dirty="0" smtClean="0"/>
          </a:p>
          <a:p>
            <a:pPr lvl="2">
              <a:buFont typeface="Wingdings" panose="05000000000000000000" pitchFamily="2" charset="2"/>
              <a:buChar char="§"/>
            </a:pPr>
            <a:r>
              <a:rPr lang="it-IT" sz="1800" dirty="0" err="1" smtClean="0"/>
              <a:t>This</a:t>
            </a:r>
            <a:r>
              <a:rPr lang="it-IT" sz="1800" dirty="0" smtClean="0"/>
              <a:t> work </a:t>
            </a:r>
            <a:r>
              <a:rPr lang="it-IT" sz="1800" dirty="0" err="1" smtClean="0"/>
              <a:t>should</a:t>
            </a:r>
            <a:r>
              <a:rPr lang="it-IT" sz="1800" dirty="0" smtClean="0"/>
              <a:t> be </a:t>
            </a:r>
            <a:r>
              <a:rPr lang="it-IT" sz="1800" dirty="0" err="1" smtClean="0"/>
              <a:t>finalized</a:t>
            </a:r>
            <a:r>
              <a:rPr lang="it-IT" sz="1800" dirty="0" smtClean="0"/>
              <a:t> in the </a:t>
            </a:r>
            <a:r>
              <a:rPr lang="it-IT" sz="1800" dirty="0" err="1" smtClean="0"/>
              <a:t>second</a:t>
            </a:r>
            <a:r>
              <a:rPr lang="it-IT" sz="1800" dirty="0" smtClean="0"/>
              <a:t> </a:t>
            </a:r>
            <a:r>
              <a:rPr lang="it-IT" sz="1800" dirty="0" err="1" smtClean="0"/>
              <a:t>half</a:t>
            </a:r>
            <a:r>
              <a:rPr lang="it-IT" sz="1800" dirty="0" smtClean="0"/>
              <a:t> of </a:t>
            </a:r>
            <a:r>
              <a:rPr lang="it-IT" sz="1800" dirty="0" err="1" smtClean="0"/>
              <a:t>October</a:t>
            </a:r>
            <a:r>
              <a:rPr lang="it-IT" sz="1800" dirty="0" smtClean="0"/>
              <a:t> 2020</a:t>
            </a:r>
          </a:p>
          <a:p>
            <a:pPr marL="914400" lvl="1" indent="-457200">
              <a:buFont typeface="+mj-lt"/>
              <a:buAutoNum type="arabicPeriod"/>
            </a:pPr>
            <a:r>
              <a:rPr lang="it-IT" sz="28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rgbClr val="0000FF"/>
                  </a:outerShdw>
                </a:effectLst>
                <a:latin typeface="+mj-lt"/>
              </a:rPr>
              <a:t>Test of the new DAQ </a:t>
            </a:r>
            <a:r>
              <a:rPr lang="it-IT" sz="2800" b="1" dirty="0" err="1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rgbClr val="0000FF"/>
                  </a:outerShdw>
                </a:effectLst>
                <a:latin typeface="+mj-lt"/>
              </a:rPr>
              <a:t>electronics</a:t>
            </a:r>
            <a:r>
              <a:rPr lang="it-IT" sz="28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rgbClr val="0000FF"/>
                  </a:outerShdw>
                </a:effectLst>
                <a:latin typeface="+mj-lt"/>
              </a:rPr>
              <a:t> of the Arm2 detector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it-IT" sz="1800" dirty="0" err="1" smtClean="0"/>
              <a:t>Prototypes</a:t>
            </a:r>
            <a:r>
              <a:rPr lang="it-IT" sz="1800" dirty="0" smtClean="0"/>
              <a:t> are </a:t>
            </a:r>
            <a:r>
              <a:rPr lang="it-IT" sz="1800" dirty="0" err="1" smtClean="0"/>
              <a:t>already</a:t>
            </a:r>
            <a:r>
              <a:rPr lang="it-IT" sz="1800" dirty="0" smtClean="0"/>
              <a:t> </a:t>
            </a:r>
            <a:r>
              <a:rPr lang="it-IT" sz="1800" dirty="0" err="1" smtClean="0"/>
              <a:t>available</a:t>
            </a:r>
            <a:endParaRPr lang="it-IT" sz="1800" dirty="0" smtClean="0"/>
          </a:p>
          <a:p>
            <a:pPr lvl="2">
              <a:buFont typeface="Wingdings" panose="05000000000000000000" pitchFamily="2" charset="2"/>
              <a:buChar char="§"/>
            </a:pPr>
            <a:r>
              <a:rPr lang="it-IT" sz="1800" dirty="0" smtClean="0"/>
              <a:t>Preliminary test in lab are </a:t>
            </a:r>
            <a:r>
              <a:rPr lang="it-IT" sz="1800" dirty="0" err="1" smtClean="0"/>
              <a:t>necessary</a:t>
            </a:r>
            <a:r>
              <a:rPr lang="it-IT" sz="1800" dirty="0" smtClean="0"/>
              <a:t> </a:t>
            </a:r>
            <a:r>
              <a:rPr lang="it-IT" sz="1800" dirty="0" err="1" smtClean="0"/>
              <a:t>before</a:t>
            </a:r>
            <a:r>
              <a:rPr lang="it-IT" sz="1800" dirty="0" smtClean="0"/>
              <a:t> </a:t>
            </a:r>
            <a:r>
              <a:rPr lang="it-IT" sz="1800" dirty="0" err="1" smtClean="0"/>
              <a:t>testing</a:t>
            </a:r>
            <a:r>
              <a:rPr lang="it-IT" sz="1800" dirty="0" smtClean="0"/>
              <a:t> </a:t>
            </a:r>
            <a:r>
              <a:rPr lang="it-IT" sz="1800" dirty="0" err="1" smtClean="0"/>
              <a:t>at</a:t>
            </a:r>
            <a:r>
              <a:rPr lang="it-IT" sz="1800" dirty="0" smtClean="0"/>
              <a:t> LHC  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it-IT" sz="1800" dirty="0" smtClean="0"/>
              <a:t>Test of Arm2 DAQ </a:t>
            </a:r>
            <a:r>
              <a:rPr lang="it-IT" sz="1800" dirty="0" err="1" smtClean="0"/>
              <a:t>prototypes</a:t>
            </a:r>
            <a:r>
              <a:rPr lang="it-IT" sz="1800" dirty="0" smtClean="0"/>
              <a:t> </a:t>
            </a:r>
            <a:r>
              <a:rPr lang="it-IT" sz="1800" dirty="0" err="1" smtClean="0"/>
              <a:t>at</a:t>
            </a:r>
            <a:r>
              <a:rPr lang="it-IT" sz="1800" dirty="0" smtClean="0"/>
              <a:t> the LHC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it-IT" sz="1800" dirty="0" smtClean="0"/>
              <a:t>Production and test of the full new Arm2 DAQ </a:t>
            </a:r>
            <a:r>
              <a:rPr lang="it-IT" sz="1800" dirty="0" err="1" smtClean="0"/>
              <a:t>system</a:t>
            </a:r>
            <a:endParaRPr lang="it-IT" sz="1800" dirty="0" smtClean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TREX, 14 October 2020</a:t>
            </a:r>
            <a:endParaRPr lang="it-IT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LHCf - activities and requests</a:t>
            </a:r>
            <a:endParaRPr lang="it-IT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C6E2F-C82B-490E-9E95-0DDC1812D47D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35557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38751" y="1237651"/>
            <a:ext cx="9837174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2" indent="-34290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u="sng" dirty="0" smtClean="0"/>
              <a:t>Situation before LS2</a:t>
            </a:r>
            <a:endParaRPr lang="en-US" sz="2000" dirty="0"/>
          </a:p>
          <a:p>
            <a:pPr marL="800100" lvl="3" indent="-34290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 smtClean="0"/>
              <a:t>communication </a:t>
            </a:r>
            <a:r>
              <a:rPr lang="en-US" sz="2000" dirty="0"/>
              <a:t>problems </a:t>
            </a:r>
            <a:r>
              <a:rPr lang="en-US" sz="2000" dirty="0" smtClean="0"/>
              <a:t>during </a:t>
            </a:r>
            <a:r>
              <a:rPr lang="en-US" sz="2000" dirty="0"/>
              <a:t>the last runs</a:t>
            </a:r>
          </a:p>
          <a:p>
            <a:pPr marL="800100" lvl="3" indent="-34290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 smtClean="0"/>
              <a:t>signal </a:t>
            </a:r>
            <a:r>
              <a:rPr lang="en-US" sz="2000" dirty="0"/>
              <a:t>attenuation between detector and counting </a:t>
            </a:r>
            <a:r>
              <a:rPr lang="en-US" sz="2000" dirty="0" smtClean="0"/>
              <a:t>room</a:t>
            </a:r>
          </a:p>
          <a:p>
            <a:pPr marL="342900" lvl="2" indent="-34290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u="sng" dirty="0" smtClean="0"/>
              <a:t>Check </a:t>
            </a:r>
            <a:r>
              <a:rPr lang="en-US" sz="2000" u="sng" dirty="0"/>
              <a:t>of </a:t>
            </a:r>
            <a:r>
              <a:rPr lang="en-US" sz="2000" u="sng" dirty="0" smtClean="0"/>
              <a:t>old </a:t>
            </a:r>
            <a:r>
              <a:rPr lang="en-US" sz="2000" u="sng" dirty="0"/>
              <a:t>optical fiber lines</a:t>
            </a:r>
            <a:r>
              <a:rPr lang="en-US" sz="2000" dirty="0"/>
              <a:t> </a:t>
            </a:r>
            <a:r>
              <a:rPr lang="en-US" sz="2000" dirty="0" smtClean="0"/>
              <a:t>by OTDR (Dec. 2019)</a:t>
            </a:r>
          </a:p>
          <a:p>
            <a:pPr marL="800100" lvl="3" indent="-34290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r</a:t>
            </a:r>
            <a:r>
              <a:rPr lang="en-US" sz="2000" dirty="0" smtClean="0"/>
              <a:t>eport received on February 2020</a:t>
            </a:r>
          </a:p>
          <a:p>
            <a:pPr marL="342900" lvl="2" indent="-34290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u="sng" dirty="0" smtClean="0"/>
              <a:t>New patch panels</a:t>
            </a:r>
            <a:endParaRPr lang="en-US" sz="2000" dirty="0" smtClean="0"/>
          </a:p>
          <a:p>
            <a:pPr marL="800100" lvl="3" indent="-34290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r</a:t>
            </a:r>
            <a:r>
              <a:rPr lang="en-US" sz="2000" dirty="0" smtClean="0"/>
              <a:t>eplace aged connectors presenting large signal reflections</a:t>
            </a:r>
          </a:p>
          <a:p>
            <a:pPr marL="800100" lvl="3" indent="-34290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c</a:t>
            </a:r>
            <a:r>
              <a:rPr lang="en-US" sz="2000" dirty="0" smtClean="0"/>
              <a:t>omply with </a:t>
            </a:r>
            <a:r>
              <a:rPr lang="en-US" sz="2000" dirty="0"/>
              <a:t>new CERN </a:t>
            </a:r>
            <a:r>
              <a:rPr lang="en-US" sz="2000" dirty="0" smtClean="0"/>
              <a:t>standards</a:t>
            </a:r>
          </a:p>
          <a:p>
            <a:pPr marL="800100" lvl="3" indent="-34290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 smtClean="0"/>
              <a:t>replacement of 200 m long fibers from USA15 to tunnel is not required (more </a:t>
            </a:r>
            <a:r>
              <a:rPr lang="en-US" sz="2000" dirty="0"/>
              <a:t>expensive and </a:t>
            </a:r>
            <a:r>
              <a:rPr lang="en-US" sz="2000" dirty="0" smtClean="0"/>
              <a:t>complicated)</a:t>
            </a:r>
          </a:p>
          <a:p>
            <a:pPr marL="342900" lvl="2" indent="-34290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u="sng" dirty="0" smtClean="0"/>
              <a:t>Work plan</a:t>
            </a:r>
          </a:p>
          <a:p>
            <a:pPr marL="800100" lvl="3" indent="-34290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f</a:t>
            </a:r>
            <a:r>
              <a:rPr lang="en-US" sz="2000" dirty="0" smtClean="0"/>
              <a:t>requent contacts </a:t>
            </a:r>
            <a:r>
              <a:rPr lang="en-US" sz="2000" dirty="0"/>
              <a:t>with the EN-EL-FC </a:t>
            </a:r>
            <a:r>
              <a:rPr lang="en-US" sz="2000" dirty="0" smtClean="0"/>
              <a:t>team at CERN</a:t>
            </a:r>
          </a:p>
          <a:p>
            <a:pPr marL="800100" lvl="3" indent="-34290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 smtClean="0"/>
              <a:t>survey completed on 23 Sep (CERN team + company)</a:t>
            </a:r>
            <a:endParaRPr lang="en-US" sz="2000" dirty="0"/>
          </a:p>
          <a:p>
            <a:pPr marL="800100" lvl="3" indent="-34290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c</a:t>
            </a:r>
            <a:r>
              <a:rPr lang="en-US" sz="2000" dirty="0" smtClean="0"/>
              <a:t>omplete work </a:t>
            </a:r>
            <a:r>
              <a:rPr lang="en-US" sz="2000" dirty="0"/>
              <a:t>planned (not yet officially) </a:t>
            </a:r>
            <a:r>
              <a:rPr lang="en-US" sz="2000" dirty="0" smtClean="0"/>
              <a:t>in the week 19-23 </a:t>
            </a:r>
            <a:r>
              <a:rPr lang="en-US" sz="2000" dirty="0"/>
              <a:t>October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8676" b="100000" l="6771" r="8802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282" r="11094"/>
          <a:stretch/>
        </p:blipFill>
        <p:spPr>
          <a:xfrm>
            <a:off x="8717804" y="889679"/>
            <a:ext cx="3316243" cy="148995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807643" y="250880"/>
            <a:ext cx="88371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dirty="0" err="1" smtClean="0">
                <a:latin typeface="+mj-lt"/>
              </a:rPr>
              <a:t>Replacement</a:t>
            </a:r>
            <a:r>
              <a:rPr lang="it-IT" sz="3200" dirty="0" smtClean="0">
                <a:latin typeface="+mj-lt"/>
              </a:rPr>
              <a:t> of patch </a:t>
            </a:r>
            <a:r>
              <a:rPr lang="it-IT" sz="3200" dirty="0" err="1" smtClean="0">
                <a:latin typeface="+mj-lt"/>
              </a:rPr>
              <a:t>panels</a:t>
            </a:r>
            <a:r>
              <a:rPr lang="it-IT" sz="3200" dirty="0" smtClean="0">
                <a:latin typeface="+mj-lt"/>
              </a:rPr>
              <a:t> for Arm2 </a:t>
            </a:r>
            <a:r>
              <a:rPr lang="it-IT" sz="3200" dirty="0" err="1" smtClean="0">
                <a:latin typeface="+mj-lt"/>
              </a:rPr>
              <a:t>optical</a:t>
            </a:r>
            <a:r>
              <a:rPr lang="it-IT" sz="3200" dirty="0" smtClean="0">
                <a:latin typeface="+mj-lt"/>
              </a:rPr>
              <a:t> </a:t>
            </a:r>
            <a:r>
              <a:rPr lang="it-IT" sz="3200" dirty="0" err="1" smtClean="0">
                <a:latin typeface="+mj-lt"/>
              </a:rPr>
              <a:t>fibers</a:t>
            </a:r>
            <a:endParaRPr lang="it-IT" sz="3200" dirty="0">
              <a:latin typeface="+mj-lt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TREX, 14 October 2020</a:t>
            </a:r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LHCf - activities and requests</a:t>
            </a: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C6E2F-C82B-490E-9E95-0DDC1812D47D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92591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2965" y="343233"/>
            <a:ext cx="7886520" cy="443198"/>
          </a:xfrm>
        </p:spPr>
        <p:txBody>
          <a:bodyPr/>
          <a:lstStyle/>
          <a:p>
            <a:pPr marL="0" indent="0">
              <a:buNone/>
            </a:pPr>
            <a:r>
              <a:rPr lang="it-IT" sz="3200" dirty="0">
                <a:latin typeface="+mj-lt"/>
              </a:rPr>
              <a:t>Test of Arm2 </a:t>
            </a:r>
            <a:r>
              <a:rPr lang="it-IT" sz="3200" dirty="0" err="1">
                <a:latin typeface="+mj-lt"/>
              </a:rPr>
              <a:t>optical</a:t>
            </a:r>
            <a:r>
              <a:rPr lang="it-IT" sz="3200" dirty="0">
                <a:latin typeface="+mj-lt"/>
              </a:rPr>
              <a:t> </a:t>
            </a:r>
            <a:r>
              <a:rPr lang="it-IT" sz="3200" dirty="0" err="1" smtClean="0">
                <a:latin typeface="+mj-lt"/>
              </a:rPr>
              <a:t>fibers</a:t>
            </a:r>
            <a:endParaRPr lang="it-IT" sz="3200" dirty="0">
              <a:latin typeface="+mj-lt"/>
            </a:endParaRPr>
          </a:p>
        </p:txBody>
      </p:sp>
      <p:pic>
        <p:nvPicPr>
          <p:cNvPr id="4" name="Picture 3" descr="A screenshot of a map&#10;&#10;Description automatically generated">
            <a:extLst>
              <a:ext uri="{FF2B5EF4-FFF2-40B4-BE49-F238E27FC236}">
                <a16:creationId xmlns:a16="http://schemas.microsoft.com/office/drawing/2014/main" id="{83AFFEEB-6003-4086-B062-741412C5445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29"/>
          <a:stretch/>
        </p:blipFill>
        <p:spPr>
          <a:xfrm>
            <a:off x="220480" y="1010240"/>
            <a:ext cx="8976274" cy="5569716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E214ED6B-50D7-4560-8DC9-C644DE502160}"/>
              </a:ext>
            </a:extLst>
          </p:cNvPr>
          <p:cNvCxnSpPr/>
          <p:nvPr/>
        </p:nvCxnSpPr>
        <p:spPr>
          <a:xfrm flipH="1">
            <a:off x="1161401" y="3097304"/>
            <a:ext cx="668333" cy="3831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5CA086C9-9B26-4023-97DC-DD2EA9AD7A54}"/>
              </a:ext>
            </a:extLst>
          </p:cNvPr>
          <p:cNvSpPr txBox="1"/>
          <p:nvPr/>
        </p:nvSpPr>
        <p:spPr>
          <a:xfrm>
            <a:off x="1781848" y="2610438"/>
            <a:ext cx="18566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Beginning of track from USA15 to TAN </a:t>
            </a:r>
          </a:p>
        </p:txBody>
      </p:sp>
      <p:sp>
        <p:nvSpPr>
          <p:cNvPr id="7" name="Right Brace 6">
            <a:extLst>
              <a:ext uri="{FF2B5EF4-FFF2-40B4-BE49-F238E27FC236}">
                <a16:creationId xmlns:a16="http://schemas.microsoft.com/office/drawing/2014/main" id="{8D42E95E-ABEE-42DA-9BE2-E65F69B3976C}"/>
              </a:ext>
            </a:extLst>
          </p:cNvPr>
          <p:cNvSpPr/>
          <p:nvPr/>
        </p:nvSpPr>
        <p:spPr>
          <a:xfrm rot="5400000">
            <a:off x="2503624" y="3644116"/>
            <a:ext cx="369331" cy="324668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520DECC-03AE-40CE-8A0C-80434AFE8944}"/>
              </a:ext>
            </a:extLst>
          </p:cNvPr>
          <p:cNvSpPr txBox="1"/>
          <p:nvPr/>
        </p:nvSpPr>
        <p:spPr>
          <a:xfrm>
            <a:off x="1203690" y="5350485"/>
            <a:ext cx="702704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1 km additional launch box was used to avoid entering directly in the </a:t>
            </a:r>
            <a:r>
              <a:rPr lang="en-US" sz="1100" dirty="0" err="1"/>
              <a:t>LHCf</a:t>
            </a:r>
            <a:r>
              <a:rPr lang="en-US" sz="1100" dirty="0"/>
              <a:t> </a:t>
            </a:r>
            <a:r>
              <a:rPr lang="en-US" sz="1100" dirty="0" err="1"/>
              <a:t>fibre</a:t>
            </a:r>
            <a:r>
              <a:rPr lang="en-US" sz="1100" dirty="0"/>
              <a:t> (the initial reflections might have masked the first part of the </a:t>
            </a:r>
            <a:r>
              <a:rPr lang="en-US" sz="1100" dirty="0" err="1"/>
              <a:t>fibre</a:t>
            </a:r>
            <a:r>
              <a:rPr lang="en-US" sz="1100" dirty="0"/>
              <a:t> under test) </a:t>
            </a:r>
          </a:p>
        </p:txBody>
      </p:sp>
      <p:sp>
        <p:nvSpPr>
          <p:cNvPr id="10" name="Right Brace 9">
            <a:extLst>
              <a:ext uri="{FF2B5EF4-FFF2-40B4-BE49-F238E27FC236}">
                <a16:creationId xmlns:a16="http://schemas.microsoft.com/office/drawing/2014/main" id="{A95A4F62-AFC2-4F19-B8C5-2BAE8B5634BF}"/>
              </a:ext>
            </a:extLst>
          </p:cNvPr>
          <p:cNvSpPr/>
          <p:nvPr/>
        </p:nvSpPr>
        <p:spPr>
          <a:xfrm rot="5400000">
            <a:off x="6182612" y="3326072"/>
            <a:ext cx="369331" cy="3901367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3BAA27E-9A66-4958-95D7-729C16B84D0D}"/>
              </a:ext>
            </a:extLst>
          </p:cNvPr>
          <p:cNvCxnSpPr>
            <a:cxnSpLocks/>
          </p:cNvCxnSpPr>
          <p:nvPr/>
        </p:nvCxnSpPr>
        <p:spPr>
          <a:xfrm flipV="1">
            <a:off x="7788571" y="4042405"/>
            <a:ext cx="490244" cy="4027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64BC2136-ABC7-4702-975A-F8892631D668}"/>
              </a:ext>
            </a:extLst>
          </p:cNvPr>
          <p:cNvSpPr txBox="1"/>
          <p:nvPr/>
        </p:nvSpPr>
        <p:spPr>
          <a:xfrm>
            <a:off x="6261841" y="4412269"/>
            <a:ext cx="17917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B050"/>
                </a:solidFill>
              </a:rPr>
              <a:t>Beginning of track from TAN to USA15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6B16867-0AF4-4850-8D42-8D40E0F19CB2}"/>
              </a:ext>
            </a:extLst>
          </p:cNvPr>
          <p:cNvSpPr txBox="1"/>
          <p:nvPr/>
        </p:nvSpPr>
        <p:spPr>
          <a:xfrm>
            <a:off x="1161400" y="1469706"/>
            <a:ext cx="27881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/>
              <a:t>Black </a:t>
            </a:r>
            <a:r>
              <a:rPr lang="it-IT" sz="1600" dirty="0" err="1"/>
              <a:t>track</a:t>
            </a:r>
            <a:r>
              <a:rPr lang="it-IT" sz="1600" dirty="0"/>
              <a:t>: from USA15 to TAN</a:t>
            </a:r>
            <a:endParaRPr lang="en-US" sz="16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E69F223-E646-4F5C-B264-35F693489F38}"/>
              </a:ext>
            </a:extLst>
          </p:cNvPr>
          <p:cNvSpPr txBox="1"/>
          <p:nvPr/>
        </p:nvSpPr>
        <p:spPr>
          <a:xfrm>
            <a:off x="1161400" y="1743800"/>
            <a:ext cx="56960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>
                <a:solidFill>
                  <a:srgbClr val="00B050"/>
                </a:solidFill>
              </a:rPr>
              <a:t>Green </a:t>
            </a:r>
            <a:r>
              <a:rPr lang="it-IT" sz="1600" dirty="0" err="1">
                <a:solidFill>
                  <a:srgbClr val="00B050"/>
                </a:solidFill>
              </a:rPr>
              <a:t>track</a:t>
            </a:r>
            <a:r>
              <a:rPr lang="it-IT" sz="1600" dirty="0">
                <a:solidFill>
                  <a:srgbClr val="00B050"/>
                </a:solidFill>
              </a:rPr>
              <a:t>: from TAN to USA15. The </a:t>
            </a:r>
            <a:r>
              <a:rPr lang="it-IT" sz="1600" dirty="0" err="1">
                <a:solidFill>
                  <a:srgbClr val="00B050"/>
                </a:solidFill>
              </a:rPr>
              <a:t>arrow</a:t>
            </a:r>
            <a:r>
              <a:rPr lang="it-IT" sz="1600" dirty="0">
                <a:solidFill>
                  <a:srgbClr val="00B050"/>
                </a:solidFill>
              </a:rPr>
              <a:t> </a:t>
            </a:r>
            <a:r>
              <a:rPr lang="it-IT" sz="1600" dirty="0" err="1">
                <a:solidFill>
                  <a:srgbClr val="00B050"/>
                </a:solidFill>
              </a:rPr>
              <a:t>is</a:t>
            </a:r>
            <a:r>
              <a:rPr lang="it-IT" sz="1600" dirty="0">
                <a:solidFill>
                  <a:srgbClr val="00B050"/>
                </a:solidFill>
              </a:rPr>
              <a:t> </a:t>
            </a:r>
            <a:r>
              <a:rPr lang="it-IT" sz="1600" dirty="0" err="1">
                <a:solidFill>
                  <a:srgbClr val="00B050"/>
                </a:solidFill>
              </a:rPr>
              <a:t>shown</a:t>
            </a:r>
            <a:r>
              <a:rPr lang="it-IT" sz="1600" dirty="0">
                <a:solidFill>
                  <a:srgbClr val="00B050"/>
                </a:solidFill>
              </a:rPr>
              <a:t> </a:t>
            </a:r>
            <a:r>
              <a:rPr lang="it-IT" sz="1600" dirty="0" err="1">
                <a:solidFill>
                  <a:srgbClr val="00B050"/>
                </a:solidFill>
              </a:rPr>
              <a:t>upside</a:t>
            </a:r>
            <a:r>
              <a:rPr lang="it-IT" sz="1600" dirty="0">
                <a:solidFill>
                  <a:srgbClr val="00B050"/>
                </a:solidFill>
              </a:rPr>
              <a:t> down</a:t>
            </a:r>
            <a:endParaRPr lang="en-US" sz="1600" dirty="0">
              <a:solidFill>
                <a:srgbClr val="00B050"/>
              </a:solidFill>
            </a:endParaRPr>
          </a:p>
        </p:txBody>
      </p:sp>
      <p:sp>
        <p:nvSpPr>
          <p:cNvPr id="15" name="Right Brace 14">
            <a:extLst>
              <a:ext uri="{FF2B5EF4-FFF2-40B4-BE49-F238E27FC236}">
                <a16:creationId xmlns:a16="http://schemas.microsoft.com/office/drawing/2014/main" id="{4F74B30F-841E-486F-9245-2A55BD13F03D}"/>
              </a:ext>
            </a:extLst>
          </p:cNvPr>
          <p:cNvSpPr/>
          <p:nvPr/>
        </p:nvSpPr>
        <p:spPr>
          <a:xfrm rot="16200000">
            <a:off x="4457649" y="2253664"/>
            <a:ext cx="461664" cy="627165"/>
          </a:xfrm>
          <a:prstGeom prst="rightBrace">
            <a:avLst>
              <a:gd name="adj1" fmla="val 0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6E24957-C4C9-4270-A8C2-78783AB5FD58}"/>
              </a:ext>
            </a:extLst>
          </p:cNvPr>
          <p:cNvSpPr txBox="1"/>
          <p:nvPr/>
        </p:nvSpPr>
        <p:spPr>
          <a:xfrm>
            <a:off x="3203013" y="2043696"/>
            <a:ext cx="27872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LHCf</a:t>
            </a:r>
            <a:r>
              <a:rPr lang="en-US" sz="1400" dirty="0"/>
              <a:t> fiber under test, </a:t>
            </a:r>
            <a:r>
              <a:rPr lang="en-US" sz="1400" dirty="0" err="1"/>
              <a:t>approx</a:t>
            </a:r>
            <a:r>
              <a:rPr lang="en-US" sz="1400" dirty="0"/>
              <a:t> 187 m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74F68F7-9757-4B2F-A14A-D31A88CC4066}"/>
              </a:ext>
            </a:extLst>
          </p:cNvPr>
          <p:cNvCxnSpPr/>
          <p:nvPr/>
        </p:nvCxnSpPr>
        <p:spPr>
          <a:xfrm flipH="1">
            <a:off x="5090845" y="2909100"/>
            <a:ext cx="246184" cy="4384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0AF226E6-D629-4260-8C33-87CE7B5F58E4}"/>
              </a:ext>
            </a:extLst>
          </p:cNvPr>
          <p:cNvCxnSpPr>
            <a:cxnSpLocks/>
            <a:stCxn id="22" idx="1"/>
          </p:cNvCxnSpPr>
          <p:nvPr/>
        </p:nvCxnSpPr>
        <p:spPr>
          <a:xfrm flipH="1">
            <a:off x="4416593" y="2900903"/>
            <a:ext cx="920436" cy="4072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8AAA7F9F-DBFF-4775-8A08-AFE4AE2CCEEE}"/>
              </a:ext>
            </a:extLst>
          </p:cNvPr>
          <p:cNvCxnSpPr>
            <a:cxnSpLocks/>
          </p:cNvCxnSpPr>
          <p:nvPr/>
        </p:nvCxnSpPr>
        <p:spPr>
          <a:xfrm flipV="1">
            <a:off x="4027314" y="4230084"/>
            <a:ext cx="895345" cy="3550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CAD8009B-1BE0-441C-AD5C-3A3E657D4645}"/>
              </a:ext>
            </a:extLst>
          </p:cNvPr>
          <p:cNvCxnSpPr>
            <a:cxnSpLocks/>
          </p:cNvCxnSpPr>
          <p:nvPr/>
        </p:nvCxnSpPr>
        <p:spPr>
          <a:xfrm>
            <a:off x="4027314" y="4585178"/>
            <a:ext cx="290683" cy="2880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5DEDDCE3-4ADE-4ACC-A541-C929A83A5BCA}"/>
              </a:ext>
            </a:extLst>
          </p:cNvPr>
          <p:cNvSpPr txBox="1"/>
          <p:nvPr/>
        </p:nvSpPr>
        <p:spPr>
          <a:xfrm>
            <a:off x="5337030" y="2577737"/>
            <a:ext cx="32131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Reflection peaks: bad interconnection, mainly due to the connectors not in good condition</a:t>
            </a:r>
            <a:endParaRPr lang="it-IT" sz="1200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DEDDCE3-4ADE-4ACC-A541-C929A83A5BCA}"/>
              </a:ext>
            </a:extLst>
          </p:cNvPr>
          <p:cNvSpPr txBox="1"/>
          <p:nvPr/>
        </p:nvSpPr>
        <p:spPr>
          <a:xfrm>
            <a:off x="1161401" y="4434881"/>
            <a:ext cx="32131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</a:rPr>
              <a:t>Reflection peaks: bad interconnection, mainly due to the connectors not in good condition</a:t>
            </a:r>
            <a:endParaRPr lang="it-IT" sz="1200" dirty="0">
              <a:solidFill>
                <a:srgbClr val="00B050"/>
              </a:solidFill>
            </a:endParaRPr>
          </a:p>
        </p:txBody>
      </p:sp>
      <p:sp>
        <p:nvSpPr>
          <p:cNvPr id="23" name="Oval 22"/>
          <p:cNvSpPr/>
          <p:nvPr/>
        </p:nvSpPr>
        <p:spPr>
          <a:xfrm>
            <a:off x="4172906" y="2679003"/>
            <a:ext cx="1082951" cy="1363402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30188" y="2419212"/>
            <a:ext cx="2908494" cy="3426779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9390745" y="1237284"/>
            <a:ext cx="258737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/>
              <a:t>OTDR </a:t>
            </a:r>
            <a:r>
              <a:rPr lang="it-IT" dirty="0" err="1"/>
              <a:t>result</a:t>
            </a:r>
            <a:endParaRPr lang="it-IT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Optical </a:t>
            </a:r>
            <a:r>
              <a:rPr lang="it-IT" dirty="0"/>
              <a:t>Time </a:t>
            </a:r>
            <a:r>
              <a:rPr lang="it-IT" dirty="0" smtClean="0"/>
              <a:t>Domain </a:t>
            </a:r>
            <a:r>
              <a:rPr lang="it-IT" dirty="0" err="1" smtClean="0"/>
              <a:t>Reflectometer</a:t>
            </a:r>
            <a:endParaRPr lang="it-IT" dirty="0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TREX, 14 October 2020</a:t>
            </a:r>
            <a:endParaRPr lang="it-IT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LHCf - activities and requests</a:t>
            </a:r>
            <a:endParaRPr lang="it-IT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C6E2F-C82B-490E-9E95-0DDC1812D47D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94544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1283</TotalTime>
  <Words>1597</Words>
  <Application>Microsoft Office PowerPoint</Application>
  <PresentationFormat>Widescreen</PresentationFormat>
  <Paragraphs>321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游ゴシック</vt:lpstr>
      <vt:lpstr>Arial</vt:lpstr>
      <vt:lpstr>Calibri</vt:lpstr>
      <vt:lpstr>Calibri Light</vt:lpstr>
      <vt:lpstr>Century Schoolbook</vt:lpstr>
      <vt:lpstr>Wingdings</vt:lpstr>
      <vt:lpstr>Office Theme</vt:lpstr>
      <vt:lpstr>LHCf activities &amp; requests in view of Run 3</vt:lpstr>
      <vt:lpstr>Outline</vt:lpstr>
      <vt:lpstr>LHCf Arm1 and Arm2 installation points</vt:lpstr>
      <vt:lpstr>PowerPoint Presentation</vt:lpstr>
      <vt:lpstr>Contacts and discussions for Run 3</vt:lpstr>
      <vt:lpstr>PowerPoint Presentation</vt:lpstr>
      <vt:lpstr>Next activities in view of Run3</vt:lpstr>
      <vt:lpstr>PowerPoint Presentation</vt:lpstr>
      <vt:lpstr>Test of Arm2 optical fibers</vt:lpstr>
      <vt:lpstr>Positioning of new patch panel besides TAN (LSS1R)</vt:lpstr>
      <vt:lpstr>Status of the new Arm2 silicon DAQ electronics</vt:lpstr>
      <vt:lpstr>Summary of activities and requests for 2021-2022</vt:lpstr>
      <vt:lpstr>PowerPoint Presentation</vt:lpstr>
      <vt:lpstr>Balance test</vt:lpstr>
      <vt:lpstr>PowerPoint Presentation</vt:lpstr>
      <vt:lpstr>PowerPoint Presentation</vt:lpstr>
      <vt:lpstr>PowerPoint Presentation</vt:lpstr>
      <vt:lpstr>PowerPoint Presentation</vt:lpstr>
      <vt:lpstr>New power supply and clock distrib. (PS-CLK) board</vt:lpstr>
      <vt:lpstr>Approved installation procedure</vt:lpstr>
      <vt:lpstr>Calibration of detectors at SPS in 2021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LHCf – short term activities</dc:title>
  <dc:creator>Lorenzo Bonechi</dc:creator>
  <cp:lastModifiedBy>Lorenzo Bonechi</cp:lastModifiedBy>
  <cp:revision>55</cp:revision>
  <dcterms:created xsi:type="dcterms:W3CDTF">2020-05-05T15:31:12Z</dcterms:created>
  <dcterms:modified xsi:type="dcterms:W3CDTF">2020-10-14T09:12:37Z</dcterms:modified>
</cp:coreProperties>
</file>