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6"/>
  </p:notesMasterIdLst>
  <p:sldIdLst>
    <p:sldId id="256" r:id="rId5"/>
    <p:sldId id="309" r:id="rId6"/>
    <p:sldId id="311" r:id="rId7"/>
    <p:sldId id="312" r:id="rId8"/>
    <p:sldId id="313" r:id="rId9"/>
    <p:sldId id="322" r:id="rId10"/>
    <p:sldId id="324" r:id="rId11"/>
    <p:sldId id="315" r:id="rId12"/>
    <p:sldId id="316" r:id="rId13"/>
    <p:sldId id="263" r:id="rId14"/>
    <p:sldId id="321" r:id="rId15"/>
    <p:sldId id="284" r:id="rId16"/>
    <p:sldId id="320" r:id="rId17"/>
    <p:sldId id="317" r:id="rId18"/>
    <p:sldId id="318" r:id="rId19"/>
    <p:sldId id="259" r:id="rId20"/>
    <p:sldId id="319" r:id="rId21"/>
    <p:sldId id="326" r:id="rId22"/>
    <p:sldId id="325" r:id="rId23"/>
    <p:sldId id="301" r:id="rId24"/>
    <p:sldId id="303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EBDE1"/>
    <a:srgbClr val="0055A6"/>
    <a:srgbClr val="94A7D5"/>
    <a:srgbClr val="185DAB"/>
    <a:srgbClr val="5E7DBE"/>
    <a:srgbClr val="D3EDF7"/>
    <a:srgbClr val="4E72B8"/>
    <a:srgbClr val="899DD0"/>
    <a:srgbClr val="ABBB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0" autoAdjust="0"/>
    <p:restoredTop sz="95025" autoAdjust="0"/>
  </p:normalViewPr>
  <p:slideViewPr>
    <p:cSldViewPr snapToGrid="0" snapToObjects="1">
      <p:cViewPr varScale="1">
        <p:scale>
          <a:sx n="138" d="100"/>
          <a:sy n="138" d="100"/>
        </p:scale>
        <p:origin x="822" y="12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A7C86C-4029-4071-A10A-03A5F59FDC5F}" type="doc">
      <dgm:prSet loTypeId="urn:microsoft.com/office/officeart/2005/8/layout/target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881E7279-ACCB-4CEB-85EC-E3D7620812D0}">
      <dgm:prSet phldrT="[Texte]" custT="1"/>
      <dgm:spPr/>
      <dgm:t>
        <a:bodyPr/>
        <a:lstStyle/>
        <a:p>
          <a:r>
            <a:rPr lang="fr-FR" sz="2000" dirty="0"/>
            <a:t>Media,</a:t>
          </a:r>
          <a:br>
            <a:rPr lang="fr-FR" sz="2000" dirty="0"/>
          </a:br>
          <a:r>
            <a:rPr lang="fr-FR" sz="2000" dirty="0" err="1"/>
            <a:t>Governments</a:t>
          </a:r>
          <a:endParaRPr lang="fr-FR" sz="2000" dirty="0"/>
        </a:p>
      </dgm:t>
    </dgm:pt>
    <dgm:pt modelId="{C623FE32-DECD-4DF7-921A-3BDCD17ABACA}" type="parTrans" cxnId="{4555F0CC-5185-4197-98B2-3E75D299AD2D}">
      <dgm:prSet/>
      <dgm:spPr/>
      <dgm:t>
        <a:bodyPr/>
        <a:lstStyle/>
        <a:p>
          <a:endParaRPr lang="fr-FR"/>
        </a:p>
      </dgm:t>
    </dgm:pt>
    <dgm:pt modelId="{EA2342B2-C56F-4A17-8546-4EB34620666B}" type="sibTrans" cxnId="{4555F0CC-5185-4197-98B2-3E75D299AD2D}">
      <dgm:prSet/>
      <dgm:spPr/>
      <dgm:t>
        <a:bodyPr/>
        <a:lstStyle/>
        <a:p>
          <a:endParaRPr lang="fr-FR"/>
        </a:p>
      </dgm:t>
    </dgm:pt>
    <dgm:pt modelId="{D416FA6F-DBB2-4146-BF3E-45A2EA01BA8A}">
      <dgm:prSet phldrT="[Texte]" custT="1"/>
      <dgm:spPr/>
      <dgm:t>
        <a:bodyPr/>
        <a:lstStyle/>
        <a:p>
          <a:r>
            <a:rPr lang="fr-FR" sz="2000" dirty="0" err="1"/>
            <a:t>Teachers</a:t>
          </a:r>
          <a:endParaRPr lang="fr-FR" sz="1700" dirty="0"/>
        </a:p>
      </dgm:t>
    </dgm:pt>
    <dgm:pt modelId="{65CFCC57-DB64-4292-A987-3D17F9569D99}" type="parTrans" cxnId="{95D8945D-204D-4749-9BC5-4924B1A49922}">
      <dgm:prSet/>
      <dgm:spPr/>
      <dgm:t>
        <a:bodyPr/>
        <a:lstStyle/>
        <a:p>
          <a:endParaRPr lang="fr-FR"/>
        </a:p>
      </dgm:t>
    </dgm:pt>
    <dgm:pt modelId="{51CB4CFB-A76E-4B76-BDF1-672FFDE4B524}" type="sibTrans" cxnId="{95D8945D-204D-4749-9BC5-4924B1A49922}">
      <dgm:prSet/>
      <dgm:spPr/>
      <dgm:t>
        <a:bodyPr/>
        <a:lstStyle/>
        <a:p>
          <a:endParaRPr lang="fr-FR"/>
        </a:p>
      </dgm:t>
    </dgm:pt>
    <dgm:pt modelId="{7EB2B30A-49B6-452A-A3F7-C3875F06EBAB}">
      <dgm:prSet phldrT="[Texte]" custT="1"/>
      <dgm:spPr/>
      <dgm:t>
        <a:bodyPr/>
        <a:lstStyle/>
        <a:p>
          <a:r>
            <a:rPr lang="fr-FR" sz="2000" dirty="0" err="1"/>
            <a:t>Schools</a:t>
          </a:r>
          <a:endParaRPr lang="fr-FR" sz="1700" dirty="0"/>
        </a:p>
      </dgm:t>
    </dgm:pt>
    <dgm:pt modelId="{89472A65-A850-47D0-B3AC-71FBE284819E}" type="parTrans" cxnId="{292E8D85-2070-4567-AB9E-CE5D412155DC}">
      <dgm:prSet/>
      <dgm:spPr/>
      <dgm:t>
        <a:bodyPr/>
        <a:lstStyle/>
        <a:p>
          <a:endParaRPr lang="fr-FR"/>
        </a:p>
      </dgm:t>
    </dgm:pt>
    <dgm:pt modelId="{FBA80F6D-B182-44E3-984B-4BAFC07DD10E}" type="sibTrans" cxnId="{292E8D85-2070-4567-AB9E-CE5D412155DC}">
      <dgm:prSet/>
      <dgm:spPr/>
      <dgm:t>
        <a:bodyPr/>
        <a:lstStyle/>
        <a:p>
          <a:endParaRPr lang="fr-FR"/>
        </a:p>
      </dgm:t>
    </dgm:pt>
    <dgm:pt modelId="{A9C944E7-3B19-4481-B992-3626102B4F22}">
      <dgm:prSet phldrT="[Texte]" custT="1"/>
      <dgm:spPr/>
      <dgm:t>
        <a:bodyPr/>
        <a:lstStyle/>
        <a:p>
          <a:r>
            <a:rPr lang="fr-FR" sz="2000" dirty="0"/>
            <a:t>General Public</a:t>
          </a:r>
          <a:br>
            <a:rPr lang="fr-FR" sz="2000" dirty="0"/>
          </a:br>
          <a:r>
            <a:rPr lang="fr-FR" sz="2000" dirty="0"/>
            <a:t>(local and global)</a:t>
          </a:r>
        </a:p>
      </dgm:t>
    </dgm:pt>
    <dgm:pt modelId="{F3FDD9F0-7F54-45B3-A48F-B4B41C1C2000}" type="parTrans" cxnId="{B5E10D7C-B785-451F-A2CA-F125A879AB71}">
      <dgm:prSet/>
      <dgm:spPr/>
      <dgm:t>
        <a:bodyPr/>
        <a:lstStyle/>
        <a:p>
          <a:endParaRPr lang="fr-FR"/>
        </a:p>
      </dgm:t>
    </dgm:pt>
    <dgm:pt modelId="{14646597-A490-413B-962F-3438D9DC91AF}" type="sibTrans" cxnId="{B5E10D7C-B785-451F-A2CA-F125A879AB71}">
      <dgm:prSet/>
      <dgm:spPr/>
      <dgm:t>
        <a:bodyPr/>
        <a:lstStyle/>
        <a:p>
          <a:endParaRPr lang="fr-FR"/>
        </a:p>
      </dgm:t>
    </dgm:pt>
    <dgm:pt modelId="{F82EBA04-7A22-4C91-A928-C9C517B798FB}" type="pres">
      <dgm:prSet presAssocID="{80A7C86C-4029-4071-A10A-03A5F59FDC5F}" presName="composite" presStyleCnt="0">
        <dgm:presLayoutVars>
          <dgm:chMax val="5"/>
          <dgm:dir/>
          <dgm:resizeHandles val="exact"/>
        </dgm:presLayoutVars>
      </dgm:prSet>
      <dgm:spPr/>
    </dgm:pt>
    <dgm:pt modelId="{EA1F37D0-F9A2-4AE1-9D01-01DB681C60B2}" type="pres">
      <dgm:prSet presAssocID="{881E7279-ACCB-4CEB-85EC-E3D7620812D0}" presName="circle1" presStyleLbl="lnNode1" presStyleIdx="0" presStyleCnt="4"/>
      <dgm:spPr>
        <a:solidFill>
          <a:srgbClr val="FFFF00"/>
        </a:solidFill>
      </dgm:spPr>
    </dgm:pt>
    <dgm:pt modelId="{D4AB4FC4-0630-4832-B99C-897296AE5362}" type="pres">
      <dgm:prSet presAssocID="{881E7279-ACCB-4CEB-85EC-E3D7620812D0}" presName="text1" presStyleLbl="revTx" presStyleIdx="0" presStyleCnt="4" custScaleX="131596" custLinFactNeighborX="15231">
        <dgm:presLayoutVars>
          <dgm:bulletEnabled val="1"/>
        </dgm:presLayoutVars>
      </dgm:prSet>
      <dgm:spPr/>
    </dgm:pt>
    <dgm:pt modelId="{7702A45E-F3B5-40B0-A5E8-7127E0874E4F}" type="pres">
      <dgm:prSet presAssocID="{881E7279-ACCB-4CEB-85EC-E3D7620812D0}" presName="line1" presStyleLbl="callout" presStyleIdx="0" presStyleCnt="8"/>
      <dgm:spPr/>
    </dgm:pt>
    <dgm:pt modelId="{0524A155-F9AD-4E42-B09C-11A3E7B8A1B0}" type="pres">
      <dgm:prSet presAssocID="{881E7279-ACCB-4CEB-85EC-E3D7620812D0}" presName="d1" presStyleLbl="callout" presStyleIdx="1" presStyleCnt="8"/>
      <dgm:spPr/>
    </dgm:pt>
    <dgm:pt modelId="{173AF398-3CF4-4CD1-9899-D23202FDBA3F}" type="pres">
      <dgm:prSet presAssocID="{D416FA6F-DBB2-4146-BF3E-45A2EA01BA8A}" presName="circle2" presStyleLbl="lnNode1" presStyleIdx="1" presStyleCnt="4"/>
      <dgm:spPr>
        <a:solidFill>
          <a:srgbClr val="FF0000"/>
        </a:solidFill>
      </dgm:spPr>
    </dgm:pt>
    <dgm:pt modelId="{837CE187-BFF4-4507-B618-EA361F10DA93}" type="pres">
      <dgm:prSet presAssocID="{D416FA6F-DBB2-4146-BF3E-45A2EA01BA8A}" presName="text2" presStyleLbl="revTx" presStyleIdx="1" presStyleCnt="4">
        <dgm:presLayoutVars>
          <dgm:bulletEnabled val="1"/>
        </dgm:presLayoutVars>
      </dgm:prSet>
      <dgm:spPr/>
    </dgm:pt>
    <dgm:pt modelId="{FC24D1C1-B0F3-41B9-8C15-09418A917D48}" type="pres">
      <dgm:prSet presAssocID="{D416FA6F-DBB2-4146-BF3E-45A2EA01BA8A}" presName="line2" presStyleLbl="callout" presStyleIdx="2" presStyleCnt="8"/>
      <dgm:spPr/>
    </dgm:pt>
    <dgm:pt modelId="{340AFC0C-089A-4F3B-BBC6-69E8C7655EC2}" type="pres">
      <dgm:prSet presAssocID="{D416FA6F-DBB2-4146-BF3E-45A2EA01BA8A}" presName="d2" presStyleLbl="callout" presStyleIdx="3" presStyleCnt="8"/>
      <dgm:spPr/>
    </dgm:pt>
    <dgm:pt modelId="{F25327E2-DBC1-4B87-B207-54E52E4D19A0}" type="pres">
      <dgm:prSet presAssocID="{7EB2B30A-49B6-452A-A3F7-C3875F06EBAB}" presName="circle3" presStyleLbl="lnNode1" presStyleIdx="2" presStyleCnt="4"/>
      <dgm:spPr>
        <a:solidFill>
          <a:schemeClr val="tx2">
            <a:lumMod val="60000"/>
            <a:lumOff val="40000"/>
          </a:schemeClr>
        </a:solidFill>
      </dgm:spPr>
    </dgm:pt>
    <dgm:pt modelId="{75815CF4-4E9B-4E87-890F-AB484B2D65B4}" type="pres">
      <dgm:prSet presAssocID="{7EB2B30A-49B6-452A-A3F7-C3875F06EBAB}" presName="text3" presStyleLbl="revTx" presStyleIdx="2" presStyleCnt="4">
        <dgm:presLayoutVars>
          <dgm:bulletEnabled val="1"/>
        </dgm:presLayoutVars>
      </dgm:prSet>
      <dgm:spPr/>
    </dgm:pt>
    <dgm:pt modelId="{6FEF83D1-7D04-42FD-92DA-395896039BC5}" type="pres">
      <dgm:prSet presAssocID="{7EB2B30A-49B6-452A-A3F7-C3875F06EBAB}" presName="line3" presStyleLbl="callout" presStyleIdx="4" presStyleCnt="8"/>
      <dgm:spPr/>
    </dgm:pt>
    <dgm:pt modelId="{BFF1895E-23FD-43E4-B3F7-68DDAB3C9391}" type="pres">
      <dgm:prSet presAssocID="{7EB2B30A-49B6-452A-A3F7-C3875F06EBAB}" presName="d3" presStyleLbl="callout" presStyleIdx="5" presStyleCnt="8"/>
      <dgm:spPr/>
    </dgm:pt>
    <dgm:pt modelId="{FB71887D-D469-43E0-9A31-8CDC08FC53BF}" type="pres">
      <dgm:prSet presAssocID="{A9C944E7-3B19-4481-B992-3626102B4F22}" presName="circle4" presStyleLbl="lnNode1" presStyleIdx="3" presStyleCnt="4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5064EEBB-42AF-485F-834E-7BDBE6B52590}" type="pres">
      <dgm:prSet presAssocID="{A9C944E7-3B19-4481-B992-3626102B4F22}" presName="text4" presStyleLbl="revTx" presStyleIdx="3" presStyleCnt="4" custScaleX="168004" custLinFactNeighborX="33231" custLinFactNeighborY="-1929">
        <dgm:presLayoutVars>
          <dgm:bulletEnabled val="1"/>
        </dgm:presLayoutVars>
      </dgm:prSet>
      <dgm:spPr/>
    </dgm:pt>
    <dgm:pt modelId="{3CCC4AE9-D35F-4BAF-A302-3220F2FF34CC}" type="pres">
      <dgm:prSet presAssocID="{A9C944E7-3B19-4481-B992-3626102B4F22}" presName="line4" presStyleLbl="callout" presStyleIdx="6" presStyleCnt="8" custLinFactNeighborX="-1846" custLinFactNeighborY="-18"/>
      <dgm:spPr/>
    </dgm:pt>
    <dgm:pt modelId="{CA01791B-7DA3-48FF-9C59-EFB652025521}" type="pres">
      <dgm:prSet presAssocID="{A9C944E7-3B19-4481-B992-3626102B4F22}" presName="d4" presStyleLbl="callout" presStyleIdx="7" presStyleCnt="8"/>
      <dgm:spPr/>
    </dgm:pt>
  </dgm:ptLst>
  <dgm:cxnLst>
    <dgm:cxn modelId="{A5AAC627-8CF0-46DC-A3BE-EB4E60502549}" type="presOf" srcId="{D416FA6F-DBB2-4146-BF3E-45A2EA01BA8A}" destId="{837CE187-BFF4-4507-B618-EA361F10DA93}" srcOrd="0" destOrd="0" presId="urn:microsoft.com/office/officeart/2005/8/layout/target1"/>
    <dgm:cxn modelId="{0AC6DC3B-F4C7-4433-94E6-4985CB52E66C}" type="presOf" srcId="{7EB2B30A-49B6-452A-A3F7-C3875F06EBAB}" destId="{75815CF4-4E9B-4E87-890F-AB484B2D65B4}" srcOrd="0" destOrd="0" presId="urn:microsoft.com/office/officeart/2005/8/layout/target1"/>
    <dgm:cxn modelId="{95D8945D-204D-4749-9BC5-4924B1A49922}" srcId="{80A7C86C-4029-4071-A10A-03A5F59FDC5F}" destId="{D416FA6F-DBB2-4146-BF3E-45A2EA01BA8A}" srcOrd="1" destOrd="0" parTransId="{65CFCC57-DB64-4292-A987-3D17F9569D99}" sibTransId="{51CB4CFB-A76E-4B76-BDF1-672FFDE4B524}"/>
    <dgm:cxn modelId="{E4E2B370-AC55-4A04-9BFC-B3229A732A36}" type="presOf" srcId="{80A7C86C-4029-4071-A10A-03A5F59FDC5F}" destId="{F82EBA04-7A22-4C91-A928-C9C517B798FB}" srcOrd="0" destOrd="0" presId="urn:microsoft.com/office/officeart/2005/8/layout/target1"/>
    <dgm:cxn modelId="{B5E10D7C-B785-451F-A2CA-F125A879AB71}" srcId="{80A7C86C-4029-4071-A10A-03A5F59FDC5F}" destId="{A9C944E7-3B19-4481-B992-3626102B4F22}" srcOrd="3" destOrd="0" parTransId="{F3FDD9F0-7F54-45B3-A48F-B4B41C1C2000}" sibTransId="{14646597-A490-413B-962F-3438D9DC91AF}"/>
    <dgm:cxn modelId="{292E8D85-2070-4567-AB9E-CE5D412155DC}" srcId="{80A7C86C-4029-4071-A10A-03A5F59FDC5F}" destId="{7EB2B30A-49B6-452A-A3F7-C3875F06EBAB}" srcOrd="2" destOrd="0" parTransId="{89472A65-A850-47D0-B3AC-71FBE284819E}" sibTransId="{FBA80F6D-B182-44E3-984B-4BAFC07DD10E}"/>
    <dgm:cxn modelId="{4555F0CC-5185-4197-98B2-3E75D299AD2D}" srcId="{80A7C86C-4029-4071-A10A-03A5F59FDC5F}" destId="{881E7279-ACCB-4CEB-85EC-E3D7620812D0}" srcOrd="0" destOrd="0" parTransId="{C623FE32-DECD-4DF7-921A-3BDCD17ABACA}" sibTransId="{EA2342B2-C56F-4A17-8546-4EB34620666B}"/>
    <dgm:cxn modelId="{2E9544D4-BBD1-47E0-B94C-C4824E08B7C8}" type="presOf" srcId="{A9C944E7-3B19-4481-B992-3626102B4F22}" destId="{5064EEBB-42AF-485F-834E-7BDBE6B52590}" srcOrd="0" destOrd="0" presId="urn:microsoft.com/office/officeart/2005/8/layout/target1"/>
    <dgm:cxn modelId="{F4C2BCF7-5E01-44BA-BFDE-3576B775606B}" type="presOf" srcId="{881E7279-ACCB-4CEB-85EC-E3D7620812D0}" destId="{D4AB4FC4-0630-4832-B99C-897296AE5362}" srcOrd="0" destOrd="0" presId="urn:microsoft.com/office/officeart/2005/8/layout/target1"/>
    <dgm:cxn modelId="{A6B23CA3-0F50-4069-AE9F-5D66C5F62D2B}" type="presParOf" srcId="{F82EBA04-7A22-4C91-A928-C9C517B798FB}" destId="{EA1F37D0-F9A2-4AE1-9D01-01DB681C60B2}" srcOrd="0" destOrd="0" presId="urn:microsoft.com/office/officeart/2005/8/layout/target1"/>
    <dgm:cxn modelId="{823C517A-F6EE-474B-9C34-73250C3CA2DF}" type="presParOf" srcId="{F82EBA04-7A22-4C91-A928-C9C517B798FB}" destId="{D4AB4FC4-0630-4832-B99C-897296AE5362}" srcOrd="1" destOrd="0" presId="urn:microsoft.com/office/officeart/2005/8/layout/target1"/>
    <dgm:cxn modelId="{BAAB0486-5876-4C8F-BDA8-50AB001EC607}" type="presParOf" srcId="{F82EBA04-7A22-4C91-A928-C9C517B798FB}" destId="{7702A45E-F3B5-40B0-A5E8-7127E0874E4F}" srcOrd="2" destOrd="0" presId="urn:microsoft.com/office/officeart/2005/8/layout/target1"/>
    <dgm:cxn modelId="{FB038348-80E4-4F4A-A7A8-B1C7E44E8480}" type="presParOf" srcId="{F82EBA04-7A22-4C91-A928-C9C517B798FB}" destId="{0524A155-F9AD-4E42-B09C-11A3E7B8A1B0}" srcOrd="3" destOrd="0" presId="urn:microsoft.com/office/officeart/2005/8/layout/target1"/>
    <dgm:cxn modelId="{C702096A-3905-4A13-958E-F8D7C0BD70AA}" type="presParOf" srcId="{F82EBA04-7A22-4C91-A928-C9C517B798FB}" destId="{173AF398-3CF4-4CD1-9899-D23202FDBA3F}" srcOrd="4" destOrd="0" presId="urn:microsoft.com/office/officeart/2005/8/layout/target1"/>
    <dgm:cxn modelId="{FA1C53F4-64F0-4335-A1CE-66AD6CD949CA}" type="presParOf" srcId="{F82EBA04-7A22-4C91-A928-C9C517B798FB}" destId="{837CE187-BFF4-4507-B618-EA361F10DA93}" srcOrd="5" destOrd="0" presId="urn:microsoft.com/office/officeart/2005/8/layout/target1"/>
    <dgm:cxn modelId="{7742A5B1-DC4F-450E-A663-0246234FE95E}" type="presParOf" srcId="{F82EBA04-7A22-4C91-A928-C9C517B798FB}" destId="{FC24D1C1-B0F3-41B9-8C15-09418A917D48}" srcOrd="6" destOrd="0" presId="urn:microsoft.com/office/officeart/2005/8/layout/target1"/>
    <dgm:cxn modelId="{6C4F4DBF-2040-4CEF-8401-C79CE0042B4A}" type="presParOf" srcId="{F82EBA04-7A22-4C91-A928-C9C517B798FB}" destId="{340AFC0C-089A-4F3B-BBC6-69E8C7655EC2}" srcOrd="7" destOrd="0" presId="urn:microsoft.com/office/officeart/2005/8/layout/target1"/>
    <dgm:cxn modelId="{95F612A4-79BF-4070-92DB-5C8CC0EF07B1}" type="presParOf" srcId="{F82EBA04-7A22-4C91-A928-C9C517B798FB}" destId="{F25327E2-DBC1-4B87-B207-54E52E4D19A0}" srcOrd="8" destOrd="0" presId="urn:microsoft.com/office/officeart/2005/8/layout/target1"/>
    <dgm:cxn modelId="{1A52989E-8791-4D9E-9B55-8A49FCF2B173}" type="presParOf" srcId="{F82EBA04-7A22-4C91-A928-C9C517B798FB}" destId="{75815CF4-4E9B-4E87-890F-AB484B2D65B4}" srcOrd="9" destOrd="0" presId="urn:microsoft.com/office/officeart/2005/8/layout/target1"/>
    <dgm:cxn modelId="{9D76E00D-C11D-44BD-A3D3-B09F051F59D5}" type="presParOf" srcId="{F82EBA04-7A22-4C91-A928-C9C517B798FB}" destId="{6FEF83D1-7D04-42FD-92DA-395896039BC5}" srcOrd="10" destOrd="0" presId="urn:microsoft.com/office/officeart/2005/8/layout/target1"/>
    <dgm:cxn modelId="{E1BB18F6-01C8-4B64-B559-9E45561510B6}" type="presParOf" srcId="{F82EBA04-7A22-4C91-A928-C9C517B798FB}" destId="{BFF1895E-23FD-43E4-B3F7-68DDAB3C9391}" srcOrd="11" destOrd="0" presId="urn:microsoft.com/office/officeart/2005/8/layout/target1"/>
    <dgm:cxn modelId="{F9A67E9E-E8C9-428F-B962-3549579423D9}" type="presParOf" srcId="{F82EBA04-7A22-4C91-A928-C9C517B798FB}" destId="{FB71887D-D469-43E0-9A31-8CDC08FC53BF}" srcOrd="12" destOrd="0" presId="urn:microsoft.com/office/officeart/2005/8/layout/target1"/>
    <dgm:cxn modelId="{2A1FEF65-5598-46F6-8F3E-38A66B9E9512}" type="presParOf" srcId="{F82EBA04-7A22-4C91-A928-C9C517B798FB}" destId="{5064EEBB-42AF-485F-834E-7BDBE6B52590}" srcOrd="13" destOrd="0" presId="urn:microsoft.com/office/officeart/2005/8/layout/target1"/>
    <dgm:cxn modelId="{D0EE0508-ECA0-46C4-B507-2649A0B60122}" type="presParOf" srcId="{F82EBA04-7A22-4C91-A928-C9C517B798FB}" destId="{3CCC4AE9-D35F-4BAF-A302-3220F2FF34CC}" srcOrd="14" destOrd="0" presId="urn:microsoft.com/office/officeart/2005/8/layout/target1"/>
    <dgm:cxn modelId="{47B323CF-C46A-4CC5-BE07-02A6F216B91E}" type="presParOf" srcId="{F82EBA04-7A22-4C91-A928-C9C517B798FB}" destId="{CA01791B-7DA3-48FF-9C59-EFB652025521}" srcOrd="15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1887D-D469-43E0-9A31-8CDC08FC53BF}">
      <dsp:nvSpPr>
        <dsp:cNvPr id="0" name=""/>
        <dsp:cNvSpPr/>
      </dsp:nvSpPr>
      <dsp:spPr>
        <a:xfrm>
          <a:off x="625487" y="960583"/>
          <a:ext cx="2881752" cy="288175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5327E2-DBC1-4B87-B207-54E52E4D19A0}">
      <dsp:nvSpPr>
        <dsp:cNvPr id="0" name=""/>
        <dsp:cNvSpPr/>
      </dsp:nvSpPr>
      <dsp:spPr>
        <a:xfrm>
          <a:off x="1037338" y="1372434"/>
          <a:ext cx="2058051" cy="2058051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3AF398-3CF4-4CD1-9899-D23202FDBA3F}">
      <dsp:nvSpPr>
        <dsp:cNvPr id="0" name=""/>
        <dsp:cNvSpPr/>
      </dsp:nvSpPr>
      <dsp:spPr>
        <a:xfrm>
          <a:off x="1448948" y="1784044"/>
          <a:ext cx="1234830" cy="1234830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1F37D0-F9A2-4AE1-9D01-01DB681C60B2}">
      <dsp:nvSpPr>
        <dsp:cNvPr id="0" name=""/>
        <dsp:cNvSpPr/>
      </dsp:nvSpPr>
      <dsp:spPr>
        <a:xfrm>
          <a:off x="1860558" y="2195654"/>
          <a:ext cx="411610" cy="411610"/>
        </a:xfrm>
        <a:prstGeom prst="ellipse">
          <a:avLst/>
        </a:prstGeom>
        <a:solidFill>
          <a:srgbClr val="FFFF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AB4FC4-0630-4832-B99C-897296AE5362}">
      <dsp:nvSpPr>
        <dsp:cNvPr id="0" name=""/>
        <dsp:cNvSpPr/>
      </dsp:nvSpPr>
      <dsp:spPr>
        <a:xfrm>
          <a:off x="3979361" y="0"/>
          <a:ext cx="1896135" cy="689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254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Media,</a:t>
          </a:r>
          <a:br>
            <a:rPr lang="fr-FR" sz="2000" kern="1200" dirty="0"/>
          </a:br>
          <a:r>
            <a:rPr lang="fr-FR" sz="2000" kern="1200" dirty="0" err="1"/>
            <a:t>Governments</a:t>
          </a:r>
          <a:endParaRPr lang="fr-FR" sz="2000" kern="1200" dirty="0"/>
        </a:p>
      </dsp:txBody>
      <dsp:txXfrm>
        <a:off x="3979361" y="0"/>
        <a:ext cx="1896135" cy="689219"/>
      </dsp:txXfrm>
    </dsp:sp>
    <dsp:sp modelId="{7702A45E-F3B5-40B0-A5E8-7127E0874E4F}">
      <dsp:nvSpPr>
        <dsp:cNvPr id="0" name=""/>
        <dsp:cNvSpPr/>
      </dsp:nvSpPr>
      <dsp:spPr>
        <a:xfrm>
          <a:off x="3627312" y="344609"/>
          <a:ext cx="36021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24A155-F9AD-4E42-B09C-11A3E7B8A1B0}">
      <dsp:nvSpPr>
        <dsp:cNvPr id="0" name=""/>
        <dsp:cNvSpPr/>
      </dsp:nvSpPr>
      <dsp:spPr>
        <a:xfrm rot="5400000">
          <a:off x="1816611" y="571547"/>
          <a:ext cx="2036438" cy="1584963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7CE187-BFF4-4507-B618-EA361F10DA93}">
      <dsp:nvSpPr>
        <dsp:cNvPr id="0" name=""/>
        <dsp:cNvSpPr/>
      </dsp:nvSpPr>
      <dsp:spPr>
        <a:xfrm>
          <a:off x="3987531" y="689219"/>
          <a:ext cx="1440876" cy="689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254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 err="1"/>
            <a:t>Teachers</a:t>
          </a:r>
          <a:endParaRPr lang="fr-FR" sz="1700" kern="1200" dirty="0"/>
        </a:p>
      </dsp:txBody>
      <dsp:txXfrm>
        <a:off x="3987531" y="689219"/>
        <a:ext cx="1440876" cy="689219"/>
      </dsp:txXfrm>
    </dsp:sp>
    <dsp:sp modelId="{FC24D1C1-B0F3-41B9-8C15-09418A917D48}">
      <dsp:nvSpPr>
        <dsp:cNvPr id="0" name=""/>
        <dsp:cNvSpPr/>
      </dsp:nvSpPr>
      <dsp:spPr>
        <a:xfrm>
          <a:off x="3627312" y="1033828"/>
          <a:ext cx="36021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0AFC0C-089A-4F3B-BBC6-69E8C7655EC2}">
      <dsp:nvSpPr>
        <dsp:cNvPr id="0" name=""/>
        <dsp:cNvSpPr/>
      </dsp:nvSpPr>
      <dsp:spPr>
        <a:xfrm rot="5400000">
          <a:off x="2169146" y="1249479"/>
          <a:ext cx="1672376" cy="1241554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815CF4-4E9B-4E87-890F-AB484B2D65B4}">
      <dsp:nvSpPr>
        <dsp:cNvPr id="0" name=""/>
        <dsp:cNvSpPr/>
      </dsp:nvSpPr>
      <dsp:spPr>
        <a:xfrm>
          <a:off x="3987531" y="1378438"/>
          <a:ext cx="1440876" cy="689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254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 err="1"/>
            <a:t>Schools</a:t>
          </a:r>
          <a:endParaRPr lang="fr-FR" sz="1700" kern="1200" dirty="0"/>
        </a:p>
      </dsp:txBody>
      <dsp:txXfrm>
        <a:off x="3987531" y="1378438"/>
        <a:ext cx="1440876" cy="689219"/>
      </dsp:txXfrm>
    </dsp:sp>
    <dsp:sp modelId="{6FEF83D1-7D04-42FD-92DA-395896039BC5}">
      <dsp:nvSpPr>
        <dsp:cNvPr id="0" name=""/>
        <dsp:cNvSpPr/>
      </dsp:nvSpPr>
      <dsp:spPr>
        <a:xfrm>
          <a:off x="3627312" y="1723047"/>
          <a:ext cx="36021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F1895E-23FD-43E4-B3F7-68DDAB3C9391}">
      <dsp:nvSpPr>
        <dsp:cNvPr id="0" name=""/>
        <dsp:cNvSpPr/>
      </dsp:nvSpPr>
      <dsp:spPr>
        <a:xfrm rot="5400000">
          <a:off x="2510393" y="1881303"/>
          <a:ext cx="1275655" cy="958182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64EEBB-42AF-485F-834E-7BDBE6B52590}">
      <dsp:nvSpPr>
        <dsp:cNvPr id="0" name=""/>
        <dsp:cNvSpPr/>
      </dsp:nvSpPr>
      <dsp:spPr>
        <a:xfrm>
          <a:off x="3976422" y="2054362"/>
          <a:ext cx="2420729" cy="689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2540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General Public</a:t>
          </a:r>
          <a:br>
            <a:rPr lang="fr-FR" sz="2000" kern="1200" dirty="0"/>
          </a:br>
          <a:r>
            <a:rPr lang="fr-FR" sz="2000" kern="1200" dirty="0"/>
            <a:t>(local and global)</a:t>
          </a:r>
        </a:p>
      </dsp:txBody>
      <dsp:txXfrm>
        <a:off x="3976422" y="2054362"/>
        <a:ext cx="2420729" cy="689219"/>
      </dsp:txXfrm>
    </dsp:sp>
    <dsp:sp modelId="{3CCC4AE9-D35F-4BAF-A302-3220F2FF34CC}">
      <dsp:nvSpPr>
        <dsp:cNvPr id="0" name=""/>
        <dsp:cNvSpPr/>
      </dsp:nvSpPr>
      <dsp:spPr>
        <a:xfrm>
          <a:off x="3620663" y="2412260"/>
          <a:ext cx="36021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01791B-7DA3-48FF-9C59-EFB652025521}">
      <dsp:nvSpPr>
        <dsp:cNvPr id="0" name=""/>
        <dsp:cNvSpPr/>
      </dsp:nvSpPr>
      <dsp:spPr>
        <a:xfrm rot="5400000">
          <a:off x="2852457" y="2515625"/>
          <a:ext cx="876821" cy="669527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3CF5D5-CDF3-47FA-B922-48DED3BAFE34}" type="datetimeFigureOut">
              <a:rPr lang="fr-CH" smtClean="0"/>
              <a:t>03.12.2019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9C6D6-DEB7-4EE3-BF8D-539D188433E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3620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154462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Present</a:t>
            </a:r>
            <a:r>
              <a:rPr lang="fr-CH" baseline="0" dirty="0"/>
              <a:t> </a:t>
            </a:r>
            <a:r>
              <a:rPr lang="fr-CH" baseline="0" dirty="0" err="1"/>
              <a:t>yourself</a:t>
            </a:r>
            <a:endParaRPr lang="fr-CH" baseline="0" dirty="0"/>
          </a:p>
          <a:p>
            <a:r>
              <a:rPr lang="fr-CH" baseline="0" dirty="0" err="1"/>
              <a:t>Your</a:t>
            </a:r>
            <a:r>
              <a:rPr lang="fr-CH" baseline="0" dirty="0"/>
              <a:t> background</a:t>
            </a:r>
          </a:p>
          <a:p>
            <a:r>
              <a:rPr lang="fr-CH" baseline="0" dirty="0" err="1"/>
              <a:t>Your</a:t>
            </a:r>
            <a:r>
              <a:rPr lang="fr-CH" baseline="0" dirty="0"/>
              <a:t> (dis)</a:t>
            </a:r>
            <a:r>
              <a:rPr lang="fr-CH" baseline="0" dirty="0" err="1"/>
              <a:t>interest</a:t>
            </a:r>
            <a:r>
              <a:rPr lang="fr-CH" baseline="0" dirty="0"/>
              <a:t> in science</a:t>
            </a:r>
          </a:p>
          <a:p>
            <a:r>
              <a:rPr lang="fr-CH" baseline="0" dirty="0" err="1"/>
              <a:t>Your</a:t>
            </a:r>
            <a:r>
              <a:rPr lang="fr-CH" baseline="0" dirty="0"/>
              <a:t> </a:t>
            </a:r>
            <a:r>
              <a:rPr lang="fr-CH" baseline="0" dirty="0" err="1"/>
              <a:t>current</a:t>
            </a:r>
            <a:r>
              <a:rPr lang="fr-CH" baseline="0" dirty="0"/>
              <a:t> </a:t>
            </a:r>
            <a:r>
              <a:rPr lang="fr-CH" baseline="0" dirty="0" err="1"/>
              <a:t>functions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11392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Present</a:t>
            </a:r>
            <a:r>
              <a:rPr lang="fr-CH" baseline="0" dirty="0"/>
              <a:t> </a:t>
            </a:r>
            <a:r>
              <a:rPr lang="fr-CH" baseline="0" dirty="0" err="1"/>
              <a:t>yourself</a:t>
            </a:r>
            <a:endParaRPr lang="fr-CH" baseline="0" dirty="0"/>
          </a:p>
          <a:p>
            <a:r>
              <a:rPr lang="fr-CH" baseline="0" dirty="0" err="1"/>
              <a:t>Your</a:t>
            </a:r>
            <a:r>
              <a:rPr lang="fr-CH" baseline="0" dirty="0"/>
              <a:t> background</a:t>
            </a:r>
          </a:p>
          <a:p>
            <a:r>
              <a:rPr lang="fr-CH" baseline="0" dirty="0" err="1"/>
              <a:t>Your</a:t>
            </a:r>
            <a:r>
              <a:rPr lang="fr-CH" baseline="0" dirty="0"/>
              <a:t> (dis)</a:t>
            </a:r>
            <a:r>
              <a:rPr lang="fr-CH" baseline="0" dirty="0" err="1"/>
              <a:t>interest</a:t>
            </a:r>
            <a:r>
              <a:rPr lang="fr-CH" baseline="0" dirty="0"/>
              <a:t> in science</a:t>
            </a:r>
          </a:p>
          <a:p>
            <a:r>
              <a:rPr lang="fr-CH" baseline="0" dirty="0" err="1"/>
              <a:t>Your</a:t>
            </a:r>
            <a:r>
              <a:rPr lang="fr-CH" baseline="0" dirty="0"/>
              <a:t> </a:t>
            </a:r>
            <a:r>
              <a:rPr lang="fr-CH" baseline="0" dirty="0" err="1"/>
              <a:t>current</a:t>
            </a:r>
            <a:r>
              <a:rPr lang="fr-CH" baseline="0" dirty="0"/>
              <a:t> </a:t>
            </a:r>
            <a:r>
              <a:rPr lang="fr-CH" baseline="0" dirty="0" err="1"/>
              <a:t>functions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504922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We</a:t>
            </a:r>
            <a:r>
              <a:rPr lang="fr-CH" dirty="0"/>
              <a:t> have </a:t>
            </a:r>
            <a:r>
              <a:rPr lang="fr-CH" dirty="0" err="1"/>
              <a:t>invented</a:t>
            </a:r>
            <a:r>
              <a:rPr lang="fr-CH" dirty="0"/>
              <a:t> the web, </a:t>
            </a:r>
            <a:r>
              <a:rPr lang="fr-CH" dirty="0" err="1"/>
              <a:t>so</a:t>
            </a:r>
            <a:r>
              <a:rPr lang="fr-CH" baseline="0" dirty="0"/>
              <a:t> </a:t>
            </a:r>
            <a:r>
              <a:rPr lang="fr-CH" baseline="0" dirty="0" err="1"/>
              <a:t>please</a:t>
            </a:r>
            <a:r>
              <a:rPr lang="fr-CH" baseline="0" dirty="0"/>
              <a:t> use </a:t>
            </a:r>
            <a:r>
              <a:rPr lang="fr-CH" baseline="0" dirty="0" err="1"/>
              <a:t>it!</a:t>
            </a:r>
            <a:r>
              <a:rPr lang="fr-CH" baseline="0" dirty="0"/>
              <a:t> ;-)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320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93394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66966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(</a:t>
            </a:r>
            <a:r>
              <a:rPr lang="fr-CH" dirty="0" err="1"/>
              <a:t>you</a:t>
            </a:r>
            <a:r>
              <a:rPr lang="fr-CH" dirty="0"/>
              <a:t> </a:t>
            </a:r>
            <a:r>
              <a:rPr lang="fr-CH" dirty="0" err="1"/>
              <a:t>can</a:t>
            </a:r>
            <a:r>
              <a:rPr lang="fr-CH" dirty="0"/>
              <a:t> question the audience for </a:t>
            </a:r>
            <a:r>
              <a:rPr lang="fr-CH" dirty="0" err="1"/>
              <a:t>each</a:t>
            </a:r>
            <a:r>
              <a:rPr lang="fr-CH" dirty="0"/>
              <a:t> image:</a:t>
            </a:r>
            <a:r>
              <a:rPr lang="fr-CH" baseline="0" dirty="0"/>
              <a:t> do </a:t>
            </a:r>
            <a:r>
              <a:rPr lang="fr-CH" baseline="0" dirty="0" err="1"/>
              <a:t>we</a:t>
            </a:r>
            <a:r>
              <a:rPr lang="fr-CH" baseline="0" dirty="0"/>
              <a:t> </a:t>
            </a:r>
            <a:r>
              <a:rPr lang="fr-CH" baseline="0" dirty="0" err="1"/>
              <a:t>produce</a:t>
            </a:r>
            <a:r>
              <a:rPr lang="fr-CH" baseline="0" dirty="0"/>
              <a:t> </a:t>
            </a:r>
            <a:r>
              <a:rPr lang="fr-CH" baseline="0" dirty="0" err="1"/>
              <a:t>electricity</a:t>
            </a:r>
            <a:r>
              <a:rPr lang="fr-CH" baseline="0" dirty="0"/>
              <a:t>? do </a:t>
            </a:r>
            <a:r>
              <a:rPr lang="fr-CH" baseline="0" dirty="0" err="1"/>
              <a:t>we</a:t>
            </a:r>
            <a:r>
              <a:rPr lang="fr-CH" baseline="0" dirty="0"/>
              <a:t> </a:t>
            </a:r>
            <a:r>
              <a:rPr lang="fr-CH" baseline="0" dirty="0" err="1"/>
              <a:t>produce</a:t>
            </a:r>
            <a:r>
              <a:rPr lang="fr-CH" baseline="0" dirty="0"/>
              <a:t> </a:t>
            </a:r>
            <a:r>
              <a:rPr lang="fr-CH" baseline="0" dirty="0" err="1"/>
              <a:t>bombs</a:t>
            </a:r>
            <a:r>
              <a:rPr lang="fr-CH" baseline="0" dirty="0"/>
              <a:t>? Etc.)</a:t>
            </a:r>
            <a:endParaRPr lang="fr-CH" dirty="0"/>
          </a:p>
          <a:p>
            <a:endParaRPr lang="fr-CH" dirty="0"/>
          </a:p>
          <a:p>
            <a:r>
              <a:rPr lang="fr-CH" dirty="0"/>
              <a:t>The </a:t>
            </a:r>
            <a:r>
              <a:rPr lang="fr-CH" dirty="0" err="1"/>
              <a:t>word</a:t>
            </a:r>
            <a:r>
              <a:rPr lang="fr-CH" baseline="0" dirty="0"/>
              <a:t> «</a:t>
            </a:r>
            <a:r>
              <a:rPr lang="fr-CH" baseline="0" dirty="0" err="1"/>
              <a:t>Nuclear</a:t>
            </a:r>
            <a:r>
              <a:rPr lang="fr-CH" baseline="0" dirty="0"/>
              <a:t>» </a:t>
            </a:r>
            <a:r>
              <a:rPr lang="fr-CH" baseline="0" dirty="0" err="1"/>
              <a:t>should</a:t>
            </a:r>
            <a:r>
              <a:rPr lang="fr-CH" baseline="0" dirty="0"/>
              <a:t> not </a:t>
            </a:r>
            <a:r>
              <a:rPr lang="fr-CH" baseline="0" dirty="0" err="1"/>
              <a:t>be</a:t>
            </a:r>
            <a:r>
              <a:rPr lang="fr-CH" baseline="0" dirty="0"/>
              <a:t> </a:t>
            </a:r>
            <a:r>
              <a:rPr lang="fr-CH" baseline="0" dirty="0" err="1"/>
              <a:t>misunderstood</a:t>
            </a:r>
            <a:r>
              <a:rPr lang="fr-CH" baseline="0" dirty="0"/>
              <a:t>:</a:t>
            </a:r>
          </a:p>
          <a:p>
            <a:r>
              <a:rPr lang="fr-CH" baseline="0" dirty="0"/>
              <a:t>- CERN </a:t>
            </a:r>
            <a:r>
              <a:rPr lang="fr-CH" baseline="0" dirty="0" err="1"/>
              <a:t>does</a:t>
            </a:r>
            <a:r>
              <a:rPr lang="fr-CH" baseline="0" dirty="0"/>
              <a:t> not </a:t>
            </a:r>
            <a:r>
              <a:rPr lang="fr-CH" baseline="0" dirty="0" err="1"/>
              <a:t>produce</a:t>
            </a:r>
            <a:r>
              <a:rPr lang="fr-CH" baseline="0" dirty="0"/>
              <a:t> </a:t>
            </a:r>
            <a:r>
              <a:rPr lang="fr-CH" baseline="0" dirty="0" err="1"/>
              <a:t>electricity</a:t>
            </a:r>
            <a:r>
              <a:rPr lang="fr-CH" baseline="0" dirty="0"/>
              <a:t> (but consumes a lot)</a:t>
            </a:r>
          </a:p>
          <a:p>
            <a:r>
              <a:rPr lang="fr-CH" baseline="0" dirty="0"/>
              <a:t>- CERN </a:t>
            </a:r>
            <a:r>
              <a:rPr lang="fr-CH" baseline="0" dirty="0" err="1"/>
              <a:t>does</a:t>
            </a:r>
            <a:r>
              <a:rPr lang="fr-CH" baseline="0" dirty="0"/>
              <a:t> not </a:t>
            </a:r>
            <a:r>
              <a:rPr lang="fr-CH" baseline="0" dirty="0" err="1"/>
              <a:t>produce</a:t>
            </a:r>
            <a:r>
              <a:rPr lang="fr-CH" baseline="0" dirty="0"/>
              <a:t> </a:t>
            </a:r>
            <a:r>
              <a:rPr lang="fr-CH" baseline="0" dirty="0" err="1"/>
              <a:t>military</a:t>
            </a:r>
            <a:r>
              <a:rPr lang="fr-CH" baseline="0" dirty="0"/>
              <a:t> applications out of </a:t>
            </a:r>
            <a:r>
              <a:rPr lang="fr-CH" baseline="0" dirty="0" err="1"/>
              <a:t>nuclear</a:t>
            </a:r>
            <a:r>
              <a:rPr lang="fr-CH" baseline="0" dirty="0"/>
              <a:t> power (</a:t>
            </a:r>
            <a:r>
              <a:rPr lang="fr-CH" baseline="0" dirty="0" err="1"/>
              <a:t>forbidden</a:t>
            </a:r>
            <a:r>
              <a:rPr lang="fr-CH" baseline="0" dirty="0"/>
              <a:t> by CERN convention, and, </a:t>
            </a:r>
            <a:r>
              <a:rPr lang="fr-CH" baseline="0" dirty="0" err="1"/>
              <a:t>anyway</a:t>
            </a:r>
            <a:r>
              <a:rPr lang="fr-CH" baseline="0" dirty="0"/>
              <a:t>, all </a:t>
            </a:r>
            <a:r>
              <a:rPr lang="fr-CH" baseline="0" dirty="0" err="1"/>
              <a:t>research</a:t>
            </a:r>
            <a:r>
              <a:rPr lang="fr-CH" baseline="0" dirty="0"/>
              <a:t> </a:t>
            </a:r>
            <a:r>
              <a:rPr lang="fr-CH" baseline="0" dirty="0" err="1"/>
              <a:t>results</a:t>
            </a:r>
            <a:r>
              <a:rPr lang="fr-CH" baseline="0" dirty="0"/>
              <a:t> are made </a:t>
            </a:r>
            <a:r>
              <a:rPr lang="fr-CH" baseline="0" dirty="0" err="1"/>
              <a:t>publicly</a:t>
            </a:r>
            <a:r>
              <a:rPr lang="fr-CH" baseline="0" dirty="0"/>
              <a:t> </a:t>
            </a:r>
            <a:r>
              <a:rPr lang="fr-CH" baseline="0" dirty="0" err="1"/>
              <a:t>available</a:t>
            </a:r>
            <a:r>
              <a:rPr lang="fr-CH" baseline="0" dirty="0"/>
              <a:t> and </a:t>
            </a:r>
            <a:r>
              <a:rPr lang="fr-CH" baseline="0" dirty="0" err="1"/>
              <a:t>there</a:t>
            </a:r>
            <a:r>
              <a:rPr lang="fr-CH" baseline="0" dirty="0"/>
              <a:t> are </a:t>
            </a:r>
            <a:r>
              <a:rPr lang="fr-CH" baseline="0" dirty="0" err="1"/>
              <a:t>scientists</a:t>
            </a:r>
            <a:r>
              <a:rPr lang="fr-CH" baseline="0" dirty="0"/>
              <a:t> </a:t>
            </a:r>
            <a:r>
              <a:rPr lang="fr-CH" baseline="0" dirty="0" err="1"/>
              <a:t>from</a:t>
            </a:r>
            <a:r>
              <a:rPr lang="fr-CH" baseline="0" dirty="0"/>
              <a:t> </a:t>
            </a:r>
            <a:r>
              <a:rPr lang="fr-CH" baseline="0" dirty="0" err="1"/>
              <a:t>many</a:t>
            </a:r>
            <a:r>
              <a:rPr lang="fr-CH" baseline="0" dirty="0"/>
              <a:t> countries in </a:t>
            </a:r>
            <a:r>
              <a:rPr lang="fr-CH" baseline="0" dirty="0" err="1"/>
              <a:t>each</a:t>
            </a:r>
            <a:r>
              <a:rPr lang="fr-CH" baseline="0" dirty="0"/>
              <a:t> </a:t>
            </a:r>
            <a:r>
              <a:rPr lang="fr-CH" baseline="0" dirty="0" err="1"/>
              <a:t>experiment</a:t>
            </a:r>
            <a:r>
              <a:rPr lang="fr-CH" baseline="0" dirty="0"/>
              <a:t>… </a:t>
            </a:r>
            <a:r>
              <a:rPr lang="fr-CH" baseline="0" dirty="0" err="1"/>
              <a:t>therefore</a:t>
            </a:r>
            <a:r>
              <a:rPr lang="fr-CH" baseline="0" dirty="0"/>
              <a:t> no </a:t>
            </a:r>
            <a:r>
              <a:rPr lang="fr-CH" baseline="0" dirty="0" err="1"/>
              <a:t>risk</a:t>
            </a:r>
            <a:r>
              <a:rPr lang="fr-CH" baseline="0" dirty="0"/>
              <a:t> </a:t>
            </a:r>
            <a:r>
              <a:rPr lang="fr-CH" baseline="0" dirty="0" err="1"/>
              <a:t>that</a:t>
            </a:r>
            <a:r>
              <a:rPr lang="fr-CH" baseline="0" dirty="0"/>
              <a:t> exclusive </a:t>
            </a:r>
            <a:r>
              <a:rPr lang="fr-CH" baseline="0" dirty="0" err="1"/>
              <a:t>military</a:t>
            </a:r>
            <a:r>
              <a:rPr lang="fr-CH" baseline="0" dirty="0"/>
              <a:t> applications are </a:t>
            </a:r>
            <a:r>
              <a:rPr lang="fr-CH" baseline="0" dirty="0" err="1"/>
              <a:t>developed</a:t>
            </a:r>
            <a:r>
              <a:rPr lang="fr-CH" baseline="0" dirty="0"/>
              <a:t>).</a:t>
            </a:r>
          </a:p>
          <a:p>
            <a:r>
              <a:rPr lang="fr-CH" baseline="0" dirty="0"/>
              <a:t>- CERN </a:t>
            </a:r>
            <a:r>
              <a:rPr lang="fr-CH" baseline="0" dirty="0" err="1"/>
              <a:t>studies</a:t>
            </a:r>
            <a:r>
              <a:rPr lang="fr-CH" baseline="0" dirty="0"/>
              <a:t> the structure of </a:t>
            </a:r>
            <a:r>
              <a:rPr lang="fr-CH" baseline="0" dirty="0" err="1"/>
              <a:t>matter</a:t>
            </a:r>
            <a:r>
              <a:rPr lang="fr-CH" baseline="0" dirty="0"/>
              <a:t>. In the 50’s, the nucleus </a:t>
            </a:r>
            <a:r>
              <a:rPr lang="fr-CH" baseline="0" dirty="0" err="1"/>
              <a:t>is</a:t>
            </a:r>
            <a:r>
              <a:rPr lang="fr-CH" baseline="0" dirty="0"/>
              <a:t> the main </a:t>
            </a:r>
            <a:r>
              <a:rPr lang="fr-CH" baseline="0" dirty="0" err="1"/>
              <a:t>object</a:t>
            </a:r>
            <a:r>
              <a:rPr lang="fr-CH" baseline="0" dirty="0"/>
              <a:t> of </a:t>
            </a:r>
            <a:r>
              <a:rPr lang="fr-CH" baseline="0" dirty="0" err="1"/>
              <a:t>study</a:t>
            </a:r>
            <a:r>
              <a:rPr lang="fr-CH" baseline="0" dirty="0"/>
              <a:t> about </a:t>
            </a:r>
            <a:r>
              <a:rPr lang="fr-CH" baseline="0" dirty="0" err="1"/>
              <a:t>matter</a:t>
            </a:r>
            <a:r>
              <a:rPr lang="fr-CH" baseline="0" dirty="0"/>
              <a:t>. The </a:t>
            </a:r>
            <a:r>
              <a:rPr lang="fr-CH" baseline="0" dirty="0" err="1"/>
              <a:t>word</a:t>
            </a:r>
            <a:r>
              <a:rPr lang="fr-CH" baseline="0" dirty="0"/>
              <a:t> «</a:t>
            </a:r>
            <a:r>
              <a:rPr lang="fr-CH" baseline="0" dirty="0" err="1"/>
              <a:t>Nuclear</a:t>
            </a:r>
            <a:r>
              <a:rPr lang="fr-CH" baseline="0" dirty="0"/>
              <a:t>» </a:t>
            </a:r>
            <a:r>
              <a:rPr lang="fr-CH" baseline="0" dirty="0" err="1"/>
              <a:t>comes</a:t>
            </a:r>
            <a:r>
              <a:rPr lang="fr-CH" baseline="0" dirty="0"/>
              <a:t> </a:t>
            </a:r>
            <a:r>
              <a:rPr lang="fr-CH" baseline="0" dirty="0" err="1"/>
              <a:t>from</a:t>
            </a:r>
            <a:r>
              <a:rPr lang="fr-CH" baseline="0" dirty="0"/>
              <a:t> </a:t>
            </a:r>
            <a:r>
              <a:rPr lang="fr-CH" baseline="0" dirty="0" err="1"/>
              <a:t>that</a:t>
            </a:r>
            <a:r>
              <a:rPr lang="fr-CH" baseline="0" dirty="0"/>
              <a:t>.</a:t>
            </a:r>
          </a:p>
          <a:p>
            <a:endParaRPr lang="fr-CH" baseline="0" dirty="0"/>
          </a:p>
          <a:p>
            <a:r>
              <a:rPr lang="fr-CH" baseline="0" dirty="0" err="1"/>
              <a:t>Nowadays</a:t>
            </a:r>
            <a:r>
              <a:rPr lang="fr-CH" baseline="0" dirty="0"/>
              <a:t> CERN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studying</a:t>
            </a:r>
            <a:r>
              <a:rPr lang="fr-CH" baseline="0" dirty="0"/>
              <a:t> the components of the components of the nucleus. </a:t>
            </a:r>
            <a:r>
              <a:rPr lang="fr-CH" baseline="0" dirty="0" err="1"/>
              <a:t>Therefore</a:t>
            </a:r>
            <a:r>
              <a:rPr lang="fr-CH" baseline="0" dirty="0"/>
              <a:t> CERN </a:t>
            </a:r>
            <a:r>
              <a:rPr lang="fr-CH" baseline="0" dirty="0" err="1"/>
              <a:t>can</a:t>
            </a:r>
            <a:r>
              <a:rPr lang="fr-CH" baseline="0" dirty="0"/>
              <a:t> use (</a:t>
            </a:r>
            <a:r>
              <a:rPr lang="fr-CH" baseline="0" dirty="0" err="1"/>
              <a:t>after</a:t>
            </a:r>
            <a:r>
              <a:rPr lang="fr-CH" baseline="0" dirty="0"/>
              <a:t> </a:t>
            </a:r>
            <a:r>
              <a:rPr lang="fr-CH" baseline="0" dirty="0" err="1"/>
              <a:t>being</a:t>
            </a:r>
            <a:r>
              <a:rPr lang="fr-CH" baseline="0" dirty="0"/>
              <a:t> </a:t>
            </a:r>
            <a:r>
              <a:rPr lang="fr-CH" baseline="0" dirty="0" err="1"/>
              <a:t>allowed</a:t>
            </a:r>
            <a:r>
              <a:rPr lang="fr-CH" baseline="0" dirty="0"/>
              <a:t> by the Council) an alternative «</a:t>
            </a:r>
            <a:r>
              <a:rPr lang="fr-CH" baseline="0" dirty="0" err="1"/>
              <a:t>branding</a:t>
            </a:r>
            <a:r>
              <a:rPr lang="fr-CH" baseline="0" dirty="0"/>
              <a:t>» </a:t>
            </a:r>
            <a:r>
              <a:rPr lang="fr-CH" baseline="0" dirty="0" err="1"/>
              <a:t>which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more </a:t>
            </a:r>
            <a:r>
              <a:rPr lang="fr-CH" baseline="0" dirty="0" err="1"/>
              <a:t>accurate</a:t>
            </a:r>
            <a:r>
              <a:rPr lang="fr-CH" baseline="0" dirty="0"/>
              <a:t> and </a:t>
            </a:r>
            <a:r>
              <a:rPr lang="fr-CH" baseline="0" dirty="0" err="1"/>
              <a:t>less</a:t>
            </a:r>
            <a:r>
              <a:rPr lang="fr-CH" baseline="0" dirty="0"/>
              <a:t> open to </a:t>
            </a:r>
            <a:r>
              <a:rPr lang="fr-CH" baseline="0" dirty="0" err="1"/>
              <a:t>interpretation</a:t>
            </a:r>
            <a:r>
              <a:rPr lang="fr-CH" baseline="0" dirty="0"/>
              <a:t>: « </a:t>
            </a:r>
            <a:r>
              <a:rPr lang="fr-CH" baseline="0" dirty="0" err="1"/>
              <a:t>European</a:t>
            </a:r>
            <a:r>
              <a:rPr lang="fr-CH" baseline="0" dirty="0"/>
              <a:t> </a:t>
            </a:r>
            <a:r>
              <a:rPr lang="fr-CH" baseline="0" dirty="0" err="1"/>
              <a:t>laboratory</a:t>
            </a:r>
            <a:r>
              <a:rPr lang="fr-CH" baseline="0" dirty="0"/>
              <a:t> for </a:t>
            </a:r>
            <a:r>
              <a:rPr lang="fr-CH" baseline="0" dirty="0" err="1"/>
              <a:t>particle</a:t>
            </a:r>
            <a:r>
              <a:rPr lang="fr-CH" baseline="0" dirty="0"/>
              <a:t> </a:t>
            </a:r>
            <a:r>
              <a:rPr lang="fr-CH" baseline="0" dirty="0" err="1"/>
              <a:t>physics</a:t>
            </a:r>
            <a:r>
              <a:rPr lang="fr-CH" baseline="0" dirty="0"/>
              <a:t> »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96252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(</a:t>
            </a:r>
            <a:r>
              <a:rPr lang="fr-CH" dirty="0" err="1"/>
              <a:t>you</a:t>
            </a:r>
            <a:r>
              <a:rPr lang="fr-CH" dirty="0"/>
              <a:t> </a:t>
            </a:r>
            <a:r>
              <a:rPr lang="fr-CH" dirty="0" err="1"/>
              <a:t>can</a:t>
            </a:r>
            <a:r>
              <a:rPr lang="fr-CH" dirty="0"/>
              <a:t> question the audience for </a:t>
            </a:r>
            <a:r>
              <a:rPr lang="fr-CH" dirty="0" err="1"/>
              <a:t>each</a:t>
            </a:r>
            <a:r>
              <a:rPr lang="fr-CH" dirty="0"/>
              <a:t> image:</a:t>
            </a:r>
            <a:r>
              <a:rPr lang="fr-CH" baseline="0" dirty="0"/>
              <a:t> do </a:t>
            </a:r>
            <a:r>
              <a:rPr lang="fr-CH" baseline="0" dirty="0" err="1"/>
              <a:t>we</a:t>
            </a:r>
            <a:r>
              <a:rPr lang="fr-CH" baseline="0" dirty="0"/>
              <a:t> </a:t>
            </a:r>
            <a:r>
              <a:rPr lang="fr-CH" baseline="0" dirty="0" err="1"/>
              <a:t>produce</a:t>
            </a:r>
            <a:r>
              <a:rPr lang="fr-CH" baseline="0" dirty="0"/>
              <a:t> </a:t>
            </a:r>
            <a:r>
              <a:rPr lang="fr-CH" baseline="0" dirty="0" err="1"/>
              <a:t>electricity</a:t>
            </a:r>
            <a:r>
              <a:rPr lang="fr-CH" baseline="0" dirty="0"/>
              <a:t>? do </a:t>
            </a:r>
            <a:r>
              <a:rPr lang="fr-CH" baseline="0" dirty="0" err="1"/>
              <a:t>we</a:t>
            </a:r>
            <a:r>
              <a:rPr lang="fr-CH" baseline="0" dirty="0"/>
              <a:t> </a:t>
            </a:r>
            <a:r>
              <a:rPr lang="fr-CH" baseline="0" dirty="0" err="1"/>
              <a:t>produce</a:t>
            </a:r>
            <a:r>
              <a:rPr lang="fr-CH" baseline="0" dirty="0"/>
              <a:t> </a:t>
            </a:r>
            <a:r>
              <a:rPr lang="fr-CH" baseline="0" dirty="0" err="1"/>
              <a:t>bombs</a:t>
            </a:r>
            <a:r>
              <a:rPr lang="fr-CH" baseline="0" dirty="0"/>
              <a:t>? Etc.)</a:t>
            </a:r>
            <a:endParaRPr lang="fr-CH" dirty="0"/>
          </a:p>
          <a:p>
            <a:endParaRPr lang="fr-CH" dirty="0"/>
          </a:p>
          <a:p>
            <a:r>
              <a:rPr lang="fr-CH" dirty="0"/>
              <a:t>The </a:t>
            </a:r>
            <a:r>
              <a:rPr lang="fr-CH" dirty="0" err="1"/>
              <a:t>word</a:t>
            </a:r>
            <a:r>
              <a:rPr lang="fr-CH" baseline="0" dirty="0"/>
              <a:t> «</a:t>
            </a:r>
            <a:r>
              <a:rPr lang="fr-CH" baseline="0" dirty="0" err="1"/>
              <a:t>Nuclear</a:t>
            </a:r>
            <a:r>
              <a:rPr lang="fr-CH" baseline="0" dirty="0"/>
              <a:t>» </a:t>
            </a:r>
            <a:r>
              <a:rPr lang="fr-CH" baseline="0" dirty="0" err="1"/>
              <a:t>should</a:t>
            </a:r>
            <a:r>
              <a:rPr lang="fr-CH" baseline="0" dirty="0"/>
              <a:t> not </a:t>
            </a:r>
            <a:r>
              <a:rPr lang="fr-CH" baseline="0" dirty="0" err="1"/>
              <a:t>be</a:t>
            </a:r>
            <a:r>
              <a:rPr lang="fr-CH" baseline="0" dirty="0"/>
              <a:t> </a:t>
            </a:r>
            <a:r>
              <a:rPr lang="fr-CH" baseline="0" dirty="0" err="1"/>
              <a:t>misunderstood</a:t>
            </a:r>
            <a:r>
              <a:rPr lang="fr-CH" baseline="0" dirty="0"/>
              <a:t>:</a:t>
            </a:r>
          </a:p>
          <a:p>
            <a:r>
              <a:rPr lang="fr-CH" baseline="0" dirty="0"/>
              <a:t>- CERN </a:t>
            </a:r>
            <a:r>
              <a:rPr lang="fr-CH" baseline="0" dirty="0" err="1"/>
              <a:t>does</a:t>
            </a:r>
            <a:r>
              <a:rPr lang="fr-CH" baseline="0" dirty="0"/>
              <a:t> not </a:t>
            </a:r>
            <a:r>
              <a:rPr lang="fr-CH" baseline="0" dirty="0" err="1"/>
              <a:t>produce</a:t>
            </a:r>
            <a:r>
              <a:rPr lang="fr-CH" baseline="0" dirty="0"/>
              <a:t> </a:t>
            </a:r>
            <a:r>
              <a:rPr lang="fr-CH" baseline="0" dirty="0" err="1"/>
              <a:t>electricity</a:t>
            </a:r>
            <a:r>
              <a:rPr lang="fr-CH" baseline="0" dirty="0"/>
              <a:t> (but consumes a lot)</a:t>
            </a:r>
          </a:p>
          <a:p>
            <a:r>
              <a:rPr lang="fr-CH" baseline="0" dirty="0"/>
              <a:t>- CERN </a:t>
            </a:r>
            <a:r>
              <a:rPr lang="fr-CH" baseline="0" dirty="0" err="1"/>
              <a:t>does</a:t>
            </a:r>
            <a:r>
              <a:rPr lang="fr-CH" baseline="0" dirty="0"/>
              <a:t> not </a:t>
            </a:r>
            <a:r>
              <a:rPr lang="fr-CH" baseline="0" dirty="0" err="1"/>
              <a:t>produce</a:t>
            </a:r>
            <a:r>
              <a:rPr lang="fr-CH" baseline="0" dirty="0"/>
              <a:t> </a:t>
            </a:r>
            <a:r>
              <a:rPr lang="fr-CH" baseline="0" dirty="0" err="1"/>
              <a:t>military</a:t>
            </a:r>
            <a:r>
              <a:rPr lang="fr-CH" baseline="0" dirty="0"/>
              <a:t> applications out of </a:t>
            </a:r>
            <a:r>
              <a:rPr lang="fr-CH" baseline="0" dirty="0" err="1"/>
              <a:t>nuclear</a:t>
            </a:r>
            <a:r>
              <a:rPr lang="fr-CH" baseline="0" dirty="0"/>
              <a:t> power (</a:t>
            </a:r>
            <a:r>
              <a:rPr lang="fr-CH" baseline="0" dirty="0" err="1"/>
              <a:t>forbidden</a:t>
            </a:r>
            <a:r>
              <a:rPr lang="fr-CH" baseline="0" dirty="0"/>
              <a:t> by CERN convention, and, </a:t>
            </a:r>
            <a:r>
              <a:rPr lang="fr-CH" baseline="0" dirty="0" err="1"/>
              <a:t>anyway</a:t>
            </a:r>
            <a:r>
              <a:rPr lang="fr-CH" baseline="0" dirty="0"/>
              <a:t>, all </a:t>
            </a:r>
            <a:r>
              <a:rPr lang="fr-CH" baseline="0" dirty="0" err="1"/>
              <a:t>research</a:t>
            </a:r>
            <a:r>
              <a:rPr lang="fr-CH" baseline="0" dirty="0"/>
              <a:t> </a:t>
            </a:r>
            <a:r>
              <a:rPr lang="fr-CH" baseline="0" dirty="0" err="1"/>
              <a:t>results</a:t>
            </a:r>
            <a:r>
              <a:rPr lang="fr-CH" baseline="0" dirty="0"/>
              <a:t> are made </a:t>
            </a:r>
            <a:r>
              <a:rPr lang="fr-CH" baseline="0" dirty="0" err="1"/>
              <a:t>publicly</a:t>
            </a:r>
            <a:r>
              <a:rPr lang="fr-CH" baseline="0" dirty="0"/>
              <a:t> </a:t>
            </a:r>
            <a:r>
              <a:rPr lang="fr-CH" baseline="0" dirty="0" err="1"/>
              <a:t>available</a:t>
            </a:r>
            <a:r>
              <a:rPr lang="fr-CH" baseline="0" dirty="0"/>
              <a:t> and </a:t>
            </a:r>
            <a:r>
              <a:rPr lang="fr-CH" baseline="0" dirty="0" err="1"/>
              <a:t>there</a:t>
            </a:r>
            <a:r>
              <a:rPr lang="fr-CH" baseline="0" dirty="0"/>
              <a:t> are </a:t>
            </a:r>
            <a:r>
              <a:rPr lang="fr-CH" baseline="0" dirty="0" err="1"/>
              <a:t>scientists</a:t>
            </a:r>
            <a:r>
              <a:rPr lang="fr-CH" baseline="0" dirty="0"/>
              <a:t> </a:t>
            </a:r>
            <a:r>
              <a:rPr lang="fr-CH" baseline="0" dirty="0" err="1"/>
              <a:t>from</a:t>
            </a:r>
            <a:r>
              <a:rPr lang="fr-CH" baseline="0" dirty="0"/>
              <a:t> </a:t>
            </a:r>
            <a:r>
              <a:rPr lang="fr-CH" baseline="0" dirty="0" err="1"/>
              <a:t>many</a:t>
            </a:r>
            <a:r>
              <a:rPr lang="fr-CH" baseline="0" dirty="0"/>
              <a:t> countries in </a:t>
            </a:r>
            <a:r>
              <a:rPr lang="fr-CH" baseline="0" dirty="0" err="1"/>
              <a:t>each</a:t>
            </a:r>
            <a:r>
              <a:rPr lang="fr-CH" baseline="0" dirty="0"/>
              <a:t> </a:t>
            </a:r>
            <a:r>
              <a:rPr lang="fr-CH" baseline="0" dirty="0" err="1"/>
              <a:t>experiment</a:t>
            </a:r>
            <a:r>
              <a:rPr lang="fr-CH" baseline="0" dirty="0"/>
              <a:t>… </a:t>
            </a:r>
            <a:r>
              <a:rPr lang="fr-CH" baseline="0" dirty="0" err="1"/>
              <a:t>therefore</a:t>
            </a:r>
            <a:r>
              <a:rPr lang="fr-CH" baseline="0" dirty="0"/>
              <a:t> no </a:t>
            </a:r>
            <a:r>
              <a:rPr lang="fr-CH" baseline="0" dirty="0" err="1"/>
              <a:t>risk</a:t>
            </a:r>
            <a:r>
              <a:rPr lang="fr-CH" baseline="0" dirty="0"/>
              <a:t> </a:t>
            </a:r>
            <a:r>
              <a:rPr lang="fr-CH" baseline="0" dirty="0" err="1"/>
              <a:t>that</a:t>
            </a:r>
            <a:r>
              <a:rPr lang="fr-CH" baseline="0" dirty="0"/>
              <a:t> exclusive </a:t>
            </a:r>
            <a:r>
              <a:rPr lang="fr-CH" baseline="0" dirty="0" err="1"/>
              <a:t>military</a:t>
            </a:r>
            <a:r>
              <a:rPr lang="fr-CH" baseline="0" dirty="0"/>
              <a:t> applications are </a:t>
            </a:r>
            <a:r>
              <a:rPr lang="fr-CH" baseline="0" dirty="0" err="1"/>
              <a:t>developed</a:t>
            </a:r>
            <a:r>
              <a:rPr lang="fr-CH" baseline="0" dirty="0"/>
              <a:t>).</a:t>
            </a:r>
          </a:p>
          <a:p>
            <a:r>
              <a:rPr lang="fr-CH" baseline="0" dirty="0"/>
              <a:t>- CERN </a:t>
            </a:r>
            <a:r>
              <a:rPr lang="fr-CH" baseline="0" dirty="0" err="1"/>
              <a:t>studies</a:t>
            </a:r>
            <a:r>
              <a:rPr lang="fr-CH" baseline="0" dirty="0"/>
              <a:t> the structure of </a:t>
            </a:r>
            <a:r>
              <a:rPr lang="fr-CH" baseline="0" dirty="0" err="1"/>
              <a:t>matter</a:t>
            </a:r>
            <a:r>
              <a:rPr lang="fr-CH" baseline="0" dirty="0"/>
              <a:t>. In the 50’s, the nucleus </a:t>
            </a:r>
            <a:r>
              <a:rPr lang="fr-CH" baseline="0" dirty="0" err="1"/>
              <a:t>is</a:t>
            </a:r>
            <a:r>
              <a:rPr lang="fr-CH" baseline="0" dirty="0"/>
              <a:t> the main </a:t>
            </a:r>
            <a:r>
              <a:rPr lang="fr-CH" baseline="0" dirty="0" err="1"/>
              <a:t>object</a:t>
            </a:r>
            <a:r>
              <a:rPr lang="fr-CH" baseline="0" dirty="0"/>
              <a:t> of </a:t>
            </a:r>
            <a:r>
              <a:rPr lang="fr-CH" baseline="0" dirty="0" err="1"/>
              <a:t>study</a:t>
            </a:r>
            <a:r>
              <a:rPr lang="fr-CH" baseline="0" dirty="0"/>
              <a:t> about </a:t>
            </a:r>
            <a:r>
              <a:rPr lang="fr-CH" baseline="0" dirty="0" err="1"/>
              <a:t>matter</a:t>
            </a:r>
            <a:r>
              <a:rPr lang="fr-CH" baseline="0" dirty="0"/>
              <a:t>. The </a:t>
            </a:r>
            <a:r>
              <a:rPr lang="fr-CH" baseline="0" dirty="0" err="1"/>
              <a:t>word</a:t>
            </a:r>
            <a:r>
              <a:rPr lang="fr-CH" baseline="0" dirty="0"/>
              <a:t> «</a:t>
            </a:r>
            <a:r>
              <a:rPr lang="fr-CH" baseline="0" dirty="0" err="1"/>
              <a:t>Nuclear</a:t>
            </a:r>
            <a:r>
              <a:rPr lang="fr-CH" baseline="0" dirty="0"/>
              <a:t>» </a:t>
            </a:r>
            <a:r>
              <a:rPr lang="fr-CH" baseline="0" dirty="0" err="1"/>
              <a:t>comes</a:t>
            </a:r>
            <a:r>
              <a:rPr lang="fr-CH" baseline="0" dirty="0"/>
              <a:t> </a:t>
            </a:r>
            <a:r>
              <a:rPr lang="fr-CH" baseline="0" dirty="0" err="1"/>
              <a:t>from</a:t>
            </a:r>
            <a:r>
              <a:rPr lang="fr-CH" baseline="0" dirty="0"/>
              <a:t> </a:t>
            </a:r>
            <a:r>
              <a:rPr lang="fr-CH" baseline="0" dirty="0" err="1"/>
              <a:t>that</a:t>
            </a:r>
            <a:r>
              <a:rPr lang="fr-CH" baseline="0" dirty="0"/>
              <a:t>.</a:t>
            </a:r>
          </a:p>
          <a:p>
            <a:endParaRPr lang="fr-CH" baseline="0" dirty="0"/>
          </a:p>
          <a:p>
            <a:r>
              <a:rPr lang="fr-CH" baseline="0" dirty="0" err="1"/>
              <a:t>Nowadays</a:t>
            </a:r>
            <a:r>
              <a:rPr lang="fr-CH" baseline="0" dirty="0"/>
              <a:t> CERN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studying</a:t>
            </a:r>
            <a:r>
              <a:rPr lang="fr-CH" baseline="0" dirty="0"/>
              <a:t> the components of the components of the nucleus. </a:t>
            </a:r>
            <a:r>
              <a:rPr lang="fr-CH" baseline="0" dirty="0" err="1"/>
              <a:t>Therefore</a:t>
            </a:r>
            <a:r>
              <a:rPr lang="fr-CH" baseline="0" dirty="0"/>
              <a:t> CERN </a:t>
            </a:r>
            <a:r>
              <a:rPr lang="fr-CH" baseline="0" dirty="0" err="1"/>
              <a:t>can</a:t>
            </a:r>
            <a:r>
              <a:rPr lang="fr-CH" baseline="0" dirty="0"/>
              <a:t> use (</a:t>
            </a:r>
            <a:r>
              <a:rPr lang="fr-CH" baseline="0" dirty="0" err="1"/>
              <a:t>after</a:t>
            </a:r>
            <a:r>
              <a:rPr lang="fr-CH" baseline="0" dirty="0"/>
              <a:t> </a:t>
            </a:r>
            <a:r>
              <a:rPr lang="fr-CH" baseline="0" dirty="0" err="1"/>
              <a:t>being</a:t>
            </a:r>
            <a:r>
              <a:rPr lang="fr-CH" baseline="0" dirty="0"/>
              <a:t> </a:t>
            </a:r>
            <a:r>
              <a:rPr lang="fr-CH" baseline="0" dirty="0" err="1"/>
              <a:t>allowed</a:t>
            </a:r>
            <a:r>
              <a:rPr lang="fr-CH" baseline="0" dirty="0"/>
              <a:t> by the Council) an alternative «</a:t>
            </a:r>
            <a:r>
              <a:rPr lang="fr-CH" baseline="0" dirty="0" err="1"/>
              <a:t>branding</a:t>
            </a:r>
            <a:r>
              <a:rPr lang="fr-CH" baseline="0" dirty="0"/>
              <a:t>» </a:t>
            </a:r>
            <a:r>
              <a:rPr lang="fr-CH" baseline="0" dirty="0" err="1"/>
              <a:t>which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more </a:t>
            </a:r>
            <a:r>
              <a:rPr lang="fr-CH" baseline="0" dirty="0" err="1"/>
              <a:t>accurate</a:t>
            </a:r>
            <a:r>
              <a:rPr lang="fr-CH" baseline="0" dirty="0"/>
              <a:t> and </a:t>
            </a:r>
            <a:r>
              <a:rPr lang="fr-CH" baseline="0" dirty="0" err="1"/>
              <a:t>less</a:t>
            </a:r>
            <a:r>
              <a:rPr lang="fr-CH" baseline="0" dirty="0"/>
              <a:t> open to </a:t>
            </a:r>
            <a:r>
              <a:rPr lang="fr-CH" baseline="0" dirty="0" err="1"/>
              <a:t>interpretation</a:t>
            </a:r>
            <a:r>
              <a:rPr lang="fr-CH" baseline="0" dirty="0"/>
              <a:t>: « </a:t>
            </a:r>
            <a:r>
              <a:rPr lang="fr-CH" baseline="0" dirty="0" err="1"/>
              <a:t>European</a:t>
            </a:r>
            <a:r>
              <a:rPr lang="fr-CH" baseline="0" dirty="0"/>
              <a:t> </a:t>
            </a:r>
            <a:r>
              <a:rPr lang="fr-CH" baseline="0" dirty="0" err="1"/>
              <a:t>laboratory</a:t>
            </a:r>
            <a:r>
              <a:rPr lang="fr-CH" baseline="0" dirty="0"/>
              <a:t> for </a:t>
            </a:r>
            <a:r>
              <a:rPr lang="fr-CH" baseline="0" dirty="0" err="1"/>
              <a:t>particle</a:t>
            </a:r>
            <a:r>
              <a:rPr lang="fr-CH" baseline="0" dirty="0"/>
              <a:t> </a:t>
            </a:r>
            <a:r>
              <a:rPr lang="fr-CH" baseline="0" dirty="0" err="1"/>
              <a:t>physics</a:t>
            </a:r>
            <a:r>
              <a:rPr lang="fr-CH" baseline="0" dirty="0"/>
              <a:t> »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54334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But how do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produce</a:t>
            </a:r>
            <a:r>
              <a:rPr lang="fr-CH" dirty="0"/>
              <a:t> protons and </a:t>
            </a:r>
            <a:r>
              <a:rPr lang="fr-CH" dirty="0" err="1"/>
              <a:t>grant</a:t>
            </a:r>
            <a:r>
              <a:rPr lang="fr-CH" baseline="0" dirty="0"/>
              <a:t> </a:t>
            </a:r>
            <a:r>
              <a:rPr lang="fr-CH" baseline="0" dirty="0" err="1"/>
              <a:t>them</a:t>
            </a:r>
            <a:r>
              <a:rPr lang="fr-CH" baseline="0" dirty="0"/>
              <a:t> the </a:t>
            </a:r>
            <a:r>
              <a:rPr lang="fr-CH" baseline="0" dirty="0" err="1"/>
              <a:t>energy</a:t>
            </a:r>
            <a:r>
              <a:rPr lang="fr-CH" baseline="0" dirty="0"/>
              <a:t> of a </a:t>
            </a:r>
            <a:r>
              <a:rPr lang="fr-CH" baseline="0" dirty="0" err="1"/>
              <a:t>flying</a:t>
            </a:r>
            <a:r>
              <a:rPr lang="fr-CH" baseline="0" dirty="0"/>
              <a:t> mosquito?</a:t>
            </a:r>
          </a:p>
          <a:p>
            <a:r>
              <a:rPr lang="fr-CH" baseline="0" dirty="0"/>
              <a:t>First </a:t>
            </a:r>
            <a:r>
              <a:rPr lang="fr-CH" baseline="0" dirty="0" err="1"/>
              <a:t>we</a:t>
            </a:r>
            <a:r>
              <a:rPr lang="fr-CH" baseline="0" dirty="0"/>
              <a:t> </a:t>
            </a:r>
            <a:r>
              <a:rPr lang="fr-CH" baseline="0" dirty="0" err="1"/>
              <a:t>start</a:t>
            </a:r>
            <a:r>
              <a:rPr lang="fr-CH" baseline="0" dirty="0"/>
              <a:t> </a:t>
            </a:r>
            <a:r>
              <a:rPr lang="fr-CH" baseline="0" dirty="0" err="1"/>
              <a:t>with</a:t>
            </a:r>
            <a:r>
              <a:rPr lang="fr-CH" baseline="0" dirty="0"/>
              <a:t> a </a:t>
            </a:r>
            <a:r>
              <a:rPr lang="fr-CH" baseline="0" dirty="0" err="1"/>
              <a:t>bottle</a:t>
            </a:r>
            <a:r>
              <a:rPr lang="fr-CH" baseline="0" dirty="0"/>
              <a:t> of </a:t>
            </a:r>
            <a:r>
              <a:rPr lang="fr-CH" baseline="0" dirty="0" err="1"/>
              <a:t>hydrogen</a:t>
            </a:r>
            <a:r>
              <a:rPr lang="fr-CH" baseline="0" dirty="0"/>
              <a:t> </a:t>
            </a:r>
            <a:r>
              <a:rPr lang="fr-CH" baseline="0" dirty="0" err="1"/>
              <a:t>gas</a:t>
            </a:r>
            <a:r>
              <a:rPr lang="fr-CH" baseline="0" dirty="0"/>
              <a:t>.</a:t>
            </a:r>
            <a:br>
              <a:rPr lang="fr-CH" baseline="0" dirty="0"/>
            </a:br>
            <a:r>
              <a:rPr lang="fr-CH" baseline="0" dirty="0" err="1"/>
              <a:t>Hydrogen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quite</a:t>
            </a:r>
            <a:r>
              <a:rPr lang="fr-CH" baseline="0" dirty="0"/>
              <a:t> close to </a:t>
            </a:r>
            <a:r>
              <a:rPr lang="fr-CH" baseline="0" dirty="0" err="1"/>
              <a:t>what</a:t>
            </a:r>
            <a:r>
              <a:rPr lang="fr-CH" baseline="0" dirty="0"/>
              <a:t> </a:t>
            </a:r>
            <a:r>
              <a:rPr lang="fr-CH" baseline="0" dirty="0" err="1"/>
              <a:t>we</a:t>
            </a:r>
            <a:r>
              <a:rPr lang="fr-CH" baseline="0" dirty="0"/>
              <a:t> </a:t>
            </a:r>
            <a:r>
              <a:rPr lang="fr-CH" baseline="0" dirty="0" err="1"/>
              <a:t>want</a:t>
            </a:r>
            <a:r>
              <a:rPr lang="fr-CH" baseline="0" dirty="0"/>
              <a:t>. </a:t>
            </a:r>
            <a:r>
              <a:rPr lang="fr-CH" baseline="0" dirty="0" err="1"/>
              <a:t>It’s</a:t>
            </a:r>
            <a:r>
              <a:rPr lang="fr-CH" baseline="0" dirty="0"/>
              <a:t> made of protons. </a:t>
            </a:r>
            <a:r>
              <a:rPr lang="fr-CH" baseline="0" dirty="0" err="1"/>
              <a:t>With</a:t>
            </a:r>
            <a:r>
              <a:rPr lang="fr-CH" baseline="0" dirty="0"/>
              <a:t> one </a:t>
            </a:r>
            <a:r>
              <a:rPr lang="fr-CH" baseline="0" dirty="0" err="1"/>
              <a:t>electron</a:t>
            </a:r>
            <a:r>
              <a:rPr lang="fr-CH" baseline="0" dirty="0"/>
              <a:t> </a:t>
            </a:r>
            <a:r>
              <a:rPr lang="fr-CH" baseline="0" dirty="0" err="1"/>
              <a:t>orbitting</a:t>
            </a:r>
            <a:r>
              <a:rPr lang="fr-CH" baseline="0" dirty="0"/>
              <a:t> </a:t>
            </a:r>
            <a:r>
              <a:rPr lang="fr-CH" baseline="0" dirty="0" err="1"/>
              <a:t>around</a:t>
            </a:r>
            <a:r>
              <a:rPr lang="fr-CH" baseline="0" dirty="0"/>
              <a:t>.</a:t>
            </a:r>
          </a:p>
          <a:p>
            <a:r>
              <a:rPr lang="fr-CH" baseline="0" dirty="0" err="1"/>
              <a:t>We</a:t>
            </a:r>
            <a:r>
              <a:rPr lang="fr-CH" baseline="0" dirty="0"/>
              <a:t> </a:t>
            </a:r>
            <a:r>
              <a:rPr lang="fr-CH" baseline="0" dirty="0" err="1"/>
              <a:t>send</a:t>
            </a:r>
            <a:r>
              <a:rPr lang="fr-CH" baseline="0" dirty="0"/>
              <a:t> </a:t>
            </a:r>
            <a:r>
              <a:rPr lang="fr-CH" baseline="0" dirty="0" err="1"/>
              <a:t>hydrogen</a:t>
            </a:r>
            <a:r>
              <a:rPr lang="fr-CH" baseline="0" dirty="0"/>
              <a:t> </a:t>
            </a:r>
            <a:r>
              <a:rPr lang="fr-CH" baseline="0" dirty="0" err="1"/>
              <a:t>gas</a:t>
            </a:r>
            <a:r>
              <a:rPr lang="fr-CH" baseline="0" dirty="0"/>
              <a:t> </a:t>
            </a:r>
            <a:r>
              <a:rPr lang="fr-CH" baseline="0" dirty="0" err="1"/>
              <a:t>through</a:t>
            </a:r>
            <a:r>
              <a:rPr lang="fr-CH" baseline="0" dirty="0"/>
              <a:t> an </a:t>
            </a:r>
            <a:r>
              <a:rPr lang="fr-CH" baseline="0" dirty="0" err="1"/>
              <a:t>electric</a:t>
            </a:r>
            <a:r>
              <a:rPr lang="fr-CH" baseline="0" dirty="0"/>
              <a:t> </a:t>
            </a:r>
            <a:r>
              <a:rPr lang="fr-CH" baseline="0" dirty="0" err="1"/>
              <a:t>field</a:t>
            </a:r>
            <a:r>
              <a:rPr lang="fr-CH" baseline="0" dirty="0"/>
              <a:t>. Proton </a:t>
            </a:r>
            <a:r>
              <a:rPr lang="fr-CH" baseline="0" dirty="0" err="1"/>
              <a:t>which</a:t>
            </a:r>
            <a:r>
              <a:rPr lang="fr-CH" baseline="0" dirty="0"/>
              <a:t> has a positive charge </a:t>
            </a:r>
            <a:r>
              <a:rPr lang="fr-CH" baseline="0" dirty="0" err="1"/>
              <a:t>goes</a:t>
            </a:r>
            <a:r>
              <a:rPr lang="fr-CH" baseline="0" dirty="0"/>
              <a:t> </a:t>
            </a:r>
            <a:r>
              <a:rPr lang="fr-CH" baseline="0" dirty="0" err="1"/>
              <a:t>through</a:t>
            </a:r>
            <a:r>
              <a:rPr lang="fr-CH" baseline="0" dirty="0"/>
              <a:t>. Electron </a:t>
            </a:r>
            <a:r>
              <a:rPr lang="fr-CH" baseline="0" dirty="0" err="1"/>
              <a:t>whic</a:t>
            </a:r>
            <a:r>
              <a:rPr lang="fr-CH" baseline="0" dirty="0"/>
              <a:t> has </a:t>
            </a:r>
            <a:r>
              <a:rPr lang="fr-CH" baseline="0" dirty="0" err="1"/>
              <a:t>negative</a:t>
            </a:r>
            <a:r>
              <a:rPr lang="fr-CH" baseline="0" dirty="0"/>
              <a:t> charges </a:t>
            </a:r>
            <a:r>
              <a:rPr lang="fr-CH" baseline="0" dirty="0" err="1"/>
              <a:t>bounces</a:t>
            </a:r>
            <a:r>
              <a:rPr lang="fr-CH" baseline="0" dirty="0"/>
              <a:t> back and </a:t>
            </a:r>
            <a:r>
              <a:rPr lang="fr-CH" baseline="0" dirty="0" err="1"/>
              <a:t>it</a:t>
            </a:r>
            <a:r>
              <a:rPr lang="fr-CH" baseline="0" dirty="0"/>
              <a:t> </a:t>
            </a:r>
            <a:r>
              <a:rPr lang="fr-CH" baseline="0" dirty="0" err="1"/>
              <a:t>removed</a:t>
            </a:r>
            <a:r>
              <a:rPr lang="fr-CH" baseline="0" dirty="0"/>
              <a:t>. </a:t>
            </a:r>
            <a:r>
              <a:rPr lang="fr-CH" baseline="0" dirty="0" err="1"/>
              <a:t>We</a:t>
            </a:r>
            <a:r>
              <a:rPr lang="fr-CH" baseline="0" dirty="0"/>
              <a:t> are </a:t>
            </a:r>
            <a:r>
              <a:rPr lang="fr-CH" baseline="0" dirty="0" err="1"/>
              <a:t>then</a:t>
            </a:r>
            <a:r>
              <a:rPr lang="fr-CH" baseline="0" dirty="0"/>
              <a:t> </a:t>
            </a:r>
            <a:r>
              <a:rPr lang="fr-CH" baseline="0" dirty="0" err="1"/>
              <a:t>left</a:t>
            </a:r>
            <a:r>
              <a:rPr lang="fr-CH" baseline="0" dirty="0"/>
              <a:t> </a:t>
            </a:r>
            <a:r>
              <a:rPr lang="fr-CH" baseline="0" dirty="0" err="1"/>
              <a:t>only</a:t>
            </a:r>
            <a:r>
              <a:rPr lang="fr-CH" baseline="0" dirty="0"/>
              <a:t> </a:t>
            </a:r>
            <a:r>
              <a:rPr lang="fr-CH" baseline="0" dirty="0" err="1"/>
              <a:t>with</a:t>
            </a:r>
            <a:r>
              <a:rPr lang="fr-CH" baseline="0" dirty="0"/>
              <a:t> protons.</a:t>
            </a:r>
          </a:p>
          <a:p>
            <a:r>
              <a:rPr lang="fr-CH" baseline="0" dirty="0" err="1"/>
              <a:t>They</a:t>
            </a:r>
            <a:r>
              <a:rPr lang="fr-CH" baseline="0" dirty="0"/>
              <a:t> are sent </a:t>
            </a:r>
            <a:r>
              <a:rPr lang="fr-CH" baseline="0" dirty="0" err="1"/>
              <a:t>through</a:t>
            </a:r>
            <a:r>
              <a:rPr lang="fr-CH" baseline="0" dirty="0"/>
              <a:t> the LINAC (</a:t>
            </a:r>
            <a:r>
              <a:rPr lang="fr-CH" baseline="0" dirty="0" err="1"/>
              <a:t>LINear</a:t>
            </a:r>
            <a:r>
              <a:rPr lang="fr-CH" baseline="0" dirty="0"/>
              <a:t> Accelerator) </a:t>
            </a:r>
            <a:r>
              <a:rPr lang="fr-CH" baseline="0" dirty="0" err="1"/>
              <a:t>which</a:t>
            </a:r>
            <a:r>
              <a:rPr lang="fr-CH" baseline="0" dirty="0"/>
              <a:t> uses </a:t>
            </a:r>
            <a:r>
              <a:rPr lang="fr-CH" baseline="0" dirty="0" err="1"/>
              <a:t>alternating</a:t>
            </a:r>
            <a:r>
              <a:rPr lang="fr-CH" baseline="0" dirty="0"/>
              <a:t> </a:t>
            </a:r>
            <a:r>
              <a:rPr lang="fr-CH" baseline="0" dirty="0" err="1"/>
              <a:t>electric</a:t>
            </a:r>
            <a:r>
              <a:rPr lang="fr-CH" baseline="0" dirty="0"/>
              <a:t> </a:t>
            </a:r>
            <a:r>
              <a:rPr lang="fr-CH" baseline="0" dirty="0" err="1"/>
              <a:t>fields</a:t>
            </a:r>
            <a:r>
              <a:rPr lang="fr-CH" baseline="0" dirty="0"/>
              <a:t> to </a:t>
            </a:r>
            <a:r>
              <a:rPr lang="fr-CH" baseline="0" dirty="0" err="1"/>
              <a:t>either</a:t>
            </a:r>
            <a:r>
              <a:rPr lang="fr-CH" baseline="0" dirty="0"/>
              <a:t> </a:t>
            </a:r>
            <a:r>
              <a:rPr lang="fr-CH" baseline="0" dirty="0" err="1"/>
              <a:t>attract</a:t>
            </a:r>
            <a:r>
              <a:rPr lang="fr-CH" baseline="0" dirty="0"/>
              <a:t> or push the protons. It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so</a:t>
            </a:r>
            <a:r>
              <a:rPr lang="fr-CH" baseline="0" dirty="0"/>
              <a:t> efficient </a:t>
            </a:r>
            <a:r>
              <a:rPr lang="fr-CH" baseline="0" dirty="0" err="1"/>
              <a:t>that</a:t>
            </a:r>
            <a:r>
              <a:rPr lang="fr-CH" baseline="0" dirty="0"/>
              <a:t> </a:t>
            </a:r>
            <a:r>
              <a:rPr lang="fr-CH" baseline="0" dirty="0" err="1"/>
              <a:t>after</a:t>
            </a:r>
            <a:r>
              <a:rPr lang="fr-CH" baseline="0" dirty="0"/>
              <a:t> </a:t>
            </a:r>
            <a:r>
              <a:rPr lang="fr-CH" baseline="0" dirty="0" err="1"/>
              <a:t>only</a:t>
            </a:r>
            <a:r>
              <a:rPr lang="fr-CH" baseline="0" dirty="0"/>
              <a:t> 45m </a:t>
            </a:r>
            <a:r>
              <a:rPr lang="fr-CH" baseline="0" dirty="0" err="1"/>
              <a:t>they</a:t>
            </a:r>
            <a:r>
              <a:rPr lang="fr-CH" baseline="0" dirty="0"/>
              <a:t> have been </a:t>
            </a:r>
            <a:r>
              <a:rPr lang="fr-CH" baseline="0" dirty="0" err="1"/>
              <a:t>accelerated</a:t>
            </a:r>
            <a:r>
              <a:rPr lang="fr-CH" baseline="0" dirty="0"/>
              <a:t> to a 1/3 of the speed of light, </a:t>
            </a:r>
            <a:r>
              <a:rPr lang="fr-CH" baseline="0" dirty="0" err="1"/>
              <a:t>that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100’000 km per second. </a:t>
            </a:r>
            <a:r>
              <a:rPr lang="fr-CH" baseline="0" dirty="0" err="1"/>
              <a:t>Needless</a:t>
            </a:r>
            <a:r>
              <a:rPr lang="fr-CH" baseline="0" dirty="0"/>
              <a:t> to </a:t>
            </a:r>
            <a:r>
              <a:rPr lang="fr-CH" baseline="0" dirty="0" err="1"/>
              <a:t>say</a:t>
            </a:r>
            <a:r>
              <a:rPr lang="fr-CH" baseline="0" dirty="0"/>
              <a:t> </a:t>
            </a:r>
            <a:r>
              <a:rPr lang="fr-CH" baseline="0" dirty="0" err="1"/>
              <a:t>that</a:t>
            </a:r>
            <a:r>
              <a:rPr lang="fr-CH" baseline="0" dirty="0"/>
              <a:t> </a:t>
            </a:r>
            <a:r>
              <a:rPr lang="fr-CH" baseline="0" dirty="0" err="1"/>
              <a:t>continuing</a:t>
            </a:r>
            <a:r>
              <a:rPr lang="fr-CH" baseline="0" dirty="0"/>
              <a:t> in straight </a:t>
            </a:r>
            <a:r>
              <a:rPr lang="fr-CH" baseline="0" dirty="0" err="1"/>
              <a:t>lines</a:t>
            </a:r>
            <a:r>
              <a:rPr lang="fr-CH" baseline="0" dirty="0"/>
              <a:t> </a:t>
            </a:r>
            <a:r>
              <a:rPr lang="fr-CH" baseline="0" dirty="0" err="1"/>
              <a:t>will</a:t>
            </a:r>
            <a:r>
              <a:rPr lang="fr-CH" baseline="0" dirty="0"/>
              <a:t> </a:t>
            </a:r>
            <a:r>
              <a:rPr lang="fr-CH" baseline="0" dirty="0" err="1"/>
              <a:t>be</a:t>
            </a:r>
            <a:r>
              <a:rPr lang="fr-CH" baseline="0" dirty="0"/>
              <a:t> </a:t>
            </a:r>
            <a:r>
              <a:rPr lang="fr-CH" baseline="0" dirty="0" err="1"/>
              <a:t>impractical</a:t>
            </a:r>
            <a:r>
              <a:rPr lang="fr-CH" baseline="0" dirty="0"/>
              <a:t>.</a:t>
            </a:r>
          </a:p>
          <a:p>
            <a:r>
              <a:rPr lang="fr-CH" baseline="0" dirty="0" err="1"/>
              <a:t>We</a:t>
            </a:r>
            <a:r>
              <a:rPr lang="fr-CH" baseline="0" dirty="0"/>
              <a:t> </a:t>
            </a:r>
            <a:r>
              <a:rPr lang="fr-CH" baseline="0" dirty="0" err="1"/>
              <a:t>then</a:t>
            </a:r>
            <a:r>
              <a:rPr lang="fr-CH" baseline="0" dirty="0"/>
              <a:t> </a:t>
            </a:r>
            <a:r>
              <a:rPr lang="fr-CH" baseline="0" dirty="0" err="1"/>
              <a:t>send</a:t>
            </a:r>
            <a:r>
              <a:rPr lang="fr-CH" baseline="0" dirty="0"/>
              <a:t> the protons to the Booster </a:t>
            </a:r>
            <a:r>
              <a:rPr lang="fr-CH" baseline="0" dirty="0" err="1"/>
              <a:t>which</a:t>
            </a:r>
            <a:r>
              <a:rPr lang="fr-CH" baseline="0" dirty="0"/>
              <a:t> </a:t>
            </a:r>
            <a:r>
              <a:rPr lang="fr-CH" baseline="0" dirty="0" err="1"/>
              <a:t>will</a:t>
            </a:r>
            <a:r>
              <a:rPr lang="fr-CH" baseline="0" dirty="0"/>
              <a:t> </a:t>
            </a:r>
            <a:r>
              <a:rPr lang="fr-CH" baseline="0" dirty="0" err="1"/>
              <a:t>prepare</a:t>
            </a:r>
            <a:r>
              <a:rPr lang="fr-CH" baseline="0" dirty="0"/>
              <a:t> </a:t>
            </a:r>
            <a:r>
              <a:rPr lang="fr-CH" baseline="0" dirty="0" err="1"/>
              <a:t>bunches</a:t>
            </a:r>
            <a:r>
              <a:rPr lang="fr-CH" baseline="0" dirty="0"/>
              <a:t> of protons in 4 </a:t>
            </a:r>
            <a:r>
              <a:rPr lang="fr-CH" baseline="0" dirty="0" err="1"/>
              <a:t>superposed</a:t>
            </a:r>
            <a:r>
              <a:rPr lang="fr-CH" baseline="0" dirty="0"/>
              <a:t> rings.</a:t>
            </a:r>
          </a:p>
          <a:p>
            <a:r>
              <a:rPr lang="fr-CH" baseline="0" dirty="0" err="1"/>
              <a:t>They</a:t>
            </a:r>
            <a:r>
              <a:rPr lang="fr-CH" baseline="0" dirty="0"/>
              <a:t> are </a:t>
            </a:r>
            <a:r>
              <a:rPr lang="fr-CH" baseline="0" dirty="0" err="1"/>
              <a:t>then</a:t>
            </a:r>
            <a:r>
              <a:rPr lang="fr-CH" baseline="0" dirty="0"/>
              <a:t> sent in the PS (Proton Synchrotron). This machine </a:t>
            </a:r>
            <a:r>
              <a:rPr lang="fr-CH" baseline="0" dirty="0" err="1"/>
              <a:t>is</a:t>
            </a:r>
            <a:r>
              <a:rPr lang="fr-CH" baseline="0" dirty="0"/>
              <a:t> 600m </a:t>
            </a:r>
            <a:r>
              <a:rPr lang="fr-CH" baseline="0" dirty="0" err="1"/>
              <a:t>circumference</a:t>
            </a:r>
            <a:r>
              <a:rPr lang="fr-CH" baseline="0" dirty="0"/>
              <a:t>, </a:t>
            </a:r>
            <a:r>
              <a:rPr lang="fr-CH" baseline="0" dirty="0" err="1"/>
              <a:t>was</a:t>
            </a:r>
            <a:r>
              <a:rPr lang="fr-CH" baseline="0" dirty="0"/>
              <a:t> </a:t>
            </a:r>
            <a:r>
              <a:rPr lang="fr-CH" baseline="0" dirty="0" err="1"/>
              <a:t>built</a:t>
            </a:r>
            <a:r>
              <a:rPr lang="fr-CH" baseline="0" dirty="0"/>
              <a:t> in 1959 and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still</a:t>
            </a:r>
            <a:r>
              <a:rPr lang="fr-CH" baseline="0" dirty="0"/>
              <a:t> in use! In 1.2 seconds </a:t>
            </a:r>
            <a:r>
              <a:rPr lang="fr-CH" baseline="0" dirty="0" err="1"/>
              <a:t>it</a:t>
            </a:r>
            <a:r>
              <a:rPr lang="fr-CH" baseline="0" dirty="0"/>
              <a:t> </a:t>
            </a:r>
            <a:r>
              <a:rPr lang="fr-CH" baseline="0" dirty="0" err="1"/>
              <a:t>accelerate</a:t>
            </a:r>
            <a:r>
              <a:rPr lang="fr-CH" baseline="0" dirty="0"/>
              <a:t> protons to 99% of the speed of light. </a:t>
            </a:r>
            <a:r>
              <a:rPr lang="fr-CH" baseline="0" dirty="0" err="1"/>
              <a:t>Very</a:t>
            </a:r>
            <a:r>
              <a:rPr lang="fr-CH" baseline="0" dirty="0"/>
              <a:t> efficient. But </a:t>
            </a:r>
            <a:r>
              <a:rPr lang="fr-CH" baseline="0" dirty="0" err="1"/>
              <a:t>cannot</a:t>
            </a:r>
            <a:r>
              <a:rPr lang="fr-CH" baseline="0" dirty="0"/>
              <a:t> go </a:t>
            </a:r>
            <a:r>
              <a:rPr lang="fr-CH" baseline="0" dirty="0" err="1"/>
              <a:t>faster</a:t>
            </a:r>
            <a:r>
              <a:rPr lang="fr-CH" baseline="0" dirty="0"/>
              <a:t>. </a:t>
            </a:r>
            <a:r>
              <a:rPr lang="fr-CH" baseline="0" dirty="0" err="1"/>
              <a:t>We</a:t>
            </a:r>
            <a:r>
              <a:rPr lang="fr-CH" baseline="0" dirty="0"/>
              <a:t> </a:t>
            </a:r>
            <a:r>
              <a:rPr lang="fr-CH" baseline="0" dirty="0" err="1"/>
              <a:t>then</a:t>
            </a:r>
            <a:r>
              <a:rPr lang="fr-CH" baseline="0" dirty="0"/>
              <a:t> </a:t>
            </a:r>
            <a:r>
              <a:rPr lang="fr-CH" baseline="0" dirty="0" err="1"/>
              <a:t>need</a:t>
            </a:r>
            <a:r>
              <a:rPr lang="fr-CH" baseline="0" dirty="0"/>
              <a:t> to </a:t>
            </a:r>
            <a:r>
              <a:rPr lang="fr-CH" baseline="0" dirty="0" err="1"/>
              <a:t>transfer</a:t>
            </a:r>
            <a:r>
              <a:rPr lang="fr-CH" baseline="0" dirty="0"/>
              <a:t> protons to the «2</a:t>
            </a:r>
            <a:r>
              <a:rPr lang="fr-CH" baseline="30000" dirty="0"/>
              <a:t>nd</a:t>
            </a:r>
            <a:r>
              <a:rPr lang="fr-CH" baseline="0" dirty="0"/>
              <a:t> </a:t>
            </a:r>
            <a:r>
              <a:rPr lang="fr-CH" baseline="0" dirty="0" err="1"/>
              <a:t>gear</a:t>
            </a:r>
            <a:r>
              <a:rPr lang="fr-CH" baseline="0" dirty="0"/>
              <a:t> of </a:t>
            </a:r>
            <a:r>
              <a:rPr lang="fr-CH" baseline="0" dirty="0" err="1"/>
              <a:t>our</a:t>
            </a:r>
            <a:r>
              <a:rPr lang="fr-CH" baseline="0" dirty="0"/>
              <a:t> </a:t>
            </a:r>
            <a:r>
              <a:rPr lang="fr-CH" baseline="0" dirty="0" err="1"/>
              <a:t>accelerator</a:t>
            </a:r>
            <a:r>
              <a:rPr lang="fr-CH" baseline="0" dirty="0"/>
              <a:t> </a:t>
            </a:r>
            <a:r>
              <a:rPr lang="fr-CH" baseline="0" dirty="0" err="1"/>
              <a:t>complex</a:t>
            </a:r>
            <a:r>
              <a:rPr lang="fr-CH" baseline="0" dirty="0"/>
              <a:t>».</a:t>
            </a:r>
          </a:p>
          <a:p>
            <a:r>
              <a:rPr lang="fr-CH" baseline="0" dirty="0"/>
              <a:t>The SPS (Super Proton Synchrotron) </a:t>
            </a:r>
            <a:r>
              <a:rPr lang="fr-CH" baseline="0" dirty="0" err="1"/>
              <a:t>build</a:t>
            </a:r>
            <a:r>
              <a:rPr lang="fr-CH" baseline="0" dirty="0"/>
              <a:t> in 1976 and of 7km </a:t>
            </a:r>
            <a:r>
              <a:rPr lang="fr-CH" baseline="0" dirty="0" err="1"/>
              <a:t>curcumference</a:t>
            </a:r>
            <a:r>
              <a:rPr lang="fr-CH" baseline="0" dirty="0"/>
              <a:t>. In 3 seconds, </a:t>
            </a:r>
            <a:r>
              <a:rPr lang="fr-CH" baseline="0" dirty="0" err="1"/>
              <a:t>it</a:t>
            </a:r>
            <a:r>
              <a:rPr lang="fr-CH" baseline="0" dirty="0"/>
              <a:t> </a:t>
            </a:r>
            <a:r>
              <a:rPr lang="fr-CH" baseline="0" dirty="0" err="1"/>
              <a:t>accelerate</a:t>
            </a:r>
            <a:r>
              <a:rPr lang="fr-CH" baseline="0" dirty="0"/>
              <a:t> </a:t>
            </a:r>
            <a:r>
              <a:rPr lang="fr-CH" baseline="0" dirty="0" err="1"/>
              <a:t>particle</a:t>
            </a:r>
            <a:r>
              <a:rPr lang="fr-CH" baseline="0" dirty="0"/>
              <a:t> to 99.9% of the speed of light. Once </a:t>
            </a:r>
            <a:r>
              <a:rPr lang="fr-CH" baseline="0" dirty="0" err="1"/>
              <a:t>again</a:t>
            </a:r>
            <a:r>
              <a:rPr lang="fr-CH" baseline="0" dirty="0"/>
              <a:t> </a:t>
            </a:r>
            <a:r>
              <a:rPr lang="fr-CH" baseline="0" dirty="0" err="1"/>
              <a:t>cannot</a:t>
            </a:r>
            <a:r>
              <a:rPr lang="fr-CH" baseline="0" dirty="0"/>
              <a:t> go </a:t>
            </a:r>
            <a:r>
              <a:rPr lang="fr-CH" baseline="0" dirty="0" err="1"/>
              <a:t>faster</a:t>
            </a:r>
            <a:r>
              <a:rPr lang="fr-CH" baseline="0" dirty="0"/>
              <a:t>.</a:t>
            </a:r>
          </a:p>
          <a:p>
            <a:r>
              <a:rPr lang="fr-CH" baseline="0" dirty="0" err="1"/>
              <a:t>Then</a:t>
            </a:r>
            <a:r>
              <a:rPr lang="fr-CH" baseline="0" dirty="0"/>
              <a:t> </a:t>
            </a:r>
            <a:r>
              <a:rPr lang="fr-CH" baseline="0" dirty="0" err="1"/>
              <a:t>half</a:t>
            </a:r>
            <a:r>
              <a:rPr lang="fr-CH" baseline="0" dirty="0"/>
              <a:t> of the </a:t>
            </a:r>
            <a:r>
              <a:rPr lang="fr-CH" baseline="0" dirty="0" err="1"/>
              <a:t>particles</a:t>
            </a:r>
            <a:r>
              <a:rPr lang="fr-CH" baseline="0" dirty="0"/>
              <a:t> are sent </a:t>
            </a:r>
            <a:r>
              <a:rPr lang="fr-CH" baseline="0" dirty="0" err="1"/>
              <a:t>clockwise</a:t>
            </a:r>
            <a:r>
              <a:rPr lang="fr-CH" baseline="0" dirty="0"/>
              <a:t> and </a:t>
            </a:r>
            <a:r>
              <a:rPr lang="fr-CH" baseline="0" dirty="0" err="1"/>
              <a:t>half</a:t>
            </a:r>
            <a:r>
              <a:rPr lang="fr-CH" baseline="0" dirty="0"/>
              <a:t> anti-</a:t>
            </a:r>
            <a:r>
              <a:rPr lang="fr-CH" baseline="0" dirty="0" err="1"/>
              <a:t>clockwise</a:t>
            </a:r>
            <a:r>
              <a:rPr lang="fr-CH" baseline="0" dirty="0"/>
              <a:t> </a:t>
            </a:r>
            <a:r>
              <a:rPr lang="fr-CH" baseline="0" dirty="0" err="1"/>
              <a:t>into</a:t>
            </a:r>
            <a:r>
              <a:rPr lang="fr-CH" baseline="0" dirty="0"/>
              <a:t> the LHC (Large Hadron </a:t>
            </a:r>
            <a:r>
              <a:rPr lang="fr-CH" baseline="0" dirty="0" err="1"/>
              <a:t>Collider</a:t>
            </a:r>
            <a:r>
              <a:rPr lang="fr-CH" baseline="0" dirty="0"/>
              <a:t>). This machine </a:t>
            </a:r>
            <a:r>
              <a:rPr lang="fr-CH" baseline="0" dirty="0" err="1"/>
              <a:t>is</a:t>
            </a:r>
            <a:r>
              <a:rPr lang="fr-CH" baseline="0" dirty="0"/>
              <a:t> the </a:t>
            </a:r>
            <a:r>
              <a:rPr lang="fr-CH" baseline="0" dirty="0" err="1"/>
              <a:t>largest</a:t>
            </a:r>
            <a:r>
              <a:rPr lang="fr-CH" baseline="0" dirty="0"/>
              <a:t> machine on </a:t>
            </a:r>
            <a:r>
              <a:rPr lang="fr-CH" baseline="0" dirty="0" err="1"/>
              <a:t>Earth</a:t>
            </a:r>
            <a:r>
              <a:rPr lang="fr-CH" baseline="0" dirty="0"/>
              <a:t>: 27 km </a:t>
            </a:r>
            <a:r>
              <a:rPr lang="fr-CH" baseline="0" dirty="0" err="1"/>
              <a:t>circumference</a:t>
            </a:r>
            <a:r>
              <a:rPr lang="fr-CH" baseline="0" dirty="0"/>
              <a:t>. It </a:t>
            </a:r>
            <a:r>
              <a:rPr lang="fr-CH" baseline="0" dirty="0" err="1"/>
              <a:t>will</a:t>
            </a:r>
            <a:r>
              <a:rPr lang="fr-CH" baseline="0" dirty="0"/>
              <a:t> </a:t>
            </a:r>
            <a:r>
              <a:rPr lang="fr-CH" baseline="0" dirty="0" err="1"/>
              <a:t>take</a:t>
            </a:r>
            <a:r>
              <a:rPr lang="fr-CH" baseline="0" dirty="0"/>
              <a:t> about 20 minutes to </a:t>
            </a:r>
            <a:r>
              <a:rPr lang="fr-CH" baseline="0" dirty="0" err="1"/>
              <a:t>reach</a:t>
            </a:r>
            <a:r>
              <a:rPr lang="fr-CH" baseline="0" dirty="0"/>
              <a:t> </a:t>
            </a:r>
            <a:r>
              <a:rPr lang="fr-CH" baseline="0" dirty="0" err="1"/>
              <a:t>our</a:t>
            </a:r>
            <a:r>
              <a:rPr lang="fr-CH" baseline="0" dirty="0"/>
              <a:t> maximum </a:t>
            </a:r>
            <a:r>
              <a:rPr lang="fr-CH" baseline="0" dirty="0" err="1"/>
              <a:t>velocity</a:t>
            </a:r>
            <a:r>
              <a:rPr lang="fr-CH" baseline="0" dirty="0"/>
              <a:t>: 99.9999991% of the speed of light </a:t>
            </a:r>
            <a:r>
              <a:rPr lang="fr-CH" baseline="0" dirty="0" err="1"/>
              <a:t>which</a:t>
            </a:r>
            <a:r>
              <a:rPr lang="fr-CH" baseline="0" dirty="0"/>
              <a:t> correspond to 7 </a:t>
            </a:r>
            <a:r>
              <a:rPr lang="fr-CH" baseline="0" dirty="0" err="1"/>
              <a:t>TeV</a:t>
            </a:r>
            <a:r>
              <a:rPr lang="fr-CH" baseline="0" dirty="0"/>
              <a:t> </a:t>
            </a:r>
            <a:r>
              <a:rPr lang="fr-CH" baseline="0" dirty="0" err="1"/>
              <a:t>energy</a:t>
            </a:r>
            <a:r>
              <a:rPr lang="fr-CH" baseline="0" dirty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4867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783514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00713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88305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EC9C0-177F-CA49-8172-25A5D32D2033}" type="datetime5">
              <a:rPr lang="en-US" smtClean="0"/>
              <a:t>3-Dec-19</a:t>
            </a:fld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246BF-9394-A744-8BAB-D8C025669FEA}" type="datetime5">
              <a:rPr lang="en-US" smtClean="0"/>
              <a:t>3-Dec-19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Onboarding Quartely Session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1E816-69AA-9A4B-B954-9DB674A07CEA}" type="datetime5">
              <a:rPr lang="en-US" smtClean="0"/>
              <a:t>3-Dec-19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Onboarding Quartely Session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F2333-9757-4B49-9173-9244CAA49C6F}" type="datetime5">
              <a:rPr lang="en-US" smtClean="0"/>
              <a:t>3-Dec-19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Onboarding Quartely Session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EE752-5330-9241-AA65-A69A58741DCF}" type="datetime5">
              <a:rPr lang="en-US" smtClean="0"/>
              <a:t>3-Dec-19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Onboarding Quartely Session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79BC9-C283-E44A-B743-B256AEB2373E}" type="datetime5">
              <a:rPr lang="en-US" smtClean="0"/>
              <a:t>3-Dec-19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Onboarding Quartely Session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BF784-330F-A44B-8D71-4BF0C76B2308}" type="datetime5">
              <a:rPr lang="en-US" smtClean="0"/>
              <a:t>3-Dec-19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Onboarding Quartely Session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B73FC-58D9-E845-8475-79FAF487FA79}" type="datetime5">
              <a:rPr lang="en-US" smtClean="0"/>
              <a:t>3-Dec-19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Onboarding Quartely Session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36.png"/><Relationship Id="rId4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53.png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6" Type="http://schemas.microsoft.com/office/2007/relationships/hdphoto" Target="../media/hdphoto1.wdp"/><Relationship Id="rId5" Type="http://schemas.openxmlformats.org/officeDocument/2006/relationships/image" Target="../media/image52.png"/><Relationship Id="rId4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7.jpeg"/><Relationship Id="rId5" Type="http://schemas.openxmlformats.org/officeDocument/2006/relationships/image" Target="../media/image56.gif"/><Relationship Id="rId4" Type="http://schemas.openxmlformats.org/officeDocument/2006/relationships/image" Target="../media/image55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hyperlink" Target="https://www.radiolac.ch/wp-content/uploads/2019/09/me-13_20190914_093727-1000x600.jpg" TargetMode="External"/><Relationship Id="rId7" Type="http://schemas.openxmlformats.org/officeDocument/2006/relationships/image" Target="../media/image64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cern-guides/default.asp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8.jpeg"/><Relationship Id="rId5" Type="http://schemas.openxmlformats.org/officeDocument/2006/relationships/hyperlink" Target="https://cern.facebook.com/groups/619292515131594/" TargetMode="External"/><Relationship Id="rId4" Type="http://schemas.openxmlformats.org/officeDocument/2006/relationships/hyperlink" Target="https://apex-sso.cern.ch/pls/htmldb_cerndb1/f?p=544:1:108881753226326:::::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cern.ch/communications/social-media" TargetMode="External"/><Relationship Id="rId4" Type="http://schemas.openxmlformats.org/officeDocument/2006/relationships/hyperlink" Target="http://admin-eguide.web.cern.ch/en/procedure/social-media-guideline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3" descr="Collisions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09" y="0"/>
            <a:ext cx="9141291" cy="447222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09623"/>
            <a:ext cx="8809449" cy="781050"/>
          </a:xfrm>
          <a:prstGeom prst="rect">
            <a:avLst/>
          </a:prstGeom>
          <a:solidFill>
            <a:srgbClr val="000000">
              <a:alpha val="20000"/>
            </a:srgbClr>
          </a:solidFill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900" dirty="0" err="1">
                <a:solidFill>
                  <a:schemeClr val="bg1"/>
                </a:solidFill>
              </a:rPr>
              <a:t>We</a:t>
            </a:r>
            <a:r>
              <a:rPr lang="fr-FR" sz="3900" dirty="0">
                <a:solidFill>
                  <a:schemeClr val="bg1"/>
                </a:solidFill>
              </a:rPr>
              <a:t> have </a:t>
            </a:r>
            <a:r>
              <a:rPr lang="fr-FR" sz="3900" dirty="0" err="1">
                <a:solidFill>
                  <a:schemeClr val="bg1"/>
                </a:solidFill>
              </a:rPr>
              <a:t>great</a:t>
            </a:r>
            <a:r>
              <a:rPr lang="fr-FR" sz="3900" dirty="0">
                <a:solidFill>
                  <a:schemeClr val="bg1"/>
                </a:solidFill>
              </a:rPr>
              <a:t> stories to tell</a:t>
            </a:r>
            <a:endParaRPr lang="fr-FR" sz="3900" i="1" dirty="0">
              <a:solidFill>
                <a:schemeClr val="bg1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F8CC57-55C2-EB45-919F-63623B3A5FC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C41513-C177-7349-9905-70F7F9D72440}" type="datetime5">
              <a:rPr lang="en-US" smtClean="0"/>
              <a:t>3-Dec-19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77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942" b="27564"/>
          <a:stretch/>
        </p:blipFill>
        <p:spPr>
          <a:xfrm>
            <a:off x="0" y="0"/>
            <a:ext cx="9144000" cy="444478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09623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900" dirty="0" err="1">
                <a:solidFill>
                  <a:schemeClr val="bg1"/>
                </a:solidFill>
              </a:rPr>
              <a:t>Sometimes</a:t>
            </a:r>
            <a:r>
              <a:rPr lang="fr-FR" sz="3900" dirty="0">
                <a:solidFill>
                  <a:schemeClr val="bg1"/>
                </a:solidFill>
              </a:rPr>
              <a:t> </a:t>
            </a:r>
            <a:r>
              <a:rPr lang="fr-FR" sz="3900" dirty="0" err="1">
                <a:solidFill>
                  <a:schemeClr val="bg1"/>
                </a:solidFill>
              </a:rPr>
              <a:t>others</a:t>
            </a:r>
            <a:r>
              <a:rPr lang="fr-FR" sz="3900" dirty="0">
                <a:solidFill>
                  <a:schemeClr val="bg1"/>
                </a:solidFill>
              </a:rPr>
              <a:t> have </a:t>
            </a:r>
            <a:r>
              <a:rPr lang="fr-FR" sz="3900" dirty="0" err="1">
                <a:solidFill>
                  <a:schemeClr val="bg1"/>
                </a:solidFill>
              </a:rPr>
              <a:t>great</a:t>
            </a:r>
            <a:r>
              <a:rPr lang="fr-FR" sz="3900" dirty="0">
                <a:solidFill>
                  <a:schemeClr val="bg1"/>
                </a:solidFill>
              </a:rPr>
              <a:t> stories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3900" dirty="0">
                <a:solidFill>
                  <a:schemeClr val="bg1"/>
                </a:solidFill>
              </a:rPr>
              <a:t>about us </a:t>
            </a:r>
            <a:r>
              <a:rPr lang="fr-FR" sz="3900" dirty="0" err="1">
                <a:solidFill>
                  <a:schemeClr val="bg1"/>
                </a:solidFill>
              </a:rPr>
              <a:t>too</a:t>
            </a:r>
            <a:r>
              <a:rPr lang="fr-FR" sz="3900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262128" y="2008239"/>
            <a:ext cx="8540496" cy="228334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700" dirty="0" err="1">
                <a:solidFill>
                  <a:schemeClr val="bg1"/>
                </a:solidFill>
              </a:rPr>
              <a:t>We</a:t>
            </a:r>
            <a:r>
              <a:rPr lang="fr-CH" sz="2700" dirty="0">
                <a:solidFill>
                  <a:schemeClr val="bg1"/>
                </a:solidFill>
              </a:rPr>
              <a:t> engage </a:t>
            </a:r>
            <a:r>
              <a:rPr lang="fr-CH" sz="2700" dirty="0" err="1">
                <a:solidFill>
                  <a:schemeClr val="bg1"/>
                </a:solidFill>
              </a:rPr>
              <a:t>with</a:t>
            </a:r>
            <a:endParaRPr lang="fr-CH" sz="2700" dirty="0">
              <a:solidFill>
                <a:schemeClr val="bg1"/>
              </a:solidFill>
              <a:latin typeface="+mn-lt"/>
            </a:endParaRPr>
          </a:p>
          <a:p>
            <a:r>
              <a:rPr lang="fr-CH" sz="2700" dirty="0" err="1">
                <a:solidFill>
                  <a:schemeClr val="bg1"/>
                </a:solidFill>
                <a:latin typeface="+mn-lt"/>
              </a:rPr>
              <a:t>those</a:t>
            </a:r>
            <a:r>
              <a:rPr lang="fr-CH" sz="2700" dirty="0">
                <a:solidFill>
                  <a:schemeClr val="bg1"/>
                </a:solidFill>
                <a:latin typeface="+mn-lt"/>
              </a:rPr>
              <a:t> stories</a:t>
            </a:r>
          </a:p>
          <a:p>
            <a:endParaRPr lang="fr-CH" sz="2000" dirty="0">
              <a:solidFill>
                <a:schemeClr val="bg1"/>
              </a:solidFill>
              <a:latin typeface="+mn-lt"/>
            </a:endParaRPr>
          </a:p>
          <a:p>
            <a:endParaRPr lang="fr-CH" sz="2000" dirty="0">
              <a:solidFill>
                <a:schemeClr val="bg1"/>
              </a:solidFill>
              <a:latin typeface="+mn-lt"/>
            </a:endParaRPr>
          </a:p>
          <a:p>
            <a:endParaRPr lang="fr-CH" sz="1400" dirty="0">
              <a:solidFill>
                <a:schemeClr val="bg1"/>
              </a:solidFill>
              <a:latin typeface="+mn-lt"/>
            </a:endParaRPr>
          </a:p>
          <a:p>
            <a:endParaRPr lang="fr-CH" sz="1400" dirty="0">
              <a:solidFill>
                <a:schemeClr val="bg1"/>
              </a:solidFill>
              <a:latin typeface="+mn-lt"/>
            </a:endParaRPr>
          </a:p>
          <a:p>
            <a:r>
              <a:rPr lang="fr-CH" sz="1000" dirty="0">
                <a:solidFill>
                  <a:schemeClr val="bg1"/>
                </a:solidFill>
              </a:rPr>
              <a:t>https://home.cern/resources/faqs/cern-answers-queries-social-media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603525" y="4160779"/>
            <a:ext cx="16129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>
                <a:solidFill>
                  <a:schemeClr val="accent2"/>
                </a:solidFill>
              </a:rPr>
              <a:t>Photo: Joëlle Rodrigue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4316626" y="1082675"/>
            <a:ext cx="4607852" cy="3686282"/>
            <a:chOff x="4316626" y="1082675"/>
            <a:chExt cx="4607852" cy="3686282"/>
          </a:xfrm>
        </p:grpSpPr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6626" y="1082675"/>
              <a:ext cx="4607852" cy="36862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7" name="ZoneTexte 6"/>
            <p:cNvSpPr txBox="1"/>
            <p:nvPr/>
          </p:nvSpPr>
          <p:spPr>
            <a:xfrm>
              <a:off x="4423719" y="1154862"/>
              <a:ext cx="208159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3200" b="1" dirty="0">
                  <a:solidFill>
                    <a:schemeClr val="bg1"/>
                  </a:solidFill>
                  <a:latin typeface="Impact" panose="020B0806030902050204" pitchFamily="34" charset="0"/>
                </a:rPr>
                <a:t>BLACK HOLE</a:t>
              </a:r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4316626" y="1082675"/>
            <a:ext cx="4607852" cy="3686282"/>
            <a:chOff x="-145613" y="1154862"/>
            <a:chExt cx="4607852" cy="3686282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687"/>
            <a:stretch/>
          </p:blipFill>
          <p:spPr>
            <a:xfrm>
              <a:off x="-145613" y="1154862"/>
              <a:ext cx="4607852" cy="36862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11" name="ZoneTexte 10"/>
            <p:cNvSpPr txBox="1"/>
            <p:nvPr/>
          </p:nvSpPr>
          <p:spPr>
            <a:xfrm>
              <a:off x="-33313" y="4143866"/>
              <a:ext cx="310213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3200" b="1" dirty="0">
                  <a:solidFill>
                    <a:schemeClr val="bg1"/>
                  </a:solidFill>
                  <a:latin typeface="Impact" panose="020B0806030902050204" pitchFamily="34" charset="0"/>
                </a:rPr>
                <a:t>HUMAN SACRIFICE</a:t>
              </a:r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4316625" y="1082675"/>
            <a:ext cx="4607853" cy="3686282"/>
            <a:chOff x="4316625" y="1082675"/>
            <a:chExt cx="4607853" cy="3686282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61"/>
            <a:stretch/>
          </p:blipFill>
          <p:spPr>
            <a:xfrm>
              <a:off x="4316625" y="1082675"/>
              <a:ext cx="4607853" cy="36862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22" name="ZoneTexte 21"/>
            <p:cNvSpPr txBox="1"/>
            <p:nvPr/>
          </p:nvSpPr>
          <p:spPr>
            <a:xfrm>
              <a:off x="5706495" y="1212918"/>
              <a:ext cx="305744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3200" dirty="0">
                  <a:solidFill>
                    <a:schemeClr val="bg1"/>
                  </a:solidFill>
                  <a:latin typeface="Impact" panose="020B0806030902050204" pitchFamily="34" charset="0"/>
                </a:rPr>
                <a:t>DOORWAY TO HELL</a:t>
              </a:r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4316624" y="1082675"/>
            <a:ext cx="4607854" cy="3686282"/>
            <a:chOff x="4316624" y="1082675"/>
            <a:chExt cx="4607854" cy="3686282"/>
          </a:xfrm>
        </p:grpSpPr>
        <p:pic>
          <p:nvPicPr>
            <p:cNvPr id="24" name="Image 23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30" r="15210" b="1213"/>
            <a:stretch/>
          </p:blipFill>
          <p:spPr>
            <a:xfrm>
              <a:off x="4316624" y="1082675"/>
              <a:ext cx="4607854" cy="36862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25" name="ZoneTexte 24"/>
            <p:cNvSpPr txBox="1"/>
            <p:nvPr/>
          </p:nvSpPr>
          <p:spPr>
            <a:xfrm>
              <a:off x="4428926" y="1231463"/>
              <a:ext cx="16129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3200" dirty="0">
                  <a:solidFill>
                    <a:schemeClr val="bg1"/>
                  </a:solidFill>
                  <a:latin typeface="Impact" panose="020B0806030902050204" pitchFamily="34" charset="0"/>
                </a:rPr>
                <a:t>PLANET X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/>
          <a:srcRect b="4094"/>
          <a:stretch/>
        </p:blipFill>
        <p:spPr>
          <a:xfrm>
            <a:off x="4304138" y="1061184"/>
            <a:ext cx="4620340" cy="382509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3D2F99-01DF-1C44-B6B3-5AE963D327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7E8B4C3-BC91-DB4F-8087-A158907D1D3D}" type="datetime5">
              <a:rPr lang="en-US" smtClean="0"/>
              <a:t>3-Dec-19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2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ERN_accelerator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t="12984" b="-75"/>
          <a:stretch/>
        </p:blipFill>
        <p:spPr>
          <a:xfrm>
            <a:off x="0" y="0"/>
            <a:ext cx="9144001" cy="447953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900" dirty="0">
                <a:solidFill>
                  <a:schemeClr val="bg1"/>
                </a:solidFill>
              </a:rPr>
              <a:t>Media production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262128" y="950917"/>
            <a:ext cx="8540496" cy="334066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>
                <a:solidFill>
                  <a:schemeClr val="bg1"/>
                </a:solidFill>
              </a:rPr>
              <a:t>Audio</a:t>
            </a:r>
          </a:p>
          <a:p>
            <a:r>
              <a:rPr lang="fr-CH" sz="2400" dirty="0" err="1">
                <a:solidFill>
                  <a:schemeClr val="bg1"/>
                </a:solidFill>
              </a:rPr>
              <a:t>Video</a:t>
            </a:r>
            <a:endParaRPr lang="fr-CH" sz="2400" dirty="0">
              <a:solidFill>
                <a:schemeClr val="bg1"/>
              </a:solidFill>
            </a:endParaRPr>
          </a:p>
          <a:p>
            <a:r>
              <a:rPr lang="fr-CH" sz="2400" dirty="0">
                <a:solidFill>
                  <a:schemeClr val="bg1"/>
                </a:solidFill>
              </a:rPr>
              <a:t>Photos</a:t>
            </a:r>
          </a:p>
          <a:p>
            <a:r>
              <a:rPr lang="fr-CH" sz="2400" dirty="0">
                <a:solidFill>
                  <a:schemeClr val="bg1"/>
                </a:solidFill>
              </a:rPr>
              <a:t>3D</a:t>
            </a:r>
          </a:p>
          <a:p>
            <a:r>
              <a:rPr lang="fr-CH" sz="2400" dirty="0">
                <a:solidFill>
                  <a:schemeClr val="bg1"/>
                </a:solidFill>
              </a:rPr>
              <a:t>Virtual Reality / </a:t>
            </a:r>
            <a:r>
              <a:rPr lang="fr-CH" sz="2400" dirty="0" err="1">
                <a:solidFill>
                  <a:schemeClr val="bg1"/>
                </a:solidFill>
              </a:rPr>
              <a:t>Augmented</a:t>
            </a:r>
            <a:r>
              <a:rPr lang="fr-CH" sz="2400" dirty="0">
                <a:solidFill>
                  <a:schemeClr val="bg1"/>
                </a:solidFill>
              </a:rPr>
              <a:t> Reality</a:t>
            </a:r>
          </a:p>
          <a:p>
            <a:r>
              <a:rPr lang="fr-CH" sz="2400" dirty="0" err="1">
                <a:solidFill>
                  <a:schemeClr val="bg1"/>
                </a:solidFill>
              </a:rPr>
              <a:t>Interactivity</a:t>
            </a:r>
            <a:endParaRPr lang="fr-CH" sz="2400" dirty="0">
              <a:solidFill>
                <a:schemeClr val="bg1"/>
              </a:solidFill>
            </a:endParaRPr>
          </a:p>
          <a:p>
            <a:r>
              <a:rPr lang="fr-CH" sz="2400" dirty="0" err="1">
                <a:solidFill>
                  <a:schemeClr val="bg1"/>
                </a:solidFill>
              </a:rPr>
              <a:t>Movement</a:t>
            </a:r>
            <a:r>
              <a:rPr lang="fr-CH" sz="2400" dirty="0">
                <a:solidFill>
                  <a:schemeClr val="bg1"/>
                </a:solidFill>
              </a:rPr>
              <a:t> capture</a:t>
            </a:r>
            <a:endParaRPr lang="fr-CH" sz="90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345AF3-9BFD-2949-9FDF-27961CD8B59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1A94478-70C9-3D4F-A16B-FA978B942F94}" type="datetime5">
              <a:rPr lang="en-US" smtClean="0"/>
              <a:t>3-Dec-19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12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51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3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54127" y="122970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900" dirty="0" err="1">
                <a:solidFill>
                  <a:schemeClr val="accent6">
                    <a:lumMod val="50000"/>
                  </a:schemeClr>
                </a:solidFill>
              </a:rPr>
              <a:t>Graphic</a:t>
            </a:r>
            <a:r>
              <a:rPr lang="fr-CH" sz="3900" dirty="0">
                <a:solidFill>
                  <a:schemeClr val="accent6">
                    <a:lumMod val="50000"/>
                  </a:schemeClr>
                </a:solidFill>
              </a:rPr>
              <a:t> Design</a:t>
            </a:r>
          </a:p>
        </p:txBody>
      </p:sp>
      <p:sp>
        <p:nvSpPr>
          <p:cNvPr id="23" name="Titre 1"/>
          <p:cNvSpPr txBox="1">
            <a:spLocks/>
          </p:cNvSpPr>
          <p:nvPr/>
        </p:nvSpPr>
        <p:spPr>
          <a:xfrm>
            <a:off x="254127" y="838046"/>
            <a:ext cx="8540496" cy="3220665"/>
          </a:xfrm>
          <a:prstGeom prst="rect">
            <a:avLst/>
          </a:prstGeom>
        </p:spPr>
        <p:txBody>
          <a:bodyPr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Logos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Posters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Letterheads</a:t>
            </a: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Templates</a:t>
            </a: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Schemas</a:t>
            </a: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	Etc…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Check guidelines</a:t>
            </a:r>
            <a:br>
              <a:rPr lang="fr-CH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cern.ch/design-guidelines </a:t>
            </a: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6636" y="892288"/>
            <a:ext cx="5305070" cy="224420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EC53EF-F8D9-EC49-9658-5BAD38D99BF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DE8DCC4-1266-6E4C-A668-14A3116F3FC5}" type="datetime5">
              <a:rPr lang="en-US" smtClean="0"/>
              <a:t>3-Dec-19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3504" y="1676614"/>
            <a:ext cx="3883838" cy="136932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926" y="1080545"/>
            <a:ext cx="4960876" cy="330156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865" y="954037"/>
            <a:ext cx="4086363" cy="28144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62D783-61BF-F244-8555-D77AB5B4E81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545" y="969256"/>
            <a:ext cx="3069620" cy="315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9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60" b="9887"/>
          <a:stretch/>
        </p:blipFill>
        <p:spPr>
          <a:xfrm>
            <a:off x="0" y="-1184"/>
            <a:ext cx="9144000" cy="4454957"/>
          </a:xfrm>
          <a:prstGeom prst="rect">
            <a:avLst/>
          </a:prstGeom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254127" y="122970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900" dirty="0" err="1">
                <a:solidFill>
                  <a:schemeClr val="bg1"/>
                </a:solidFill>
              </a:rPr>
              <a:t>Teachers</a:t>
            </a:r>
            <a:r>
              <a:rPr lang="fr-CH" sz="3900" dirty="0">
                <a:solidFill>
                  <a:schemeClr val="bg1"/>
                </a:solidFill>
              </a:rPr>
              <a:t> and </a:t>
            </a:r>
            <a:r>
              <a:rPr lang="fr-CH" sz="3900" dirty="0" err="1">
                <a:solidFill>
                  <a:schemeClr val="bg1"/>
                </a:solidFill>
              </a:rPr>
              <a:t>schools</a:t>
            </a:r>
            <a:endParaRPr lang="fr-CH" sz="3900" dirty="0">
              <a:solidFill>
                <a:schemeClr val="bg1"/>
              </a:solidFill>
            </a:endParaRPr>
          </a:p>
        </p:txBody>
      </p:sp>
      <p:sp>
        <p:nvSpPr>
          <p:cNvPr id="23" name="Titre 1"/>
          <p:cNvSpPr txBox="1">
            <a:spLocks/>
          </p:cNvSpPr>
          <p:nvPr/>
        </p:nvSpPr>
        <p:spPr>
          <a:xfrm>
            <a:off x="78362" y="823365"/>
            <a:ext cx="8540496" cy="3220665"/>
          </a:xfrm>
          <a:prstGeom prst="rect">
            <a:avLst/>
          </a:prstGeom>
        </p:spPr>
        <p:txBody>
          <a:bodyPr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400" dirty="0" err="1">
                <a:solidFill>
                  <a:schemeClr val="bg1"/>
                </a:solidFill>
              </a:rPr>
              <a:t>Teachers</a:t>
            </a:r>
            <a:r>
              <a:rPr lang="fr-CH" sz="2400" dirty="0">
                <a:solidFill>
                  <a:schemeClr val="bg1"/>
                </a:solidFill>
              </a:rPr>
              <a:t> programmes</a:t>
            </a:r>
            <a:br>
              <a:rPr lang="fr-CH" sz="2400" dirty="0">
                <a:solidFill>
                  <a:schemeClr val="bg1"/>
                </a:solidFill>
              </a:rPr>
            </a:br>
            <a:r>
              <a:rPr lang="fr-CH" sz="1800" dirty="0">
                <a:solidFill>
                  <a:schemeClr val="bg1"/>
                </a:solidFill>
              </a:rPr>
              <a:t>906 </a:t>
            </a:r>
            <a:r>
              <a:rPr lang="fr-CH" sz="1800" dirty="0" err="1">
                <a:solidFill>
                  <a:schemeClr val="bg1"/>
                </a:solidFill>
              </a:rPr>
              <a:t>teachers</a:t>
            </a:r>
            <a:r>
              <a:rPr lang="fr-CH" sz="1800" dirty="0">
                <a:solidFill>
                  <a:schemeClr val="bg1"/>
                </a:solidFill>
              </a:rPr>
              <a:t>; 55 countries in 2018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chemeClr val="bg1"/>
                </a:solidFill>
              </a:rPr>
              <a:t>S’Cool LAB</a:t>
            </a:r>
            <a:br>
              <a:rPr lang="fr-CH" sz="2400" dirty="0">
                <a:solidFill>
                  <a:schemeClr val="bg1"/>
                </a:solidFill>
              </a:rPr>
            </a:br>
            <a:r>
              <a:rPr lang="fr-CH" sz="1800" dirty="0">
                <a:solidFill>
                  <a:schemeClr val="bg1"/>
                </a:solidFill>
              </a:rPr>
              <a:t>7 000 </a:t>
            </a:r>
            <a:r>
              <a:rPr lang="fr-CH" sz="1800" dirty="0" err="1">
                <a:solidFill>
                  <a:schemeClr val="bg1"/>
                </a:solidFill>
              </a:rPr>
              <a:t>students</a:t>
            </a:r>
            <a:r>
              <a:rPr lang="fr-CH" sz="1800" dirty="0">
                <a:solidFill>
                  <a:schemeClr val="bg1"/>
                </a:solidFill>
              </a:rPr>
              <a:t> in 2018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400" dirty="0" err="1">
                <a:solidFill>
                  <a:schemeClr val="bg1"/>
                </a:solidFill>
              </a:rPr>
              <a:t>Masterclasses</a:t>
            </a:r>
            <a:br>
              <a:rPr lang="fr-CH" sz="2400" dirty="0">
                <a:solidFill>
                  <a:schemeClr val="bg1"/>
                </a:solidFill>
              </a:rPr>
            </a:br>
            <a:r>
              <a:rPr lang="fr-CH" sz="2400" dirty="0">
                <a:solidFill>
                  <a:schemeClr val="bg1"/>
                </a:solidFill>
              </a:rPr>
              <a:t>~</a:t>
            </a:r>
            <a:r>
              <a:rPr lang="fr-CH" sz="1800" dirty="0">
                <a:solidFill>
                  <a:schemeClr val="bg1"/>
                </a:solidFill>
              </a:rPr>
              <a:t>10 000 </a:t>
            </a:r>
            <a:r>
              <a:rPr lang="fr-CH" sz="1800" dirty="0" err="1">
                <a:solidFill>
                  <a:schemeClr val="bg1"/>
                </a:solidFill>
              </a:rPr>
              <a:t>students</a:t>
            </a:r>
            <a:r>
              <a:rPr lang="fr-CH" sz="1800" dirty="0">
                <a:solidFill>
                  <a:schemeClr val="bg1"/>
                </a:solidFill>
              </a:rPr>
              <a:t> in 2018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400" dirty="0" err="1">
                <a:solidFill>
                  <a:schemeClr val="bg1"/>
                </a:solidFill>
              </a:rPr>
              <a:t>Student</a:t>
            </a:r>
            <a:r>
              <a:rPr lang="fr-CH" sz="2400" dirty="0">
                <a:solidFill>
                  <a:schemeClr val="bg1"/>
                </a:solidFill>
              </a:rPr>
              <a:t> programmes</a:t>
            </a:r>
            <a:br>
              <a:rPr lang="fr-CH" sz="2400" dirty="0">
                <a:solidFill>
                  <a:schemeClr val="bg1"/>
                </a:solidFill>
              </a:rPr>
            </a:br>
            <a:r>
              <a:rPr lang="fr-CH" sz="2400" dirty="0">
                <a:solidFill>
                  <a:schemeClr val="bg1"/>
                </a:solidFill>
              </a:rPr>
              <a:t>&gt;</a:t>
            </a:r>
            <a:r>
              <a:rPr lang="fr-CH" sz="1800" dirty="0">
                <a:solidFill>
                  <a:schemeClr val="bg1"/>
                </a:solidFill>
              </a:rPr>
              <a:t>1 500 </a:t>
            </a:r>
            <a:r>
              <a:rPr lang="fr-CH" sz="1800" dirty="0" err="1">
                <a:solidFill>
                  <a:schemeClr val="bg1"/>
                </a:solidFill>
              </a:rPr>
              <a:t>students</a:t>
            </a:r>
            <a:r>
              <a:rPr lang="fr-CH" sz="1800" dirty="0">
                <a:solidFill>
                  <a:schemeClr val="bg1"/>
                </a:solidFill>
              </a:rPr>
              <a:t> in 2018</a:t>
            </a:r>
          </a:p>
          <a:p>
            <a:pPr lvl="1"/>
            <a:endParaRPr lang="fr-CH" sz="100" dirty="0">
              <a:solidFill>
                <a:schemeClr val="bg1"/>
              </a:solidFill>
            </a:endParaRPr>
          </a:p>
        </p:txBody>
      </p:sp>
      <p:pic>
        <p:nvPicPr>
          <p:cNvPr id="9" name="HST-2012_Teachers_CM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2376" y="1220551"/>
            <a:ext cx="4376678" cy="2921399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JW_SCL_0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53826">
            <a:off x="4347288" y="1279490"/>
            <a:ext cx="4762723" cy="3163908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75" y="1141375"/>
            <a:ext cx="4619625" cy="307975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5307">
            <a:off x="4382735" y="1536350"/>
            <a:ext cx="4862325" cy="2735058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88ACE7-0290-9C41-BB78-215DD1D1DE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5C07E55-96AC-B141-9E18-28D848310D34}" type="datetime5">
              <a:rPr lang="en-US" smtClean="0"/>
              <a:t>3-Dec-19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39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art.ch/documents/10176/22564/Cern_5.jpg/644d0269-fdb0-4858-8d8d-c703d5422128?t=13757831271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19"/>
          <a:stretch/>
        </p:blipFill>
        <p:spPr bwMode="auto">
          <a:xfrm>
            <a:off x="0" y="0"/>
            <a:ext cx="9144000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97306" y="105398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900" dirty="0">
                <a:solidFill>
                  <a:schemeClr val="bg1"/>
                </a:solidFill>
              </a:rPr>
              <a:t>Exhibitions</a:t>
            </a:r>
          </a:p>
        </p:txBody>
      </p:sp>
      <p:sp>
        <p:nvSpPr>
          <p:cNvPr id="23" name="Titre 1"/>
          <p:cNvSpPr txBox="1">
            <a:spLocks/>
          </p:cNvSpPr>
          <p:nvPr/>
        </p:nvSpPr>
        <p:spPr>
          <a:xfrm>
            <a:off x="97306" y="759849"/>
            <a:ext cx="8540496" cy="365503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700" dirty="0">
                <a:solidFill>
                  <a:schemeClr val="bg1"/>
                </a:solidFill>
              </a:rPr>
              <a:t>Travelling</a:t>
            </a:r>
            <a:br>
              <a:rPr lang="fr-CH" sz="2000" dirty="0">
                <a:solidFill>
                  <a:schemeClr val="bg1"/>
                </a:solidFill>
              </a:rPr>
            </a:br>
            <a:r>
              <a:rPr lang="fr-CH" sz="2000" dirty="0">
                <a:solidFill>
                  <a:schemeClr val="bg1"/>
                </a:solidFill>
              </a:rPr>
              <a:t>LHC Interactive Tunnel</a:t>
            </a:r>
            <a:br>
              <a:rPr lang="fr-CH" sz="2000" dirty="0">
                <a:solidFill>
                  <a:schemeClr val="bg1"/>
                </a:solidFill>
              </a:rPr>
            </a:br>
            <a:r>
              <a:rPr lang="fr-CH" sz="2000" dirty="0" err="1">
                <a:solidFill>
                  <a:schemeClr val="bg1"/>
                </a:solidFill>
              </a:rPr>
              <a:t>Accelerating</a:t>
            </a:r>
            <a:r>
              <a:rPr lang="fr-CH" sz="2000" dirty="0">
                <a:solidFill>
                  <a:schemeClr val="bg1"/>
                </a:solidFill>
              </a:rPr>
              <a:t> Science</a:t>
            </a:r>
            <a:br>
              <a:rPr lang="fr-CH" sz="2000" dirty="0">
                <a:solidFill>
                  <a:schemeClr val="bg1"/>
                </a:solidFill>
              </a:rPr>
            </a:br>
            <a:r>
              <a:rPr lang="fr-CH" sz="2000" dirty="0">
                <a:solidFill>
                  <a:schemeClr val="bg1"/>
                </a:solidFill>
              </a:rPr>
              <a:t>&gt; 500 000 </a:t>
            </a:r>
            <a:r>
              <a:rPr lang="fr-CH" sz="2000" dirty="0" err="1">
                <a:solidFill>
                  <a:schemeClr val="bg1"/>
                </a:solidFill>
              </a:rPr>
              <a:t>visitors</a:t>
            </a:r>
            <a:br>
              <a:rPr lang="fr-CH" sz="2000" dirty="0">
                <a:solidFill>
                  <a:schemeClr val="bg1"/>
                </a:solidFill>
              </a:rPr>
            </a:br>
            <a:r>
              <a:rPr lang="fr-CH" sz="2000" dirty="0">
                <a:solidFill>
                  <a:schemeClr val="bg1"/>
                </a:solidFill>
              </a:rPr>
              <a:t>16 countries</a:t>
            </a:r>
          </a:p>
          <a:p>
            <a:br>
              <a:rPr lang="fr-CH" sz="1800" dirty="0">
                <a:solidFill>
                  <a:schemeClr val="bg1"/>
                </a:solidFill>
              </a:rPr>
            </a:br>
            <a:endParaRPr lang="fr-CH" sz="1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700" dirty="0">
                <a:solidFill>
                  <a:schemeClr val="bg1"/>
                </a:solidFill>
              </a:rPr>
              <a:t>Permanent</a:t>
            </a:r>
            <a:br>
              <a:rPr lang="fr-CH" sz="2700" dirty="0">
                <a:solidFill>
                  <a:schemeClr val="bg1"/>
                </a:solidFill>
              </a:rPr>
            </a:br>
            <a:r>
              <a:rPr lang="fr-CH" sz="2000" dirty="0" err="1">
                <a:solidFill>
                  <a:schemeClr val="bg1"/>
                </a:solidFill>
              </a:rPr>
              <a:t>Microcosm</a:t>
            </a:r>
            <a:br>
              <a:rPr lang="fr-CH" sz="2000" dirty="0">
                <a:solidFill>
                  <a:schemeClr val="bg1"/>
                </a:solidFill>
              </a:rPr>
            </a:br>
            <a:r>
              <a:rPr lang="fr-CH" sz="2000" dirty="0" err="1">
                <a:solidFill>
                  <a:schemeClr val="bg1"/>
                </a:solidFill>
              </a:rPr>
              <a:t>Universe</a:t>
            </a:r>
            <a:r>
              <a:rPr lang="fr-CH" sz="2000" dirty="0">
                <a:solidFill>
                  <a:schemeClr val="bg1"/>
                </a:solidFill>
              </a:rPr>
              <a:t> of </a:t>
            </a:r>
            <a:r>
              <a:rPr lang="fr-CH" sz="2000" dirty="0" err="1">
                <a:solidFill>
                  <a:schemeClr val="bg1"/>
                </a:solidFill>
              </a:rPr>
              <a:t>Particles</a:t>
            </a:r>
            <a:endParaRPr lang="fr-CH" sz="20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chemeClr val="bg1"/>
                </a:solidFill>
              </a:rPr>
              <a:t>&gt; 100 000 </a:t>
            </a:r>
            <a:r>
              <a:rPr lang="fr-CH" sz="2000" dirty="0" err="1">
                <a:solidFill>
                  <a:schemeClr val="bg1"/>
                </a:solidFill>
              </a:rPr>
              <a:t>visitors</a:t>
            </a:r>
            <a:r>
              <a:rPr lang="fr-CH" sz="2000" dirty="0">
                <a:solidFill>
                  <a:schemeClr val="bg1"/>
                </a:solidFill>
              </a:rPr>
              <a:t>/</a:t>
            </a:r>
            <a:r>
              <a:rPr lang="fr-CH" sz="2000" dirty="0" err="1">
                <a:solidFill>
                  <a:schemeClr val="bg1"/>
                </a:solidFill>
              </a:rPr>
              <a:t>year</a:t>
            </a:r>
            <a:endParaRPr lang="fr-CH" sz="100" dirty="0">
              <a:solidFill>
                <a:schemeClr val="bg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349" y="1218443"/>
            <a:ext cx="4867275" cy="2737842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8872">
            <a:off x="4228929" y="1237695"/>
            <a:ext cx="4519694" cy="3013129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552" y="1067488"/>
            <a:ext cx="5036661" cy="3357774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1191">
            <a:off x="3803065" y="1072761"/>
            <a:ext cx="5097633" cy="3399474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chemeClr val="bg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FB52ED-A189-8C41-B566-ECFDE4B26D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13F399-55EF-4546-BCB1-45144234C748}" type="datetime5">
              <a:rPr lang="en-US" smtClean="0"/>
              <a:t>3-Dec-19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8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4722"/>
          <a:stretch/>
        </p:blipFill>
        <p:spPr>
          <a:xfrm>
            <a:off x="0" y="-24653"/>
            <a:ext cx="9144000" cy="4476750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254127" y="122970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900" dirty="0" err="1">
                <a:solidFill>
                  <a:schemeClr val="bg1"/>
                </a:solidFill>
              </a:rPr>
              <a:t>Guided</a:t>
            </a:r>
            <a:r>
              <a:rPr lang="fr-CH" sz="3900" dirty="0">
                <a:solidFill>
                  <a:schemeClr val="bg1"/>
                </a:solidFill>
              </a:rPr>
              <a:t> Tours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62128" y="1070919"/>
            <a:ext cx="8540496" cy="3220665"/>
          </a:xfrm>
          <a:prstGeom prst="rect">
            <a:avLst/>
          </a:prstGeom>
        </p:spPr>
        <p:txBody>
          <a:bodyPr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700" dirty="0" err="1">
                <a:solidFill>
                  <a:schemeClr val="bg1"/>
                </a:solidFill>
              </a:rPr>
              <a:t>Huge</a:t>
            </a:r>
            <a:r>
              <a:rPr lang="fr-CH" sz="2700" dirty="0">
                <a:solidFill>
                  <a:schemeClr val="bg1"/>
                </a:solidFill>
              </a:rPr>
              <a:t> </a:t>
            </a:r>
            <a:r>
              <a:rPr lang="fr-CH" sz="2700" dirty="0" err="1">
                <a:solidFill>
                  <a:schemeClr val="bg1"/>
                </a:solidFill>
              </a:rPr>
              <a:t>demand</a:t>
            </a:r>
            <a:br>
              <a:rPr lang="fr-CH" sz="2700" dirty="0">
                <a:solidFill>
                  <a:schemeClr val="bg1"/>
                </a:solidFill>
              </a:rPr>
            </a:br>
            <a:r>
              <a:rPr lang="fr-CH" sz="2700" dirty="0">
                <a:solidFill>
                  <a:schemeClr val="bg1"/>
                </a:solidFill>
              </a:rPr>
              <a:t>~</a:t>
            </a:r>
            <a:r>
              <a:rPr lang="fr-CH" sz="2000" dirty="0">
                <a:solidFill>
                  <a:schemeClr val="bg1"/>
                </a:solidFill>
              </a:rPr>
              <a:t>150 000 </a:t>
            </a:r>
            <a:r>
              <a:rPr lang="fr-CH" sz="2000" dirty="0" err="1">
                <a:solidFill>
                  <a:schemeClr val="bg1"/>
                </a:solidFill>
              </a:rPr>
              <a:t>visitors</a:t>
            </a:r>
            <a:r>
              <a:rPr lang="fr-CH" sz="2000" dirty="0">
                <a:solidFill>
                  <a:schemeClr val="bg1"/>
                </a:solidFill>
              </a:rPr>
              <a:t>/</a:t>
            </a:r>
            <a:r>
              <a:rPr lang="fr-CH" sz="2000" dirty="0" err="1">
                <a:solidFill>
                  <a:schemeClr val="bg1"/>
                </a:solidFill>
              </a:rPr>
              <a:t>year</a:t>
            </a:r>
            <a:br>
              <a:rPr lang="fr-CH" sz="2000" dirty="0">
                <a:solidFill>
                  <a:schemeClr val="bg1"/>
                </a:solidFill>
              </a:rPr>
            </a:br>
            <a:r>
              <a:rPr lang="fr-CH" sz="2000" dirty="0">
                <a:solidFill>
                  <a:schemeClr val="bg1"/>
                </a:solidFill>
              </a:rPr>
              <a:t>2 x more </a:t>
            </a:r>
            <a:r>
              <a:rPr lang="fr-CH" sz="2000" dirty="0" err="1">
                <a:solidFill>
                  <a:schemeClr val="bg1"/>
                </a:solidFill>
              </a:rPr>
              <a:t>requests</a:t>
            </a:r>
            <a:r>
              <a:rPr lang="fr-CH" sz="2000" dirty="0">
                <a:solidFill>
                  <a:schemeClr val="bg1"/>
                </a:solidFill>
              </a:rPr>
              <a:t>…</a:t>
            </a:r>
            <a:br>
              <a:rPr lang="fr-CH" sz="2000" dirty="0">
                <a:solidFill>
                  <a:schemeClr val="bg1"/>
                </a:solidFill>
              </a:rPr>
            </a:br>
            <a:r>
              <a:rPr lang="fr-CH" sz="2000" dirty="0">
                <a:solidFill>
                  <a:schemeClr val="bg1"/>
                </a:solidFill>
              </a:rPr>
              <a:t>&gt;80 countries</a:t>
            </a:r>
            <a:br>
              <a:rPr lang="fr-CH" sz="2000" dirty="0">
                <a:solidFill>
                  <a:schemeClr val="bg1"/>
                </a:solidFill>
              </a:rPr>
            </a:br>
            <a:r>
              <a:rPr lang="fr-CH" sz="2000" dirty="0">
                <a:solidFill>
                  <a:schemeClr val="bg1"/>
                </a:solidFill>
              </a:rPr>
              <a:t>30 </a:t>
            </a:r>
            <a:r>
              <a:rPr lang="fr-CH" sz="2000" dirty="0" err="1">
                <a:solidFill>
                  <a:schemeClr val="bg1"/>
                </a:solidFill>
              </a:rPr>
              <a:t>languages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700" dirty="0">
                <a:solidFill>
                  <a:schemeClr val="bg1"/>
                </a:solidFill>
              </a:rPr>
              <a:t>46% </a:t>
            </a:r>
            <a:r>
              <a:rPr lang="fr-CH" sz="2700" dirty="0" err="1">
                <a:solidFill>
                  <a:schemeClr val="bg1"/>
                </a:solidFill>
              </a:rPr>
              <a:t>schools</a:t>
            </a:r>
            <a:br>
              <a:rPr lang="fr-CH" sz="2800" dirty="0">
                <a:solidFill>
                  <a:schemeClr val="bg1"/>
                </a:solidFill>
              </a:rPr>
            </a:br>
            <a:r>
              <a:rPr lang="fr-CH" sz="2000" dirty="0">
                <a:solidFill>
                  <a:schemeClr val="bg1"/>
                </a:solidFill>
              </a:rPr>
              <a:t>70% come </a:t>
            </a:r>
            <a:r>
              <a:rPr lang="fr-CH" sz="2000" dirty="0" err="1">
                <a:solidFill>
                  <a:schemeClr val="bg1"/>
                </a:solidFill>
              </a:rPr>
              <a:t>from</a:t>
            </a:r>
            <a:r>
              <a:rPr lang="fr-CH" sz="2000" dirty="0">
                <a:solidFill>
                  <a:schemeClr val="bg1"/>
                </a:solidFill>
              </a:rPr>
              <a:t> &gt; 600km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700" dirty="0" err="1">
                <a:solidFill>
                  <a:schemeClr val="bg1"/>
                </a:solidFill>
              </a:rPr>
              <a:t>Volunteer</a:t>
            </a:r>
            <a:r>
              <a:rPr lang="fr-CH" sz="2700" dirty="0">
                <a:solidFill>
                  <a:schemeClr val="bg1"/>
                </a:solidFill>
              </a:rPr>
              <a:t> guides</a:t>
            </a:r>
            <a:br>
              <a:rPr lang="fr-CH" sz="2700" dirty="0">
                <a:solidFill>
                  <a:schemeClr val="bg1"/>
                </a:solidFill>
              </a:rPr>
            </a:br>
            <a:r>
              <a:rPr lang="fr-CH" sz="2000" dirty="0">
                <a:solidFill>
                  <a:schemeClr val="bg1"/>
                </a:solidFill>
              </a:rPr>
              <a:t>Staff, </a:t>
            </a:r>
            <a:r>
              <a:rPr lang="fr-CH" sz="2000" dirty="0" err="1">
                <a:solidFill>
                  <a:schemeClr val="bg1"/>
                </a:solidFill>
              </a:rPr>
              <a:t>fellows</a:t>
            </a:r>
            <a:r>
              <a:rPr lang="fr-CH" sz="2000" dirty="0">
                <a:solidFill>
                  <a:schemeClr val="bg1"/>
                </a:solidFill>
              </a:rPr>
              <a:t>, </a:t>
            </a:r>
            <a:r>
              <a:rPr lang="fr-CH" sz="2000" dirty="0" err="1">
                <a:solidFill>
                  <a:schemeClr val="bg1"/>
                </a:solidFill>
              </a:rPr>
              <a:t>users</a:t>
            </a:r>
            <a:r>
              <a:rPr lang="fr-CH" sz="2000" dirty="0">
                <a:solidFill>
                  <a:schemeClr val="bg1"/>
                </a:solidFill>
              </a:rPr>
              <a:t>…</a:t>
            </a:r>
            <a:br>
              <a:rPr lang="fr-CH" sz="2000" dirty="0">
                <a:solidFill>
                  <a:schemeClr val="bg1"/>
                </a:solidFill>
              </a:rPr>
            </a:br>
            <a:r>
              <a:rPr lang="fr-CH" sz="2000" dirty="0" err="1">
                <a:solidFill>
                  <a:schemeClr val="bg1"/>
                </a:solidFill>
              </a:rPr>
              <a:t>We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provide</a:t>
            </a:r>
            <a:r>
              <a:rPr lang="fr-CH" sz="2000" dirty="0">
                <a:solidFill>
                  <a:schemeClr val="bg1"/>
                </a:solidFill>
              </a:rPr>
              <a:t> training</a:t>
            </a:r>
          </a:p>
          <a:p>
            <a:pPr lvl="1"/>
            <a:endParaRPr lang="fr-CH" sz="100" dirty="0">
              <a:solidFill>
                <a:schemeClr val="bg1"/>
              </a:solidFill>
            </a:endParaRPr>
          </a:p>
        </p:txBody>
      </p:sp>
      <p:pic>
        <p:nvPicPr>
          <p:cNvPr id="3" name="CERN_exhibition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897249" y="1136227"/>
            <a:ext cx="5108975" cy="287379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121C8A-FEE4-C14B-B450-61A21DDFCB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F6D52BF-951B-DF40-8AE9-71FD7E9C3A5B}" type="datetime5">
              <a:rPr lang="en-US" smtClean="0"/>
              <a:t>3-Dec-19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63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7208">
            <a:off x="3576725" y="242766"/>
            <a:ext cx="4803971" cy="3202647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8D6635-03B6-A849-A671-B2D22FC404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7567">
            <a:off x="4078008" y="570322"/>
            <a:ext cx="4381500" cy="292100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92113">
            <a:off x="3968676" y="745387"/>
            <a:ext cx="4388961" cy="2925974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CF0A03E-BF9E-D343-9C3F-86907349081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690" y="582054"/>
            <a:ext cx="4553184" cy="315220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254127" y="113445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900" dirty="0">
                <a:solidFill>
                  <a:schemeClr val="accent6">
                    <a:lumMod val="50000"/>
                  </a:schemeClr>
                </a:solidFill>
              </a:rPr>
              <a:t>Events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5381254-A11F-5340-9B9F-F5988FF81A3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3127">
            <a:off x="3968245" y="747873"/>
            <a:ext cx="4381500" cy="292100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208" y="884526"/>
            <a:ext cx="5385415" cy="245335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254127" y="1128985"/>
            <a:ext cx="8540496" cy="3220665"/>
          </a:xfrm>
          <a:prstGeom prst="rect">
            <a:avLst/>
          </a:prstGeom>
        </p:spPr>
        <p:txBody>
          <a:bodyPr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700" dirty="0">
                <a:solidFill>
                  <a:schemeClr val="accent6">
                    <a:lumMod val="50000"/>
                  </a:schemeClr>
                </a:solidFill>
              </a:rPr>
              <a:t>Local </a:t>
            </a:r>
            <a:r>
              <a:rPr lang="fr-CH" sz="2700" dirty="0" err="1">
                <a:solidFill>
                  <a:schemeClr val="accent6">
                    <a:lumMod val="50000"/>
                  </a:schemeClr>
                </a:solidFill>
              </a:rPr>
              <a:t>events</a:t>
            </a:r>
            <a:br>
              <a:rPr lang="fr-CH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Public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conferences</a:t>
            </a:r>
            <a:br>
              <a:rPr lang="fr-CH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Researchers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Night</a:t>
            </a:r>
            <a:br>
              <a:rPr lang="fr-CH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TEDxCERN</a:t>
            </a:r>
            <a:br>
              <a:rPr lang="fr-CH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CineGlobe</a:t>
            </a:r>
            <a:br>
              <a:rPr lang="fr-CH" sz="2000" dirty="0">
                <a:solidFill>
                  <a:schemeClr val="accent6">
                    <a:lumMod val="50000"/>
                  </a:schemeClr>
                </a:solidFill>
              </a:rPr>
            </a:b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sz="2700" dirty="0" err="1">
                <a:solidFill>
                  <a:schemeClr val="accent6">
                    <a:lumMod val="50000"/>
                  </a:schemeClr>
                </a:solidFill>
              </a:rPr>
              <a:t>Around</a:t>
            </a:r>
            <a:r>
              <a:rPr lang="fr-CH" sz="2700" dirty="0">
                <a:solidFill>
                  <a:schemeClr val="accent6">
                    <a:lumMod val="50000"/>
                  </a:schemeClr>
                </a:solidFill>
              </a:rPr>
              <a:t> the world</a:t>
            </a:r>
            <a:br>
              <a:rPr lang="fr-CH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Arts@CERN</a:t>
            </a: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Science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fairs</a:t>
            </a:r>
            <a:br>
              <a:rPr lang="fr-CH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Member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States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celebrations</a:t>
            </a: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Music Festivals</a:t>
            </a:r>
          </a:p>
          <a:p>
            <a:pPr lvl="1"/>
            <a:endParaRPr lang="fr-CH" sz="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127ECE-B7B1-8D41-A3CA-D908B953111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D59CB02-0CC6-1A40-ADC5-842E545BE706}" type="datetime5">
              <a:rPr lang="en-US" smtClean="0"/>
              <a:t>3-Dec-19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74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071389-EAAC-A94E-A77D-93D58D67B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2CFA287-C646-0E40-8C08-AB4378BF5B42}" type="datetime5">
              <a:rPr lang="en-US" smtClean="0"/>
              <a:t>3-Dec-19</a:t>
            </a:fld>
            <a:endParaRPr lang="en-US" dirty="0"/>
          </a:p>
        </p:txBody>
      </p:sp>
      <p:pic>
        <p:nvPicPr>
          <p:cNvPr id="1026" name="Picture 2" descr="CERN OPEN DAYS: EXPLORE THE FUTURE WITH US - YouTub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699328" cy="151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2.qwant.com/thumbr/333x200/4/6/47997dbd77eeab1aa4a6f0c99479b88bbd2ce636b9d7834674adeb68a08acc/me-13_20190914_093727-1000x600.jpg?u=https%3A%2F%2Fwww.radiolac.ch%2Fwp-content%2Fuploads%2F2019%2F09%2Fme-13_20190914_093727-1000x600.jpg&amp;q=0&amp;b=1&amp;p=0&amp;a=0&amp;b_id=OIP.gyUeHXEKW8IWphb8Yi9mOQHaEc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592" y="2606872"/>
            <a:ext cx="3048851" cy="183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cds.cern.ch/record/2691612/files/OG_2019-09-14%2008.37.04_1.jpg?subformat=icon-6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019" y="0"/>
            <a:ext cx="3911981" cy="26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ds.cern.ch/record/2691597/files/ME_2019-09-15%2012.56.36.jpg?subformat=icon-64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443" y="2603912"/>
            <a:ext cx="3392557" cy="1834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cds.cern.ch/record/2689590/files/ME-transports-2.jpg?subformat=icon-640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"/>
          <a:stretch/>
        </p:blipFill>
        <p:spPr bwMode="auto">
          <a:xfrm>
            <a:off x="-1" y="2610538"/>
            <a:ext cx="2702592" cy="183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cds.cern.ch/record/2689590/files/P6-13_2019-09-13%2016.34.25.jpg?subformat=icon-640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32"/>
          <a:stretch/>
        </p:blipFill>
        <p:spPr bwMode="auto">
          <a:xfrm>
            <a:off x="2699329" y="-2103"/>
            <a:ext cx="2536053" cy="2605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cds.cern.ch/record/2689767/files/DSC06577.jpg?subformat=icon-640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06"/>
          <a:stretch/>
        </p:blipFill>
        <p:spPr bwMode="auto">
          <a:xfrm>
            <a:off x="1" y="1504122"/>
            <a:ext cx="2701122" cy="1106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270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45D4BB-A6EF-F244-BB14-DCC33B00B8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4D57A8B-D35A-E84A-9F87-F4AE78BE5B57}" type="datetime5">
              <a:rPr lang="en-US" smtClean="0"/>
              <a:t>3-Dec-19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A0B1C9-619A-CB4B-AA08-93F7728A4A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6103579" cy="44405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13E1722-19DD-6E4F-BC32-8F745AE7D8DC}"/>
              </a:ext>
            </a:extLst>
          </p:cNvPr>
          <p:cNvSpPr txBox="1"/>
          <p:nvPr/>
        </p:nvSpPr>
        <p:spPr>
          <a:xfrm>
            <a:off x="6221506" y="119529"/>
            <a:ext cx="240254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Science Gateway</a:t>
            </a:r>
          </a:p>
          <a:p>
            <a:endParaRPr lang="en-US" dirty="0"/>
          </a:p>
          <a:p>
            <a:r>
              <a:rPr lang="en-US" sz="1600" dirty="0"/>
              <a:t>A new </a:t>
            </a:r>
            <a:r>
              <a:rPr lang="en-US" sz="1600" dirty="0" err="1"/>
              <a:t>centre</a:t>
            </a:r>
            <a:r>
              <a:rPr lang="en-US" sz="1600" dirty="0"/>
              <a:t> for education and outreach</a:t>
            </a:r>
          </a:p>
          <a:p>
            <a:r>
              <a:rPr lang="en-US" sz="1600" dirty="0"/>
              <a:t>…as of 2022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312CF4-5D95-C94F-9E97-8DB58BCD175B}"/>
              </a:ext>
            </a:extLst>
          </p:cNvPr>
          <p:cNvSpPr txBox="1"/>
          <p:nvPr/>
        </p:nvSpPr>
        <p:spPr>
          <a:xfrm>
            <a:off x="6961611" y="1711466"/>
            <a:ext cx="14744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Inspire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r>
              <a:rPr lang="en-US" dirty="0">
                <a:solidFill>
                  <a:schemeClr val="accent6"/>
                </a:solidFill>
              </a:rPr>
              <a:t>Educate 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r>
              <a:rPr lang="en-US" dirty="0">
                <a:solidFill>
                  <a:schemeClr val="accent6"/>
                </a:solidFill>
              </a:rPr>
              <a:t>Engage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r>
              <a:rPr lang="en-US" dirty="0">
                <a:solidFill>
                  <a:schemeClr val="accent6"/>
                </a:solidFill>
              </a:rPr>
              <a:t>Treasure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r>
              <a:rPr lang="en-US" dirty="0">
                <a:solidFill>
                  <a:schemeClr val="accent6"/>
                </a:solidFill>
              </a:rPr>
              <a:t>Collaborate</a:t>
            </a:r>
          </a:p>
        </p:txBody>
      </p:sp>
    </p:spTree>
    <p:extLst>
      <p:ext uri="{BB962C8B-B14F-4D97-AF65-F5344CB8AC3E}">
        <p14:creationId xmlns:p14="http://schemas.microsoft.com/office/powerpoint/2010/main" val="171717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Higgsfield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6" y="0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615415"/>
            <a:ext cx="8226854" cy="705332"/>
          </a:xfrm>
        </p:spPr>
        <p:txBody>
          <a:bodyPr>
            <a:noAutofit/>
          </a:bodyPr>
          <a:lstStyle/>
          <a:p>
            <a:r>
              <a:rPr lang="fr-CH" sz="4000" b="1" dirty="0">
                <a:solidFill>
                  <a:schemeClr val="bg1"/>
                </a:solidFill>
              </a:rPr>
              <a:t>E</a:t>
            </a:r>
            <a:r>
              <a:rPr lang="fr-CH" sz="4000" dirty="0">
                <a:solidFill>
                  <a:schemeClr val="bg1"/>
                </a:solidFill>
              </a:rPr>
              <a:t>ducation,</a:t>
            </a:r>
            <a:br>
              <a:rPr lang="fr-CH" sz="4000" dirty="0">
                <a:solidFill>
                  <a:schemeClr val="bg1"/>
                </a:solidFill>
              </a:rPr>
            </a:br>
            <a:r>
              <a:rPr lang="fr-CH" sz="4000" b="1" dirty="0">
                <a:solidFill>
                  <a:schemeClr val="bg1"/>
                </a:solidFill>
              </a:rPr>
              <a:t>C</a:t>
            </a:r>
            <a:r>
              <a:rPr lang="fr-CH" sz="4000" dirty="0">
                <a:solidFill>
                  <a:schemeClr val="bg1"/>
                </a:solidFill>
              </a:rPr>
              <a:t>ommunication and</a:t>
            </a:r>
            <a:br>
              <a:rPr lang="fr-CH" sz="4000" dirty="0">
                <a:solidFill>
                  <a:schemeClr val="bg1"/>
                </a:solidFill>
              </a:rPr>
            </a:br>
            <a:r>
              <a:rPr lang="fr-CH" sz="4000" b="1" dirty="0" err="1">
                <a:solidFill>
                  <a:schemeClr val="bg1"/>
                </a:solidFill>
              </a:rPr>
              <a:t>O</a:t>
            </a:r>
            <a:r>
              <a:rPr lang="fr-CH" sz="4000" dirty="0" err="1">
                <a:solidFill>
                  <a:schemeClr val="bg1"/>
                </a:solidFill>
              </a:rPr>
              <a:t>utreach</a:t>
            </a:r>
            <a:r>
              <a:rPr lang="fr-CH" sz="4000" dirty="0">
                <a:solidFill>
                  <a:schemeClr val="bg1"/>
                </a:solidFill>
              </a:rPr>
              <a:t> at CERN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199" y="2812282"/>
            <a:ext cx="5701553" cy="1174832"/>
          </a:xfrm>
        </p:spPr>
        <p:txBody>
          <a:bodyPr>
            <a:noAutofit/>
          </a:bodyPr>
          <a:lstStyle/>
          <a:p>
            <a:endParaRPr lang="fr-CH" sz="2000" dirty="0">
              <a:solidFill>
                <a:schemeClr val="bg1"/>
              </a:solidFill>
            </a:endParaRPr>
          </a:p>
          <a:p>
            <a:r>
              <a:rPr lang="fr-CH" sz="2000" dirty="0">
                <a:solidFill>
                  <a:schemeClr val="bg1"/>
                </a:solidFill>
              </a:rPr>
              <a:t>François Briard</a:t>
            </a:r>
            <a:br>
              <a:rPr lang="fr-CH" sz="2000" dirty="0">
                <a:solidFill>
                  <a:schemeClr val="bg1"/>
                </a:solidFill>
              </a:rPr>
            </a:br>
            <a:r>
              <a:rPr lang="fr-CH" sz="2000" i="1" dirty="0">
                <a:solidFill>
                  <a:schemeClr val="bg1"/>
                </a:solidFill>
              </a:rPr>
              <a:t>IR-ECO group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3A80AA-DE2D-8846-94A6-58FA0D53C9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7E27163-D165-E241-8E70-C4696E12D642}" type="datetime5">
              <a:rPr lang="en-US" smtClean="0"/>
              <a:t>3-Dec-19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EC1B18-1905-0248-97A9-DAC9F59FD9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Onboarding Quartely Session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78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67275" y="129988"/>
            <a:ext cx="7309290" cy="8382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000" dirty="0" err="1">
                <a:solidFill>
                  <a:schemeClr val="accent6">
                    <a:lumMod val="50000"/>
                  </a:schemeClr>
                </a:solidFill>
                <a:effectLst/>
              </a:rPr>
              <a:t>We</a:t>
            </a:r>
            <a:r>
              <a:rPr lang="fr-CH" sz="4000" dirty="0">
                <a:solidFill>
                  <a:schemeClr val="accent6">
                    <a:lumMod val="50000"/>
                  </a:schemeClr>
                </a:solidFill>
                <a:effectLst/>
              </a:rPr>
              <a:t> </a:t>
            </a:r>
            <a:r>
              <a:rPr lang="fr-CH" sz="4000" dirty="0" err="1">
                <a:solidFill>
                  <a:schemeClr val="accent6">
                    <a:lumMod val="50000"/>
                  </a:schemeClr>
                </a:solidFill>
                <a:effectLst/>
              </a:rPr>
              <a:t>need</a:t>
            </a:r>
            <a:r>
              <a:rPr lang="fr-CH" sz="4000" dirty="0">
                <a:solidFill>
                  <a:schemeClr val="accent6">
                    <a:lumMod val="50000"/>
                  </a:schemeClr>
                </a:solidFill>
                <a:effectLst/>
              </a:rPr>
              <a:t> </a:t>
            </a:r>
            <a:r>
              <a:rPr lang="fr-CH" sz="4000" dirty="0" err="1">
                <a:solidFill>
                  <a:schemeClr val="accent6">
                    <a:lumMod val="50000"/>
                  </a:schemeClr>
                </a:solidFill>
                <a:effectLst/>
              </a:rPr>
              <a:t>you</a:t>
            </a:r>
            <a:r>
              <a:rPr lang="fr-CH" sz="4000" dirty="0">
                <a:solidFill>
                  <a:schemeClr val="accent6">
                    <a:lumMod val="50000"/>
                  </a:schemeClr>
                </a:solidFill>
                <a:effectLst/>
              </a:rPr>
              <a:t> !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7274" y="999564"/>
            <a:ext cx="8801913" cy="3316942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endParaRPr lang="fr-CH" sz="4000" dirty="0">
              <a:solidFill>
                <a:schemeClr val="accent6">
                  <a:lumMod val="50000"/>
                </a:schemeClr>
              </a:solidFill>
              <a:effectLst/>
            </a:endParaRPr>
          </a:p>
          <a:p>
            <a:pPr fontAlgn="auto">
              <a:spcAft>
                <a:spcPts val="0"/>
              </a:spcAft>
              <a:defRPr/>
            </a:pPr>
            <a:endParaRPr lang="fr-CH" sz="4000" dirty="0">
              <a:solidFill>
                <a:schemeClr val="accent6">
                  <a:lumMod val="50000"/>
                </a:schemeClr>
              </a:solidFill>
              <a:effectLst/>
            </a:endParaRPr>
          </a:p>
          <a:p>
            <a:pPr fontAlgn="auto">
              <a:spcAft>
                <a:spcPts val="0"/>
              </a:spcAft>
              <a:defRPr/>
            </a:pPr>
            <a:endParaRPr lang="fr-CH" sz="2800" dirty="0">
              <a:solidFill>
                <a:schemeClr val="accent6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fr-CH" sz="2800" dirty="0">
              <a:solidFill>
                <a:schemeClr val="accent6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fr-CH" sz="2000" dirty="0">
              <a:solidFill>
                <a:schemeClr val="accent6">
                  <a:lumMod val="50000"/>
                </a:schemeClr>
              </a:solidFill>
              <a:hlinkClick r:id="rId3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  <a:hlinkClick r:id="rId3"/>
              </a:rPr>
              <a:t>c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  <a:effectLst/>
                <a:hlinkClick r:id="rId3"/>
              </a:rPr>
              <a:t>ern.ch/guides</a:t>
            </a:r>
            <a:endParaRPr lang="fr-CH" sz="2000" dirty="0">
              <a:solidFill>
                <a:schemeClr val="accent6">
                  <a:lumMod val="50000"/>
                </a:schemeClr>
              </a:solidFill>
              <a:effectLst/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  <a:hlinkClick r:id="rId4"/>
              </a:rPr>
              <a:t>cern.ch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  <a:hlinkClick r:id="rId4"/>
              </a:rPr>
              <a:t>/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  <a:hlinkClick r:id="rId4"/>
              </a:rPr>
              <a:t>volunteers</a:t>
            </a:r>
            <a:endParaRPr lang="fr-CH" sz="2000" dirty="0">
              <a:solidFill>
                <a:schemeClr val="accent6">
                  <a:lumMod val="50000"/>
                </a:schemeClr>
              </a:solidFill>
              <a:effectLst/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  <a:hlinkClick r:id="rId5"/>
              </a:rPr>
              <a:t>CERN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  <a:hlinkClick r:id="rId5"/>
              </a:rPr>
              <a:t>Outreach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  <a:hlinkClick r:id="rId5"/>
              </a:rPr>
              <a:t> Events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  <a:hlinkClick r:id="rId5"/>
              </a:rPr>
              <a:t>Volunteers</a:t>
            </a:r>
            <a:endParaRPr lang="fr-CH" sz="2000" dirty="0">
              <a:solidFill>
                <a:schemeClr val="accent6">
                  <a:lumMod val="50000"/>
                </a:schemeClr>
              </a:solidFill>
              <a:effectLst/>
            </a:endParaRPr>
          </a:p>
          <a:p>
            <a:pPr fontAlgn="auto">
              <a:spcAft>
                <a:spcPts val="0"/>
              </a:spcAft>
              <a:defRPr/>
            </a:pPr>
            <a:endParaRPr lang="fr-CH" sz="4000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C72300-F3E8-6F4E-9592-2752758028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B08100D-531C-5347-AC9B-1F1C444BE9AD}" type="datetime5">
              <a:rPr lang="en-US" smtClean="0"/>
              <a:t>3-Dec-19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1F61F99-FBB7-9D46-96DD-5F7A17E61E8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412" y="814292"/>
            <a:ext cx="5958540" cy="252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04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6F8CED3-A7F3-6C47-BDCD-13DDDD432107}"/>
              </a:ext>
            </a:extLst>
          </p:cNvPr>
          <p:cNvSpPr txBox="1"/>
          <p:nvPr/>
        </p:nvSpPr>
        <p:spPr>
          <a:xfrm>
            <a:off x="3041103" y="4071609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https://cern.ch/communications</a:t>
            </a:r>
          </a:p>
        </p:txBody>
      </p:sp>
    </p:spTree>
    <p:extLst>
      <p:ext uri="{BB962C8B-B14F-4D97-AF65-F5344CB8AC3E}">
        <p14:creationId xmlns:p14="http://schemas.microsoft.com/office/powerpoint/2010/main" val="154307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262128" y="273937"/>
            <a:ext cx="8226854" cy="7053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 err="1"/>
              <a:t>Why</a:t>
            </a:r>
            <a:r>
              <a:rPr lang="fr-CH" sz="4000" dirty="0"/>
              <a:t> ?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262128" y="1001466"/>
            <a:ext cx="8540496" cy="329011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1800" b="1" dirty="0" err="1">
                <a:latin typeface="+mn-lt"/>
              </a:rPr>
              <a:t>Awareness</a:t>
            </a:r>
            <a:br>
              <a:rPr lang="fr-CH" sz="1600" dirty="0">
                <a:latin typeface="+mn-lt"/>
              </a:rPr>
            </a:br>
            <a:r>
              <a:rPr lang="fr-CH" sz="1600" dirty="0">
                <a:latin typeface="+mn-lt"/>
              </a:rPr>
              <a:t> about CERN and </a:t>
            </a:r>
            <a:r>
              <a:rPr lang="fr-CH" sz="1600" dirty="0" err="1">
                <a:latin typeface="+mn-lt"/>
              </a:rPr>
              <a:t>its</a:t>
            </a:r>
            <a:r>
              <a:rPr lang="fr-CH" sz="1600" dirty="0">
                <a:latin typeface="+mn-lt"/>
              </a:rPr>
              <a:t> </a:t>
            </a:r>
            <a:r>
              <a:rPr lang="fr-CH" sz="1600" dirty="0" err="1">
                <a:latin typeface="+mn-lt"/>
              </a:rPr>
              <a:t>activities</a:t>
            </a:r>
            <a:endParaRPr lang="fr-CH" sz="1600" dirty="0">
              <a:latin typeface="+mn-lt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1800" b="1" dirty="0">
                <a:latin typeface="+mn-lt"/>
              </a:rPr>
              <a:t>Support</a:t>
            </a:r>
            <a:br>
              <a:rPr lang="fr-CH" sz="1600" dirty="0">
                <a:latin typeface="+mn-lt"/>
              </a:rPr>
            </a:br>
            <a:r>
              <a:rPr lang="fr-CH" sz="1600" dirty="0">
                <a:latin typeface="+mn-lt"/>
              </a:rPr>
              <a:t> for CERN </a:t>
            </a:r>
            <a:r>
              <a:rPr lang="fr-CH" sz="1600" dirty="0" err="1">
                <a:latin typeface="+mn-lt"/>
              </a:rPr>
              <a:t>decision</a:t>
            </a:r>
            <a:r>
              <a:rPr lang="fr-CH" sz="1600" dirty="0">
                <a:latin typeface="+mn-lt"/>
              </a:rPr>
              <a:t> </a:t>
            </a:r>
            <a:r>
              <a:rPr lang="fr-CH" sz="1600" dirty="0" err="1">
                <a:latin typeface="+mn-lt"/>
              </a:rPr>
              <a:t>makers</a:t>
            </a:r>
            <a:endParaRPr lang="fr-CH" sz="1600" dirty="0">
              <a:latin typeface="+mn-lt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1800" b="1" dirty="0">
                <a:latin typeface="+mn-lt"/>
              </a:rPr>
              <a:t>Engagement</a:t>
            </a:r>
            <a:br>
              <a:rPr lang="fr-CH" sz="1600" dirty="0">
                <a:latin typeface="+mn-lt"/>
              </a:rPr>
            </a:br>
            <a:r>
              <a:rPr lang="fr-CH" sz="1600" dirty="0">
                <a:latin typeface="+mn-lt"/>
              </a:rPr>
              <a:t> </a:t>
            </a:r>
            <a:r>
              <a:rPr lang="fr-CH" sz="1600" dirty="0" err="1">
                <a:latin typeface="+mn-lt"/>
              </a:rPr>
              <a:t>with</a:t>
            </a:r>
            <a:r>
              <a:rPr lang="fr-CH" sz="1600" dirty="0">
                <a:latin typeface="+mn-lt"/>
              </a:rPr>
              <a:t> the </a:t>
            </a:r>
            <a:r>
              <a:rPr lang="fr-CH" sz="1600" dirty="0" err="1">
                <a:latin typeface="+mn-lt"/>
              </a:rPr>
              <a:t>general</a:t>
            </a:r>
            <a:r>
              <a:rPr lang="fr-CH" sz="1600" dirty="0">
                <a:latin typeface="+mn-lt"/>
              </a:rPr>
              <a:t> public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1800" b="1" dirty="0">
                <a:latin typeface="+mn-lt"/>
              </a:rPr>
              <a:t>Education</a:t>
            </a:r>
            <a:br>
              <a:rPr lang="fr-CH" sz="1600" dirty="0">
                <a:latin typeface="+mn-lt"/>
              </a:rPr>
            </a:br>
            <a:r>
              <a:rPr lang="fr-CH" sz="1600" dirty="0">
                <a:latin typeface="+mn-lt"/>
              </a:rPr>
              <a:t> and inspiration for </a:t>
            </a:r>
            <a:r>
              <a:rPr lang="fr-CH" sz="1600" dirty="0" err="1">
                <a:latin typeface="+mn-lt"/>
              </a:rPr>
              <a:t>schools</a:t>
            </a:r>
            <a:r>
              <a:rPr lang="fr-CH" sz="1600" dirty="0">
                <a:latin typeface="+mn-lt"/>
              </a:rPr>
              <a:t> and </a:t>
            </a:r>
            <a:r>
              <a:rPr lang="fr-CH" sz="1600" dirty="0" err="1">
                <a:latin typeface="+mn-lt"/>
              </a:rPr>
              <a:t>teachers</a:t>
            </a:r>
            <a:endParaRPr lang="fr-CH" sz="1600" dirty="0">
              <a:latin typeface="+mn-lt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1800" b="1" dirty="0" err="1">
                <a:latin typeface="+mn-lt"/>
              </a:rPr>
              <a:t>Commitment</a:t>
            </a:r>
            <a:br>
              <a:rPr lang="fr-CH" sz="1600" dirty="0">
                <a:latin typeface="+mn-lt"/>
              </a:rPr>
            </a:br>
            <a:r>
              <a:rPr lang="fr-CH" sz="1600" dirty="0">
                <a:latin typeface="+mn-lt"/>
              </a:rPr>
              <a:t> to </a:t>
            </a:r>
            <a:r>
              <a:rPr lang="fr-CH" sz="1600" dirty="0" err="1">
                <a:latin typeface="+mn-lt"/>
              </a:rPr>
              <a:t>explain</a:t>
            </a:r>
            <a:r>
              <a:rPr lang="fr-CH" sz="1600" dirty="0">
                <a:latin typeface="+mn-lt"/>
              </a:rPr>
              <a:t> </a:t>
            </a:r>
            <a:r>
              <a:rPr lang="fr-CH" sz="1600" dirty="0" err="1">
                <a:latin typeface="+mn-lt"/>
              </a:rPr>
              <a:t>general</a:t>
            </a:r>
            <a:r>
              <a:rPr lang="fr-CH" sz="1600" dirty="0">
                <a:latin typeface="+mn-lt"/>
              </a:rPr>
              <a:t> public </a:t>
            </a:r>
            <a:r>
              <a:rPr lang="fr-CH" sz="1600" dirty="0" err="1">
                <a:latin typeface="+mn-lt"/>
              </a:rPr>
              <a:t>what</a:t>
            </a:r>
            <a:r>
              <a:rPr lang="fr-CH" sz="1600" dirty="0">
                <a:latin typeface="+mn-lt"/>
              </a:rPr>
              <a:t> </a:t>
            </a:r>
            <a:r>
              <a:rPr lang="fr-CH" sz="1600" dirty="0" err="1">
                <a:latin typeface="+mn-lt"/>
              </a:rPr>
              <a:t>we</a:t>
            </a:r>
            <a:r>
              <a:rPr lang="fr-CH" sz="1600" dirty="0">
                <a:latin typeface="+mn-lt"/>
              </a:rPr>
              <a:t> do and </a:t>
            </a:r>
            <a:r>
              <a:rPr lang="fr-CH" sz="1600" dirty="0" err="1">
                <a:latin typeface="+mn-lt"/>
              </a:rPr>
              <a:t>why</a:t>
            </a:r>
            <a:endParaRPr lang="fr-CH" sz="1600" dirty="0">
              <a:latin typeface="+mn-lt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AAF0877-7D16-FE41-B363-3D3F29F44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0" b="9866"/>
          <a:stretch>
            <a:fillRect/>
          </a:stretch>
        </p:blipFill>
        <p:spPr bwMode="auto">
          <a:xfrm rot="611663">
            <a:off x="4553523" y="544783"/>
            <a:ext cx="4308262" cy="2344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Taxes.jpg">
            <a:extLst>
              <a:ext uri="{FF2B5EF4-FFF2-40B4-BE49-F238E27FC236}">
                <a16:creationId xmlns:a16="http://schemas.microsoft.com/office/drawing/2014/main" id="{26265769-3F8E-4E43-96C8-8CAAF06344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8798" y="1030150"/>
            <a:ext cx="3265093" cy="23100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2C2E9D-41B8-E34C-87C6-78236DF5D73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522" y="1557808"/>
            <a:ext cx="4381500" cy="2324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F3286F-DFF2-E048-8E29-D425508302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205DBD-595C-FD4D-8AC7-0A8EDFAA4EA0}" type="datetime5">
              <a:rPr lang="en-US" smtClean="0"/>
              <a:t>3-Dec-19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17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6443945" y="2410347"/>
            <a:ext cx="216437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/>
              <a:t>Guided</a:t>
            </a:r>
            <a:r>
              <a:rPr lang="fr-CH" sz="1400" dirty="0"/>
              <a:t> Tours</a:t>
            </a:r>
            <a:br>
              <a:rPr lang="fr-CH" sz="1400" dirty="0"/>
            </a:br>
            <a:r>
              <a:rPr lang="fr-CH" sz="1400" dirty="0"/>
              <a:t>Exhibitions at CERN</a:t>
            </a:r>
          </a:p>
          <a:p>
            <a:r>
              <a:rPr lang="fr-CH" sz="1400" dirty="0"/>
              <a:t>Travelling exhibitions</a:t>
            </a:r>
          </a:p>
          <a:p>
            <a:r>
              <a:rPr lang="fr-CH" sz="1400" dirty="0" err="1"/>
              <a:t>Outreach</a:t>
            </a:r>
            <a:r>
              <a:rPr lang="fr-CH" sz="1400" dirty="0"/>
              <a:t> </a:t>
            </a:r>
            <a:r>
              <a:rPr lang="fr-CH" sz="1400" dirty="0" err="1"/>
              <a:t>events</a:t>
            </a:r>
            <a:br>
              <a:rPr lang="fr-CH" sz="1400" dirty="0"/>
            </a:br>
            <a:r>
              <a:rPr lang="fr-CH" sz="1400" dirty="0"/>
              <a:t>(</a:t>
            </a:r>
            <a:r>
              <a:rPr lang="fr-CH" sz="1400" dirty="0" err="1"/>
              <a:t>fairs</a:t>
            </a:r>
            <a:r>
              <a:rPr lang="fr-CH" sz="1400" dirty="0"/>
              <a:t>, science </a:t>
            </a:r>
            <a:r>
              <a:rPr lang="fr-CH" sz="1400" dirty="0" err="1"/>
              <a:t>museums</a:t>
            </a:r>
            <a:r>
              <a:rPr lang="fr-CH" sz="1400" dirty="0"/>
              <a:t>,</a:t>
            </a:r>
            <a:br>
              <a:rPr lang="fr-CH" sz="1400" dirty="0"/>
            </a:br>
            <a:r>
              <a:rPr lang="fr-CH" sz="1400" dirty="0"/>
              <a:t>arts, local </a:t>
            </a:r>
            <a:r>
              <a:rPr lang="fr-CH" sz="1400" dirty="0" err="1"/>
              <a:t>events</a:t>
            </a:r>
            <a:r>
              <a:rPr lang="fr-CH" sz="1400" dirty="0"/>
              <a:t> etc.)</a:t>
            </a: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3874230974"/>
              </p:ext>
            </p:extLst>
          </p:nvPr>
        </p:nvGraphicFramePr>
        <p:xfrm>
          <a:off x="75028" y="286532"/>
          <a:ext cx="6543822" cy="3842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6443945" y="228970"/>
            <a:ext cx="258737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Press Office, Publications,</a:t>
            </a:r>
          </a:p>
          <a:p>
            <a:r>
              <a:rPr lang="fr-CH" sz="1400" dirty="0"/>
              <a:t>Web, Social Media, VIP Visits</a:t>
            </a:r>
            <a:br>
              <a:rPr lang="fr-CH" sz="1400" dirty="0"/>
            </a:br>
            <a:endParaRPr lang="fr-CH" sz="1400" dirty="0"/>
          </a:p>
        </p:txBody>
      </p:sp>
      <p:sp>
        <p:nvSpPr>
          <p:cNvPr id="6" name="ZoneTexte 5"/>
          <p:cNvSpPr txBox="1"/>
          <p:nvPr/>
        </p:nvSpPr>
        <p:spPr>
          <a:xfrm>
            <a:off x="6443945" y="885341"/>
            <a:ext cx="1984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/>
              <a:t>Teachers</a:t>
            </a:r>
            <a:r>
              <a:rPr lang="fr-CH" sz="1400" dirty="0"/>
              <a:t> Programmes</a:t>
            </a:r>
            <a:br>
              <a:rPr lang="fr-CH" sz="1400" dirty="0"/>
            </a:br>
            <a:r>
              <a:rPr lang="fr-CH" sz="1400" dirty="0" err="1"/>
              <a:t>Teachers</a:t>
            </a:r>
            <a:r>
              <a:rPr lang="fr-CH" sz="1400" dirty="0"/>
              <a:t> </a:t>
            </a:r>
            <a:r>
              <a:rPr lang="fr-CH" sz="1400" dirty="0" err="1"/>
              <a:t>Resources</a:t>
            </a:r>
            <a:endParaRPr lang="fr-CH" sz="1400" dirty="0"/>
          </a:p>
        </p:txBody>
      </p:sp>
      <p:sp>
        <p:nvSpPr>
          <p:cNvPr id="7" name="ZoneTexte 6"/>
          <p:cNvSpPr txBox="1"/>
          <p:nvPr/>
        </p:nvSpPr>
        <p:spPr>
          <a:xfrm>
            <a:off x="6441131" y="1585558"/>
            <a:ext cx="187583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/>
              <a:t>Student</a:t>
            </a:r>
            <a:r>
              <a:rPr lang="fr-CH" sz="1400" dirty="0"/>
              <a:t> Programmes</a:t>
            </a:r>
          </a:p>
          <a:p>
            <a:r>
              <a:rPr lang="fr-CH" sz="1400" dirty="0"/>
              <a:t>S’Cool LAB</a:t>
            </a:r>
            <a:br>
              <a:rPr lang="fr-CH" sz="1400" dirty="0"/>
            </a:br>
            <a:r>
              <a:rPr lang="fr-CH" sz="1400" dirty="0"/>
              <a:t>Virtual Visits</a:t>
            </a: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262128" y="273937"/>
            <a:ext cx="8226854" cy="7053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Audiences</a:t>
            </a:r>
          </a:p>
        </p:txBody>
      </p:sp>
      <p:sp>
        <p:nvSpPr>
          <p:cNvPr id="10" name="ZoneTexte 7"/>
          <p:cNvSpPr txBox="1"/>
          <p:nvPr/>
        </p:nvSpPr>
        <p:spPr>
          <a:xfrm>
            <a:off x="6436882" y="3837150"/>
            <a:ext cx="2052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/>
              <a:t>Photography</a:t>
            </a:r>
            <a:r>
              <a:rPr lang="fr-CH" sz="1400" dirty="0"/>
              <a:t> and </a:t>
            </a:r>
            <a:r>
              <a:rPr lang="fr-CH" sz="1400" dirty="0" err="1"/>
              <a:t>Video</a:t>
            </a:r>
            <a:br>
              <a:rPr lang="fr-CH" sz="1400" dirty="0"/>
            </a:br>
            <a:r>
              <a:rPr lang="fr-CH" sz="1400" dirty="0" err="1"/>
              <a:t>Graphic</a:t>
            </a:r>
            <a:r>
              <a:rPr lang="fr-CH" sz="1400" dirty="0"/>
              <a:t>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C44B61-B787-D94B-AAD0-9DF7A564E8F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0B1BB24-225F-1447-B524-D84D5D030D6A}" type="datetime5">
              <a:rPr lang="en-US" smtClean="0"/>
              <a:t>3-Dec-19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42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6" grpId="0"/>
      <p:bldP spid="7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700" dirty="0"/>
              <a:t>Communication</a:t>
            </a:r>
            <a:br>
              <a:rPr lang="fr-CH" sz="6700" dirty="0"/>
            </a:br>
            <a:r>
              <a:rPr lang="fr-CH" sz="3700" dirty="0" err="1"/>
              <a:t>with</a:t>
            </a:r>
            <a:r>
              <a:rPr lang="fr-CH" sz="3700" dirty="0"/>
              <a:t> </a:t>
            </a:r>
            <a:r>
              <a:rPr lang="fr-CH" sz="3700" dirty="0" err="1"/>
              <a:t>scientific</a:t>
            </a:r>
            <a:r>
              <a:rPr lang="fr-CH" sz="3700" dirty="0"/>
              <a:t> </a:t>
            </a:r>
            <a:r>
              <a:rPr lang="fr-CH" sz="3700" dirty="0" err="1"/>
              <a:t>community</a:t>
            </a:r>
            <a:endParaRPr lang="fr-CH" sz="4000" dirty="0"/>
          </a:p>
        </p:txBody>
      </p:sp>
      <p:sp>
        <p:nvSpPr>
          <p:cNvPr id="23" name="Titre 1"/>
          <p:cNvSpPr txBox="1">
            <a:spLocks/>
          </p:cNvSpPr>
          <p:nvPr/>
        </p:nvSpPr>
        <p:spPr>
          <a:xfrm>
            <a:off x="262128" y="2949146"/>
            <a:ext cx="8540496" cy="134243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>
                <a:latin typeface="+mn-lt"/>
              </a:rPr>
              <a:t>CERN </a:t>
            </a:r>
            <a:r>
              <a:rPr lang="fr-CH" sz="2800" dirty="0" err="1">
                <a:latin typeface="+mn-lt"/>
              </a:rPr>
              <a:t>community</a:t>
            </a:r>
            <a:endParaRPr lang="fr-CH" sz="22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>
                <a:latin typeface="+mn-lt"/>
              </a:rPr>
              <a:t>Scientific </a:t>
            </a:r>
            <a:r>
              <a:rPr lang="fr-CH" sz="2800" dirty="0" err="1">
                <a:latin typeface="+mn-lt"/>
              </a:rPr>
              <a:t>community</a:t>
            </a:r>
            <a:endParaRPr lang="fr-CH" sz="28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err="1">
                <a:latin typeface="+mn-lt"/>
              </a:rPr>
              <a:t>Member</a:t>
            </a:r>
            <a:r>
              <a:rPr lang="fr-CH" sz="2800" dirty="0">
                <a:latin typeface="+mn-lt"/>
              </a:rPr>
              <a:t> States</a:t>
            </a:r>
            <a:endParaRPr lang="fr-CH" sz="2200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1415" y="126901"/>
            <a:ext cx="4012581" cy="478369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5210" y="105817"/>
            <a:ext cx="3627414" cy="48047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D7FEA0-1091-3348-963B-4C1B5B1FA5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395" y="77917"/>
            <a:ext cx="3482094" cy="4911002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7D4750-A857-F447-91D1-B9122031E14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6D54FB1-03C1-C340-9187-98C1F02CBAF0}" type="datetime5">
              <a:rPr lang="en-US" smtClean="0"/>
              <a:t>3-Dec-19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88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700" dirty="0"/>
              <a:t>Communication</a:t>
            </a:r>
            <a:br>
              <a:rPr lang="fr-CH" sz="6700" dirty="0"/>
            </a:br>
            <a:r>
              <a:rPr lang="fr-CH" sz="3700" dirty="0"/>
              <a:t>via social media</a:t>
            </a:r>
            <a:endParaRPr lang="fr-CH" sz="4000" dirty="0"/>
          </a:p>
        </p:txBody>
      </p:sp>
      <p:sp>
        <p:nvSpPr>
          <p:cNvPr id="23" name="Titre 1"/>
          <p:cNvSpPr txBox="1">
            <a:spLocks/>
          </p:cNvSpPr>
          <p:nvPr/>
        </p:nvSpPr>
        <p:spPr>
          <a:xfrm>
            <a:off x="262128" y="1812471"/>
            <a:ext cx="8540496" cy="2479113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  <a:tabLst>
                <a:tab pos="2171700" algn="l"/>
              </a:tabLst>
            </a:pPr>
            <a:r>
              <a:rPr lang="fr-CH" sz="2800" dirty="0">
                <a:latin typeface="+mn-lt"/>
              </a:rPr>
              <a:t>Twitter 	2.5m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2171700" algn="l"/>
              </a:tabLst>
            </a:pPr>
            <a:r>
              <a:rPr lang="fr-CH" sz="2800" dirty="0">
                <a:latin typeface="+mn-lt"/>
              </a:rPr>
              <a:t>Facebook	700k</a:t>
            </a:r>
            <a:endParaRPr lang="fr-CH" sz="22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  <a:tabLst>
                <a:tab pos="2171700" algn="l"/>
              </a:tabLst>
            </a:pPr>
            <a:r>
              <a:rPr lang="fr-CH" sz="2800" dirty="0">
                <a:latin typeface="+mn-lt"/>
              </a:rPr>
              <a:t>Instagram	500k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2171700" algn="l"/>
              </a:tabLst>
            </a:pPr>
            <a:r>
              <a:rPr lang="fr-CH" sz="2800" dirty="0">
                <a:latin typeface="+mn-lt"/>
              </a:rPr>
              <a:t>YouTube	100k 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2171700" algn="l"/>
              </a:tabLst>
            </a:pPr>
            <a:r>
              <a:rPr lang="fr-CH" sz="2800" dirty="0">
                <a:latin typeface="+mn-lt"/>
              </a:rPr>
              <a:t>LinkedIn	135k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b="17329"/>
          <a:stretch/>
        </p:blipFill>
        <p:spPr>
          <a:xfrm>
            <a:off x="3478550" y="834118"/>
            <a:ext cx="5626167" cy="3568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077" r="1620"/>
          <a:stretch/>
        </p:blipFill>
        <p:spPr>
          <a:xfrm>
            <a:off x="3494313" y="840386"/>
            <a:ext cx="5594643" cy="35624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b="18479"/>
          <a:stretch/>
        </p:blipFill>
        <p:spPr>
          <a:xfrm>
            <a:off x="3759798" y="799567"/>
            <a:ext cx="5616172" cy="35624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b="14830"/>
          <a:stretch/>
        </p:blipFill>
        <p:spPr>
          <a:xfrm>
            <a:off x="4036135" y="131203"/>
            <a:ext cx="5594643" cy="35624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0499" y="557161"/>
            <a:ext cx="5635878" cy="35624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7A1C1A-E738-A946-8391-C74FFE2AB7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4A840F0-1BB9-3B4B-894C-22DB94CD3C57}" type="datetime5">
              <a:rPr lang="en-US" smtClean="0"/>
              <a:t>3-Dec-19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56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7D8357-4229-3A46-BCFE-EF80B504886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3E2D48-4439-9D4D-96F1-DED28C6E4A19}" type="datetime5">
              <a:rPr lang="en-US" smtClean="0"/>
              <a:t>3-Dec-19</a:t>
            </a:fld>
            <a:endParaRPr lang="en-US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368D3A72-A496-404C-B69E-56FC87F6EB95}"/>
              </a:ext>
            </a:extLst>
          </p:cNvPr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/>
              <a:t>Social media </a:t>
            </a:r>
            <a:r>
              <a:rPr lang="fr-CH" sz="3200" dirty="0" err="1"/>
              <a:t>ambassadors</a:t>
            </a:r>
            <a:endParaRPr lang="fr-CH" sz="3200" dirty="0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FD80CB2F-F98C-E84D-9540-2E15766401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28" y="1269833"/>
            <a:ext cx="5159828" cy="23477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91AC55-B491-944D-96C2-D6D5957CD2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790" y="87436"/>
            <a:ext cx="2866339" cy="41512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E821D27-48BB-8F4C-BFB4-6847B1B16BEA}"/>
              </a:ext>
            </a:extLst>
          </p:cNvPr>
          <p:cNvSpPr txBox="1"/>
          <p:nvPr/>
        </p:nvSpPr>
        <p:spPr>
          <a:xfrm>
            <a:off x="6096790" y="4202891"/>
            <a:ext cx="297709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hlinkClick r:id="rId4"/>
              </a:rPr>
              <a:t>http://admin-eguide.web.cern.ch/en/procedure/social-media-guidelines</a:t>
            </a:r>
            <a:endParaRPr lang="en-US" sz="7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EA603A-FD01-744D-89E7-DACFC0602A5C}"/>
              </a:ext>
            </a:extLst>
          </p:cNvPr>
          <p:cNvSpPr txBox="1"/>
          <p:nvPr/>
        </p:nvSpPr>
        <p:spPr>
          <a:xfrm>
            <a:off x="152462" y="3895114"/>
            <a:ext cx="3706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5"/>
              </a:rPr>
              <a:t>https://cern.ch/communications/social-media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2535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700" dirty="0"/>
              <a:t>Communication</a:t>
            </a:r>
            <a:br>
              <a:rPr lang="fr-CH" sz="6700" dirty="0"/>
            </a:br>
            <a:r>
              <a:rPr lang="fr-CH" sz="3700" dirty="0"/>
              <a:t>via media, TV, </a:t>
            </a:r>
            <a:r>
              <a:rPr lang="fr-CH" sz="3700" dirty="0" err="1"/>
              <a:t>movies</a:t>
            </a:r>
            <a:endParaRPr lang="fr-CH" sz="4000" dirty="0"/>
          </a:p>
        </p:txBody>
      </p:sp>
      <p:sp>
        <p:nvSpPr>
          <p:cNvPr id="23" name="Titre 1"/>
          <p:cNvSpPr txBox="1">
            <a:spLocks/>
          </p:cNvSpPr>
          <p:nvPr/>
        </p:nvSpPr>
        <p:spPr>
          <a:xfrm>
            <a:off x="262128" y="1285667"/>
            <a:ext cx="8540496" cy="300591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 err="1">
                <a:latin typeface="+mn-lt"/>
              </a:rPr>
              <a:t>Newspapers</a:t>
            </a:r>
            <a:endParaRPr lang="fr-CH" sz="2000" i="1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 err="1">
                <a:latin typeface="+mn-lt"/>
              </a:rPr>
              <a:t>Televisions</a:t>
            </a:r>
            <a:r>
              <a:rPr lang="fr-CH" sz="2000" dirty="0">
                <a:latin typeface="+mn-lt"/>
              </a:rPr>
              <a:t>, Radios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 err="1">
                <a:latin typeface="+mn-lt"/>
              </a:rPr>
              <a:t>Movies</a:t>
            </a:r>
            <a:endParaRPr lang="fr-CH" sz="20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 err="1">
                <a:latin typeface="+mn-lt"/>
              </a:rPr>
              <a:t>Documentaries</a:t>
            </a:r>
            <a:endParaRPr lang="fr-CH" sz="20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dirty="0">
                <a:latin typeface="+mn-lt"/>
              </a:rPr>
              <a:t>TV Shows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H" sz="2000" i="1" dirty="0">
              <a:latin typeface="+mn-lt"/>
            </a:endParaRPr>
          </a:p>
          <a:p>
            <a:r>
              <a:rPr lang="fr-CH" sz="2000" i="1" dirty="0">
                <a:latin typeface="+mn-lt"/>
              </a:rPr>
              <a:t>+500 </a:t>
            </a:r>
            <a:r>
              <a:rPr lang="fr-CH" sz="2000" i="1" dirty="0" err="1">
                <a:latin typeface="+mn-lt"/>
              </a:rPr>
              <a:t>journalists</a:t>
            </a:r>
            <a:r>
              <a:rPr lang="fr-CH" sz="2000" i="1" dirty="0">
                <a:latin typeface="+mn-lt"/>
              </a:rPr>
              <a:t> / </a:t>
            </a:r>
            <a:r>
              <a:rPr lang="fr-CH" sz="2000" i="1" dirty="0" err="1">
                <a:latin typeface="+mn-lt"/>
              </a:rPr>
              <a:t>year</a:t>
            </a:r>
            <a:endParaRPr lang="fr-CH" sz="2000" i="1" dirty="0">
              <a:latin typeface="+mn-lt"/>
            </a:endParaRPr>
          </a:p>
          <a:p>
            <a:r>
              <a:rPr lang="fr-CH" sz="2000" i="1" dirty="0">
                <a:latin typeface="+mn-lt"/>
              </a:rPr>
              <a:t>~ 150 000 </a:t>
            </a:r>
            <a:r>
              <a:rPr lang="fr-CH" sz="2000" i="1" dirty="0" err="1">
                <a:latin typeface="+mn-lt"/>
              </a:rPr>
              <a:t>clippings</a:t>
            </a:r>
            <a:r>
              <a:rPr lang="fr-CH" sz="2000" i="1" dirty="0">
                <a:latin typeface="+mn-lt"/>
              </a:rPr>
              <a:t>/</a:t>
            </a:r>
            <a:r>
              <a:rPr lang="fr-CH" sz="2000" i="1" dirty="0" err="1">
                <a:latin typeface="+mn-lt"/>
              </a:rPr>
              <a:t>year</a:t>
            </a:r>
            <a:endParaRPr lang="fr-CH" sz="2000" i="1" dirty="0">
              <a:latin typeface="+mn-lt"/>
            </a:endParaRPr>
          </a:p>
        </p:txBody>
      </p:sp>
      <p:pic>
        <p:nvPicPr>
          <p:cNvPr id="8" name="TV_Station_Logo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0494" y="1285667"/>
            <a:ext cx="4541368" cy="3857833"/>
          </a:xfrm>
          <a:prstGeom prst="rect">
            <a:avLst/>
          </a:prstGeom>
          <a:ln w="12700" cap="flat">
            <a:noFill/>
            <a:miter lim="400000"/>
          </a:ln>
          <a:effectLst>
            <a:outerShdw blurRad="177800" dist="101600" dir="2700000" rotWithShape="0">
              <a:srgbClr val="000000">
                <a:alpha val="75000"/>
              </a:srgbClr>
            </a:outerShdw>
          </a:effec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124" y="1701939"/>
            <a:ext cx="4588748" cy="3441561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Angels&amp;Demons_Poste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5854" y="1287193"/>
            <a:ext cx="3745998" cy="3864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918" y="8299"/>
            <a:ext cx="3479899" cy="51435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342" y="0"/>
            <a:ext cx="3819049" cy="51435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28AE3A-B432-C94D-880D-D9FCCA75A9C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FB4FFDE-9E95-0D48-973A-640C44A35087}" type="datetime5">
              <a:rPr lang="en-US" smtClean="0"/>
              <a:t>3-Dec-19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57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B95FDC8-05FF-5442-9771-C4621D16C5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621" y="369109"/>
            <a:ext cx="4381500" cy="290830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130304" y="220379"/>
            <a:ext cx="8226854" cy="101325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/>
              <a:t>Communication</a:t>
            </a:r>
            <a:br>
              <a:rPr lang="fr-CH" sz="2800" dirty="0"/>
            </a:br>
            <a:r>
              <a:rPr lang="fr-CH" sz="2800" dirty="0" err="1"/>
              <a:t>with</a:t>
            </a:r>
            <a:r>
              <a:rPr lang="fr-CH" sz="2800" dirty="0"/>
              <a:t> </a:t>
            </a:r>
            <a:r>
              <a:rPr lang="fr-CH" sz="2800" dirty="0" err="1"/>
              <a:t>decision-makers</a:t>
            </a:r>
            <a:endParaRPr lang="fr-CH" sz="2800" dirty="0"/>
          </a:p>
          <a:p>
            <a:r>
              <a:rPr lang="fr-CH" sz="2800" dirty="0"/>
              <a:t>and </a:t>
            </a:r>
            <a:r>
              <a:rPr lang="fr-CH" sz="2800" dirty="0" err="1"/>
              <a:t>influencers</a:t>
            </a:r>
            <a:endParaRPr lang="fr-CH" sz="2800" dirty="0"/>
          </a:p>
        </p:txBody>
      </p:sp>
      <p:sp>
        <p:nvSpPr>
          <p:cNvPr id="23" name="Titre 1"/>
          <p:cNvSpPr txBox="1">
            <a:spLocks/>
          </p:cNvSpPr>
          <p:nvPr/>
        </p:nvSpPr>
        <p:spPr>
          <a:xfrm>
            <a:off x="262128" y="2957384"/>
            <a:ext cx="8540496" cy="13342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700" dirty="0"/>
              <a:t>Protocol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700" dirty="0">
                <a:latin typeface="+mn-lt"/>
              </a:rPr>
              <a:t>VIP Visits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700" dirty="0" err="1">
                <a:latin typeface="+mn-lt"/>
              </a:rPr>
              <a:t>Popular</a:t>
            </a:r>
            <a:r>
              <a:rPr lang="fr-CH" sz="2700" dirty="0">
                <a:latin typeface="+mn-lt"/>
              </a:rPr>
              <a:t> culture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954">
            <a:off x="4299916" y="437124"/>
            <a:ext cx="4449432" cy="2969378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73BDFA-8726-A54B-9DEB-C4D981553E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E58232-894B-274F-8662-B3AEAFA79866}" type="datetime5">
              <a:rPr lang="en-US" smtClean="0"/>
              <a:t>3-Dec-19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27FC34-93DE-D04D-A815-68A72237B8C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281" y="801668"/>
            <a:ext cx="4910568" cy="3279797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D496697-3335-D140-9FA8-616582D75DE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6947">
            <a:off x="3966518" y="802396"/>
            <a:ext cx="4381500" cy="312420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1567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3AE180FC1A14A87506E7BD35F0A2D" ma:contentTypeVersion="0" ma:contentTypeDescription="Create a new document." ma:contentTypeScope="" ma:versionID="373b3254eb1493b59944211d6e4626d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736BD7-E7BC-466E-8FAB-9462C5024F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1828A57-B3BC-4191-B8CC-774CA66ED4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7A7C35B-DCFD-453B-93FF-DEC0546E650A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35443</TotalTime>
  <Words>1234</Words>
  <Application>Microsoft Office PowerPoint</Application>
  <PresentationFormat>Affichage à l'écran (16:9)</PresentationFormat>
  <Paragraphs>188</Paragraphs>
  <Slides>21</Slides>
  <Notes>12</Notes>
  <HiddenSlides>0</HiddenSlides>
  <MMClips>2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5" baseType="lpstr">
      <vt:lpstr>Arial</vt:lpstr>
      <vt:lpstr>Calibri</vt:lpstr>
      <vt:lpstr>Impact</vt:lpstr>
      <vt:lpstr>CERNCorporate16-9</vt:lpstr>
      <vt:lpstr>Présentation PowerPoint</vt:lpstr>
      <vt:lpstr>Education, Communication and Outreach at CERN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Francois Briard</dc:creator>
  <cp:lastModifiedBy>François Briard</cp:lastModifiedBy>
  <cp:revision>438</cp:revision>
  <dcterms:created xsi:type="dcterms:W3CDTF">2015-01-27T20:34:59Z</dcterms:created>
  <dcterms:modified xsi:type="dcterms:W3CDTF">2019-12-03T19:36:38Z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0x0101003FF3AE180FC1A14A87506E7BD35F0A2D</vt:lpwstr>
  </property>
</Properties>
</file>