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9" r:id="rId2"/>
    <p:sldId id="437" r:id="rId3"/>
    <p:sldId id="436" r:id="rId4"/>
    <p:sldId id="371" r:id="rId5"/>
    <p:sldId id="397" r:id="rId6"/>
    <p:sldId id="378" r:id="rId7"/>
    <p:sldId id="428" r:id="rId8"/>
    <p:sldId id="419" r:id="rId9"/>
    <p:sldId id="422" r:id="rId10"/>
    <p:sldId id="421" r:id="rId11"/>
    <p:sldId id="406" r:id="rId12"/>
    <p:sldId id="427" r:id="rId13"/>
    <p:sldId id="438" r:id="rId14"/>
    <p:sldId id="401" r:id="rId15"/>
    <p:sldId id="429" r:id="rId16"/>
    <p:sldId id="432" r:id="rId17"/>
    <p:sldId id="434" r:id="rId18"/>
    <p:sldId id="431" r:id="rId19"/>
    <p:sldId id="433" r:id="rId20"/>
    <p:sldId id="439" r:id="rId21"/>
    <p:sldId id="435" r:id="rId22"/>
    <p:sldId id="430" r:id="rId23"/>
    <p:sldId id="423" r:id="rId24"/>
    <p:sldId id="398" r:id="rId25"/>
    <p:sldId id="412" r:id="rId26"/>
    <p:sldId id="418" r:id="rId27"/>
    <p:sldId id="33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163E"/>
    <a:srgbClr val="00053D"/>
    <a:srgbClr val="84C6C6"/>
    <a:srgbClr val="F2E514"/>
    <a:srgbClr val="D1EAEA"/>
    <a:srgbClr val="E73775"/>
    <a:srgbClr val="61C4D3"/>
    <a:srgbClr val="0033A0"/>
    <a:srgbClr val="54BCBE"/>
    <a:srgbClr val="00DD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21" autoAdjust="0"/>
    <p:restoredTop sz="85000" autoAdjust="0"/>
  </p:normalViewPr>
  <p:slideViewPr>
    <p:cSldViewPr snapToObjects="1">
      <p:cViewPr varScale="1">
        <p:scale>
          <a:sx n="108" d="100"/>
          <a:sy n="108" d="100"/>
        </p:scale>
        <p:origin x="715"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9/15/2020</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diversity-and-inclusion.web.cern.ch/"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diversity-and-inclusion.web.cern.ch/anti-harassment"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diversity-and-inclusion.web.cern.ch/anti-harassment"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https://diversity-and-inclusion.web.cern.ch/</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4160839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64342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298879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959387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296703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The Disability Handbook has been </a:t>
            </a:r>
            <a:r>
              <a:rPr lang="en-US" sz="1200" b="1" dirty="0" smtClean="0"/>
              <a:t>published, printed</a:t>
            </a:r>
            <a:r>
              <a:rPr lang="en-US" sz="1200" b="1" baseline="0" dirty="0" smtClean="0"/>
              <a:t> and distributed</a:t>
            </a:r>
            <a:r>
              <a:rPr lang="en-US" sz="1200" baseline="0" dirty="0" smtClean="0"/>
              <a:t>. A tool for managers and supervisors of employees/students with disabilities.</a:t>
            </a:r>
          </a:p>
          <a:p>
            <a:endParaRPr lang="en-US" sz="1200" b="0" kern="1200" baseline="0" dirty="0" smtClean="0">
              <a:solidFill>
                <a:schemeClr val="tx1"/>
              </a:solidFill>
              <a:effectLst/>
              <a:latin typeface="+mn-lt"/>
              <a:ea typeface="+mn-ea"/>
              <a:cs typeface="+mn-cs"/>
            </a:endParaRPr>
          </a:p>
          <a:p>
            <a:r>
              <a:rPr lang="en-GB" sz="1200" b="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Short-term Internship for STEM students with disabilities</a:t>
            </a:r>
            <a:r>
              <a:rPr lang="en-GB" sz="1200" b="0" kern="1200" dirty="0" smtClean="0">
                <a:solidFill>
                  <a:schemeClr val="tx1"/>
                </a:solidFill>
                <a:effectLst/>
                <a:latin typeface="+mn-lt"/>
                <a:ea typeface="+mn-ea"/>
                <a:cs typeface="+mn-cs"/>
              </a:rPr>
              <a:t>”</a:t>
            </a:r>
          </a:p>
          <a:p>
            <a:r>
              <a:rPr lang="en-GB" sz="1200" b="0" kern="1200" dirty="0" smtClean="0">
                <a:solidFill>
                  <a:schemeClr val="tx1"/>
                </a:solidFill>
                <a:effectLst/>
                <a:latin typeface="+mn-lt"/>
                <a:ea typeface="+mn-ea"/>
                <a:cs typeface="+mn-cs"/>
              </a:rPr>
              <a:t>Background of the project: </a:t>
            </a:r>
            <a:endParaRPr lang="en-US" sz="1200" b="0" kern="120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kern="1200" dirty="0" smtClean="0">
                <a:solidFill>
                  <a:schemeClr val="tx1"/>
                </a:solidFill>
                <a:effectLst/>
                <a:latin typeface="+mn-lt"/>
                <a:ea typeface="+mn-ea"/>
                <a:cs typeface="+mn-cs"/>
              </a:rPr>
              <a:t>hired two students in EP department, both providing excellent feedback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b="0" kern="1200" dirty="0" smtClean="0">
                <a:solidFill>
                  <a:schemeClr val="tx1"/>
                </a:solidFill>
                <a:effectLst/>
                <a:latin typeface="+mn-lt"/>
                <a:ea typeface="+mn-ea"/>
                <a:cs typeface="+mn-cs"/>
              </a:rPr>
              <a:t>been publicly acknowledged for the success of the programme at a prominent disability conference at the ILO, Geneva in Dec 2019</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increased its competency on sourcing, hiring and retaining talent with disability, for example:</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HR’s Talent Acquisition team has attended a workshop on talent with disability</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Modified employment applications forms for candidates to disclose any special needs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Currently</a:t>
            </a:r>
            <a:r>
              <a:rPr lang="en-GB" sz="1200" kern="1200" baseline="0" dirty="0" smtClean="0">
                <a:solidFill>
                  <a:schemeClr val="tx1"/>
                </a:solidFill>
                <a:effectLst/>
                <a:latin typeface="+mn-lt"/>
                <a:ea typeface="+mn-ea"/>
                <a:cs typeface="+mn-cs"/>
              </a:rPr>
              <a:t> in a process of streamlining the feedback from students &amp; supervisors, to improve future programmes.</a:t>
            </a:r>
            <a:endParaRPr lang="en-GB" sz="1200" kern="1200" dirty="0" smtClean="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Tx/>
              <a:buChar char="-"/>
              <a:tabLst/>
              <a:defRPr/>
            </a:pPr>
            <a:endParaRPr lang="en-GB" sz="1200" b="0" kern="1200" dirty="0" smtClean="0">
              <a:solidFill>
                <a:schemeClr val="tx1"/>
              </a:solidFill>
              <a:effectLst/>
              <a:latin typeface="+mn-lt"/>
              <a:ea typeface="+mn-ea"/>
              <a:cs typeface="+mn-cs"/>
            </a:endParaRPr>
          </a:p>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8344587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2060"/>
                </a:solidFill>
              </a:rPr>
              <a:t>Add that they will</a:t>
            </a:r>
            <a:r>
              <a:rPr lang="en-US" sz="1200" baseline="0" dirty="0" smtClean="0">
                <a:solidFill>
                  <a:srgbClr val="002060"/>
                </a:solidFill>
              </a:rPr>
              <a:t> shortly be made available at </a:t>
            </a:r>
            <a:r>
              <a:rPr lang="en-US" sz="1200" baseline="0" dirty="0" err="1" smtClean="0">
                <a:solidFill>
                  <a:srgbClr val="002060"/>
                </a:solidFill>
              </a:rPr>
              <a:t>Bldg</a:t>
            </a:r>
            <a:r>
              <a:rPr lang="en-US" sz="1200" baseline="0" dirty="0" smtClean="0">
                <a:solidFill>
                  <a:srgbClr val="002060"/>
                </a:solidFill>
              </a:rPr>
              <a:t> 55 or from our offices in </a:t>
            </a:r>
            <a:r>
              <a:rPr lang="en-US" sz="1200" baseline="0" dirty="0" err="1" smtClean="0">
                <a:solidFill>
                  <a:srgbClr val="002060"/>
                </a:solidFill>
              </a:rPr>
              <a:t>Bldg</a:t>
            </a:r>
            <a:r>
              <a:rPr lang="en-US" sz="1200" baseline="0" dirty="0" smtClean="0">
                <a:solidFill>
                  <a:srgbClr val="002060"/>
                </a:solidFill>
              </a:rPr>
              <a:t> 5</a:t>
            </a:r>
            <a:endParaRPr lang="en-US" sz="1200" dirty="0" smtClean="0">
              <a:solidFill>
                <a:srgbClr val="002060"/>
              </a:solidFill>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6680702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4838172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rgbClr val="002060"/>
              </a:solidFill>
            </a:endParaRPr>
          </a:p>
        </p:txBody>
      </p:sp>
      <p:sp>
        <p:nvSpPr>
          <p:cNvPr id="4" name="Slide Number Placeholder 3"/>
          <p:cNvSpPr>
            <a:spLocks noGrp="1"/>
          </p:cNvSpPr>
          <p:nvPr>
            <p:ph type="sldNum" sz="quarter" idx="10"/>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7987728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KKE:  </a:t>
            </a:r>
            <a:r>
              <a:rPr lang="fr-CH" dirty="0" err="1" smtClean="0"/>
              <a:t>Merge</a:t>
            </a:r>
            <a:r>
              <a:rPr lang="fr-CH" dirty="0" smtClean="0"/>
              <a:t> slides 18 and 19.</a:t>
            </a:r>
            <a:r>
              <a:rPr lang="fr-CH" baseline="0" dirty="0" smtClean="0"/>
              <a:t> 19 has good info!</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1791064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KKE:</a:t>
            </a:r>
            <a:r>
              <a:rPr lang="fr-CH" baseline="0" dirty="0" smtClean="0"/>
              <a:t> </a:t>
            </a:r>
            <a:r>
              <a:rPr lang="fr-CH" baseline="0" dirty="0" err="1" smtClean="0"/>
              <a:t>remove</a:t>
            </a:r>
            <a:r>
              <a:rPr lang="fr-CH" baseline="0" dirty="0" smtClean="0"/>
              <a:t> </a:t>
            </a:r>
            <a:r>
              <a:rPr lang="fr-CH" baseline="0" dirty="0" err="1" smtClean="0"/>
              <a:t>this</a:t>
            </a:r>
            <a:r>
              <a:rPr lang="fr-CH" baseline="0" dirty="0" smtClean="0"/>
              <a:t> slide, people </a:t>
            </a:r>
            <a:r>
              <a:rPr lang="fr-CH" baseline="0" dirty="0" err="1" smtClean="0"/>
              <a:t>can</a:t>
            </a:r>
            <a:r>
              <a:rPr lang="fr-CH" baseline="0" dirty="0" smtClean="0"/>
              <a:t> contact us if </a:t>
            </a:r>
            <a:r>
              <a:rPr lang="fr-CH" baseline="0" dirty="0" err="1" smtClean="0"/>
              <a:t>they</a:t>
            </a:r>
            <a:r>
              <a:rPr lang="fr-CH" baseline="0" dirty="0" smtClean="0"/>
              <a:t> </a:t>
            </a:r>
            <a:r>
              <a:rPr lang="fr-CH" baseline="0" dirty="0" err="1" smtClean="0"/>
              <a:t>want</a:t>
            </a:r>
            <a:r>
              <a:rPr lang="fr-CH" baseline="0" dirty="0" smtClean="0"/>
              <a:t> more info</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130472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553426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https://diversity-and-inclusion.web.cern.ch/anti-harassment</a:t>
            </a:r>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1926380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hlinkClick r:id="rId3"/>
              </a:rPr>
              <a:t>https://diversity-and-inclusion.web.cern.ch/anti-harassment</a:t>
            </a:r>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903099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Presentation speaks</a:t>
            </a:r>
            <a:r>
              <a:rPr lang="en-US" sz="1200" baseline="0" dirty="0" smtClean="0"/>
              <a:t> to potential victims as well as would-be harassers, so that everyone knows there are complaint and support structures, as well as accountability for misconduct. </a:t>
            </a:r>
            <a:endParaRPr lang="en-US" sz="1200" dirty="0" smtClean="0"/>
          </a:p>
          <a:p>
            <a:endParaRPr lang="en-US" sz="1200" baseline="0" dirty="0" smtClean="0"/>
          </a:p>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742063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3984500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8802724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27</a:t>
            </a:fld>
            <a:endParaRPr lang="en-US"/>
          </a:p>
        </p:txBody>
      </p:sp>
    </p:spTree>
    <p:extLst>
      <p:ext uri="{BB962C8B-B14F-4D97-AF65-F5344CB8AC3E}">
        <p14:creationId xmlns:p14="http://schemas.microsoft.com/office/powerpoint/2010/main" val="1976252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021437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D&amp;I Programme</a:t>
            </a:r>
            <a:r>
              <a:rPr lang="en-GB" baseline="0" dirty="0" smtClean="0"/>
              <a:t> are not in a position to handle individual cases. I will come back to our official response channels in case of incidents. </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687873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713120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8837719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We have an</a:t>
            </a:r>
            <a:r>
              <a:rPr lang="en-US" sz="1200" baseline="0" dirty="0" smtClean="0"/>
              <a:t> a</a:t>
            </a:r>
            <a:r>
              <a:rPr lang="en-US" sz="1200" dirty="0" smtClean="0"/>
              <a:t>dvisory role within</a:t>
            </a:r>
            <a:r>
              <a:rPr lang="en-US" sz="1200" baseline="0" dirty="0" smtClean="0"/>
              <a:t> the Organization</a:t>
            </a:r>
            <a:endParaRPr lang="en-US" sz="1200" dirty="0" smtClean="0"/>
          </a:p>
          <a:p>
            <a:endParaRPr lang="en-US" sz="120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824596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282917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 Diversity Roundtable</a:t>
            </a:r>
            <a:r>
              <a:rPr lang="en-GB" baseline="0" dirty="0" smtClean="0"/>
              <a:t> meets 5 times a year.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baseline="0" dirty="0" smtClean="0"/>
              <a:t>Chaired by the D&amp;I Programme.</a:t>
            </a:r>
            <a:endParaRPr lang="en-US" sz="1200" b="0" dirty="0" smtClean="0"/>
          </a:p>
          <a:p>
            <a:endParaRPr lang="en-US" sz="1200" b="0" dirty="0" smtClean="0"/>
          </a:p>
        </p:txBody>
      </p:sp>
      <p:sp>
        <p:nvSpPr>
          <p:cNvPr id="4" name="Slide Number Placeholder 3"/>
          <p:cNvSpPr>
            <a:spLocks noGrp="1"/>
          </p:cNvSpPr>
          <p:nvPr>
            <p:ph type="sldNum" sz="quarter" idx="10"/>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7926847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mod="1">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9/15/2020</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9/15/2020</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9/15/2020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9/15/2020</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9/15/2020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smtClean="0"/>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9/15/2020</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smtClean="0"/>
              <a:t>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smtClean="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37" y="273600"/>
            <a:ext cx="10972575" cy="1144980"/>
          </a:xfrm>
          <a:prstGeom prst="rect">
            <a:avLst/>
          </a:prstGeom>
        </p:spPr>
        <p:txBody>
          <a:bodyPr lIns="0" tIns="0" rIns="0" bIns="0" anchor="ctr">
            <a:noAutofit/>
          </a:bodyPr>
          <a:lstStyle/>
          <a:p>
            <a:endParaRPr lang="en-US" sz="700" b="0" strike="noStrike" spc="-1">
              <a:solidFill>
                <a:srgbClr val="000000"/>
              </a:solidFill>
              <a:latin typeface="Arial"/>
            </a:endParaRPr>
          </a:p>
        </p:txBody>
      </p:sp>
      <p:sp>
        <p:nvSpPr>
          <p:cNvPr id="9" name="PlaceHolder 2"/>
          <p:cNvSpPr>
            <a:spLocks noGrp="1"/>
          </p:cNvSpPr>
          <p:nvPr>
            <p:ph type="body"/>
          </p:nvPr>
        </p:nvSpPr>
        <p:spPr>
          <a:xfrm>
            <a:off x="609437" y="1604700"/>
            <a:ext cx="10972575" cy="3977460"/>
          </a:xfrm>
          <a:prstGeom prst="rect">
            <a:avLst/>
          </a:prstGeom>
        </p:spPr>
        <p:txBody>
          <a:bodyPr lIns="0" tIns="0" rIns="0" bIns="0">
            <a:normAutofit/>
          </a:bodyPr>
          <a:lstStyle/>
          <a:p>
            <a:endParaRPr lang="en-US" sz="700" b="0" strike="noStrike" spc="-1">
              <a:solidFill>
                <a:srgbClr val="000000"/>
              </a:solidFill>
              <a:latin typeface="Arial"/>
            </a:endParaRPr>
          </a:p>
        </p:txBody>
      </p:sp>
    </p:spTree>
    <p:extLst>
      <p:ext uri="{BB962C8B-B14F-4D97-AF65-F5344CB8AC3E}">
        <p14:creationId xmlns:p14="http://schemas.microsoft.com/office/powerpoint/2010/main" val="2086883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609437" y="273600"/>
            <a:ext cx="10972575" cy="1144980"/>
          </a:xfrm>
          <a:prstGeom prst="rect">
            <a:avLst/>
          </a:prstGeom>
        </p:spPr>
        <p:txBody>
          <a:bodyPr lIns="0" tIns="0" rIns="0" bIns="0" anchor="ctr">
            <a:noAutofit/>
          </a:bodyPr>
          <a:lstStyle/>
          <a:p>
            <a:endParaRPr lang="en-US" sz="700" b="0" strike="noStrike" spc="-1">
              <a:solidFill>
                <a:srgbClr val="000000"/>
              </a:solidFill>
              <a:latin typeface="Arial"/>
            </a:endParaRPr>
          </a:p>
        </p:txBody>
      </p:sp>
      <p:sp>
        <p:nvSpPr>
          <p:cNvPr id="48" name="PlaceHolder 2"/>
          <p:cNvSpPr>
            <a:spLocks noGrp="1"/>
          </p:cNvSpPr>
          <p:nvPr>
            <p:ph type="subTitle"/>
          </p:nvPr>
        </p:nvSpPr>
        <p:spPr>
          <a:xfrm>
            <a:off x="609437" y="1604700"/>
            <a:ext cx="10972575" cy="3977460"/>
          </a:xfrm>
          <a:prstGeom prst="rect">
            <a:avLst/>
          </a:prstGeom>
        </p:spPr>
        <p:txBody>
          <a:bodyPr lIns="0" tIns="0" rIns="0" bIns="0" anchor="ctr">
            <a:noAutofit/>
          </a:bodyPr>
          <a:lstStyle/>
          <a:p>
            <a:pPr algn="ctr"/>
            <a:endParaRPr lang="en-US" sz="1600" b="0" strike="noStrike" spc="-1">
              <a:latin typeface="Arial"/>
            </a:endParaRPr>
          </a:p>
        </p:txBody>
      </p:sp>
    </p:spTree>
    <p:extLst>
      <p:ext uri="{BB962C8B-B14F-4D97-AF65-F5344CB8AC3E}">
        <p14:creationId xmlns:p14="http://schemas.microsoft.com/office/powerpoint/2010/main" val="3426855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mod="1">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smtClean="0"/>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23793A62-AA7E-5A4D-A43E-DF1B3593C4E5}" type="datetime1">
              <a:rPr lang="en-US" smtClean="0"/>
              <a:pPr/>
              <a:t>9/15/2020</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9/15/2020</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23793A62-AA7E-5A4D-A43E-DF1B3593C4E5}" type="datetime1">
              <a:rPr lang="en-US" smtClean="0"/>
              <a:pPr/>
              <a:t>9/15/2020</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6"/>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 id="2147483680"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cds.cern.ch/record/2194543/files/CERN-Brochure-2016-963-Eng.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cds.cern.ch/record/2194543/files/CERN-Brochure-2016-963-Eng.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hyperlink" Target="https://diversity-and-inclusion.web.cern.ch/support-structures-people-disabilities" TargetMode="External"/><Relationship Id="rId5" Type="http://schemas.openxmlformats.org/officeDocument/2006/relationships/image" Target="../media/image18.JPG"/><Relationship Id="rId4" Type="http://schemas.openxmlformats.org/officeDocument/2006/relationships/hyperlink" Target="https://diversity-and-inclusion.web.cern.ch/sites/diversity-and-inclusion.web.cern.ch/files/Brochure_DisabilityInclusion-WEB.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hyperlink" Target="https://cds.cern.ch/record/2238692/files/Brochure%20Spouse%20Welcome.pdf?version=1" TargetMode="External"/><Relationship Id="rId4" Type="http://schemas.openxmlformats.org/officeDocument/2006/relationships/hyperlink" Target="https://diversity-and-inclusion.web.cern.ch/sites/diversity-and-inclusion.web.cern.ch/files/Spouse%20-%20partner%20support%20structures%20Oct%202017%20.pdf"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3.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hyperlink" Target="https://www.linkedin.com/groups/4702467" TargetMode="External"/><Relationship Id="rId2" Type="http://schemas.openxmlformats.org/officeDocument/2006/relationships/notesSlide" Target="../notesSlides/notesSlide19.xml"/><Relationship Id="rId1" Type="http://schemas.openxmlformats.org/officeDocument/2006/relationships/slideLayout" Target="../slideLayouts/slideLayout24.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hyperlink" Target="https://diversity-and-inclusion.web.cern.ch/anti-harassment"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g"/></Relationships>
</file>

<file path=ppt/slides/_rels/slide26.xml.rels><?xml version="1.0" encoding="UTF-8" standalone="yes"?>
<Relationships xmlns="http://schemas.openxmlformats.org/package/2006/relationships"><Relationship Id="rId8" Type="http://schemas.openxmlformats.org/officeDocument/2006/relationships/hyperlink" Target="https://medical-service.web.cern.ch/" TargetMode="External"/><Relationship Id="rId3" Type="http://schemas.openxmlformats.org/officeDocument/2006/relationships/image" Target="../media/image9.png"/><Relationship Id="rId7" Type="http://schemas.openxmlformats.org/officeDocument/2006/relationships/hyperlink" Target="https://hr-dep.web.cern.ch/social/social-affairs-service" TargetMode="External"/><Relationship Id="rId12" Type="http://schemas.openxmlformats.org/officeDocument/2006/relationships/hyperlink" Target="http://staff-association.web.cern.ch/"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hyperlink" Target="https://hr-dep.web.cern.ch/content/anti-harassment-policy" TargetMode="External"/><Relationship Id="rId11" Type="http://schemas.openxmlformats.org/officeDocument/2006/relationships/hyperlink" Target="https://diversity-and-inclusion.web.cern.ch/disability-network" TargetMode="External"/><Relationship Id="rId5" Type="http://schemas.openxmlformats.org/officeDocument/2006/relationships/hyperlink" Target="https://hr-dep.web.cern.ch/content/hr-key-contacts" TargetMode="External"/><Relationship Id="rId10" Type="http://schemas.openxmlformats.org/officeDocument/2006/relationships/hyperlink" Target="https://diversity-and-inclusion.web.cern.ch/lgbtq-network" TargetMode="External"/><Relationship Id="rId4" Type="http://schemas.openxmlformats.org/officeDocument/2006/relationships/hyperlink" Target="https://ombuds.web.cern.ch/" TargetMode="External"/><Relationship Id="rId9" Type="http://schemas.openxmlformats.org/officeDocument/2006/relationships/hyperlink" Target="https://hse.cern/content/psychologis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E163E"/>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551385" y="3429000"/>
            <a:ext cx="11376026" cy="1649209"/>
          </a:xfrm>
        </p:spPr>
        <p:txBody>
          <a:bodyPr/>
          <a:lstStyle/>
          <a:p>
            <a:pPr>
              <a:lnSpc>
                <a:spcPct val="100000"/>
              </a:lnSpc>
            </a:pPr>
            <a:r>
              <a:rPr lang="en-US" dirty="0" smtClean="0"/>
              <a:t>Diversity &amp; Inclusion Programme</a:t>
            </a:r>
            <a:br>
              <a:rPr lang="en-US" dirty="0" smtClean="0"/>
            </a:br>
            <a:r>
              <a:rPr lang="en-US" sz="2800" b="0" dirty="0" smtClean="0"/>
              <a:t>Induction 2020</a:t>
            </a:r>
            <a:endParaRPr lang="en-US" sz="6000" b="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551385" y="5877272"/>
            <a:ext cx="11376026" cy="864096"/>
          </a:xfrm>
        </p:spPr>
        <p:txBody>
          <a:bodyPr/>
          <a:lstStyle/>
          <a:p>
            <a:pPr algn="r">
              <a:lnSpc>
                <a:spcPct val="100000"/>
              </a:lnSpc>
            </a:pPr>
            <a:r>
              <a:rPr lang="en-US" sz="1800" dirty="0" smtClean="0"/>
              <a:t>Louise Carvalho</a:t>
            </a:r>
            <a:br>
              <a:rPr lang="en-US" sz="1800" dirty="0" smtClean="0"/>
            </a:br>
            <a:r>
              <a:rPr lang="en-US" sz="1800" dirty="0" smtClean="0"/>
              <a:t>Kristine Kotte-Eriksen </a:t>
            </a:r>
            <a:br>
              <a:rPr lang="en-US" sz="1800" dirty="0" smtClean="0"/>
            </a:br>
            <a:r>
              <a:rPr lang="en-US" sz="1800" dirty="0" smtClean="0"/>
              <a:t>diversity-and-inclusion.web.cern.ch</a:t>
            </a:r>
            <a:endParaRPr lang="en-US" sz="1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28" y="642"/>
            <a:ext cx="12290628" cy="3384376"/>
          </a:xfrm>
          <a:prstGeom prst="rect">
            <a:avLst/>
          </a:prstGeom>
        </p:spPr>
      </p:pic>
    </p:spTree>
    <p:extLst>
      <p:ext uri="{BB962C8B-B14F-4D97-AF65-F5344CB8AC3E}">
        <p14:creationId xmlns:p14="http://schemas.microsoft.com/office/powerpoint/2010/main" val="2159943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39417" y="314856"/>
            <a:ext cx="11161239" cy="611688"/>
          </a:xfrm>
        </p:spPr>
        <p:txBody>
          <a:bodyPr/>
          <a:lstStyle/>
          <a:p>
            <a:pPr algn="ctr"/>
            <a:r>
              <a:rPr lang="en-GB" sz="4000" dirty="0" smtClean="0">
                <a:solidFill>
                  <a:srgbClr val="002060"/>
                </a:solidFill>
              </a:rPr>
              <a:t>Diversity Roundtable Recommendations</a:t>
            </a:r>
            <a:endParaRPr lang="en-GB" sz="40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22" name="Content Placeholder 24"/>
          <p:cNvSpPr>
            <a:spLocks noGrp="1"/>
          </p:cNvSpPr>
          <p:nvPr>
            <p:ph sz="half" idx="1"/>
          </p:nvPr>
        </p:nvSpPr>
        <p:spPr>
          <a:xfrm>
            <a:off x="3650694" y="2950453"/>
            <a:ext cx="5151603" cy="3056595"/>
          </a:xfrm>
          <a:ln>
            <a:noFill/>
          </a:ln>
        </p:spPr>
        <p:txBody>
          <a:bodyPr/>
          <a:lstStyle/>
          <a:p>
            <a:pPr marL="0" indent="0" algn="ctr">
              <a:buNone/>
            </a:pPr>
            <a:r>
              <a:rPr lang="en-US" sz="2000" b="0" dirty="0" smtClean="0">
                <a:solidFill>
                  <a:srgbClr val="0E163E"/>
                </a:solidFill>
              </a:rPr>
              <a:t>Diversity Roundtable Recommendations “whole-heartedly” </a:t>
            </a:r>
            <a:r>
              <a:rPr lang="en-US" sz="2000" dirty="0" smtClean="0">
                <a:solidFill>
                  <a:srgbClr val="0E163E"/>
                </a:solidFill>
              </a:rPr>
              <a:t>approved by the DG 2020</a:t>
            </a:r>
            <a:endParaRPr lang="en-US" sz="2000" dirty="0">
              <a:solidFill>
                <a:srgbClr val="0E163E"/>
              </a:solidFill>
            </a:endParaRPr>
          </a:p>
          <a:p>
            <a:pPr marL="457200" indent="-457200">
              <a:buFont typeface="+mj-lt"/>
              <a:buAutoNum type="arabicPeriod"/>
            </a:pPr>
            <a:r>
              <a:rPr lang="en-US" sz="1600" b="0" dirty="0" smtClean="0">
                <a:solidFill>
                  <a:srgbClr val="0E163E"/>
                </a:solidFill>
              </a:rPr>
              <a:t>Making CERN’s Science Gateway accessible and inclusive.</a:t>
            </a:r>
          </a:p>
          <a:p>
            <a:pPr marL="457200" indent="-457200">
              <a:buFont typeface="+mj-lt"/>
              <a:buAutoNum type="arabicPeriod"/>
            </a:pPr>
            <a:r>
              <a:rPr lang="en-US" sz="1600" b="0" dirty="0" smtClean="0">
                <a:solidFill>
                  <a:srgbClr val="0E163E"/>
                </a:solidFill>
              </a:rPr>
              <a:t>Gender-inclusive language for Staff Rules and Regulations.</a:t>
            </a:r>
          </a:p>
          <a:p>
            <a:pPr marL="457200" indent="-457200">
              <a:buFont typeface="+mj-lt"/>
              <a:buAutoNum type="arabicPeriod"/>
            </a:pPr>
            <a:r>
              <a:rPr lang="en-US" sz="1600" b="0" dirty="0" smtClean="0">
                <a:solidFill>
                  <a:srgbClr val="0E163E"/>
                </a:solidFill>
              </a:rPr>
              <a:t>Extension of Fellow’s employment contract following maternity leave.</a:t>
            </a:r>
          </a:p>
        </p:txBody>
      </p:sp>
      <p:pic>
        <p:nvPicPr>
          <p:cNvPr id="23" name="Picture 22"/>
          <p:cNvPicPr>
            <a:picLocks noChangeAspect="1"/>
          </p:cNvPicPr>
          <p:nvPr/>
        </p:nvPicPr>
        <p:blipFill>
          <a:blip r:embed="rId4"/>
          <a:stretch>
            <a:fillRect/>
          </a:stretch>
        </p:blipFill>
        <p:spPr>
          <a:xfrm>
            <a:off x="3287688" y="1126184"/>
            <a:ext cx="5668582" cy="1588921"/>
          </a:xfrm>
          <a:prstGeom prst="rect">
            <a:avLst/>
          </a:prstGeom>
          <a:ln>
            <a:noFill/>
          </a:ln>
        </p:spPr>
      </p:pic>
      <p:sp>
        <p:nvSpPr>
          <p:cNvPr id="2" name="Rectangle 1"/>
          <p:cNvSpPr/>
          <p:nvPr/>
        </p:nvSpPr>
        <p:spPr>
          <a:xfrm>
            <a:off x="3287688" y="1877067"/>
            <a:ext cx="5668582" cy="41299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47328" y="25010"/>
            <a:ext cx="792089" cy="792089"/>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05027" y="314856"/>
            <a:ext cx="1088459" cy="169277"/>
          </a:xfrm>
          <a:prstGeom prst="rect">
            <a:avLst/>
          </a:prstGeom>
          <a:noFill/>
        </p:spPr>
        <p:txBody>
          <a:bodyPr wrap="square" lIns="0" tIns="0" rIns="0" bIns="0" rtlCol="0">
            <a:spAutoFit/>
          </a:bodyPr>
          <a:lstStyle/>
          <a:p>
            <a:pPr algn="ctr"/>
            <a:r>
              <a:rPr lang="en-US" sz="1100" dirty="0" smtClean="0">
                <a:solidFill>
                  <a:srgbClr val="002060"/>
                </a:solidFill>
              </a:rPr>
              <a:t>Roundtable</a:t>
            </a:r>
            <a:endParaRPr lang="en-US" sz="1200" dirty="0" smtClean="0">
              <a:solidFill>
                <a:srgbClr val="002060"/>
              </a:solidFill>
            </a:endParaRPr>
          </a:p>
        </p:txBody>
      </p:sp>
    </p:spTree>
    <p:extLst>
      <p:ext uri="{BB962C8B-B14F-4D97-AF65-F5344CB8AC3E}">
        <p14:creationId xmlns:p14="http://schemas.microsoft.com/office/powerpoint/2010/main" val="1788330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E163E"/>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2265180" y="2780928"/>
            <a:ext cx="7661639" cy="1065742"/>
          </a:xfrm>
        </p:spPr>
        <p:txBody>
          <a:bodyPr/>
          <a:lstStyle/>
          <a:p>
            <a:pPr algn="ctr"/>
            <a:r>
              <a:rPr lang="en-GB" sz="4800" dirty="0" smtClean="0">
                <a:solidFill>
                  <a:schemeClr val="bg1"/>
                </a:solidFill>
              </a:rPr>
              <a:t>Inclusive workplace</a:t>
            </a:r>
            <a:endParaRPr lang="en-GB" sz="4800" dirty="0">
              <a:solidFill>
                <a:schemeClr val="bg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33" name="Oval 32"/>
          <p:cNvSpPr/>
          <p:nvPr/>
        </p:nvSpPr>
        <p:spPr>
          <a:xfrm>
            <a:off x="47328" y="25010"/>
            <a:ext cx="792089" cy="792089"/>
          </a:xfrm>
          <a:prstGeom prst="ellipse">
            <a:avLst/>
          </a:prstGeom>
          <a:solidFill>
            <a:srgbClr val="E737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05027"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Inclusion</a:t>
            </a:r>
          </a:p>
        </p:txBody>
      </p:sp>
    </p:spTree>
    <p:extLst>
      <p:ext uri="{BB962C8B-B14F-4D97-AF65-F5344CB8AC3E}">
        <p14:creationId xmlns:p14="http://schemas.microsoft.com/office/powerpoint/2010/main" val="3652277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5" name="Title 7"/>
          <p:cNvSpPr>
            <a:spLocks noGrp="1"/>
          </p:cNvSpPr>
          <p:nvPr>
            <p:ph type="title"/>
          </p:nvPr>
        </p:nvSpPr>
        <p:spPr>
          <a:xfrm>
            <a:off x="1991544" y="333588"/>
            <a:ext cx="7992888" cy="1065742"/>
          </a:xfrm>
        </p:spPr>
        <p:txBody>
          <a:bodyPr/>
          <a:lstStyle/>
          <a:p>
            <a:pPr algn="ctr"/>
            <a:r>
              <a:rPr lang="en-GB" sz="4800" dirty="0" smtClean="0">
                <a:solidFill>
                  <a:srgbClr val="002060"/>
                </a:solidFill>
              </a:rPr>
              <a:t>Your life @CERN brochure</a:t>
            </a:r>
            <a:endParaRPr lang="en-GB" sz="4800" dirty="0">
              <a:solidFill>
                <a:srgbClr val="002060"/>
              </a:solidFill>
            </a:endParaRPr>
          </a:p>
        </p:txBody>
      </p:sp>
      <p:sp>
        <p:nvSpPr>
          <p:cNvPr id="6" name="Oval 5"/>
          <p:cNvSpPr/>
          <p:nvPr/>
        </p:nvSpPr>
        <p:spPr>
          <a:xfrm>
            <a:off x="47328" y="25010"/>
            <a:ext cx="792089" cy="792089"/>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96688"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Inclusion</a:t>
            </a:r>
          </a:p>
        </p:txBody>
      </p:sp>
      <p:pic>
        <p:nvPicPr>
          <p:cNvPr id="2" name="Picture 1">
            <a:hlinkClick r:id="rId4"/>
          </p:cNvPr>
          <p:cNvPicPr>
            <a:picLocks noChangeAspect="1"/>
          </p:cNvPicPr>
          <p:nvPr/>
        </p:nvPicPr>
        <p:blipFill>
          <a:blip r:embed="rId5"/>
          <a:stretch>
            <a:fillRect/>
          </a:stretch>
        </p:blipFill>
        <p:spPr>
          <a:xfrm>
            <a:off x="-76286" y="1344870"/>
            <a:ext cx="4393848" cy="3756941"/>
          </a:xfrm>
          <a:prstGeom prst="rect">
            <a:avLst/>
          </a:prstGeom>
        </p:spPr>
      </p:pic>
      <p:pic>
        <p:nvPicPr>
          <p:cNvPr id="8" name="Picture 7"/>
          <p:cNvPicPr>
            <a:picLocks noChangeAspect="1"/>
          </p:cNvPicPr>
          <p:nvPr/>
        </p:nvPicPr>
        <p:blipFill>
          <a:blip r:embed="rId6"/>
          <a:stretch>
            <a:fillRect/>
          </a:stretch>
        </p:blipFill>
        <p:spPr>
          <a:xfrm>
            <a:off x="3887577" y="2353023"/>
            <a:ext cx="4200821" cy="3544962"/>
          </a:xfrm>
          <a:prstGeom prst="rect">
            <a:avLst/>
          </a:prstGeom>
        </p:spPr>
      </p:pic>
      <p:pic>
        <p:nvPicPr>
          <p:cNvPr id="9" name="Picture 8"/>
          <p:cNvPicPr>
            <a:picLocks noChangeAspect="1"/>
          </p:cNvPicPr>
          <p:nvPr/>
        </p:nvPicPr>
        <p:blipFill>
          <a:blip r:embed="rId7"/>
          <a:stretch>
            <a:fillRect/>
          </a:stretch>
        </p:blipFill>
        <p:spPr>
          <a:xfrm>
            <a:off x="7917722" y="1124744"/>
            <a:ext cx="4133419" cy="3756941"/>
          </a:xfrm>
          <a:prstGeom prst="rect">
            <a:avLst/>
          </a:prstGeom>
        </p:spPr>
      </p:pic>
      <p:sp>
        <p:nvSpPr>
          <p:cNvPr id="12" name="Rectangle 11"/>
          <p:cNvSpPr/>
          <p:nvPr/>
        </p:nvSpPr>
        <p:spPr>
          <a:xfrm>
            <a:off x="9120336" y="5686341"/>
            <a:ext cx="2664296" cy="369332"/>
          </a:xfrm>
          <a:prstGeom prst="rect">
            <a:avLst/>
          </a:prstGeom>
        </p:spPr>
        <p:txBody>
          <a:bodyPr wrap="square">
            <a:spAutoFit/>
          </a:bodyPr>
          <a:lstStyle/>
          <a:p>
            <a:r>
              <a:rPr lang="en-GB" dirty="0" smtClean="0">
                <a:hlinkClick r:id="rId4"/>
              </a:rPr>
              <a:t>Click here for brochure</a:t>
            </a:r>
            <a:endParaRPr lang="en-GB" dirty="0"/>
          </a:p>
        </p:txBody>
      </p:sp>
    </p:spTree>
    <p:extLst>
      <p:ext uri="{BB962C8B-B14F-4D97-AF65-F5344CB8AC3E}">
        <p14:creationId xmlns:p14="http://schemas.microsoft.com/office/powerpoint/2010/main" val="12082400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5" name="Title 7"/>
          <p:cNvSpPr>
            <a:spLocks noGrp="1"/>
          </p:cNvSpPr>
          <p:nvPr>
            <p:ph type="title"/>
          </p:nvPr>
        </p:nvSpPr>
        <p:spPr>
          <a:xfrm>
            <a:off x="1991544" y="333588"/>
            <a:ext cx="7992888" cy="1065742"/>
          </a:xfrm>
        </p:spPr>
        <p:txBody>
          <a:bodyPr/>
          <a:lstStyle/>
          <a:p>
            <a:pPr algn="ctr"/>
            <a:r>
              <a:rPr lang="en-GB" sz="4800" dirty="0" smtClean="0">
                <a:solidFill>
                  <a:srgbClr val="002060"/>
                </a:solidFill>
              </a:rPr>
              <a:t>Your life @CERN brochure</a:t>
            </a:r>
            <a:endParaRPr lang="en-GB" sz="4800" dirty="0">
              <a:solidFill>
                <a:srgbClr val="002060"/>
              </a:solidFill>
            </a:endParaRPr>
          </a:p>
        </p:txBody>
      </p:sp>
      <p:sp>
        <p:nvSpPr>
          <p:cNvPr id="6" name="Oval 5"/>
          <p:cNvSpPr/>
          <p:nvPr/>
        </p:nvSpPr>
        <p:spPr>
          <a:xfrm>
            <a:off x="47328" y="25010"/>
            <a:ext cx="792089" cy="792089"/>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96688"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Inclusion</a:t>
            </a:r>
          </a:p>
        </p:txBody>
      </p:sp>
      <p:sp>
        <p:nvSpPr>
          <p:cNvPr id="12" name="Rectangle 11"/>
          <p:cNvSpPr/>
          <p:nvPr/>
        </p:nvSpPr>
        <p:spPr>
          <a:xfrm>
            <a:off x="9120336" y="5686341"/>
            <a:ext cx="2664296" cy="369332"/>
          </a:xfrm>
          <a:prstGeom prst="rect">
            <a:avLst/>
          </a:prstGeom>
        </p:spPr>
        <p:txBody>
          <a:bodyPr wrap="square">
            <a:spAutoFit/>
          </a:bodyPr>
          <a:lstStyle/>
          <a:p>
            <a:r>
              <a:rPr lang="en-GB" dirty="0" smtClean="0">
                <a:hlinkClick r:id="rId4"/>
              </a:rPr>
              <a:t>Click here for brochure</a:t>
            </a:r>
            <a:endParaRPr lang="en-GB" dirty="0"/>
          </a:p>
        </p:txBody>
      </p:sp>
      <p:sp>
        <p:nvSpPr>
          <p:cNvPr id="10" name="Rectangle 9"/>
          <p:cNvSpPr/>
          <p:nvPr/>
        </p:nvSpPr>
        <p:spPr>
          <a:xfrm>
            <a:off x="623392" y="3239851"/>
            <a:ext cx="3335574" cy="2092881"/>
          </a:xfrm>
          <a:prstGeom prst="rect">
            <a:avLst/>
          </a:prstGeom>
        </p:spPr>
        <p:txBody>
          <a:bodyPr wrap="square">
            <a:spAutoFit/>
          </a:bodyPr>
          <a:lstStyle/>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Part-time work</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Teleworking</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Dynamic leave scheme</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Pre-retirement </a:t>
            </a:r>
            <a:r>
              <a:rPr lang="en-US" dirty="0" err="1" smtClean="0">
                <a:solidFill>
                  <a:srgbClr val="002060"/>
                </a:solidFill>
              </a:rPr>
              <a:t>programme</a:t>
            </a:r>
            <a:endParaRPr lang="en-US" dirty="0" smtClean="0">
              <a:solidFill>
                <a:srgbClr val="002060"/>
              </a:solidFill>
            </a:endParaRPr>
          </a:p>
          <a:p>
            <a:pPr marL="285750" indent="-285750">
              <a:spcBef>
                <a:spcPts val="1200"/>
              </a:spcBef>
              <a:buFont typeface="Wingdings" panose="05000000000000000000" pitchFamily="2" charset="2"/>
              <a:buChar char="ü"/>
              <a:tabLst>
                <a:tab pos="268288" algn="l"/>
              </a:tabLst>
              <a:defRPr/>
            </a:pPr>
            <a:endParaRPr lang="en-US" dirty="0" smtClean="0">
              <a:solidFill>
                <a:srgbClr val="002060"/>
              </a:solidFill>
            </a:endParaRPr>
          </a:p>
        </p:txBody>
      </p:sp>
      <p:sp>
        <p:nvSpPr>
          <p:cNvPr id="13" name="Rectangle 12"/>
          <p:cNvSpPr/>
          <p:nvPr/>
        </p:nvSpPr>
        <p:spPr>
          <a:xfrm>
            <a:off x="4272594" y="3239851"/>
            <a:ext cx="3335574" cy="1661993"/>
          </a:xfrm>
          <a:prstGeom prst="rect">
            <a:avLst/>
          </a:prstGeom>
        </p:spPr>
        <p:txBody>
          <a:bodyPr wrap="square">
            <a:spAutoFit/>
          </a:bodyPr>
          <a:lstStyle/>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Child care facilities</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Support to dual careers</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Leave for new parents</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Other family-related leave</a:t>
            </a:r>
          </a:p>
        </p:txBody>
      </p:sp>
      <p:sp>
        <p:nvSpPr>
          <p:cNvPr id="14" name="Rectangle 13"/>
          <p:cNvSpPr/>
          <p:nvPr/>
        </p:nvSpPr>
        <p:spPr>
          <a:xfrm>
            <a:off x="8449058" y="3243486"/>
            <a:ext cx="3335574" cy="1661993"/>
          </a:xfrm>
          <a:prstGeom prst="rect">
            <a:avLst/>
          </a:prstGeom>
        </p:spPr>
        <p:txBody>
          <a:bodyPr wrap="square">
            <a:spAutoFit/>
          </a:bodyPr>
          <a:lstStyle/>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Accessibility</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Return-to-work policy</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Language courses</a:t>
            </a:r>
          </a:p>
          <a:p>
            <a:pPr marL="285750" indent="-285750">
              <a:spcBef>
                <a:spcPts val="1200"/>
              </a:spcBef>
              <a:buFont typeface="Wingdings" panose="05000000000000000000" pitchFamily="2" charset="2"/>
              <a:buChar char="ü"/>
              <a:tabLst>
                <a:tab pos="268288" algn="l"/>
              </a:tabLst>
              <a:defRPr/>
            </a:pPr>
            <a:r>
              <a:rPr lang="en-US" dirty="0" smtClean="0">
                <a:solidFill>
                  <a:srgbClr val="002060"/>
                </a:solidFill>
              </a:rPr>
              <a:t>Support services</a:t>
            </a:r>
          </a:p>
        </p:txBody>
      </p:sp>
      <p:pic>
        <p:nvPicPr>
          <p:cNvPr id="15" name="Picture 14">
            <a:hlinkClick r:id="rId4"/>
          </p:cNvPr>
          <p:cNvPicPr>
            <a:picLocks noChangeAspect="1"/>
          </p:cNvPicPr>
          <p:nvPr/>
        </p:nvPicPr>
        <p:blipFill>
          <a:blip r:embed="rId5"/>
          <a:stretch>
            <a:fillRect/>
          </a:stretch>
        </p:blipFill>
        <p:spPr>
          <a:xfrm>
            <a:off x="888691" y="1461318"/>
            <a:ext cx="1851806" cy="1583379"/>
          </a:xfrm>
          <a:prstGeom prst="rect">
            <a:avLst/>
          </a:prstGeom>
        </p:spPr>
      </p:pic>
      <p:pic>
        <p:nvPicPr>
          <p:cNvPr id="16" name="Picture 15"/>
          <p:cNvPicPr>
            <a:picLocks noChangeAspect="1"/>
          </p:cNvPicPr>
          <p:nvPr/>
        </p:nvPicPr>
        <p:blipFill>
          <a:blip r:embed="rId6"/>
          <a:stretch>
            <a:fillRect/>
          </a:stretch>
        </p:blipFill>
        <p:spPr>
          <a:xfrm>
            <a:off x="4757594" y="1577776"/>
            <a:ext cx="1770454" cy="1494039"/>
          </a:xfrm>
          <a:prstGeom prst="rect">
            <a:avLst/>
          </a:prstGeom>
        </p:spPr>
      </p:pic>
      <p:pic>
        <p:nvPicPr>
          <p:cNvPr id="17" name="Picture 16"/>
          <p:cNvPicPr>
            <a:picLocks noChangeAspect="1"/>
          </p:cNvPicPr>
          <p:nvPr/>
        </p:nvPicPr>
        <p:blipFill>
          <a:blip r:embed="rId7"/>
          <a:stretch>
            <a:fillRect/>
          </a:stretch>
        </p:blipFill>
        <p:spPr>
          <a:xfrm>
            <a:off x="8710437" y="1461319"/>
            <a:ext cx="1742047" cy="1583379"/>
          </a:xfrm>
          <a:prstGeom prst="rect">
            <a:avLst/>
          </a:prstGeom>
        </p:spPr>
      </p:pic>
    </p:spTree>
    <p:extLst>
      <p:ext uri="{BB962C8B-B14F-4D97-AF65-F5344CB8AC3E}">
        <p14:creationId xmlns:p14="http://schemas.microsoft.com/office/powerpoint/2010/main" val="830375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567608" y="382685"/>
            <a:ext cx="7661639" cy="1065742"/>
          </a:xfrm>
        </p:spPr>
        <p:txBody>
          <a:bodyPr/>
          <a:lstStyle/>
          <a:p>
            <a:pPr algn="ctr"/>
            <a:r>
              <a:rPr lang="en-GB" sz="4800" dirty="0" smtClean="0">
                <a:solidFill>
                  <a:srgbClr val="002060"/>
                </a:solidFill>
              </a:rPr>
              <a:t>Disability</a:t>
            </a:r>
            <a:endParaRPr lang="en-GB" sz="2800" dirty="0">
              <a:solidFill>
                <a:schemeClr val="accent3"/>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4943872" y="1560066"/>
            <a:ext cx="5841621" cy="830997"/>
          </a:xfrm>
          <a:prstGeom prst="rect">
            <a:avLst/>
          </a:prstGeom>
        </p:spPr>
        <p:txBody>
          <a:bodyPr wrap="square">
            <a:spAutoFit/>
          </a:bodyPr>
          <a:lstStyle/>
          <a:p>
            <a:r>
              <a:rPr lang="en-US" sz="2400" dirty="0" smtClean="0">
                <a:solidFill>
                  <a:srgbClr val="002060"/>
                </a:solidFill>
              </a:rPr>
              <a:t>Short-term internship for STEM students with disabilities;</a:t>
            </a:r>
            <a:endParaRPr lang="en-US" sz="2400" dirty="0">
              <a:solidFill>
                <a:srgbClr val="002060"/>
              </a:solidFill>
            </a:endParaRPr>
          </a:p>
        </p:txBody>
      </p:sp>
      <p:sp>
        <p:nvSpPr>
          <p:cNvPr id="30" name="TextBox 29"/>
          <p:cNvSpPr txBox="1"/>
          <p:nvPr/>
        </p:nvSpPr>
        <p:spPr>
          <a:xfrm>
            <a:off x="5081142" y="2789165"/>
            <a:ext cx="4752528" cy="1523494"/>
          </a:xfrm>
          <a:prstGeom prst="rect">
            <a:avLst/>
          </a:prstGeom>
          <a:noFill/>
        </p:spPr>
        <p:txBody>
          <a:bodyPr wrap="square" lIns="0" tIns="0" rIns="0" bIns="0" rtlCol="0">
            <a:spAutoFit/>
          </a:bodyPr>
          <a:lstStyle/>
          <a:p>
            <a:r>
              <a:rPr lang="en-GB" sz="1300" i="1" dirty="0">
                <a:solidFill>
                  <a:srgbClr val="0E163E"/>
                </a:solidFill>
              </a:rPr>
              <a:t>“This was an excellent experience. We have benefited not only from a smart and very productive student but also from integrating a co-worker with special needs into the team. </a:t>
            </a:r>
            <a:r>
              <a:rPr lang="en-GB" sz="1300" i="1" dirty="0" smtClean="0">
                <a:solidFill>
                  <a:srgbClr val="0E163E"/>
                </a:solidFill>
              </a:rPr>
              <a:t>It </a:t>
            </a:r>
            <a:r>
              <a:rPr lang="en-GB" sz="1300" i="1" dirty="0">
                <a:solidFill>
                  <a:srgbClr val="0E163E"/>
                </a:solidFill>
              </a:rPr>
              <a:t>was a good change for the team (even though they might not have noticed) and definitely a good challenge for </a:t>
            </a:r>
            <a:r>
              <a:rPr lang="en-GB" sz="1300" i="1" dirty="0" smtClean="0">
                <a:solidFill>
                  <a:srgbClr val="0E163E"/>
                </a:solidFill>
              </a:rPr>
              <a:t>me. I </a:t>
            </a:r>
            <a:r>
              <a:rPr lang="en-GB" sz="1300" i="1" dirty="0">
                <a:solidFill>
                  <a:srgbClr val="0E163E"/>
                </a:solidFill>
              </a:rPr>
              <a:t>guess that's what diversity is about</a:t>
            </a:r>
            <a:r>
              <a:rPr lang="en-GB" sz="1300" i="1" dirty="0" smtClean="0">
                <a:solidFill>
                  <a:srgbClr val="0E163E"/>
                </a:solidFill>
              </a:rPr>
              <a:t>.”</a:t>
            </a:r>
            <a:endParaRPr lang="en-GB" sz="1300" i="1" dirty="0">
              <a:solidFill>
                <a:srgbClr val="0E163E"/>
              </a:solidFill>
            </a:endParaRPr>
          </a:p>
          <a:p>
            <a:pPr algn="ctr">
              <a:lnSpc>
                <a:spcPct val="150000"/>
              </a:lnSpc>
            </a:pPr>
            <a:r>
              <a:rPr lang="en-GB" sz="1200" dirty="0">
                <a:solidFill>
                  <a:srgbClr val="0E163E"/>
                </a:solidFill>
              </a:rPr>
              <a:t>- Supervisor, Experimental Physics</a:t>
            </a:r>
          </a:p>
        </p:txBody>
      </p:sp>
      <p:sp>
        <p:nvSpPr>
          <p:cNvPr id="33" name="Oval 32"/>
          <p:cNvSpPr/>
          <p:nvPr/>
        </p:nvSpPr>
        <p:spPr>
          <a:xfrm>
            <a:off x="47328" y="25010"/>
            <a:ext cx="792089" cy="792089"/>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05027"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Inclusion</a:t>
            </a:r>
          </a:p>
        </p:txBody>
      </p:sp>
      <p:pic>
        <p:nvPicPr>
          <p:cNvPr id="2" name="Picture 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4281" y="1377436"/>
            <a:ext cx="3087253" cy="4391414"/>
          </a:xfrm>
          <a:prstGeom prst="rect">
            <a:avLst/>
          </a:prstGeom>
        </p:spPr>
      </p:pic>
      <p:sp>
        <p:nvSpPr>
          <p:cNvPr id="10" name="Oval 9"/>
          <p:cNvSpPr/>
          <p:nvPr/>
        </p:nvSpPr>
        <p:spPr>
          <a:xfrm>
            <a:off x="4752513" y="1711348"/>
            <a:ext cx="191360" cy="191360"/>
          </a:xfrm>
          <a:prstGeom prst="ellipse">
            <a:avLst/>
          </a:prstGeom>
          <a:solidFill>
            <a:srgbClr val="0033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983432" y="5965006"/>
            <a:ext cx="3096344" cy="261610"/>
          </a:xfrm>
          <a:prstGeom prst="rect">
            <a:avLst/>
          </a:prstGeom>
        </p:spPr>
        <p:txBody>
          <a:bodyPr wrap="square">
            <a:spAutoFit/>
          </a:bodyPr>
          <a:lstStyle/>
          <a:p>
            <a:r>
              <a:rPr lang="en-GB" sz="1050" dirty="0" smtClean="0">
                <a:hlinkClick r:id="rId6"/>
              </a:rPr>
              <a:t>Support structures for people with disabilities</a:t>
            </a:r>
            <a:endParaRPr lang="en-GB" sz="1050" dirty="0"/>
          </a:p>
        </p:txBody>
      </p:sp>
      <p:sp>
        <p:nvSpPr>
          <p:cNvPr id="12" name="TextBox 11"/>
          <p:cNvSpPr txBox="1"/>
          <p:nvPr/>
        </p:nvSpPr>
        <p:spPr>
          <a:xfrm>
            <a:off x="6960096" y="4472040"/>
            <a:ext cx="4752528" cy="1477328"/>
          </a:xfrm>
          <a:prstGeom prst="rect">
            <a:avLst/>
          </a:prstGeom>
          <a:noFill/>
        </p:spPr>
        <p:txBody>
          <a:bodyPr wrap="square" lIns="0" tIns="0" rIns="0" bIns="0" rtlCol="0">
            <a:spAutoFit/>
          </a:bodyPr>
          <a:lstStyle/>
          <a:p>
            <a:r>
              <a:rPr lang="fr-FR" sz="1300" i="1" dirty="0" smtClean="0">
                <a:solidFill>
                  <a:srgbClr val="0E163E"/>
                </a:solidFill>
              </a:rPr>
              <a:t>«Je </a:t>
            </a:r>
            <a:r>
              <a:rPr lang="fr-FR" sz="1300" i="1" dirty="0">
                <a:solidFill>
                  <a:srgbClr val="0E163E"/>
                </a:solidFill>
              </a:rPr>
              <a:t>vous remercie infiniment de m'avoir donné la chance de faire ce stage au sein du CERN. L'université de Genève m'a accordé récemment un stage. En raison de cet engagement je ne vais pas pouvoir étendre mon contrat au CERN. Merci encore une fois d'avoir effectué tous les démarches pour m'accueillir et de votre proposition. »</a:t>
            </a:r>
          </a:p>
          <a:p>
            <a:pPr algn="ctr">
              <a:lnSpc>
                <a:spcPct val="150000"/>
              </a:lnSpc>
            </a:pPr>
            <a:r>
              <a:rPr lang="en-GB" sz="1200" dirty="0" smtClean="0">
                <a:solidFill>
                  <a:srgbClr val="0E163E"/>
                </a:solidFill>
              </a:rPr>
              <a:t>- Intern, </a:t>
            </a:r>
            <a:r>
              <a:rPr lang="en-GB" sz="1200" dirty="0">
                <a:solidFill>
                  <a:srgbClr val="0E163E"/>
                </a:solidFill>
              </a:rPr>
              <a:t>Experimental Physics</a:t>
            </a:r>
          </a:p>
        </p:txBody>
      </p:sp>
    </p:spTree>
    <p:extLst>
      <p:ext uri="{BB962C8B-B14F-4D97-AF65-F5344CB8AC3E}">
        <p14:creationId xmlns:p14="http://schemas.microsoft.com/office/powerpoint/2010/main" val="160266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0" grpId="0"/>
      <p:bldP spid="10"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265180" y="488470"/>
            <a:ext cx="7661639" cy="1065742"/>
          </a:xfrm>
        </p:spPr>
        <p:txBody>
          <a:bodyPr/>
          <a:lstStyle/>
          <a:p>
            <a:pPr algn="ctr"/>
            <a:r>
              <a:rPr lang="en-GB" sz="4800" dirty="0" smtClean="0">
                <a:solidFill>
                  <a:srgbClr val="002060"/>
                </a:solidFill>
              </a:rPr>
              <a:t>Inclusive culture</a:t>
            </a:r>
            <a:endParaRPr lang="en-GB" sz="48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3175188" y="2250380"/>
            <a:ext cx="5841621" cy="3631763"/>
          </a:xfrm>
          <a:prstGeom prst="rect">
            <a:avLst/>
          </a:prstGeom>
        </p:spPr>
        <p:txBody>
          <a:bodyPr wrap="square">
            <a:spAutoFit/>
          </a:bodyPr>
          <a:lstStyle/>
          <a:p>
            <a:r>
              <a:rPr lang="en-US" sz="2800" dirty="0" smtClean="0">
                <a:solidFill>
                  <a:srgbClr val="002060"/>
                </a:solidFill>
              </a:rPr>
              <a:t>NEW lanyard and card reel!</a:t>
            </a:r>
          </a:p>
          <a:p>
            <a:endParaRPr lang="en-US" sz="3000" dirty="0">
              <a:solidFill>
                <a:srgbClr val="002060"/>
              </a:solidFill>
            </a:endParaRPr>
          </a:p>
          <a:p>
            <a:r>
              <a:rPr lang="en-US" sz="2800" dirty="0" smtClean="0">
                <a:solidFill>
                  <a:srgbClr val="002060"/>
                </a:solidFill>
              </a:rPr>
              <a:t>Moving, vibrant, merging particles: reflecting the diversity &amp; inclusion at CERN</a:t>
            </a:r>
          </a:p>
          <a:p>
            <a:endParaRPr lang="en-US" sz="3000" dirty="0">
              <a:solidFill>
                <a:srgbClr val="002060"/>
              </a:solidFill>
            </a:endParaRPr>
          </a:p>
          <a:p>
            <a:r>
              <a:rPr lang="en-US" sz="2800" dirty="0" smtClean="0">
                <a:solidFill>
                  <a:srgbClr val="002060"/>
                </a:solidFill>
              </a:rPr>
              <a:t>Increasing visibility of D&amp;I allies </a:t>
            </a:r>
          </a:p>
          <a:p>
            <a:endParaRPr lang="en-US" sz="3000" dirty="0" smtClean="0">
              <a:solidFill>
                <a:srgbClr val="002060"/>
              </a:solidFill>
            </a:endParaRPr>
          </a:p>
        </p:txBody>
      </p:sp>
      <p:sp>
        <p:nvSpPr>
          <p:cNvPr id="33" name="Oval 32"/>
          <p:cNvSpPr/>
          <p:nvPr/>
        </p:nvSpPr>
        <p:spPr>
          <a:xfrm>
            <a:off x="47328" y="25010"/>
            <a:ext cx="792089" cy="792089"/>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05027"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Inclusion</a:t>
            </a:r>
          </a:p>
        </p:txBody>
      </p:sp>
      <p:pic>
        <p:nvPicPr>
          <p:cNvPr id="13" name="Picture 12"/>
          <p:cNvPicPr>
            <a:picLocks noChangeAspect="1"/>
          </p:cNvPicPr>
          <p:nvPr/>
        </p:nvPicPr>
        <p:blipFill>
          <a:blip r:embed="rId4"/>
          <a:stretch>
            <a:fillRect/>
          </a:stretch>
        </p:blipFill>
        <p:spPr>
          <a:xfrm>
            <a:off x="457549" y="2187835"/>
            <a:ext cx="1956145" cy="1952862"/>
          </a:xfrm>
          <a:prstGeom prst="rect">
            <a:avLst/>
          </a:prstGeom>
        </p:spPr>
      </p:pic>
      <p:pic>
        <p:nvPicPr>
          <p:cNvPr id="4" name="Picture 3"/>
          <p:cNvPicPr>
            <a:picLocks noChangeAspect="1"/>
          </p:cNvPicPr>
          <p:nvPr/>
        </p:nvPicPr>
        <p:blipFill>
          <a:blip r:embed="rId5"/>
          <a:stretch>
            <a:fillRect/>
          </a:stretch>
        </p:blipFill>
        <p:spPr>
          <a:xfrm>
            <a:off x="10001273" y="521640"/>
            <a:ext cx="1538197" cy="5647276"/>
          </a:xfrm>
          <a:prstGeom prst="rect">
            <a:avLst/>
          </a:prstGeom>
        </p:spPr>
      </p:pic>
      <p:sp>
        <p:nvSpPr>
          <p:cNvPr id="16" name="Oval 15"/>
          <p:cNvSpPr/>
          <p:nvPr/>
        </p:nvSpPr>
        <p:spPr>
          <a:xfrm>
            <a:off x="2889676" y="3291870"/>
            <a:ext cx="222110" cy="222110"/>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888660" y="2385566"/>
            <a:ext cx="223126" cy="223126"/>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904405" y="5039543"/>
            <a:ext cx="222110" cy="222110"/>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70521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E163E"/>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2265180" y="2780928"/>
            <a:ext cx="7661639" cy="1080120"/>
          </a:xfrm>
        </p:spPr>
        <p:txBody>
          <a:bodyPr/>
          <a:lstStyle/>
          <a:p>
            <a:pPr algn="ctr"/>
            <a:r>
              <a:rPr lang="en-GB" sz="4800" dirty="0" smtClean="0">
                <a:solidFill>
                  <a:schemeClr val="bg1"/>
                </a:solidFill>
              </a:rPr>
              <a:t>Family support</a:t>
            </a:r>
            <a:endParaRPr lang="en-GB" sz="4800" dirty="0">
              <a:solidFill>
                <a:schemeClr val="bg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33" name="Oval 32"/>
          <p:cNvSpPr/>
          <p:nvPr/>
        </p:nvSpPr>
        <p:spPr>
          <a:xfrm>
            <a:off x="47328" y="25010"/>
            <a:ext cx="955718" cy="955718"/>
          </a:xfrm>
          <a:prstGeom prst="ellipse">
            <a:avLst/>
          </a:prstGeom>
          <a:solidFill>
            <a:srgbClr val="61C4D3">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spTree>
    <p:extLst>
      <p:ext uri="{BB962C8B-B14F-4D97-AF65-F5344CB8AC3E}">
        <p14:creationId xmlns:p14="http://schemas.microsoft.com/office/powerpoint/2010/main" val="14877801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265180" y="488470"/>
            <a:ext cx="7661639" cy="1065742"/>
          </a:xfrm>
        </p:spPr>
        <p:txBody>
          <a:bodyPr/>
          <a:lstStyle/>
          <a:p>
            <a:pPr algn="ctr"/>
            <a:r>
              <a:rPr lang="en-GB" sz="4800" dirty="0" smtClean="0">
                <a:solidFill>
                  <a:srgbClr val="002060"/>
                </a:solidFill>
              </a:rPr>
              <a:t>Family support</a:t>
            </a:r>
            <a:endParaRPr lang="en-GB" sz="48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3175188" y="2250380"/>
            <a:ext cx="7745348" cy="3170099"/>
          </a:xfrm>
          <a:prstGeom prst="rect">
            <a:avLst/>
          </a:prstGeom>
        </p:spPr>
        <p:txBody>
          <a:bodyPr wrap="square">
            <a:spAutoFit/>
          </a:bodyPr>
          <a:lstStyle/>
          <a:p>
            <a:r>
              <a:rPr lang="en-US" sz="3000" dirty="0" smtClean="0">
                <a:solidFill>
                  <a:srgbClr val="002060"/>
                </a:solidFill>
                <a:hlinkClick r:id="rId4"/>
              </a:rPr>
              <a:t>Spouse / partner support</a:t>
            </a:r>
            <a:endParaRPr lang="en-US" sz="3000" dirty="0" smtClean="0">
              <a:solidFill>
                <a:srgbClr val="002060"/>
              </a:solidFill>
            </a:endParaRPr>
          </a:p>
          <a:p>
            <a:endParaRPr lang="en-US" sz="3000" dirty="0">
              <a:solidFill>
                <a:srgbClr val="002060"/>
              </a:solidFill>
              <a:hlinkClick r:id="rId5"/>
            </a:endParaRPr>
          </a:p>
          <a:p>
            <a:r>
              <a:rPr lang="en-US" sz="3000" dirty="0" smtClean="0">
                <a:solidFill>
                  <a:srgbClr val="002060"/>
                </a:solidFill>
                <a:hlinkClick r:id="rId5"/>
              </a:rPr>
              <a:t>Spouse Welcome brochure</a:t>
            </a:r>
            <a:endParaRPr lang="en-US" sz="3000" dirty="0" smtClean="0">
              <a:solidFill>
                <a:srgbClr val="002060"/>
              </a:solidFill>
            </a:endParaRPr>
          </a:p>
          <a:p>
            <a:r>
              <a:rPr lang="en-US" sz="2000" dirty="0" smtClean="0">
                <a:solidFill>
                  <a:srgbClr val="002060"/>
                </a:solidFill>
              </a:rPr>
              <a:t>*</a:t>
            </a:r>
            <a:r>
              <a:rPr lang="en-US" dirty="0" smtClean="0">
                <a:solidFill>
                  <a:srgbClr val="002060"/>
                </a:solidFill>
              </a:rPr>
              <a:t>Staff, Fellows, Administrative, Technical and Doctoral students</a:t>
            </a:r>
          </a:p>
          <a:p>
            <a:endParaRPr lang="en-US" sz="3000" dirty="0">
              <a:solidFill>
                <a:srgbClr val="002060"/>
              </a:solidFill>
            </a:endParaRPr>
          </a:p>
          <a:p>
            <a:r>
              <a:rPr lang="en-US" sz="3000" dirty="0" smtClean="0">
                <a:solidFill>
                  <a:srgbClr val="002060"/>
                </a:solidFill>
              </a:rPr>
              <a:t>International Dual Career Network (IDCN) </a:t>
            </a:r>
          </a:p>
          <a:p>
            <a:endParaRPr lang="en-US" sz="3000" dirty="0" smtClean="0">
              <a:solidFill>
                <a:srgbClr val="002060"/>
              </a:solidFill>
            </a:endParaRPr>
          </a:p>
        </p:txBody>
      </p:sp>
      <p:sp>
        <p:nvSpPr>
          <p:cNvPr id="16" name="Oval 15"/>
          <p:cNvSpPr/>
          <p:nvPr/>
        </p:nvSpPr>
        <p:spPr>
          <a:xfrm>
            <a:off x="2779657" y="3286528"/>
            <a:ext cx="337658" cy="337658"/>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2778113" y="2348880"/>
            <a:ext cx="339202" cy="339202"/>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778113" y="4463672"/>
            <a:ext cx="337658" cy="33765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47328" y="25010"/>
            <a:ext cx="955718" cy="95571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ight Arrow 1"/>
          <p:cNvSpPr/>
          <p:nvPr/>
        </p:nvSpPr>
        <p:spPr>
          <a:xfrm>
            <a:off x="10416480" y="4580528"/>
            <a:ext cx="288032" cy="220202"/>
          </a:xfrm>
          <a:prstGeom prst="rightArrow">
            <a:avLst/>
          </a:prstGeom>
          <a:solidFill>
            <a:schemeClr val="accent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spTree>
    <p:extLst>
      <p:ext uri="{BB962C8B-B14F-4D97-AF65-F5344CB8AC3E}">
        <p14:creationId xmlns:p14="http://schemas.microsoft.com/office/powerpoint/2010/main" val="2350206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2" name="TextShape 1"/>
          <p:cNvSpPr txBox="1"/>
          <p:nvPr/>
        </p:nvSpPr>
        <p:spPr>
          <a:xfrm>
            <a:off x="11689135" y="282420"/>
            <a:ext cx="168300" cy="243720"/>
          </a:xfrm>
          <a:prstGeom prst="rect">
            <a:avLst/>
          </a:prstGeom>
          <a:noFill/>
          <a:ln>
            <a:noFill/>
          </a:ln>
        </p:spPr>
        <p:txBody>
          <a:bodyPr tIns="45720" bIns="45720">
            <a:noAutofit/>
          </a:bodyPr>
          <a:lstStyle/>
          <a:p>
            <a:pPr algn="ctr">
              <a:lnSpc>
                <a:spcPct val="100000"/>
              </a:lnSpc>
            </a:pPr>
            <a:fld id="{E434F3C8-9F52-4677-A3FC-68B5E1D6F1F7}" type="slidenum">
              <a:rPr lang="en-US" sz="1000" b="1" spc="-1">
                <a:solidFill>
                  <a:srgbClr val="BFBFBF"/>
                </a:solidFill>
                <a:latin typeface="Helvetica Neue"/>
                <a:ea typeface="Helvetica Neue"/>
              </a:rPr>
              <a:t>18</a:t>
            </a:fld>
            <a:endParaRPr lang="en-US" sz="1000" spc="-1">
              <a:latin typeface="Times New Roman"/>
            </a:endParaRPr>
          </a:p>
        </p:txBody>
      </p:sp>
      <p:pic>
        <p:nvPicPr>
          <p:cNvPr id="263" name="Google Shape;35;p6" descr="Picture Placeholder 3"/>
          <p:cNvPicPr/>
          <p:nvPr/>
        </p:nvPicPr>
        <p:blipFill>
          <a:blip r:embed="rId3"/>
          <a:srcRect l="2714" t="20578" r="2712" b="42351"/>
          <a:stretch/>
        </p:blipFill>
        <p:spPr>
          <a:xfrm>
            <a:off x="3175" y="0"/>
            <a:ext cx="12188700" cy="3377700"/>
          </a:xfrm>
          <a:prstGeom prst="rect">
            <a:avLst/>
          </a:prstGeom>
          <a:ln>
            <a:noFill/>
          </a:ln>
        </p:spPr>
      </p:pic>
      <p:sp>
        <p:nvSpPr>
          <p:cNvPr id="264" name="CustomShape 2"/>
          <p:cNvSpPr/>
          <p:nvPr/>
        </p:nvSpPr>
        <p:spPr>
          <a:xfrm>
            <a:off x="3175" y="3382020"/>
            <a:ext cx="12185460" cy="6919020"/>
          </a:xfrm>
          <a:prstGeom prst="rect">
            <a:avLst/>
          </a:prstGeom>
          <a:solidFill>
            <a:srgbClr val="02A2AC">
              <a:alpha val="59000"/>
            </a:srgbClr>
          </a:solidFill>
          <a:ln>
            <a:noFill/>
          </a:ln>
        </p:spPr>
        <p:style>
          <a:lnRef idx="0">
            <a:scrgbClr r="0" g="0" b="0"/>
          </a:lnRef>
          <a:fillRef idx="0">
            <a:scrgbClr r="0" g="0" b="0"/>
          </a:fillRef>
          <a:effectRef idx="0">
            <a:scrgbClr r="0" g="0" b="0"/>
          </a:effectRef>
          <a:fontRef idx="minor"/>
        </p:style>
      </p:sp>
      <p:grpSp>
        <p:nvGrpSpPr>
          <p:cNvPr id="265" name="Group 3"/>
          <p:cNvGrpSpPr/>
          <p:nvPr/>
        </p:nvGrpSpPr>
        <p:grpSpPr>
          <a:xfrm>
            <a:off x="1018015" y="3741300"/>
            <a:ext cx="10155600" cy="66060"/>
            <a:chOff x="2029680" y="7482600"/>
            <a:chExt cx="20311200" cy="132120"/>
          </a:xfrm>
        </p:grpSpPr>
        <p:sp>
          <p:nvSpPr>
            <p:cNvPr id="266" name="CustomShape 4"/>
            <p:cNvSpPr/>
            <p:nvPr/>
          </p:nvSpPr>
          <p:spPr>
            <a:xfrm>
              <a:off x="2029680" y="7482600"/>
              <a:ext cx="20311200" cy="132120"/>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267" name="CustomShape 5"/>
            <p:cNvSpPr/>
            <p:nvPr/>
          </p:nvSpPr>
          <p:spPr>
            <a:xfrm>
              <a:off x="2029680" y="7482600"/>
              <a:ext cx="1838520" cy="132120"/>
            </a:xfrm>
            <a:prstGeom prst="rect">
              <a:avLst/>
            </a:prstGeom>
            <a:solidFill>
              <a:srgbClr val="EE8002"/>
            </a:solidFill>
            <a:ln>
              <a:noFill/>
            </a:ln>
          </p:spPr>
          <p:style>
            <a:lnRef idx="0">
              <a:scrgbClr r="0" g="0" b="0"/>
            </a:lnRef>
            <a:fillRef idx="0">
              <a:scrgbClr r="0" g="0" b="0"/>
            </a:fillRef>
            <a:effectRef idx="0">
              <a:scrgbClr r="0" g="0" b="0"/>
            </a:effectRef>
            <a:fontRef idx="minor"/>
          </p:style>
        </p:sp>
      </p:grpSp>
      <p:sp>
        <p:nvSpPr>
          <p:cNvPr id="268" name="CustomShape 6"/>
          <p:cNvSpPr/>
          <p:nvPr/>
        </p:nvSpPr>
        <p:spPr>
          <a:xfrm>
            <a:off x="1019635" y="4471200"/>
            <a:ext cx="10553940" cy="1153980"/>
          </a:xfrm>
          <a:prstGeom prst="rect">
            <a:avLst/>
          </a:prstGeom>
          <a:noFill/>
          <a:ln>
            <a:noFill/>
          </a:ln>
        </p:spPr>
        <p:style>
          <a:lnRef idx="0">
            <a:scrgbClr r="0" g="0" b="0"/>
          </a:lnRef>
          <a:fillRef idx="0">
            <a:scrgbClr r="0" g="0" b="0"/>
          </a:fillRef>
          <a:effectRef idx="0">
            <a:scrgbClr r="0" g="0" b="0"/>
          </a:effectRef>
          <a:fontRef idx="minor"/>
        </p:style>
        <p:txBody>
          <a:bodyPr lIns="22860" rIns="22860">
            <a:noAutofit/>
          </a:bodyPr>
          <a:lstStyle/>
          <a:p>
            <a:pPr>
              <a:lnSpc>
                <a:spcPct val="100000"/>
              </a:lnSpc>
            </a:pPr>
            <a:r>
              <a:rPr lang="en-US" sz="3600" b="1" spc="-1" dirty="0">
                <a:solidFill>
                  <a:srgbClr val="FFFFFF"/>
                </a:solidFill>
                <a:latin typeface="Trebuchet MS"/>
                <a:ea typeface="Trebuchet MS"/>
              </a:rPr>
              <a:t>IDCN Lake Geneva</a:t>
            </a:r>
            <a:endParaRPr lang="en-US" sz="3600" spc="-1" dirty="0">
              <a:latin typeface="Arial"/>
            </a:endParaRPr>
          </a:p>
          <a:p>
            <a:pPr>
              <a:lnSpc>
                <a:spcPct val="100000"/>
              </a:lnSpc>
            </a:pPr>
            <a:r>
              <a:rPr lang="en-US" sz="3600" b="1" spc="-1" dirty="0">
                <a:solidFill>
                  <a:srgbClr val="FFFFFF"/>
                </a:solidFill>
                <a:latin typeface="Trebuchet MS"/>
                <a:ea typeface="Arial"/>
              </a:rPr>
              <a:t>CERN – Corporate Member of IDCN </a:t>
            </a:r>
            <a:endParaRPr lang="en-US" sz="3600" spc="-1" dirty="0">
              <a:latin typeface="Arial"/>
            </a:endParaRPr>
          </a:p>
        </p:txBody>
      </p:sp>
      <p:pic>
        <p:nvPicPr>
          <p:cNvPr id="269" name="Google Shape;43;p6" descr="IDCN_logo_large.png"/>
          <p:cNvPicPr/>
          <p:nvPr/>
        </p:nvPicPr>
        <p:blipFill>
          <a:blip r:embed="rId4"/>
          <a:stretch/>
        </p:blipFill>
        <p:spPr>
          <a:xfrm>
            <a:off x="8299375" y="6016140"/>
            <a:ext cx="3439080" cy="634320"/>
          </a:xfrm>
          <a:prstGeom prst="rect">
            <a:avLst/>
          </a:prstGeom>
          <a:ln>
            <a:noFill/>
          </a:ln>
        </p:spPr>
      </p:pic>
      <p:sp>
        <p:nvSpPr>
          <p:cNvPr id="10" name="Oval 9"/>
          <p:cNvSpPr/>
          <p:nvPr/>
        </p:nvSpPr>
        <p:spPr>
          <a:xfrm>
            <a:off x="47328" y="25010"/>
            <a:ext cx="955718" cy="95571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spTree>
    <p:extLst>
      <p:ext uri="{BB962C8B-B14F-4D97-AF65-F5344CB8AC3E}">
        <p14:creationId xmlns:p14="http://schemas.microsoft.com/office/powerpoint/2010/main" val="3781547286"/>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23" name="Google Shape;48;p7" descr="23.jpg"/>
          <p:cNvPicPr/>
          <p:nvPr/>
        </p:nvPicPr>
        <p:blipFill>
          <a:blip r:embed="rId2"/>
          <a:srcRect l="47021" t="17508" r="6555" b="115"/>
          <a:stretch/>
        </p:blipFill>
        <p:spPr>
          <a:xfrm>
            <a:off x="-11225" y="0"/>
            <a:ext cx="5798340" cy="6857820"/>
          </a:xfrm>
          <a:prstGeom prst="rect">
            <a:avLst/>
          </a:prstGeom>
          <a:ln>
            <a:noFill/>
          </a:ln>
        </p:spPr>
      </p:pic>
      <p:sp>
        <p:nvSpPr>
          <p:cNvPr id="324" name="CustomShape 1"/>
          <p:cNvSpPr/>
          <p:nvPr/>
        </p:nvSpPr>
        <p:spPr>
          <a:xfrm>
            <a:off x="-11225" y="0"/>
            <a:ext cx="5798340" cy="6857820"/>
          </a:xfrm>
          <a:prstGeom prst="rect">
            <a:avLst/>
          </a:prstGeom>
          <a:solidFill>
            <a:srgbClr val="02A2AC">
              <a:alpha val="75000"/>
            </a:srgbClr>
          </a:solidFill>
          <a:ln>
            <a:noFill/>
          </a:ln>
        </p:spPr>
        <p:style>
          <a:lnRef idx="0">
            <a:scrgbClr r="0" g="0" b="0"/>
          </a:lnRef>
          <a:fillRef idx="0">
            <a:scrgbClr r="0" g="0" b="0"/>
          </a:fillRef>
          <a:effectRef idx="0">
            <a:scrgbClr r="0" g="0" b="0"/>
          </a:effectRef>
          <a:fontRef idx="minor"/>
        </p:style>
      </p:sp>
      <p:sp>
        <p:nvSpPr>
          <p:cNvPr id="325" name="CustomShape 2"/>
          <p:cNvSpPr/>
          <p:nvPr/>
        </p:nvSpPr>
        <p:spPr>
          <a:xfrm>
            <a:off x="263352" y="836712"/>
            <a:ext cx="5066719" cy="5733256"/>
          </a:xfrm>
          <a:prstGeom prst="rect">
            <a:avLst/>
          </a:prstGeom>
          <a:noFill/>
          <a:ln>
            <a:noFill/>
          </a:ln>
        </p:spPr>
        <p:style>
          <a:lnRef idx="0">
            <a:scrgbClr r="0" g="0" b="0"/>
          </a:lnRef>
          <a:fillRef idx="0">
            <a:scrgbClr r="0" g="0" b="0"/>
          </a:fillRef>
          <a:effectRef idx="0">
            <a:scrgbClr r="0" g="0" b="0"/>
          </a:effectRef>
          <a:fontRef idx="minor"/>
        </p:style>
        <p:txBody>
          <a:bodyPr lIns="22860" rIns="22860">
            <a:noAutofit/>
          </a:bodyPr>
          <a:lstStyle/>
          <a:p>
            <a:pPr>
              <a:lnSpc>
                <a:spcPct val="100000"/>
              </a:lnSpc>
            </a:pPr>
            <a:r>
              <a:rPr lang="en-US" sz="6250" b="1" spc="-1" dirty="0" smtClean="0">
                <a:solidFill>
                  <a:srgbClr val="FFFFFF"/>
                </a:solidFill>
                <a:latin typeface="Trebuchet MS"/>
                <a:ea typeface="Trebuchet MS"/>
              </a:rPr>
              <a:t>International Dual Career Network </a:t>
            </a:r>
            <a:endParaRPr lang="en-US" sz="6250" spc="-1" dirty="0">
              <a:latin typeface="Arial"/>
            </a:endParaRPr>
          </a:p>
        </p:txBody>
      </p:sp>
      <p:sp>
        <p:nvSpPr>
          <p:cNvPr id="326" name="CustomShape 3"/>
          <p:cNvSpPr/>
          <p:nvPr/>
        </p:nvSpPr>
        <p:spPr>
          <a:xfrm>
            <a:off x="6324955" y="1941878"/>
            <a:ext cx="4925340" cy="3264128"/>
          </a:xfrm>
          <a:prstGeom prst="rect">
            <a:avLst/>
          </a:prstGeom>
          <a:noFill/>
          <a:ln>
            <a:noFill/>
          </a:ln>
        </p:spPr>
        <p:style>
          <a:lnRef idx="0">
            <a:scrgbClr r="0" g="0" b="0"/>
          </a:lnRef>
          <a:fillRef idx="0">
            <a:scrgbClr r="0" g="0" b="0"/>
          </a:fillRef>
          <a:effectRef idx="0">
            <a:scrgbClr r="0" g="0" b="0"/>
          </a:effectRef>
          <a:fontRef idx="minor"/>
        </p:style>
        <p:txBody>
          <a:bodyPr lIns="54360" tIns="54360" rIns="54360" bIns="54360">
            <a:noAutofit/>
          </a:bodyPr>
          <a:lstStyle/>
          <a:p>
            <a:pPr marL="140400" indent="-140220">
              <a:lnSpc>
                <a:spcPct val="104000"/>
              </a:lnSpc>
              <a:buClr>
                <a:srgbClr val="737572"/>
              </a:buClr>
              <a:buFont typeface="Arial"/>
              <a:buChar char="•"/>
            </a:pPr>
            <a:r>
              <a:rPr lang="en-US" sz="2000" spc="-1" dirty="0">
                <a:solidFill>
                  <a:srgbClr val="737572"/>
                </a:solidFill>
                <a:latin typeface="Arial"/>
                <a:ea typeface="Arial"/>
              </a:rPr>
              <a:t>Make relocation more attractive to employee </a:t>
            </a:r>
            <a:r>
              <a:rPr lang="en-US" sz="2000" spc="-1" dirty="0" smtClean="0">
                <a:solidFill>
                  <a:srgbClr val="737572"/>
                </a:solidFill>
                <a:latin typeface="Arial"/>
                <a:ea typeface="Arial"/>
              </a:rPr>
              <a:t>partners.</a:t>
            </a:r>
            <a:endParaRPr lang="en-US" sz="2000" spc="-1" dirty="0">
              <a:latin typeface="Arial"/>
            </a:endParaRPr>
          </a:p>
          <a:p>
            <a:pPr marL="140400" indent="-140220">
              <a:lnSpc>
                <a:spcPct val="104000"/>
              </a:lnSpc>
              <a:spcBef>
                <a:spcPts val="1401"/>
              </a:spcBef>
              <a:buClr>
                <a:srgbClr val="737572"/>
              </a:buClr>
              <a:buFont typeface="Arial"/>
              <a:buChar char="•"/>
            </a:pPr>
            <a:r>
              <a:rPr lang="en-US" sz="2000" spc="-1" dirty="0">
                <a:solidFill>
                  <a:srgbClr val="737572"/>
                </a:solidFill>
                <a:latin typeface="Arial"/>
                <a:ea typeface="Arial"/>
              </a:rPr>
              <a:t>Ensure the long-term success of international </a:t>
            </a:r>
            <a:r>
              <a:rPr lang="en-US" sz="2000" spc="-1" dirty="0" smtClean="0">
                <a:solidFill>
                  <a:srgbClr val="737572"/>
                </a:solidFill>
                <a:latin typeface="Arial"/>
                <a:ea typeface="Arial"/>
              </a:rPr>
              <a:t>mobility.</a:t>
            </a:r>
            <a:endParaRPr lang="en-US" sz="2000" spc="-1" dirty="0">
              <a:latin typeface="Arial"/>
            </a:endParaRPr>
          </a:p>
          <a:p>
            <a:pPr marL="140400" indent="-140220">
              <a:lnSpc>
                <a:spcPct val="104000"/>
              </a:lnSpc>
              <a:spcBef>
                <a:spcPts val="1401"/>
              </a:spcBef>
              <a:buClr>
                <a:srgbClr val="737572"/>
              </a:buClr>
              <a:buFont typeface="Arial"/>
              <a:buChar char="•"/>
            </a:pPr>
            <a:r>
              <a:rPr lang="en-US" sz="2000" spc="-1" dirty="0">
                <a:solidFill>
                  <a:srgbClr val="737572"/>
                </a:solidFill>
                <a:latin typeface="Arial"/>
                <a:ea typeface="Arial"/>
              </a:rPr>
              <a:t>Facilitate professional integration of the dual career </a:t>
            </a:r>
            <a:r>
              <a:rPr lang="en-US" sz="2000" spc="-1" dirty="0" smtClean="0">
                <a:solidFill>
                  <a:srgbClr val="737572"/>
                </a:solidFill>
                <a:latin typeface="Arial"/>
                <a:ea typeface="Arial"/>
              </a:rPr>
              <a:t>partner.</a:t>
            </a:r>
            <a:endParaRPr lang="en-US" sz="2000" spc="-1" dirty="0">
              <a:latin typeface="Arial"/>
            </a:endParaRPr>
          </a:p>
          <a:p>
            <a:pPr marL="140400" indent="-140220">
              <a:lnSpc>
                <a:spcPct val="104000"/>
              </a:lnSpc>
              <a:spcBef>
                <a:spcPts val="1401"/>
              </a:spcBef>
              <a:buClr>
                <a:srgbClr val="737572"/>
              </a:buClr>
              <a:buFont typeface="Arial"/>
              <a:buChar char="•"/>
            </a:pPr>
            <a:r>
              <a:rPr lang="en-US" sz="2000" spc="-1" dirty="0">
                <a:solidFill>
                  <a:srgbClr val="737572"/>
                </a:solidFill>
                <a:latin typeface="Arial"/>
                <a:ea typeface="Arial"/>
              </a:rPr>
              <a:t>Provide a professional network for the dual career </a:t>
            </a:r>
            <a:r>
              <a:rPr lang="en-US" sz="2000" spc="-1" dirty="0" smtClean="0">
                <a:solidFill>
                  <a:srgbClr val="737572"/>
                </a:solidFill>
                <a:latin typeface="Arial"/>
                <a:ea typeface="Arial"/>
              </a:rPr>
              <a:t>partner.</a:t>
            </a:r>
            <a:endParaRPr lang="en-US" sz="2000" spc="-1" dirty="0">
              <a:latin typeface="Arial"/>
            </a:endParaRPr>
          </a:p>
        </p:txBody>
      </p:sp>
      <p:sp>
        <p:nvSpPr>
          <p:cNvPr id="327" name="CustomShape 4"/>
          <p:cNvSpPr/>
          <p:nvPr/>
        </p:nvSpPr>
        <p:spPr>
          <a:xfrm>
            <a:off x="6456040" y="4922267"/>
            <a:ext cx="5243580" cy="1430852"/>
          </a:xfrm>
          <a:prstGeom prst="rect">
            <a:avLst/>
          </a:prstGeom>
          <a:noFill/>
          <a:ln>
            <a:noFill/>
          </a:ln>
        </p:spPr>
        <p:style>
          <a:lnRef idx="0">
            <a:scrgbClr r="0" g="0" b="0"/>
          </a:lnRef>
          <a:fillRef idx="0">
            <a:scrgbClr r="0" g="0" b="0"/>
          </a:fillRef>
          <a:effectRef idx="0">
            <a:scrgbClr r="0" g="0" b="0"/>
          </a:effectRef>
          <a:fontRef idx="minor"/>
        </p:style>
        <p:txBody>
          <a:bodyPr lIns="22860" rIns="22860">
            <a:noAutofit/>
          </a:bodyPr>
          <a:lstStyle/>
          <a:p>
            <a:pPr>
              <a:lnSpc>
                <a:spcPct val="150000"/>
              </a:lnSpc>
              <a:buClr>
                <a:srgbClr val="666666"/>
              </a:buClr>
            </a:pPr>
            <a:endParaRPr lang="en-US" spc="-1" dirty="0" smtClean="0">
              <a:latin typeface="Arial"/>
            </a:endParaRPr>
          </a:p>
          <a:p>
            <a:pPr marL="108000" indent="-108000">
              <a:lnSpc>
                <a:spcPct val="150000"/>
              </a:lnSpc>
              <a:buClr>
                <a:srgbClr val="666666"/>
              </a:buClr>
              <a:buFont typeface="Wingdings" charset="2"/>
              <a:buChar char=""/>
            </a:pPr>
            <a:r>
              <a:rPr lang="en-US" spc="-1" dirty="0" smtClean="0">
                <a:solidFill>
                  <a:srgbClr val="666666"/>
                </a:solidFill>
                <a:latin typeface="Arial"/>
                <a:ea typeface="Arial"/>
              </a:rPr>
              <a:t> </a:t>
            </a:r>
            <a:r>
              <a:rPr lang="en-US" sz="1600" spc="-1" dirty="0" smtClean="0">
                <a:solidFill>
                  <a:srgbClr val="666666"/>
                </a:solidFill>
                <a:latin typeface="Arial"/>
                <a:ea typeface="Arial"/>
              </a:rPr>
              <a:t>Corporate Events     </a:t>
            </a:r>
            <a:endParaRPr lang="en-US" sz="1600" spc="-1" dirty="0" smtClean="0">
              <a:latin typeface="Arial"/>
            </a:endParaRPr>
          </a:p>
          <a:p>
            <a:pPr marL="108000" indent="-108000">
              <a:lnSpc>
                <a:spcPct val="150000"/>
              </a:lnSpc>
              <a:buClr>
                <a:srgbClr val="666666"/>
              </a:buClr>
              <a:buFont typeface="Wingdings" charset="2"/>
              <a:buChar char=""/>
            </a:pPr>
            <a:r>
              <a:rPr lang="en-US" sz="1600" spc="-1" dirty="0" smtClean="0">
                <a:solidFill>
                  <a:srgbClr val="666666"/>
                </a:solidFill>
                <a:latin typeface="Arial"/>
                <a:ea typeface="Arial"/>
              </a:rPr>
              <a:t> </a:t>
            </a:r>
            <a:r>
              <a:rPr lang="en-US" sz="1600" spc="-1" dirty="0">
                <a:solidFill>
                  <a:srgbClr val="666666"/>
                </a:solidFill>
                <a:latin typeface="Arial"/>
                <a:ea typeface="Arial"/>
              </a:rPr>
              <a:t>Career </a:t>
            </a:r>
            <a:r>
              <a:rPr lang="en-US" sz="1600" spc="-1" dirty="0" smtClean="0">
                <a:solidFill>
                  <a:srgbClr val="666666"/>
                </a:solidFill>
                <a:latin typeface="Arial"/>
                <a:ea typeface="Arial"/>
              </a:rPr>
              <a:t>Mornings and Workshops</a:t>
            </a:r>
            <a:endParaRPr lang="en-US" sz="1600" spc="-1" dirty="0">
              <a:latin typeface="Arial"/>
            </a:endParaRPr>
          </a:p>
        </p:txBody>
      </p:sp>
      <p:sp>
        <p:nvSpPr>
          <p:cNvPr id="7" name="Oval 6"/>
          <p:cNvSpPr/>
          <p:nvPr/>
        </p:nvSpPr>
        <p:spPr>
          <a:xfrm>
            <a:off x="47328" y="25010"/>
            <a:ext cx="955718" cy="95571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ustomShape 6"/>
          <p:cNvSpPr/>
          <p:nvPr/>
        </p:nvSpPr>
        <p:spPr>
          <a:xfrm>
            <a:off x="5982876" y="620688"/>
            <a:ext cx="5910379" cy="1153980"/>
          </a:xfrm>
          <a:prstGeom prst="rect">
            <a:avLst/>
          </a:prstGeom>
          <a:noFill/>
          <a:ln>
            <a:noFill/>
          </a:ln>
        </p:spPr>
        <p:style>
          <a:lnRef idx="0">
            <a:scrgbClr r="0" g="0" b="0"/>
          </a:lnRef>
          <a:fillRef idx="0">
            <a:scrgbClr r="0" g="0" b="0"/>
          </a:fillRef>
          <a:effectRef idx="0">
            <a:scrgbClr r="0" g="0" b="0"/>
          </a:effectRef>
          <a:fontRef idx="minor"/>
        </p:style>
        <p:txBody>
          <a:bodyPr lIns="22860" rIns="22860">
            <a:noAutofit/>
          </a:bodyPr>
          <a:lstStyle/>
          <a:p>
            <a:pPr algn="ctr">
              <a:lnSpc>
                <a:spcPct val="100000"/>
              </a:lnSpc>
            </a:pPr>
            <a:r>
              <a:rPr lang="en-US" sz="2800" b="1" spc="-1" dirty="0" smtClean="0">
                <a:solidFill>
                  <a:srgbClr val="84C6C6"/>
                </a:solidFill>
                <a:latin typeface="Trebuchet MS"/>
                <a:ea typeface="Arial"/>
              </a:rPr>
              <a:t>CERN </a:t>
            </a:r>
          </a:p>
          <a:p>
            <a:pPr algn="ctr">
              <a:lnSpc>
                <a:spcPct val="100000"/>
              </a:lnSpc>
            </a:pPr>
            <a:r>
              <a:rPr lang="en-US" sz="2800" b="1" spc="-1" dirty="0" smtClean="0">
                <a:solidFill>
                  <a:srgbClr val="84C6C6"/>
                </a:solidFill>
                <a:latin typeface="Trebuchet MS"/>
                <a:ea typeface="Arial"/>
              </a:rPr>
              <a:t>Corporate </a:t>
            </a:r>
            <a:r>
              <a:rPr lang="en-US" sz="2800" b="1" spc="-1" dirty="0">
                <a:solidFill>
                  <a:srgbClr val="84C6C6"/>
                </a:solidFill>
                <a:latin typeface="Trebuchet MS"/>
                <a:ea typeface="Arial"/>
              </a:rPr>
              <a:t>Member of IDCN </a:t>
            </a:r>
            <a:endParaRPr lang="en-US" sz="2800" spc="-1" dirty="0">
              <a:solidFill>
                <a:srgbClr val="84C6C6"/>
              </a:solidFill>
              <a:latin typeface="Arial"/>
            </a:endParaRPr>
          </a:p>
        </p:txBody>
      </p:sp>
      <p:sp>
        <p:nvSpPr>
          <p:cNvPr id="10" name="TextBox 9"/>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pic>
        <p:nvPicPr>
          <p:cNvPr id="11" name="Picture 2_5"/>
          <p:cNvPicPr/>
          <p:nvPr/>
        </p:nvPicPr>
        <p:blipFill>
          <a:blip r:embed="rId3"/>
          <a:stretch/>
        </p:blipFill>
        <p:spPr>
          <a:xfrm>
            <a:off x="9226195" y="6097320"/>
            <a:ext cx="2975940" cy="731520"/>
          </a:xfrm>
          <a:prstGeom prst="rect">
            <a:avLst/>
          </a:prstGeom>
          <a:ln>
            <a:noFill/>
          </a:ln>
        </p:spPr>
      </p:pic>
    </p:spTree>
    <p:extLst>
      <p:ext uri="{BB962C8B-B14F-4D97-AF65-F5344CB8AC3E}">
        <p14:creationId xmlns:p14="http://schemas.microsoft.com/office/powerpoint/2010/main" val="295331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53D"/>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84" y="5877272"/>
            <a:ext cx="12012896" cy="148478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1840" y="564499"/>
            <a:ext cx="7056784" cy="5312773"/>
          </a:xfrm>
          <a:prstGeom prst="rect">
            <a:avLst/>
          </a:prstGeom>
          <a:solidFill>
            <a:srgbClr val="00053D"/>
          </a:solidFill>
        </p:spPr>
      </p:pic>
    </p:spTree>
    <p:extLst>
      <p:ext uri="{BB962C8B-B14F-4D97-AF65-F5344CB8AC3E}">
        <p14:creationId xmlns:p14="http://schemas.microsoft.com/office/powerpoint/2010/main" val="4197630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84C6C6"/>
        </a:solidFill>
        <a:effectLst/>
      </p:bgPr>
    </p:bg>
    <p:spTree>
      <p:nvGrpSpPr>
        <p:cNvPr id="1" name=""/>
        <p:cNvGrpSpPr/>
        <p:nvPr/>
      </p:nvGrpSpPr>
      <p:grpSpPr>
        <a:xfrm>
          <a:off x="0" y="0"/>
          <a:ext cx="0" cy="0"/>
          <a:chOff x="0" y="0"/>
          <a:chExt cx="0" cy="0"/>
        </a:xfrm>
      </p:grpSpPr>
      <p:sp>
        <p:nvSpPr>
          <p:cNvPr id="9" name="Oval 8"/>
          <p:cNvSpPr/>
          <p:nvPr/>
        </p:nvSpPr>
        <p:spPr>
          <a:xfrm>
            <a:off x="47328" y="25010"/>
            <a:ext cx="955718" cy="95571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8" name="TextShape 1"/>
          <p:cNvSpPr txBox="1"/>
          <p:nvPr/>
        </p:nvSpPr>
        <p:spPr>
          <a:xfrm>
            <a:off x="639475" y="37080"/>
            <a:ext cx="10966680" cy="777240"/>
          </a:xfrm>
          <a:prstGeom prst="rect">
            <a:avLst/>
          </a:prstGeom>
          <a:noFill/>
          <a:ln w="12600">
            <a:noFill/>
          </a:ln>
        </p:spPr>
        <p:txBody>
          <a:bodyPr lIns="22860" rIns="22860" anchor="ctr">
            <a:noAutofit/>
          </a:bodyPr>
          <a:lstStyle/>
          <a:p>
            <a:pPr algn="ctr">
              <a:lnSpc>
                <a:spcPct val="100000"/>
              </a:lnSpc>
            </a:pPr>
            <a:r>
              <a:rPr lang="en-US" sz="3300" b="1" spc="-1" dirty="0">
                <a:solidFill>
                  <a:srgbClr val="FFFFFF"/>
                </a:solidFill>
              </a:rPr>
              <a:t>What you can expect from IDCN </a:t>
            </a:r>
            <a:endParaRPr lang="en-US" sz="3300" spc="-1" dirty="0">
              <a:solidFill>
                <a:srgbClr val="000000"/>
              </a:solidFill>
            </a:endParaRPr>
          </a:p>
        </p:txBody>
      </p:sp>
      <p:sp>
        <p:nvSpPr>
          <p:cNvPr id="329" name="TextShape 2"/>
          <p:cNvSpPr txBox="1"/>
          <p:nvPr/>
        </p:nvSpPr>
        <p:spPr>
          <a:xfrm>
            <a:off x="604712" y="1160508"/>
            <a:ext cx="5178420" cy="3951624"/>
          </a:xfrm>
          <a:prstGeom prst="rect">
            <a:avLst/>
          </a:prstGeom>
          <a:noFill/>
          <a:ln w="12600">
            <a:noFill/>
          </a:ln>
        </p:spPr>
        <p:txBody>
          <a:bodyPr lIns="0" tIns="0" rIns="0" bIns="0" anchor="ctr">
            <a:normAutofit/>
          </a:bodyPr>
          <a:lstStyle/>
          <a:p>
            <a:pPr marL="343080" indent="-342900">
              <a:spcBef>
                <a:spcPts val="200"/>
              </a:spcBef>
              <a:buClr>
                <a:srgbClr val="FFFFFF"/>
              </a:buClr>
              <a:buFont typeface="Wingdings" panose="05000000000000000000" pitchFamily="2" charset="2"/>
              <a:buChar char="ü"/>
            </a:pPr>
            <a:r>
              <a:rPr lang="en-GB" sz="2400" b="1" spc="-1" dirty="0" smtClean="0">
                <a:solidFill>
                  <a:srgbClr val="FFFFFF"/>
                </a:solidFill>
              </a:rPr>
              <a:t> An ally in your professional Swiss journey.</a:t>
            </a:r>
            <a:endParaRPr lang="en-GB" sz="2400" spc="-1" dirty="0" smtClean="0">
              <a:solidFill>
                <a:srgbClr val="000000"/>
              </a:solidFill>
            </a:endParaRPr>
          </a:p>
          <a:p>
            <a:pPr marL="343080" indent="-342900">
              <a:spcBef>
                <a:spcPts val="200"/>
              </a:spcBef>
              <a:buClr>
                <a:srgbClr val="FFFFFF"/>
              </a:buClr>
              <a:buFont typeface="Wingdings" panose="05000000000000000000" pitchFamily="2" charset="2"/>
              <a:buChar char="ü"/>
            </a:pPr>
            <a:r>
              <a:rPr lang="en-GB" sz="2400" b="1" spc="-1" dirty="0" smtClean="0">
                <a:solidFill>
                  <a:srgbClr val="FFFFFF"/>
                </a:solidFill>
              </a:rPr>
              <a:t> Help decoding Swiss job market and culture.</a:t>
            </a:r>
            <a:endParaRPr lang="en-GB" sz="2400" spc="-1" dirty="0" smtClean="0">
              <a:solidFill>
                <a:srgbClr val="000000"/>
              </a:solidFill>
            </a:endParaRPr>
          </a:p>
          <a:p>
            <a:pPr marL="343080" indent="-342900">
              <a:spcBef>
                <a:spcPts val="200"/>
              </a:spcBef>
              <a:buClr>
                <a:srgbClr val="FFFFFF"/>
              </a:buClr>
              <a:buFont typeface="Wingdings" panose="05000000000000000000" pitchFamily="2" charset="2"/>
              <a:buChar char="ü"/>
            </a:pPr>
            <a:r>
              <a:rPr lang="en-GB" sz="2400" b="1" spc="-1" dirty="0" smtClean="0">
                <a:solidFill>
                  <a:srgbClr val="FFFFFF"/>
                </a:solidFill>
              </a:rPr>
              <a:t> Enhance your visibility to top employers in the region.</a:t>
            </a:r>
            <a:endParaRPr lang="en-GB" sz="2400" spc="-1" dirty="0" smtClean="0">
              <a:solidFill>
                <a:srgbClr val="000000"/>
              </a:solidFill>
            </a:endParaRPr>
          </a:p>
          <a:p>
            <a:pPr marL="343080" indent="-342900">
              <a:spcBef>
                <a:spcPts val="200"/>
              </a:spcBef>
              <a:buClr>
                <a:srgbClr val="FFFFFF"/>
              </a:buClr>
              <a:buFont typeface="Wingdings" panose="05000000000000000000" pitchFamily="2" charset="2"/>
              <a:buChar char="ü"/>
            </a:pPr>
            <a:r>
              <a:rPr lang="en-GB" sz="2400" b="1" spc="-1" dirty="0" smtClean="0">
                <a:solidFill>
                  <a:srgbClr val="FFFFFF"/>
                </a:solidFill>
              </a:rPr>
              <a:t> To be in contact with other spouses  in your same situation. </a:t>
            </a:r>
            <a:endParaRPr lang="en-GB" sz="2400" spc="-1" dirty="0" smtClean="0">
              <a:solidFill>
                <a:srgbClr val="000000"/>
              </a:solidFill>
            </a:endParaRPr>
          </a:p>
          <a:p>
            <a:pPr marL="343080" indent="-342900">
              <a:spcBef>
                <a:spcPts val="200"/>
              </a:spcBef>
              <a:buClr>
                <a:srgbClr val="FFFFFF"/>
              </a:buClr>
              <a:buFont typeface="Wingdings" panose="05000000000000000000" pitchFamily="2" charset="2"/>
              <a:buChar char="ü"/>
            </a:pPr>
            <a:r>
              <a:rPr lang="en-GB" sz="2400" b="1" spc="-1" dirty="0" smtClean="0">
                <a:solidFill>
                  <a:srgbClr val="E9FFF9"/>
                </a:solidFill>
              </a:rPr>
              <a:t> Opportunity to volunteer. </a:t>
            </a:r>
            <a:endParaRPr lang="en-GB" sz="2400" spc="-1" dirty="0">
              <a:solidFill>
                <a:srgbClr val="000000"/>
              </a:solidFill>
            </a:endParaRPr>
          </a:p>
        </p:txBody>
      </p:sp>
      <p:sp>
        <p:nvSpPr>
          <p:cNvPr id="330" name="CustomShape 3"/>
          <p:cNvSpPr/>
          <p:nvPr/>
        </p:nvSpPr>
        <p:spPr>
          <a:xfrm>
            <a:off x="6905455" y="2780928"/>
            <a:ext cx="4069080" cy="2510712"/>
          </a:xfrm>
          <a:prstGeom prst="rect">
            <a:avLst/>
          </a:prstGeom>
          <a:noFill/>
          <a:ln w="12600">
            <a:noFill/>
          </a:ln>
        </p:spPr>
        <p:style>
          <a:lnRef idx="0">
            <a:scrgbClr r="0" g="0" b="0"/>
          </a:lnRef>
          <a:fillRef idx="0">
            <a:scrgbClr r="0" g="0" b="0"/>
          </a:fillRef>
          <a:effectRef idx="0">
            <a:scrgbClr r="0" g="0" b="0"/>
          </a:effectRef>
          <a:fontRef idx="minor"/>
        </p:style>
        <p:txBody>
          <a:bodyPr lIns="0" tIns="0" rIns="0" bIns="0">
            <a:normAutofit/>
          </a:bodyPr>
          <a:lstStyle/>
          <a:p>
            <a:pPr marL="171540" indent="-171360">
              <a:spcBef>
                <a:spcPts val="501"/>
              </a:spcBef>
              <a:buClr>
                <a:srgbClr val="FFFFFF"/>
              </a:buClr>
              <a:buFont typeface="Wingdings" charset="2"/>
              <a:buChar char=""/>
            </a:pPr>
            <a:r>
              <a:rPr lang="en-GB" sz="2400" b="1" spc="-1" dirty="0" smtClean="0">
                <a:solidFill>
                  <a:srgbClr val="FFFFFF"/>
                </a:solidFill>
                <a:ea typeface="MS PGothic"/>
              </a:rPr>
              <a:t> Find a job for you.</a:t>
            </a:r>
            <a:endParaRPr lang="en-GB" sz="2400" spc="-1" dirty="0" smtClean="0"/>
          </a:p>
          <a:p>
            <a:pPr marL="171540" indent="-171360">
              <a:spcBef>
                <a:spcPts val="501"/>
              </a:spcBef>
              <a:buClr>
                <a:srgbClr val="FFFFFF"/>
              </a:buClr>
              <a:buFont typeface="Wingdings" charset="2"/>
              <a:buChar char=""/>
            </a:pPr>
            <a:r>
              <a:rPr lang="en-GB" sz="2400" b="1" spc="-1" dirty="0" smtClean="0">
                <a:solidFill>
                  <a:srgbClr val="FFFFFF"/>
                </a:solidFill>
                <a:ea typeface="MS PGothic"/>
              </a:rPr>
              <a:t> Do networking for you. </a:t>
            </a:r>
            <a:endParaRPr lang="en-GB" sz="2400" spc="-1" dirty="0" smtClean="0"/>
          </a:p>
          <a:p>
            <a:pPr>
              <a:spcBef>
                <a:spcPts val="501"/>
              </a:spcBef>
            </a:pPr>
            <a:endParaRPr lang="en-GB" sz="2400" spc="-1" dirty="0" smtClean="0"/>
          </a:p>
          <a:p>
            <a:pPr>
              <a:spcBef>
                <a:spcPts val="501"/>
              </a:spcBef>
            </a:pPr>
            <a:endParaRPr lang="en-GB" sz="2400" spc="-1" dirty="0" smtClean="0"/>
          </a:p>
          <a:p>
            <a:pPr>
              <a:spcBef>
                <a:spcPts val="501"/>
              </a:spcBef>
            </a:pPr>
            <a:endParaRPr lang="en-GB" sz="2400" spc="-1" dirty="0"/>
          </a:p>
        </p:txBody>
      </p:sp>
      <p:pic>
        <p:nvPicPr>
          <p:cNvPr id="331" name="Picture 2_3" descr="C:\Users\noemi\AppData\Local\Microsoft\Windows\INetCache\IE\0316LJPX\primary-ok[1].png"/>
          <p:cNvPicPr/>
          <p:nvPr/>
        </p:nvPicPr>
        <p:blipFill>
          <a:blip r:embed="rId2"/>
          <a:stretch/>
        </p:blipFill>
        <p:spPr>
          <a:xfrm>
            <a:off x="2142655" y="5029200"/>
            <a:ext cx="1198080" cy="970560"/>
          </a:xfrm>
          <a:prstGeom prst="rect">
            <a:avLst/>
          </a:prstGeom>
          <a:ln>
            <a:noFill/>
          </a:ln>
        </p:spPr>
      </p:pic>
      <p:pic>
        <p:nvPicPr>
          <p:cNvPr id="332" name="Picture 2_4" descr="C:\Users\noemi\AppData\Local\Microsoft\Windows\INetCache\IE\7LAST9Z1\OK-2[1].png"/>
          <p:cNvPicPr/>
          <p:nvPr/>
        </p:nvPicPr>
        <p:blipFill>
          <a:blip r:embed="rId3"/>
          <a:stretch/>
        </p:blipFill>
        <p:spPr>
          <a:xfrm>
            <a:off x="8324215" y="4780440"/>
            <a:ext cx="989460" cy="893520"/>
          </a:xfrm>
          <a:prstGeom prst="rect">
            <a:avLst/>
          </a:prstGeom>
          <a:ln>
            <a:noFill/>
          </a:ln>
        </p:spPr>
      </p:pic>
      <p:pic>
        <p:nvPicPr>
          <p:cNvPr id="333" name="Picture 2_5"/>
          <p:cNvPicPr/>
          <p:nvPr/>
        </p:nvPicPr>
        <p:blipFill>
          <a:blip r:embed="rId4"/>
          <a:stretch/>
        </p:blipFill>
        <p:spPr>
          <a:xfrm>
            <a:off x="9226195" y="6097320"/>
            <a:ext cx="2975940" cy="731520"/>
          </a:xfrm>
          <a:prstGeom prst="rect">
            <a:avLst/>
          </a:prstGeom>
          <a:ln>
            <a:noFill/>
          </a:ln>
        </p:spPr>
      </p:pic>
      <p:sp>
        <p:nvSpPr>
          <p:cNvPr id="8" name="TextBox 7"/>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spTree>
    <p:extLst>
      <p:ext uri="{BB962C8B-B14F-4D97-AF65-F5344CB8AC3E}">
        <p14:creationId xmlns:p14="http://schemas.microsoft.com/office/powerpoint/2010/main" val="31347169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rgbClr val="84C6C6"/>
        </a:solidFill>
        <a:effectLst/>
      </p:bgPr>
    </p:bg>
    <p:spTree>
      <p:nvGrpSpPr>
        <p:cNvPr id="1" name=""/>
        <p:cNvGrpSpPr/>
        <p:nvPr/>
      </p:nvGrpSpPr>
      <p:grpSpPr>
        <a:xfrm>
          <a:off x="0" y="0"/>
          <a:ext cx="0" cy="0"/>
          <a:chOff x="0" y="0"/>
          <a:chExt cx="0" cy="0"/>
        </a:xfrm>
      </p:grpSpPr>
      <p:sp>
        <p:nvSpPr>
          <p:cNvPr id="6" name="Oval 5"/>
          <p:cNvSpPr/>
          <p:nvPr/>
        </p:nvSpPr>
        <p:spPr>
          <a:xfrm>
            <a:off x="47328" y="25010"/>
            <a:ext cx="955718" cy="955718"/>
          </a:xfrm>
          <a:prstGeom prst="ellipse">
            <a:avLst/>
          </a:prstGeom>
          <a:solidFill>
            <a:srgbClr val="61C4D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3" name="CustomShape 1"/>
          <p:cNvSpPr/>
          <p:nvPr/>
        </p:nvSpPr>
        <p:spPr>
          <a:xfrm>
            <a:off x="645055" y="1264396"/>
            <a:ext cx="10445040" cy="379260"/>
          </a:xfrm>
          <a:prstGeom prst="rect">
            <a:avLst/>
          </a:prstGeom>
          <a:noFill/>
          <a:ln>
            <a:noFill/>
          </a:ln>
        </p:spPr>
        <p:style>
          <a:lnRef idx="0">
            <a:scrgbClr r="0" g="0" b="0"/>
          </a:lnRef>
          <a:fillRef idx="0">
            <a:scrgbClr r="0" g="0" b="0"/>
          </a:fillRef>
          <a:effectRef idx="0">
            <a:scrgbClr r="0" g="0" b="0"/>
          </a:effectRef>
          <a:fontRef idx="minor"/>
        </p:style>
        <p:txBody>
          <a:bodyPr lIns="45000" tIns="22500" rIns="45000" bIns="22500">
            <a:noAutofit/>
          </a:bodyPr>
          <a:lstStyle/>
          <a:p>
            <a:pPr algn="ctr">
              <a:lnSpc>
                <a:spcPct val="100000"/>
              </a:lnSpc>
            </a:pPr>
            <a:r>
              <a:rPr lang="en-US" sz="3000" spc="-1" dirty="0" smtClean="0">
                <a:solidFill>
                  <a:srgbClr val="008080"/>
                </a:solidFill>
                <a:latin typeface="Arial"/>
                <a:ea typeface="Arial"/>
              </a:rPr>
              <a:t>INTERNATIONAL DUAL CAREER NETWORK</a:t>
            </a:r>
          </a:p>
          <a:p>
            <a:pPr algn="ctr">
              <a:lnSpc>
                <a:spcPct val="100000"/>
              </a:lnSpc>
            </a:pPr>
            <a:r>
              <a:rPr lang="en-US" sz="3000" spc="-1" dirty="0" smtClean="0">
                <a:solidFill>
                  <a:srgbClr val="008080"/>
                </a:solidFill>
                <a:latin typeface="Arial"/>
                <a:ea typeface="Arial"/>
              </a:rPr>
              <a:t>CONTACT </a:t>
            </a:r>
            <a:r>
              <a:rPr lang="en-US" sz="3000" spc="-1" dirty="0">
                <a:solidFill>
                  <a:srgbClr val="008080"/>
                </a:solidFill>
                <a:latin typeface="Arial"/>
                <a:ea typeface="Arial"/>
              </a:rPr>
              <a:t>INFORMATION</a:t>
            </a:r>
            <a:endParaRPr lang="en-US" sz="3000" spc="-1" dirty="0">
              <a:latin typeface="Arial"/>
            </a:endParaRPr>
          </a:p>
        </p:txBody>
      </p:sp>
      <p:sp>
        <p:nvSpPr>
          <p:cNvPr id="404" name="CustomShape 2"/>
          <p:cNvSpPr/>
          <p:nvPr/>
        </p:nvSpPr>
        <p:spPr>
          <a:xfrm>
            <a:off x="1847528" y="2210296"/>
            <a:ext cx="9970380" cy="3522960"/>
          </a:xfrm>
          <a:prstGeom prst="rect">
            <a:avLst/>
          </a:prstGeom>
          <a:noFill/>
          <a:ln>
            <a:noFill/>
          </a:ln>
        </p:spPr>
        <p:style>
          <a:lnRef idx="0">
            <a:scrgbClr r="0" g="0" b="0"/>
          </a:lnRef>
          <a:fillRef idx="0">
            <a:scrgbClr r="0" g="0" b="0"/>
          </a:fillRef>
          <a:effectRef idx="0">
            <a:scrgbClr r="0" g="0" b="0"/>
          </a:effectRef>
          <a:fontRef idx="minor"/>
        </p:style>
        <p:txBody>
          <a:bodyPr lIns="45000" tIns="22500" rIns="45000" bIns="22500">
            <a:normAutofit/>
          </a:bodyPr>
          <a:lstStyle/>
          <a:p>
            <a:pPr>
              <a:lnSpc>
                <a:spcPct val="80000"/>
              </a:lnSpc>
              <a:spcBef>
                <a:spcPts val="451"/>
              </a:spcBef>
            </a:pPr>
            <a:endParaRPr lang="en-US" sz="2400" b="1" spc="-1" dirty="0" smtClean="0">
              <a:solidFill>
                <a:srgbClr val="000000"/>
              </a:solidFill>
              <a:latin typeface="Arial"/>
            </a:endParaRPr>
          </a:p>
          <a:p>
            <a:pPr>
              <a:lnSpc>
                <a:spcPct val="80000"/>
              </a:lnSpc>
              <a:spcBef>
                <a:spcPts val="451"/>
              </a:spcBef>
            </a:pPr>
            <a:endParaRPr lang="en-US" sz="2400" spc="-1" dirty="0">
              <a:latin typeface="Arial"/>
            </a:endParaRPr>
          </a:p>
          <a:p>
            <a:pPr>
              <a:lnSpc>
                <a:spcPct val="90000"/>
              </a:lnSpc>
              <a:spcBef>
                <a:spcPts val="451"/>
              </a:spcBef>
            </a:pPr>
            <a:r>
              <a:rPr lang="en-US" sz="2300" spc="-1" dirty="0">
                <a:solidFill>
                  <a:schemeClr val="bg1"/>
                </a:solidFill>
                <a:latin typeface="Arial"/>
                <a:ea typeface="Arial"/>
              </a:rPr>
              <a:t>General Information:			</a:t>
            </a:r>
            <a:r>
              <a:rPr lang="en-US" sz="2300" b="1" spc="-1" dirty="0" smtClean="0">
                <a:solidFill>
                  <a:schemeClr val="bg1"/>
                </a:solidFill>
                <a:latin typeface="Arial"/>
                <a:ea typeface="Arial"/>
              </a:rPr>
              <a:t>geneva@idcn.info</a:t>
            </a:r>
            <a:endParaRPr lang="en-US" sz="2300" spc="-1" dirty="0">
              <a:solidFill>
                <a:schemeClr val="bg1"/>
              </a:solidFill>
              <a:latin typeface="Arial"/>
            </a:endParaRPr>
          </a:p>
          <a:p>
            <a:pPr>
              <a:lnSpc>
                <a:spcPct val="90000"/>
              </a:lnSpc>
              <a:spcBef>
                <a:spcPts val="451"/>
              </a:spcBef>
            </a:pPr>
            <a:r>
              <a:rPr lang="en-US" sz="2300" spc="-1" dirty="0">
                <a:solidFill>
                  <a:schemeClr val="bg1"/>
                </a:solidFill>
                <a:latin typeface="Arial"/>
                <a:ea typeface="Arial"/>
              </a:rPr>
              <a:t>Volunteer Opportunities:		</a:t>
            </a:r>
            <a:r>
              <a:rPr lang="en-US" sz="2300" b="1" spc="-1" dirty="0" smtClean="0">
                <a:solidFill>
                  <a:schemeClr val="bg1"/>
                </a:solidFill>
                <a:latin typeface="Arial"/>
                <a:ea typeface="Arial"/>
              </a:rPr>
              <a:t>volunteer.geneva@idcn.info</a:t>
            </a:r>
            <a:endParaRPr lang="en-US" sz="2300" spc="-1" dirty="0">
              <a:solidFill>
                <a:schemeClr val="bg1"/>
              </a:solidFill>
              <a:latin typeface="Arial"/>
            </a:endParaRPr>
          </a:p>
          <a:p>
            <a:pPr>
              <a:lnSpc>
                <a:spcPct val="90000"/>
              </a:lnSpc>
              <a:spcBef>
                <a:spcPts val="451"/>
              </a:spcBef>
            </a:pPr>
            <a:r>
              <a:rPr lang="en-US" sz="2300" spc="-1" dirty="0">
                <a:solidFill>
                  <a:schemeClr val="bg1"/>
                </a:solidFill>
                <a:latin typeface="Arial"/>
                <a:ea typeface="Arial"/>
              </a:rPr>
              <a:t>Membership Questions:		</a:t>
            </a:r>
            <a:r>
              <a:rPr lang="en-US" sz="2300" b="1" spc="-1" dirty="0" smtClean="0">
                <a:solidFill>
                  <a:schemeClr val="bg1"/>
                </a:solidFill>
                <a:latin typeface="Arial"/>
                <a:ea typeface="Arial"/>
              </a:rPr>
              <a:t>membership.geneva@idcn.info</a:t>
            </a:r>
            <a:endParaRPr lang="en-US" sz="2300" spc="-1" dirty="0">
              <a:solidFill>
                <a:schemeClr val="bg1"/>
              </a:solidFill>
              <a:latin typeface="Arial"/>
            </a:endParaRPr>
          </a:p>
          <a:p>
            <a:pPr>
              <a:lnSpc>
                <a:spcPct val="80000"/>
              </a:lnSpc>
              <a:spcBef>
                <a:spcPts val="451"/>
              </a:spcBef>
            </a:pPr>
            <a:endParaRPr lang="en-US" sz="2300" spc="-1" dirty="0">
              <a:latin typeface="Arial"/>
            </a:endParaRPr>
          </a:p>
          <a:p>
            <a:pPr>
              <a:lnSpc>
                <a:spcPct val="80000"/>
              </a:lnSpc>
              <a:spcBef>
                <a:spcPts val="451"/>
              </a:spcBef>
            </a:pPr>
            <a:r>
              <a:rPr lang="en-US" sz="2300" b="1" spc="-1" dirty="0" smtClean="0">
                <a:solidFill>
                  <a:srgbClr val="0E6E6D"/>
                </a:solidFill>
                <a:latin typeface="Arial"/>
                <a:ea typeface="Arial"/>
              </a:rPr>
              <a:t>Website</a:t>
            </a:r>
            <a:r>
              <a:rPr lang="en-US" sz="2300" b="1" spc="-1" dirty="0">
                <a:solidFill>
                  <a:srgbClr val="0E6E6D"/>
                </a:solidFill>
                <a:latin typeface="Arial"/>
                <a:ea typeface="Arial"/>
              </a:rPr>
              <a:t>:</a:t>
            </a:r>
            <a:r>
              <a:rPr lang="en-US" sz="2300" spc="-1" dirty="0">
                <a:solidFill>
                  <a:srgbClr val="000000"/>
                </a:solidFill>
                <a:latin typeface="Arial"/>
                <a:ea typeface="Arial"/>
              </a:rPr>
              <a:t>				</a:t>
            </a:r>
            <a:r>
              <a:rPr lang="en-US" sz="2300" b="1" spc="-1" dirty="0" smtClean="0">
                <a:solidFill>
                  <a:schemeClr val="bg1"/>
                </a:solidFill>
                <a:latin typeface="Arial"/>
                <a:ea typeface="Arial"/>
              </a:rPr>
              <a:t>www.idcn.info</a:t>
            </a:r>
            <a:endParaRPr lang="en-US" sz="2300" spc="-1" dirty="0">
              <a:solidFill>
                <a:schemeClr val="bg1"/>
              </a:solidFill>
              <a:latin typeface="Arial"/>
            </a:endParaRPr>
          </a:p>
          <a:p>
            <a:pPr>
              <a:lnSpc>
                <a:spcPct val="80000"/>
              </a:lnSpc>
              <a:spcBef>
                <a:spcPts val="451"/>
              </a:spcBef>
            </a:pPr>
            <a:r>
              <a:rPr lang="en-US" sz="2300" b="1" spc="-1" dirty="0" smtClean="0">
                <a:solidFill>
                  <a:srgbClr val="0E6E6D"/>
                </a:solidFill>
                <a:latin typeface="Arial"/>
                <a:ea typeface="Arial"/>
              </a:rPr>
              <a:t>LinkedIn:</a:t>
            </a:r>
            <a:r>
              <a:rPr lang="en-US" sz="2300" spc="-1" dirty="0" smtClean="0">
                <a:solidFill>
                  <a:srgbClr val="000000"/>
                </a:solidFill>
                <a:latin typeface="Arial"/>
                <a:ea typeface="Arial"/>
              </a:rPr>
              <a:t>				</a:t>
            </a:r>
            <a:r>
              <a:rPr lang="en-US" sz="2300" b="1" spc="-1" dirty="0" smtClean="0">
                <a:solidFill>
                  <a:schemeClr val="bg1"/>
                </a:solidFill>
                <a:latin typeface="Arial"/>
                <a:ea typeface="Arial"/>
                <a:hlinkClick r:id="rId3"/>
              </a:rPr>
              <a:t>IDCN </a:t>
            </a:r>
            <a:r>
              <a:rPr lang="en-US" sz="2300" b="1" spc="-1" dirty="0">
                <a:solidFill>
                  <a:schemeClr val="bg1"/>
                </a:solidFill>
                <a:latin typeface="Arial"/>
                <a:ea typeface="Arial"/>
                <a:hlinkClick r:id="rId3"/>
              </a:rPr>
              <a:t>Lake Geneva </a:t>
            </a:r>
            <a:r>
              <a:rPr lang="en-US" sz="2300" b="1" spc="-1" dirty="0" smtClean="0">
                <a:solidFill>
                  <a:schemeClr val="bg1"/>
                </a:solidFill>
                <a:latin typeface="Arial"/>
                <a:ea typeface="Arial"/>
                <a:hlinkClick r:id="rId3"/>
              </a:rPr>
              <a:t>Region</a:t>
            </a:r>
            <a:endParaRPr lang="en-US" sz="2300" spc="-1" dirty="0">
              <a:solidFill>
                <a:schemeClr val="bg1"/>
              </a:solidFill>
              <a:latin typeface="Arial"/>
            </a:endParaRPr>
          </a:p>
        </p:txBody>
      </p:sp>
      <p:sp>
        <p:nvSpPr>
          <p:cNvPr id="5" name="TextBox 4"/>
          <p:cNvSpPr txBox="1"/>
          <p:nvPr/>
        </p:nvSpPr>
        <p:spPr>
          <a:xfrm>
            <a:off x="19375" y="318203"/>
            <a:ext cx="1036065" cy="369332"/>
          </a:xfrm>
          <a:prstGeom prst="rect">
            <a:avLst/>
          </a:prstGeom>
          <a:noFill/>
        </p:spPr>
        <p:txBody>
          <a:bodyPr wrap="square" lIns="0" tIns="0" rIns="0" bIns="0" rtlCol="0">
            <a:spAutoFit/>
          </a:bodyPr>
          <a:lstStyle/>
          <a:p>
            <a:pPr algn="ctr"/>
            <a:r>
              <a:rPr lang="en-US" sz="1200" dirty="0" smtClean="0">
                <a:solidFill>
                  <a:srgbClr val="002060"/>
                </a:solidFill>
              </a:rPr>
              <a:t>Partner</a:t>
            </a:r>
          </a:p>
          <a:p>
            <a:pPr algn="ctr"/>
            <a:r>
              <a:rPr lang="en-US" sz="1200" dirty="0" smtClean="0">
                <a:solidFill>
                  <a:srgbClr val="002060"/>
                </a:solidFill>
              </a:rPr>
              <a:t>support</a:t>
            </a:r>
          </a:p>
        </p:txBody>
      </p:sp>
      <p:pic>
        <p:nvPicPr>
          <p:cNvPr id="7" name="Picture 2_5"/>
          <p:cNvPicPr/>
          <p:nvPr/>
        </p:nvPicPr>
        <p:blipFill>
          <a:blip r:embed="rId4"/>
          <a:stretch/>
        </p:blipFill>
        <p:spPr>
          <a:xfrm>
            <a:off x="9226195" y="6097320"/>
            <a:ext cx="2975940" cy="731520"/>
          </a:xfrm>
          <a:prstGeom prst="rect">
            <a:avLst/>
          </a:prstGeom>
          <a:ln>
            <a:noFill/>
          </a:ln>
        </p:spPr>
      </p:pic>
    </p:spTree>
    <p:extLst>
      <p:ext uri="{BB962C8B-B14F-4D97-AF65-F5344CB8AC3E}">
        <p14:creationId xmlns:p14="http://schemas.microsoft.com/office/powerpoint/2010/main" val="3825295598"/>
      </p:ext>
    </p:extLst>
  </p:cSld>
  <p:clrMapOvr>
    <a:masterClrMapping/>
  </p:clrMapOvr>
  <mc:AlternateContent xmlns:mc="http://schemas.openxmlformats.org/markup-compatibility/2006" xmlns:p14="http://schemas.microsoft.com/office/powerpoint/2010/main">
    <mc:Choice Requires="p14">
      <p:transition spd="slow" p14:dur="2000"/>
    </mc:Choice>
    <mc:Fallback xmlns="" xmlns:p15="http://schemas.microsoft.com/office/powerpoint/2012/main">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E163E"/>
        </a:solidFill>
        <a:effectLst/>
      </p:bgPr>
    </p:bg>
    <p:spTree>
      <p:nvGrpSpPr>
        <p:cNvPr id="1" name=""/>
        <p:cNvGrpSpPr/>
        <p:nvPr/>
      </p:nvGrpSpPr>
      <p:grpSpPr>
        <a:xfrm>
          <a:off x="0" y="0"/>
          <a:ext cx="0" cy="0"/>
          <a:chOff x="0" y="0"/>
          <a:chExt cx="0" cy="0"/>
        </a:xfrm>
      </p:grpSpPr>
      <p:sp>
        <p:nvSpPr>
          <p:cNvPr id="8" name="Title 7"/>
          <p:cNvSpPr>
            <a:spLocks noGrp="1"/>
          </p:cNvSpPr>
          <p:nvPr>
            <p:ph type="title"/>
          </p:nvPr>
        </p:nvSpPr>
        <p:spPr>
          <a:xfrm>
            <a:off x="2265180" y="2780928"/>
            <a:ext cx="7661639" cy="2160240"/>
          </a:xfrm>
        </p:spPr>
        <p:txBody>
          <a:bodyPr/>
          <a:lstStyle/>
          <a:p>
            <a:pPr algn="ctr"/>
            <a:r>
              <a:rPr lang="en-GB" sz="4800" dirty="0" smtClean="0">
                <a:solidFill>
                  <a:schemeClr val="bg1"/>
                </a:solidFill>
              </a:rPr>
              <a:t>Anti-Harassment</a:t>
            </a:r>
            <a:br>
              <a:rPr lang="en-GB" sz="4800" dirty="0" smtClean="0">
                <a:solidFill>
                  <a:schemeClr val="bg1"/>
                </a:solidFill>
              </a:rPr>
            </a:br>
            <a:r>
              <a:rPr lang="en-GB" sz="4800" dirty="0" smtClean="0">
                <a:solidFill>
                  <a:schemeClr val="bg1"/>
                </a:solidFill>
              </a:rPr>
              <a:t/>
            </a:r>
            <a:br>
              <a:rPr lang="en-GB" sz="4800" dirty="0" smtClean="0">
                <a:solidFill>
                  <a:schemeClr val="bg1"/>
                </a:solidFill>
              </a:rPr>
            </a:br>
            <a:r>
              <a:rPr lang="en-GB" sz="3200" dirty="0" smtClean="0">
                <a:solidFill>
                  <a:schemeClr val="bg1"/>
                </a:solidFill>
              </a:rPr>
              <a:t>Legal framework &amp; support structures</a:t>
            </a:r>
            <a:endParaRPr lang="en-GB" sz="3200" dirty="0">
              <a:solidFill>
                <a:schemeClr val="bg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33" name="Oval 32"/>
          <p:cNvSpPr/>
          <p:nvPr/>
        </p:nvSpPr>
        <p:spPr>
          <a:xfrm>
            <a:off x="47328" y="25010"/>
            <a:ext cx="955718" cy="955718"/>
          </a:xfrm>
          <a:prstGeom prst="ellipse">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33019" y="260648"/>
            <a:ext cx="1088459" cy="369332"/>
          </a:xfrm>
          <a:prstGeom prst="rect">
            <a:avLst/>
          </a:prstGeom>
          <a:noFill/>
        </p:spPr>
        <p:txBody>
          <a:bodyPr wrap="square" lIns="0" tIns="0" rIns="0" bIns="0" rtlCol="0">
            <a:spAutoFit/>
          </a:bodyPr>
          <a:lstStyle/>
          <a:p>
            <a:pPr algn="ctr"/>
            <a:r>
              <a:rPr lang="en-US" sz="1200" dirty="0" smtClean="0">
                <a:solidFill>
                  <a:schemeClr val="bg1"/>
                </a:solidFill>
              </a:rPr>
              <a:t>Anti-Harassment</a:t>
            </a:r>
          </a:p>
        </p:txBody>
      </p:sp>
    </p:spTree>
    <p:extLst>
      <p:ext uri="{BB962C8B-B14F-4D97-AF65-F5344CB8AC3E}">
        <p14:creationId xmlns:p14="http://schemas.microsoft.com/office/powerpoint/2010/main" val="39414227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pic>
        <p:nvPicPr>
          <p:cNvPr id="4" name="Picture 3">
            <a:hlinkClick r:id="rId4"/>
          </p:cNvPr>
          <p:cNvPicPr>
            <a:picLocks noChangeAspect="1"/>
          </p:cNvPicPr>
          <p:nvPr/>
        </p:nvPicPr>
        <p:blipFill>
          <a:blip r:embed="rId5"/>
          <a:stretch>
            <a:fillRect/>
          </a:stretch>
        </p:blipFill>
        <p:spPr>
          <a:xfrm>
            <a:off x="2279576" y="812633"/>
            <a:ext cx="7056784" cy="5286029"/>
          </a:xfrm>
          <a:prstGeom prst="rect">
            <a:avLst/>
          </a:prstGeom>
        </p:spPr>
      </p:pic>
      <p:sp>
        <p:nvSpPr>
          <p:cNvPr id="5" name="Title 7"/>
          <p:cNvSpPr>
            <a:spLocks noGrp="1"/>
          </p:cNvSpPr>
          <p:nvPr>
            <p:ph type="title"/>
          </p:nvPr>
        </p:nvSpPr>
        <p:spPr>
          <a:xfrm>
            <a:off x="1977148" y="188640"/>
            <a:ext cx="7661639" cy="1065742"/>
          </a:xfrm>
        </p:spPr>
        <p:txBody>
          <a:bodyPr/>
          <a:lstStyle/>
          <a:p>
            <a:pPr algn="ctr"/>
            <a:r>
              <a:rPr lang="en-GB" sz="4000" dirty="0" smtClean="0">
                <a:solidFill>
                  <a:srgbClr val="002060"/>
                </a:solidFill>
              </a:rPr>
              <a:t>Formal response channels</a:t>
            </a:r>
            <a:endParaRPr lang="en-GB" sz="4000" dirty="0">
              <a:solidFill>
                <a:srgbClr val="002060"/>
              </a:solidFill>
            </a:endParaRPr>
          </a:p>
        </p:txBody>
      </p:sp>
      <p:sp>
        <p:nvSpPr>
          <p:cNvPr id="8" name="Oval 7"/>
          <p:cNvSpPr/>
          <p:nvPr/>
        </p:nvSpPr>
        <p:spPr>
          <a:xfrm>
            <a:off x="47328" y="25010"/>
            <a:ext cx="955718" cy="955718"/>
          </a:xfrm>
          <a:prstGeom prst="ellipse">
            <a:avLst/>
          </a:prstGeom>
          <a:solidFill>
            <a:srgbClr val="0033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3019" y="260648"/>
            <a:ext cx="1088459" cy="369332"/>
          </a:xfrm>
          <a:prstGeom prst="rect">
            <a:avLst/>
          </a:prstGeom>
          <a:noFill/>
        </p:spPr>
        <p:txBody>
          <a:bodyPr wrap="square" lIns="0" tIns="0" rIns="0" bIns="0" rtlCol="0">
            <a:spAutoFit/>
          </a:bodyPr>
          <a:lstStyle/>
          <a:p>
            <a:pPr algn="ctr"/>
            <a:r>
              <a:rPr lang="en-US" sz="1200" dirty="0" smtClean="0">
                <a:solidFill>
                  <a:srgbClr val="002060"/>
                </a:solidFill>
              </a:rPr>
              <a:t>Anti-Harassment</a:t>
            </a:r>
          </a:p>
        </p:txBody>
      </p:sp>
    </p:spTree>
    <p:extLst>
      <p:ext uri="{BB962C8B-B14F-4D97-AF65-F5344CB8AC3E}">
        <p14:creationId xmlns:p14="http://schemas.microsoft.com/office/powerpoint/2010/main" val="7231133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47793" y="196984"/>
            <a:ext cx="9226874" cy="1065742"/>
          </a:xfrm>
        </p:spPr>
        <p:txBody>
          <a:bodyPr/>
          <a:lstStyle/>
          <a:p>
            <a:pPr algn="ctr"/>
            <a:r>
              <a:rPr lang="en-GB" sz="4800" dirty="0" smtClean="0">
                <a:solidFill>
                  <a:srgbClr val="002060"/>
                </a:solidFill>
              </a:rPr>
              <a:t>Anti-harassment</a:t>
            </a:r>
            <a:endParaRPr lang="en-GB" sz="48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2997475" y="1304633"/>
            <a:ext cx="5546797" cy="1569660"/>
          </a:xfrm>
          <a:prstGeom prst="rect">
            <a:avLst/>
          </a:prstGeom>
        </p:spPr>
        <p:txBody>
          <a:bodyPr wrap="square">
            <a:spAutoFit/>
          </a:bodyPr>
          <a:lstStyle/>
          <a:p>
            <a:r>
              <a:rPr lang="en-US" sz="2400" dirty="0" smtClean="0">
                <a:solidFill>
                  <a:srgbClr val="002060"/>
                </a:solidFill>
              </a:rPr>
              <a:t>Ensure User </a:t>
            </a:r>
            <a:r>
              <a:rPr lang="en-US" sz="2400" dirty="0" smtClean="0">
                <a:solidFill>
                  <a:srgbClr val="002060"/>
                </a:solidFill>
              </a:rPr>
              <a:t>community is also aware of policy and support structures</a:t>
            </a:r>
          </a:p>
          <a:p>
            <a:endParaRPr lang="en-US" sz="2400" dirty="0">
              <a:solidFill>
                <a:srgbClr val="002060"/>
              </a:solidFill>
            </a:endParaRPr>
          </a:p>
          <a:p>
            <a:r>
              <a:rPr lang="en-US" sz="2400" dirty="0" smtClean="0">
                <a:solidFill>
                  <a:srgbClr val="002060"/>
                </a:solidFill>
              </a:rPr>
              <a:t>Accountability</a:t>
            </a:r>
            <a:endParaRPr lang="en-US" sz="2400" dirty="0">
              <a:solidFill>
                <a:srgbClr val="002060"/>
              </a:solidFill>
            </a:endParaRPr>
          </a:p>
        </p:txBody>
      </p:sp>
      <p:sp>
        <p:nvSpPr>
          <p:cNvPr id="14" name="Oval 13"/>
          <p:cNvSpPr/>
          <p:nvPr/>
        </p:nvSpPr>
        <p:spPr>
          <a:xfrm>
            <a:off x="2710278" y="1417339"/>
            <a:ext cx="204273" cy="204273"/>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219318" y="3737721"/>
            <a:ext cx="2371910" cy="2371910"/>
          </a:xfrm>
          <a:prstGeom prst="ellipse">
            <a:avLst/>
          </a:prstGeom>
          <a:solidFill>
            <a:srgbClr val="54BCB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574762" y="4276469"/>
            <a:ext cx="1554835" cy="1754326"/>
          </a:xfrm>
          <a:prstGeom prst="rect">
            <a:avLst/>
          </a:prstGeom>
          <a:noFill/>
        </p:spPr>
        <p:txBody>
          <a:bodyPr wrap="square" lIns="0" tIns="0" rIns="0" bIns="0" rtlCol="0">
            <a:spAutoFit/>
          </a:bodyPr>
          <a:lstStyle/>
          <a:p>
            <a:pPr algn="ctr"/>
            <a:r>
              <a:rPr lang="en-GB" sz="2000" dirty="0">
                <a:solidFill>
                  <a:srgbClr val="002060"/>
                </a:solidFill>
              </a:rPr>
              <a:t>"Thank you very much for this initiative, very good idea!"</a:t>
            </a:r>
            <a:endParaRPr lang="en-US" dirty="0" smtClean="0">
              <a:solidFill>
                <a:srgbClr val="002060"/>
              </a:solidFill>
            </a:endParaRPr>
          </a:p>
          <a:p>
            <a:pPr algn="ctr"/>
            <a:endParaRPr lang="en-GB" sz="1400" dirty="0" smtClean="0"/>
          </a:p>
        </p:txBody>
      </p:sp>
      <p:sp>
        <p:nvSpPr>
          <p:cNvPr id="27" name="Oval 26"/>
          <p:cNvSpPr/>
          <p:nvPr/>
        </p:nvSpPr>
        <p:spPr>
          <a:xfrm>
            <a:off x="2831034" y="3270003"/>
            <a:ext cx="2371910" cy="2371910"/>
          </a:xfrm>
          <a:prstGeom prst="ellipse">
            <a:avLst/>
          </a:prstGeom>
          <a:solidFill>
            <a:srgbClr val="54BCB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3239571" y="3883046"/>
            <a:ext cx="1554835" cy="1231106"/>
          </a:xfrm>
          <a:prstGeom prst="rect">
            <a:avLst/>
          </a:prstGeom>
          <a:noFill/>
        </p:spPr>
        <p:txBody>
          <a:bodyPr wrap="square" lIns="0" tIns="0" rIns="0" bIns="0" rtlCol="0">
            <a:spAutoFit/>
          </a:bodyPr>
          <a:lstStyle/>
          <a:p>
            <a:pPr algn="ctr"/>
            <a:r>
              <a:rPr lang="en-GB" sz="2000" dirty="0" smtClean="0">
                <a:solidFill>
                  <a:srgbClr val="002060"/>
                </a:solidFill>
              </a:rPr>
              <a:t>“Strongly </a:t>
            </a:r>
            <a:r>
              <a:rPr lang="en-GB" sz="2000" dirty="0">
                <a:solidFill>
                  <a:srgbClr val="002060"/>
                </a:solidFill>
              </a:rPr>
              <a:t>support what you are doing </a:t>
            </a:r>
            <a:r>
              <a:rPr lang="en-GB" sz="2000" dirty="0" smtClean="0">
                <a:solidFill>
                  <a:srgbClr val="002060"/>
                </a:solidFill>
              </a:rPr>
              <a:t>here”</a:t>
            </a:r>
            <a:endParaRPr lang="en-GB" sz="1400" dirty="0" smtClean="0"/>
          </a:p>
        </p:txBody>
      </p:sp>
      <p:sp>
        <p:nvSpPr>
          <p:cNvPr id="29" name="Oval 28"/>
          <p:cNvSpPr/>
          <p:nvPr/>
        </p:nvSpPr>
        <p:spPr>
          <a:xfrm>
            <a:off x="5697759" y="3371954"/>
            <a:ext cx="2716767" cy="2716767"/>
          </a:xfrm>
          <a:prstGeom prst="ellipse">
            <a:avLst/>
          </a:prstGeom>
          <a:solidFill>
            <a:srgbClr val="54BCB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5961342" y="4103030"/>
            <a:ext cx="2169823" cy="1384995"/>
          </a:xfrm>
          <a:prstGeom prst="rect">
            <a:avLst/>
          </a:prstGeom>
          <a:noFill/>
        </p:spPr>
        <p:txBody>
          <a:bodyPr wrap="square" lIns="0" tIns="0" rIns="0" bIns="0" rtlCol="0">
            <a:spAutoFit/>
          </a:bodyPr>
          <a:lstStyle/>
          <a:p>
            <a:pPr algn="ctr"/>
            <a:r>
              <a:rPr lang="en-GB" dirty="0" smtClean="0">
                <a:solidFill>
                  <a:srgbClr val="002060"/>
                </a:solidFill>
              </a:rPr>
              <a:t>“We </a:t>
            </a:r>
            <a:r>
              <a:rPr lang="en-GB" dirty="0">
                <a:solidFill>
                  <a:srgbClr val="002060"/>
                </a:solidFill>
              </a:rPr>
              <a:t>appreciate this very much and would like to invite you to join our Weekly Meeting</a:t>
            </a:r>
            <a:r>
              <a:rPr lang="en-GB" dirty="0" smtClean="0">
                <a:solidFill>
                  <a:srgbClr val="002060"/>
                </a:solidFill>
              </a:rPr>
              <a:t>..”</a:t>
            </a:r>
            <a:endParaRPr lang="en-GB" sz="1200" dirty="0" smtClean="0"/>
          </a:p>
        </p:txBody>
      </p:sp>
      <p:sp>
        <p:nvSpPr>
          <p:cNvPr id="31" name="Oval 30"/>
          <p:cNvSpPr/>
          <p:nvPr/>
        </p:nvSpPr>
        <p:spPr>
          <a:xfrm>
            <a:off x="8909252" y="3371954"/>
            <a:ext cx="2371910" cy="2371910"/>
          </a:xfrm>
          <a:prstGeom prst="ellipse">
            <a:avLst/>
          </a:prstGeom>
          <a:solidFill>
            <a:srgbClr val="54BCB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9325376" y="4114226"/>
            <a:ext cx="1554835" cy="923330"/>
          </a:xfrm>
          <a:prstGeom prst="rect">
            <a:avLst/>
          </a:prstGeom>
          <a:noFill/>
        </p:spPr>
        <p:txBody>
          <a:bodyPr wrap="square" lIns="0" tIns="0" rIns="0" bIns="0" rtlCol="0">
            <a:spAutoFit/>
          </a:bodyPr>
          <a:lstStyle/>
          <a:p>
            <a:pPr algn="ctr"/>
            <a:r>
              <a:rPr lang="en-GB" sz="2000" dirty="0" smtClean="0">
                <a:solidFill>
                  <a:srgbClr val="002060"/>
                </a:solidFill>
              </a:rPr>
              <a:t>“…delighted </a:t>
            </a:r>
            <a:r>
              <a:rPr lang="en-GB" sz="2000" dirty="0">
                <a:solidFill>
                  <a:srgbClr val="002060"/>
                </a:solidFill>
              </a:rPr>
              <a:t>if you could present</a:t>
            </a:r>
            <a:r>
              <a:rPr lang="en-GB" sz="2000" dirty="0" smtClean="0">
                <a:solidFill>
                  <a:srgbClr val="002060"/>
                </a:solidFill>
              </a:rPr>
              <a:t>…”</a:t>
            </a:r>
            <a:endParaRPr lang="en-GB" sz="1400" dirty="0" smtClean="0"/>
          </a:p>
        </p:txBody>
      </p:sp>
      <p:sp>
        <p:nvSpPr>
          <p:cNvPr id="37" name="Oval 36"/>
          <p:cNvSpPr/>
          <p:nvPr/>
        </p:nvSpPr>
        <p:spPr>
          <a:xfrm>
            <a:off x="47328" y="25010"/>
            <a:ext cx="955718" cy="955718"/>
          </a:xfrm>
          <a:prstGeom prst="ellipse">
            <a:avLst/>
          </a:prstGeom>
          <a:solidFill>
            <a:srgbClr val="0033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33019" y="260648"/>
            <a:ext cx="1088459" cy="369332"/>
          </a:xfrm>
          <a:prstGeom prst="rect">
            <a:avLst/>
          </a:prstGeom>
          <a:noFill/>
        </p:spPr>
        <p:txBody>
          <a:bodyPr wrap="square" lIns="0" tIns="0" rIns="0" bIns="0" rtlCol="0">
            <a:spAutoFit/>
          </a:bodyPr>
          <a:lstStyle/>
          <a:p>
            <a:pPr algn="ctr"/>
            <a:r>
              <a:rPr lang="en-US" sz="1200" dirty="0" smtClean="0">
                <a:solidFill>
                  <a:srgbClr val="002060"/>
                </a:solidFill>
              </a:rPr>
              <a:t>Anti-Harassment</a:t>
            </a:r>
          </a:p>
        </p:txBody>
      </p:sp>
      <p:sp>
        <p:nvSpPr>
          <p:cNvPr id="33" name="Oval 32"/>
          <p:cNvSpPr/>
          <p:nvPr/>
        </p:nvSpPr>
        <p:spPr>
          <a:xfrm>
            <a:off x="2710277" y="2539330"/>
            <a:ext cx="204273" cy="204273"/>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4747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6" grpId="0"/>
      <p:bldP spid="27" grpId="0" animBg="1"/>
      <p:bldP spid="28" grpId="0"/>
      <p:bldP spid="29" grpId="0" animBg="1"/>
      <p:bldP spid="30" grpId="0"/>
      <p:bldP spid="31" grpId="0" animBg="1"/>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le 7"/>
          <p:cNvSpPr>
            <a:spLocks noGrp="1"/>
          </p:cNvSpPr>
          <p:nvPr>
            <p:ph type="title"/>
          </p:nvPr>
        </p:nvSpPr>
        <p:spPr>
          <a:xfrm>
            <a:off x="2252451" y="314856"/>
            <a:ext cx="8151300" cy="1065742"/>
          </a:xfrm>
        </p:spPr>
        <p:txBody>
          <a:bodyPr/>
          <a:lstStyle/>
          <a:p>
            <a:pPr algn="ctr"/>
            <a:r>
              <a:rPr lang="en-GB" sz="4000" dirty="0" smtClean="0">
                <a:solidFill>
                  <a:srgbClr val="002060"/>
                </a:solidFill>
              </a:rPr>
              <a:t>International Day of Women and Girls in Science: 11 Feb</a:t>
            </a:r>
            <a:endParaRPr lang="en-GB" sz="40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781688" y="2456456"/>
            <a:ext cx="3503228" cy="3785652"/>
          </a:xfrm>
          <a:prstGeom prst="rect">
            <a:avLst/>
          </a:prstGeom>
        </p:spPr>
        <p:txBody>
          <a:bodyPr wrap="square">
            <a:spAutoFit/>
          </a:bodyPr>
          <a:lstStyle/>
          <a:p>
            <a:r>
              <a:rPr lang="en-US" sz="2800" dirty="0" smtClean="0">
                <a:solidFill>
                  <a:srgbClr val="002060"/>
                </a:solidFill>
              </a:rPr>
              <a:t>EIRO</a:t>
            </a:r>
            <a:r>
              <a:rPr lang="en-US" sz="3000" dirty="0" smtClean="0">
                <a:solidFill>
                  <a:srgbClr val="002060"/>
                </a:solidFill>
              </a:rPr>
              <a:t> Forum</a:t>
            </a:r>
          </a:p>
          <a:p>
            <a:endParaRPr lang="en-US" sz="3000" dirty="0" smtClean="0">
              <a:solidFill>
                <a:srgbClr val="002060"/>
              </a:solidFill>
            </a:endParaRPr>
          </a:p>
          <a:p>
            <a:r>
              <a:rPr lang="en-US" sz="3000" dirty="0">
                <a:solidFill>
                  <a:srgbClr val="002060"/>
                </a:solidFill>
              </a:rPr>
              <a:t>7 </a:t>
            </a:r>
            <a:r>
              <a:rPr lang="en-US" sz="3000" dirty="0" smtClean="0">
                <a:solidFill>
                  <a:srgbClr val="002060"/>
                </a:solidFill>
              </a:rPr>
              <a:t>science-based </a:t>
            </a:r>
          </a:p>
          <a:p>
            <a:r>
              <a:rPr lang="en-US" sz="3000" dirty="0" smtClean="0">
                <a:solidFill>
                  <a:srgbClr val="002060"/>
                </a:solidFill>
              </a:rPr>
              <a:t>IGO’s</a:t>
            </a:r>
            <a:endParaRPr lang="en-US" sz="3000" dirty="0">
              <a:solidFill>
                <a:srgbClr val="002060"/>
              </a:solidFill>
            </a:endParaRPr>
          </a:p>
          <a:p>
            <a:endParaRPr lang="en-US" sz="3000" dirty="0">
              <a:solidFill>
                <a:srgbClr val="002060"/>
              </a:solidFill>
            </a:endParaRPr>
          </a:p>
          <a:p>
            <a:r>
              <a:rPr lang="en-US" sz="3000" dirty="0" smtClean="0">
                <a:solidFill>
                  <a:srgbClr val="002060"/>
                </a:solidFill>
              </a:rPr>
              <a:t>Profile gallery and DG Statement</a:t>
            </a:r>
            <a:endParaRPr lang="en-US" sz="3000" dirty="0">
              <a:solidFill>
                <a:srgbClr val="002060"/>
              </a:solidFill>
            </a:endParaRPr>
          </a:p>
          <a:p>
            <a:endParaRPr lang="en-US" sz="3000" dirty="0" smtClean="0">
              <a:solidFill>
                <a:srgbClr val="002060"/>
              </a:solidFill>
            </a:endParaRPr>
          </a:p>
        </p:txBody>
      </p:sp>
      <p:sp>
        <p:nvSpPr>
          <p:cNvPr id="33" name="Oval 32"/>
          <p:cNvSpPr/>
          <p:nvPr/>
        </p:nvSpPr>
        <p:spPr>
          <a:xfrm>
            <a:off x="47328" y="25010"/>
            <a:ext cx="792089" cy="792089"/>
          </a:xfrm>
          <a:prstGeom prst="ellipse">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Box 33"/>
          <p:cNvSpPr txBox="1"/>
          <p:nvPr/>
        </p:nvSpPr>
        <p:spPr>
          <a:xfrm>
            <a:off x="-105027" y="314856"/>
            <a:ext cx="1088459" cy="184666"/>
          </a:xfrm>
          <a:prstGeom prst="rect">
            <a:avLst/>
          </a:prstGeom>
          <a:noFill/>
        </p:spPr>
        <p:txBody>
          <a:bodyPr wrap="square" lIns="0" tIns="0" rIns="0" bIns="0" rtlCol="0">
            <a:spAutoFit/>
          </a:bodyPr>
          <a:lstStyle/>
          <a:p>
            <a:pPr algn="ctr"/>
            <a:r>
              <a:rPr lang="en-US" sz="1200" dirty="0" smtClean="0">
                <a:solidFill>
                  <a:srgbClr val="002060"/>
                </a:solidFill>
              </a:rPr>
              <a:t>Gender</a:t>
            </a:r>
          </a:p>
        </p:txBody>
      </p:sp>
      <p:sp>
        <p:nvSpPr>
          <p:cNvPr id="16" name="Oval 15"/>
          <p:cNvSpPr/>
          <p:nvPr/>
        </p:nvSpPr>
        <p:spPr>
          <a:xfrm>
            <a:off x="443886" y="3620830"/>
            <a:ext cx="251514" cy="251514"/>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442342" y="2683182"/>
            <a:ext cx="252664" cy="252664"/>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272464" y="5621642"/>
            <a:ext cx="1664833" cy="276999"/>
          </a:xfrm>
          <a:prstGeom prst="rect">
            <a:avLst/>
          </a:prstGeom>
        </p:spPr>
        <p:txBody>
          <a:bodyPr wrap="square">
            <a:spAutoFit/>
          </a:bodyPr>
          <a:lstStyle/>
          <a:p>
            <a:pPr algn="ctr">
              <a:spcBef>
                <a:spcPts val="1200"/>
              </a:spcBef>
              <a:tabLst>
                <a:tab pos="268288" algn="l"/>
              </a:tabLst>
              <a:defRPr/>
            </a:pPr>
            <a:r>
              <a:rPr lang="en-US" sz="1200" dirty="0" smtClean="0">
                <a:solidFill>
                  <a:srgbClr val="002060"/>
                </a:solidFill>
              </a:rPr>
              <a:t>11</a:t>
            </a:r>
            <a:r>
              <a:rPr lang="en-US" sz="1200" baseline="30000" dirty="0" smtClean="0">
                <a:solidFill>
                  <a:srgbClr val="002060"/>
                </a:solidFill>
              </a:rPr>
              <a:t>th</a:t>
            </a:r>
            <a:r>
              <a:rPr lang="en-US" sz="1200" dirty="0" smtClean="0">
                <a:solidFill>
                  <a:srgbClr val="002060"/>
                </a:solidFill>
              </a:rPr>
              <a:t> February 2020</a:t>
            </a:r>
            <a:endParaRPr lang="en-GB" sz="1050" dirty="0">
              <a:solidFill>
                <a:srgbClr val="002060"/>
              </a:solidFill>
            </a:endParaRPr>
          </a:p>
        </p:txBody>
      </p:sp>
      <p:pic>
        <p:nvPicPr>
          <p:cNvPr id="13" name="Picture 12"/>
          <p:cNvPicPr>
            <a:picLocks noGrp="1" noChangeAspect="1"/>
          </p:cNvPicPr>
          <p:nvPr/>
        </p:nvPicPr>
        <p:blipFill>
          <a:blip r:embed="rId4">
            <a:extLst>
              <a:ext uri="{28A0092B-C50C-407E-A947-70E740481C1C}">
                <a14:useLocalDpi xmlns:a14="http://schemas.microsoft.com/office/drawing/2010/main" val="0"/>
              </a:ext>
            </a:extLst>
          </a:blip>
          <a:srcRect l="2165" r="2165"/>
          <a:stretch>
            <a:fillRect/>
          </a:stretch>
        </p:blipFill>
        <p:spPr>
          <a:xfrm>
            <a:off x="6053490" y="2180867"/>
            <a:ext cx="5660810" cy="3452836"/>
          </a:xfrm>
          <a:prstGeom prst="rect">
            <a:avLst/>
          </a:prstGeom>
          <a:pattFill prst="lgCheck">
            <a:fgClr>
              <a:schemeClr val="accent4"/>
            </a:fgClr>
            <a:bgClr>
              <a:schemeClr val="bg1"/>
            </a:bgClr>
          </a:pattFill>
        </p:spPr>
      </p:pic>
      <p:pic>
        <p:nvPicPr>
          <p:cNvPr id="14" name="Picture 13"/>
          <p:cNvPicPr>
            <a:picLocks noChangeAspect="1"/>
          </p:cNvPicPr>
          <p:nvPr/>
        </p:nvPicPr>
        <p:blipFill rotWithShape="1">
          <a:blip r:embed="rId5"/>
          <a:srcRect l="12491" t="33926" r="80212" b="41909"/>
          <a:stretch/>
        </p:blipFill>
        <p:spPr>
          <a:xfrm>
            <a:off x="4157431" y="1616603"/>
            <a:ext cx="1060132" cy="1128528"/>
          </a:xfrm>
          <a:prstGeom prst="rect">
            <a:avLst/>
          </a:prstGeom>
        </p:spPr>
      </p:pic>
      <p:pic>
        <p:nvPicPr>
          <p:cNvPr id="15" name="Picture 14"/>
          <p:cNvPicPr>
            <a:picLocks noChangeAspect="1"/>
          </p:cNvPicPr>
          <p:nvPr/>
        </p:nvPicPr>
        <p:blipFill rotWithShape="1">
          <a:blip r:embed="rId6"/>
          <a:srcRect l="13113" t="48830" r="80583" b="25574"/>
          <a:stretch/>
        </p:blipFill>
        <p:spPr>
          <a:xfrm>
            <a:off x="4251428" y="3964969"/>
            <a:ext cx="980663" cy="1279784"/>
          </a:xfrm>
          <a:prstGeom prst="rect">
            <a:avLst/>
          </a:prstGeom>
        </p:spPr>
      </p:pic>
      <p:pic>
        <p:nvPicPr>
          <p:cNvPr id="18" name="Picture 17"/>
          <p:cNvPicPr>
            <a:picLocks noChangeAspect="1"/>
          </p:cNvPicPr>
          <p:nvPr/>
        </p:nvPicPr>
        <p:blipFill rotWithShape="1">
          <a:blip r:embed="rId5"/>
          <a:srcRect l="12491" t="58005" r="80212" b="16727"/>
          <a:stretch/>
        </p:blipFill>
        <p:spPr>
          <a:xfrm>
            <a:off x="4125397" y="2745131"/>
            <a:ext cx="1095841" cy="1219838"/>
          </a:xfrm>
          <a:prstGeom prst="rect">
            <a:avLst/>
          </a:prstGeom>
        </p:spPr>
      </p:pic>
      <p:pic>
        <p:nvPicPr>
          <p:cNvPr id="19" name="Picture 18"/>
          <p:cNvPicPr>
            <a:picLocks noChangeAspect="1"/>
          </p:cNvPicPr>
          <p:nvPr/>
        </p:nvPicPr>
        <p:blipFill rotWithShape="1">
          <a:blip r:embed="rId6"/>
          <a:srcRect l="13113" t="73843" r="80583" b="12924"/>
          <a:stretch/>
        </p:blipFill>
        <p:spPr>
          <a:xfrm>
            <a:off x="4284915" y="5130821"/>
            <a:ext cx="947176" cy="639071"/>
          </a:xfrm>
          <a:prstGeom prst="rect">
            <a:avLst/>
          </a:prstGeom>
        </p:spPr>
      </p:pic>
      <p:pic>
        <p:nvPicPr>
          <p:cNvPr id="20" name="Picture 19"/>
          <p:cNvPicPr>
            <a:picLocks noChangeAspect="1"/>
          </p:cNvPicPr>
          <p:nvPr/>
        </p:nvPicPr>
        <p:blipFill rotWithShape="1">
          <a:blip r:embed="rId7"/>
          <a:srcRect l="13485" t="71125" r="80891" b="19454"/>
          <a:stretch/>
        </p:blipFill>
        <p:spPr>
          <a:xfrm>
            <a:off x="4326164" y="5740357"/>
            <a:ext cx="895074" cy="481963"/>
          </a:xfrm>
          <a:prstGeom prst="rect">
            <a:avLst/>
          </a:prstGeom>
        </p:spPr>
      </p:pic>
      <p:sp>
        <p:nvSpPr>
          <p:cNvPr id="21" name="Oval 20"/>
          <p:cNvSpPr/>
          <p:nvPr/>
        </p:nvSpPr>
        <p:spPr>
          <a:xfrm>
            <a:off x="467159" y="4885025"/>
            <a:ext cx="251514" cy="251514"/>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2989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92140" y="379860"/>
            <a:ext cx="9424340" cy="1065742"/>
          </a:xfrm>
        </p:spPr>
        <p:txBody>
          <a:bodyPr/>
          <a:lstStyle/>
          <a:p>
            <a:pPr algn="ctr"/>
            <a:r>
              <a:rPr lang="en-GB" sz="4800" dirty="0" smtClean="0">
                <a:solidFill>
                  <a:srgbClr val="002060"/>
                </a:solidFill>
              </a:rPr>
              <a:t>Key contacts &amp; resources</a:t>
            </a:r>
            <a:endParaRPr lang="en-GB" sz="48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15" name="Oval 5"/>
          <p:cNvSpPr/>
          <p:nvPr/>
        </p:nvSpPr>
        <p:spPr bwMode="auto">
          <a:xfrm>
            <a:off x="7428783" y="2629872"/>
            <a:ext cx="1944254" cy="1944254"/>
          </a:xfrm>
          <a:prstGeom prst="ellipse">
            <a:avLst/>
          </a:prstGeom>
          <a:solidFill>
            <a:srgbClr val="00206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dirty="0"/>
              <a:t>Diversity</a:t>
            </a:r>
            <a:endParaRPr lang="en-GB" dirty="0"/>
          </a:p>
        </p:txBody>
      </p:sp>
      <p:sp>
        <p:nvSpPr>
          <p:cNvPr id="16" name="Oval 7"/>
          <p:cNvSpPr/>
          <p:nvPr/>
        </p:nvSpPr>
        <p:spPr bwMode="auto">
          <a:xfrm>
            <a:off x="8993991" y="1309311"/>
            <a:ext cx="1834272" cy="1834272"/>
          </a:xfrm>
          <a:prstGeom prst="ellipse">
            <a:avLst/>
          </a:prstGeom>
          <a:solidFill>
            <a:srgbClr val="0070C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1600"/>
              <a:t>Mission/ Scientific Contribution</a:t>
            </a:r>
            <a:endParaRPr lang="en-GB" sz="1600"/>
          </a:p>
        </p:txBody>
      </p:sp>
      <p:sp>
        <p:nvSpPr>
          <p:cNvPr id="17" name="Oval 8"/>
          <p:cNvSpPr>
            <a:spLocks noChangeAspect="1"/>
          </p:cNvSpPr>
          <p:nvPr/>
        </p:nvSpPr>
        <p:spPr bwMode="auto">
          <a:xfrm>
            <a:off x="9607129" y="3184134"/>
            <a:ext cx="1420217" cy="1420217"/>
          </a:xfrm>
          <a:prstGeom prst="ellipse">
            <a:avLst/>
          </a:prstGeom>
          <a:solidFill>
            <a:srgbClr val="00B0F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1600"/>
              <a:t>Other</a:t>
            </a:r>
            <a:endParaRPr lang="en-GB" sz="1600"/>
          </a:p>
        </p:txBody>
      </p:sp>
      <p:sp>
        <p:nvSpPr>
          <p:cNvPr id="18" name="Oval 9"/>
          <p:cNvSpPr>
            <a:spLocks noChangeAspect="1"/>
          </p:cNvSpPr>
          <p:nvPr/>
        </p:nvSpPr>
        <p:spPr bwMode="auto">
          <a:xfrm>
            <a:off x="9037325" y="4399577"/>
            <a:ext cx="1002506" cy="1002506"/>
          </a:xfrm>
          <a:prstGeom prst="ellipse">
            <a:avLst/>
          </a:prstGeom>
          <a:solidFill>
            <a:srgbClr val="00B05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t>Colleagues</a:t>
            </a:r>
            <a:endParaRPr lang="en-GB" sz="700"/>
          </a:p>
        </p:txBody>
      </p:sp>
      <p:sp>
        <p:nvSpPr>
          <p:cNvPr id="19" name="Oval 10"/>
          <p:cNvSpPr>
            <a:spLocks noChangeAspect="1"/>
          </p:cNvSpPr>
          <p:nvPr/>
        </p:nvSpPr>
        <p:spPr bwMode="auto">
          <a:xfrm>
            <a:off x="7936874" y="4662273"/>
            <a:ext cx="1002506" cy="1002506"/>
          </a:xfrm>
          <a:prstGeom prst="ellipse">
            <a:avLst/>
          </a:prstGeom>
          <a:solidFill>
            <a:srgbClr val="92D05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t>The work itself</a:t>
            </a:r>
            <a:endParaRPr lang="en-GB" sz="700"/>
          </a:p>
        </p:txBody>
      </p:sp>
      <p:sp>
        <p:nvSpPr>
          <p:cNvPr id="20" name="Oval 14"/>
          <p:cNvSpPr>
            <a:spLocks noChangeAspect="1"/>
          </p:cNvSpPr>
          <p:nvPr/>
        </p:nvSpPr>
        <p:spPr bwMode="auto">
          <a:xfrm>
            <a:off x="6751971" y="4327758"/>
            <a:ext cx="949343" cy="949343"/>
          </a:xfrm>
          <a:prstGeom prst="ellipse">
            <a:avLst/>
          </a:prstGeom>
          <a:solidFill>
            <a:srgbClr val="FFFF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Challenges</a:t>
            </a:r>
            <a:endParaRPr lang="en-GB" sz="700">
              <a:solidFill>
                <a:sysClr val="windowText" lastClr="000000"/>
              </a:solidFill>
            </a:endParaRPr>
          </a:p>
        </p:txBody>
      </p:sp>
      <p:sp>
        <p:nvSpPr>
          <p:cNvPr id="21" name="Oval 15"/>
          <p:cNvSpPr>
            <a:spLocks noChangeAspect="1"/>
          </p:cNvSpPr>
          <p:nvPr/>
        </p:nvSpPr>
        <p:spPr bwMode="auto">
          <a:xfrm>
            <a:off x="6406736" y="3288830"/>
            <a:ext cx="949343" cy="949343"/>
          </a:xfrm>
          <a:prstGeom prst="ellipse">
            <a:avLst/>
          </a:prstGeom>
          <a:solidFill>
            <a:srgbClr val="FFC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Tech- nologies</a:t>
            </a:r>
            <a:endParaRPr lang="en-GB" sz="700">
              <a:solidFill>
                <a:sysClr val="windowText" lastClr="000000"/>
              </a:solidFill>
            </a:endParaRPr>
          </a:p>
        </p:txBody>
      </p:sp>
      <p:sp>
        <p:nvSpPr>
          <p:cNvPr id="22" name="Oval 16"/>
          <p:cNvSpPr>
            <a:spLocks noChangeAspect="1"/>
          </p:cNvSpPr>
          <p:nvPr/>
        </p:nvSpPr>
        <p:spPr bwMode="auto">
          <a:xfrm>
            <a:off x="6705250" y="2092654"/>
            <a:ext cx="949343" cy="949343"/>
          </a:xfrm>
          <a:prstGeom prst="ellipse">
            <a:avLst/>
          </a:prstGeom>
          <a:solidFill>
            <a:srgbClr val="FF0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dirty="0">
                <a:solidFill>
                  <a:sysClr val="windowText" lastClr="000000"/>
                </a:solidFill>
              </a:rPr>
              <a:t>Benefits and Remuneration</a:t>
            </a:r>
            <a:endParaRPr lang="en-GB" sz="700" dirty="0">
              <a:solidFill>
                <a:sysClr val="windowText" lastClr="000000"/>
              </a:solidFill>
            </a:endParaRPr>
          </a:p>
        </p:txBody>
      </p:sp>
      <p:sp>
        <p:nvSpPr>
          <p:cNvPr id="23" name="Oval 17"/>
          <p:cNvSpPr>
            <a:spLocks noChangeAspect="1"/>
          </p:cNvSpPr>
          <p:nvPr/>
        </p:nvSpPr>
        <p:spPr bwMode="auto">
          <a:xfrm>
            <a:off x="7883850" y="1566050"/>
            <a:ext cx="949343" cy="949343"/>
          </a:xfrm>
          <a:prstGeom prst="ellipse">
            <a:avLst/>
          </a:prstGeom>
          <a:solidFill>
            <a:srgbClr val="C00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Pride</a:t>
            </a:r>
            <a:endParaRPr lang="en-GB" sz="700">
              <a:solidFill>
                <a:sysClr val="windowText" lastClr="000000"/>
              </a:solidFill>
            </a:endParaRPr>
          </a:p>
        </p:txBody>
      </p:sp>
      <p:sp>
        <p:nvSpPr>
          <p:cNvPr id="2" name="Rectangle 1"/>
          <p:cNvSpPr/>
          <p:nvPr/>
        </p:nvSpPr>
        <p:spPr>
          <a:xfrm>
            <a:off x="1171175" y="1474465"/>
            <a:ext cx="6096000" cy="4190314"/>
          </a:xfrm>
          <a:prstGeom prst="rect">
            <a:avLst/>
          </a:prstGeom>
        </p:spPr>
        <p:txBody>
          <a:bodyPr>
            <a:spAutoFit/>
          </a:bodyPr>
          <a:lstStyle/>
          <a:p>
            <a:pPr marL="457200" indent="-457200">
              <a:lnSpc>
                <a:spcPct val="150000"/>
              </a:lnSpc>
              <a:buFont typeface="Arial" panose="020B0604020202020204" pitchFamily="34" charset="0"/>
              <a:buChar char="•"/>
            </a:pPr>
            <a:r>
              <a:rPr lang="en-GB" sz="2000" dirty="0" err="1">
                <a:solidFill>
                  <a:srgbClr val="0E163E"/>
                </a:solidFill>
                <a:latin typeface="PT Sans"/>
                <a:hlinkClick r:id="rId4"/>
              </a:rPr>
              <a:t>Ombuds</a:t>
            </a:r>
            <a:r>
              <a:rPr lang="en-GB" sz="2000" dirty="0">
                <a:solidFill>
                  <a:srgbClr val="0E163E"/>
                </a:solidFill>
                <a:latin typeface="PT Sans"/>
                <a:hlinkClick r:id="rId4"/>
              </a:rPr>
              <a:t> Office</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5"/>
              </a:rPr>
              <a:t>HR Key Contacts</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6"/>
              </a:rPr>
              <a:t>Anti-Harassment Policy</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7"/>
              </a:rPr>
              <a:t>Social Affairs Service</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8"/>
              </a:rPr>
              <a:t>Medical Service</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9"/>
              </a:rPr>
              <a:t>Psychologist</a:t>
            </a:r>
            <a:r>
              <a:rPr lang="en-GB" sz="2000" dirty="0">
                <a:solidFill>
                  <a:srgbClr val="0E163E"/>
                </a:solidFill>
                <a:latin typeface="PT Sans"/>
              </a:rPr>
              <a:t> </a:t>
            </a:r>
          </a:p>
          <a:p>
            <a:pPr marL="457200" indent="-457200">
              <a:lnSpc>
                <a:spcPct val="150000"/>
              </a:lnSpc>
              <a:buFont typeface="Arial" panose="020B0604020202020204" pitchFamily="34" charset="0"/>
              <a:buChar char="•"/>
            </a:pPr>
            <a:r>
              <a:rPr lang="en-GB" sz="2000" dirty="0">
                <a:solidFill>
                  <a:srgbClr val="0E163E"/>
                </a:solidFill>
                <a:latin typeface="PT Sans"/>
                <a:hlinkClick r:id="rId10"/>
              </a:rPr>
              <a:t>LGBTQ CERN</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11"/>
              </a:rPr>
              <a:t>Disability Network</a:t>
            </a:r>
            <a:endParaRPr lang="en-GB" sz="2000" dirty="0">
              <a:solidFill>
                <a:srgbClr val="0E163E"/>
              </a:solidFill>
              <a:latin typeface="PT Sans"/>
            </a:endParaRPr>
          </a:p>
          <a:p>
            <a:pPr marL="457200" indent="-457200">
              <a:lnSpc>
                <a:spcPct val="150000"/>
              </a:lnSpc>
              <a:buFont typeface="Arial" panose="020B0604020202020204" pitchFamily="34" charset="0"/>
              <a:buChar char="•"/>
            </a:pPr>
            <a:r>
              <a:rPr lang="en-GB" sz="2000" dirty="0">
                <a:solidFill>
                  <a:srgbClr val="0E163E"/>
                </a:solidFill>
                <a:latin typeface="PT Sans"/>
                <a:hlinkClick r:id="rId12"/>
              </a:rPr>
              <a:t>Staff </a:t>
            </a:r>
            <a:r>
              <a:rPr lang="en-GB" sz="2000" dirty="0" smtClean="0">
                <a:solidFill>
                  <a:srgbClr val="0E163E"/>
                </a:solidFill>
                <a:latin typeface="PT Sans"/>
                <a:hlinkClick r:id="rId12"/>
              </a:rPr>
              <a:t>Association</a:t>
            </a:r>
            <a:endParaRPr lang="en-GB" sz="2000" dirty="0" smtClean="0">
              <a:solidFill>
                <a:srgbClr val="0E163E"/>
              </a:solidFill>
              <a:latin typeface="PT Sans"/>
            </a:endParaRPr>
          </a:p>
        </p:txBody>
      </p:sp>
    </p:spTree>
    <p:extLst>
      <p:ext uri="{BB962C8B-B14F-4D97-AF65-F5344CB8AC3E}">
        <p14:creationId xmlns:p14="http://schemas.microsoft.com/office/powerpoint/2010/main" val="3012366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E163E"/>
        </a:solidFill>
        <a:effectLst/>
      </p:bgPr>
    </p:bg>
    <p:spTree>
      <p:nvGrpSpPr>
        <p:cNvPr id="1" name=""/>
        <p:cNvGrpSpPr/>
        <p:nvPr/>
      </p:nvGrpSpPr>
      <p:grpSpPr>
        <a:xfrm>
          <a:off x="0" y="0"/>
          <a:ext cx="0" cy="0"/>
          <a:chOff x="0" y="0"/>
          <a:chExt cx="0" cy="0"/>
        </a:xfrm>
      </p:grpSpPr>
      <p:sp>
        <p:nvSpPr>
          <p:cNvPr id="12" name="Oval 11"/>
          <p:cNvSpPr/>
          <p:nvPr/>
        </p:nvSpPr>
        <p:spPr>
          <a:xfrm>
            <a:off x="11712624" y="2860645"/>
            <a:ext cx="720080" cy="712371"/>
          </a:xfrm>
          <a:prstGeom prst="ellipse">
            <a:avLst/>
          </a:prstGeom>
          <a:solidFill>
            <a:srgbClr val="00D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701490" y="3385018"/>
            <a:ext cx="4166087" cy="967175"/>
          </a:xfrm>
        </p:spPr>
        <p:txBody>
          <a:bodyPr/>
          <a:lstStyle/>
          <a:p>
            <a:pPr algn="ctr"/>
            <a:r>
              <a:rPr lang="en-GB" dirty="0" smtClean="0"/>
              <a:t>Thank you </a:t>
            </a:r>
            <a:br>
              <a:rPr lang="en-GB" dirty="0" smtClean="0"/>
            </a:br>
            <a:r>
              <a:rPr lang="en-GB" dirty="0" smtClean="0"/>
              <a:t>for your attention.</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28" y="642"/>
            <a:ext cx="12290628" cy="3384376"/>
          </a:xfrm>
          <a:prstGeom prst="rect">
            <a:avLst/>
          </a:prstGeom>
        </p:spPr>
      </p:pic>
      <p:sp>
        <p:nvSpPr>
          <p:cNvPr id="11" name="Subtitle 2">
            <a:extLst>
              <a:ext uri="{FF2B5EF4-FFF2-40B4-BE49-F238E27FC236}">
                <a16:creationId xmlns:a16="http://schemas.microsoft.com/office/drawing/2014/main" id="{BB999459-0238-C64F-8F4D-7EA35945354F}"/>
              </a:ext>
            </a:extLst>
          </p:cNvPr>
          <p:cNvSpPr txBox="1">
            <a:spLocks/>
          </p:cNvSpPr>
          <p:nvPr/>
        </p:nvSpPr>
        <p:spPr>
          <a:xfrm>
            <a:off x="911424" y="5629232"/>
            <a:ext cx="10873208" cy="80378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r"/>
            <a:r>
              <a:rPr lang="en-US" sz="1800" b="0" dirty="0" smtClean="0">
                <a:solidFill>
                  <a:schemeClr val="bg1"/>
                </a:solidFill>
              </a:rPr>
              <a:t>Louise Carvalho / Kristine Kotte-Eriksen</a:t>
            </a:r>
            <a:br>
              <a:rPr lang="en-US" sz="1800" b="0" dirty="0" smtClean="0">
                <a:solidFill>
                  <a:schemeClr val="bg1"/>
                </a:solidFill>
              </a:rPr>
            </a:br>
            <a:r>
              <a:rPr lang="en-US" sz="1800" b="0" dirty="0" smtClean="0">
                <a:solidFill>
                  <a:schemeClr val="bg1"/>
                </a:solidFill>
              </a:rPr>
              <a:t>The Diversity &amp; Inclusion Programme</a:t>
            </a:r>
          </a:p>
        </p:txBody>
      </p:sp>
    </p:spTree>
    <p:extLst>
      <p:ext uri="{BB962C8B-B14F-4D97-AF65-F5344CB8AC3E}">
        <p14:creationId xmlns:p14="http://schemas.microsoft.com/office/powerpoint/2010/main" val="2542429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53D"/>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84" y="5877272"/>
            <a:ext cx="12012896" cy="1484784"/>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7648" y="685416"/>
            <a:ext cx="6070923" cy="4399767"/>
          </a:xfrm>
          <a:prstGeom prst="rect">
            <a:avLst/>
          </a:prstGeom>
        </p:spPr>
      </p:pic>
    </p:spTree>
    <p:extLst>
      <p:ext uri="{BB962C8B-B14F-4D97-AF65-F5344CB8AC3E}">
        <p14:creationId xmlns:p14="http://schemas.microsoft.com/office/powerpoint/2010/main" val="1047047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0">
  <p:cSld>
    <p:bg>
      <p:bgPr>
        <a:solidFill>
          <a:srgbClr val="0E163E"/>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784" y="5877272"/>
            <a:ext cx="12012896" cy="1484784"/>
          </a:xfrm>
          <a:prstGeom prst="rect">
            <a:avLst/>
          </a:prstGeom>
        </p:spPr>
      </p:pic>
      <p:sp>
        <p:nvSpPr>
          <p:cNvPr id="6" name="Rectangle 5"/>
          <p:cNvSpPr/>
          <p:nvPr/>
        </p:nvSpPr>
        <p:spPr>
          <a:xfrm>
            <a:off x="2472287" y="1412776"/>
            <a:ext cx="6768752" cy="3785652"/>
          </a:xfrm>
          <a:prstGeom prst="rect">
            <a:avLst/>
          </a:prstGeom>
        </p:spPr>
        <p:txBody>
          <a:bodyPr wrap="square">
            <a:spAutoFit/>
          </a:bodyPr>
          <a:lstStyle/>
          <a:p>
            <a:pPr algn="ctr">
              <a:spcBef>
                <a:spcPts val="1200"/>
              </a:spcBef>
              <a:tabLst>
                <a:tab pos="268288" algn="l"/>
              </a:tabLst>
              <a:defRPr/>
            </a:pPr>
            <a:r>
              <a:rPr lang="en-US" sz="2800" dirty="0">
                <a:solidFill>
                  <a:schemeClr val="bg1"/>
                </a:solidFill>
              </a:rPr>
              <a:t>The Diversity &amp; Inclusion Programme </a:t>
            </a:r>
            <a:r>
              <a:rPr lang="en-US" sz="2800" dirty="0" smtClean="0">
                <a:solidFill>
                  <a:schemeClr val="bg1"/>
                </a:solidFill>
              </a:rPr>
              <a:t>aims to </a:t>
            </a:r>
            <a:r>
              <a:rPr lang="en-GB" sz="2800" dirty="0" smtClean="0">
                <a:solidFill>
                  <a:srgbClr val="E73775"/>
                </a:solidFill>
              </a:rPr>
              <a:t>enable</a:t>
            </a:r>
            <a:r>
              <a:rPr lang="en-GB" sz="2800" dirty="0" smtClean="0">
                <a:solidFill>
                  <a:schemeClr val="bg1"/>
                </a:solidFill>
              </a:rPr>
              <a:t>, </a:t>
            </a:r>
            <a:r>
              <a:rPr lang="en-GB" sz="2800" dirty="0" smtClean="0">
                <a:solidFill>
                  <a:srgbClr val="F2E514"/>
                </a:solidFill>
              </a:rPr>
              <a:t>inspire</a:t>
            </a:r>
            <a:r>
              <a:rPr lang="en-GB" sz="2800" dirty="0" smtClean="0">
                <a:solidFill>
                  <a:schemeClr val="bg1"/>
                </a:solidFill>
              </a:rPr>
              <a:t> </a:t>
            </a:r>
            <a:r>
              <a:rPr lang="en-GB" sz="2800" dirty="0">
                <a:solidFill>
                  <a:schemeClr val="bg1"/>
                </a:solidFill>
              </a:rPr>
              <a:t>and </a:t>
            </a:r>
            <a:r>
              <a:rPr lang="en-GB" sz="2800" dirty="0" smtClean="0">
                <a:solidFill>
                  <a:srgbClr val="54BCBE"/>
                </a:solidFill>
              </a:rPr>
              <a:t>motivate</a:t>
            </a:r>
            <a:r>
              <a:rPr lang="en-GB" sz="2800" dirty="0" smtClean="0">
                <a:solidFill>
                  <a:schemeClr val="bg1"/>
                </a:solidFill>
              </a:rPr>
              <a:t> our </a:t>
            </a:r>
            <a:r>
              <a:rPr lang="en-GB" sz="2800" b="1" dirty="0" smtClean="0">
                <a:solidFill>
                  <a:schemeClr val="bg1"/>
                </a:solidFill>
              </a:rPr>
              <a:t>diverse</a:t>
            </a:r>
            <a:r>
              <a:rPr lang="en-GB" sz="2800" dirty="0" smtClean="0">
                <a:solidFill>
                  <a:schemeClr val="bg1"/>
                </a:solidFill>
              </a:rPr>
              <a:t> personnel </a:t>
            </a:r>
            <a:r>
              <a:rPr lang="en-GB" sz="2800" dirty="0">
                <a:solidFill>
                  <a:schemeClr val="bg1"/>
                </a:solidFill>
              </a:rPr>
              <a:t>to </a:t>
            </a:r>
            <a:r>
              <a:rPr lang="en-GB" sz="2800" dirty="0" smtClean="0">
                <a:solidFill>
                  <a:schemeClr val="bg1"/>
                </a:solidFill>
              </a:rPr>
              <a:t>create an </a:t>
            </a:r>
            <a:r>
              <a:rPr lang="en-GB" sz="2800" b="1" dirty="0" smtClean="0">
                <a:solidFill>
                  <a:schemeClr val="bg1"/>
                </a:solidFill>
              </a:rPr>
              <a:t>inclusive </a:t>
            </a:r>
            <a:r>
              <a:rPr lang="en-GB" sz="2800" dirty="0" smtClean="0">
                <a:solidFill>
                  <a:schemeClr val="bg1"/>
                </a:solidFill>
              </a:rPr>
              <a:t>and</a:t>
            </a:r>
            <a:r>
              <a:rPr lang="en-GB" sz="2800" b="1" dirty="0" smtClean="0">
                <a:solidFill>
                  <a:schemeClr val="bg1"/>
                </a:solidFill>
              </a:rPr>
              <a:t> collaborative</a:t>
            </a:r>
            <a:r>
              <a:rPr lang="en-GB" sz="2800" dirty="0" smtClean="0">
                <a:solidFill>
                  <a:schemeClr val="bg1"/>
                </a:solidFill>
              </a:rPr>
              <a:t> work culture.</a:t>
            </a:r>
          </a:p>
          <a:p>
            <a:endParaRPr lang="en-US" i="1" dirty="0" smtClean="0">
              <a:solidFill>
                <a:schemeClr val="bg1"/>
              </a:solidFill>
            </a:endParaRPr>
          </a:p>
          <a:p>
            <a:pPr algn="ctr"/>
            <a:endParaRPr lang="en-US" i="1" dirty="0" smtClean="0">
              <a:solidFill>
                <a:schemeClr val="bg1"/>
              </a:solidFill>
            </a:endParaRPr>
          </a:p>
          <a:p>
            <a:pPr algn="ctr"/>
            <a:r>
              <a:rPr lang="en-US" i="1" dirty="0" smtClean="0">
                <a:solidFill>
                  <a:schemeClr val="bg1"/>
                </a:solidFill>
              </a:rPr>
              <a:t>“</a:t>
            </a:r>
            <a:r>
              <a:rPr lang="en-US" i="1" dirty="0">
                <a:solidFill>
                  <a:schemeClr val="bg1"/>
                </a:solidFill>
              </a:rPr>
              <a:t>When we create a work environment in which we bring our full selves to work, </a:t>
            </a:r>
            <a:r>
              <a:rPr lang="en-US" i="1" dirty="0" smtClean="0">
                <a:solidFill>
                  <a:schemeClr val="bg1"/>
                </a:solidFill>
              </a:rPr>
              <a:t>that </a:t>
            </a:r>
            <a:r>
              <a:rPr lang="en-US" i="1" dirty="0">
                <a:solidFill>
                  <a:schemeClr val="bg1"/>
                </a:solidFill>
              </a:rPr>
              <a:t>is when we experience our full potential.”</a:t>
            </a:r>
            <a:endParaRPr lang="en-GB" dirty="0">
              <a:solidFill>
                <a:schemeClr val="bg1"/>
              </a:solidFill>
            </a:endParaRPr>
          </a:p>
          <a:p>
            <a:pPr algn="r"/>
            <a:r>
              <a:rPr lang="en-US" i="1" dirty="0">
                <a:solidFill>
                  <a:schemeClr val="bg1"/>
                </a:solidFill>
              </a:rPr>
              <a:t>- Louise Carvalho, D&amp;I Programme Leader</a:t>
            </a:r>
            <a:r>
              <a:rPr lang="en-GB" sz="2800" dirty="0" smtClean="0">
                <a:solidFill>
                  <a:schemeClr val="bg1"/>
                </a:solidFill>
              </a:rPr>
              <a:t>.</a:t>
            </a:r>
            <a:br>
              <a:rPr lang="en-GB" sz="2800" dirty="0" smtClean="0">
                <a:solidFill>
                  <a:schemeClr val="bg1"/>
                </a:solidFill>
              </a:rPr>
            </a:br>
            <a:endParaRPr lang="en-GB" sz="2800" dirty="0" smtClean="0">
              <a:solidFill>
                <a:schemeClr val="bg1"/>
              </a:solidFill>
            </a:endParaRPr>
          </a:p>
        </p:txBody>
      </p:sp>
    </p:spTree>
    <p:extLst>
      <p:ext uri="{BB962C8B-B14F-4D97-AF65-F5344CB8AC3E}">
        <p14:creationId xmlns:p14="http://schemas.microsoft.com/office/powerpoint/2010/main" val="3083205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5" name="Title 7"/>
          <p:cNvSpPr>
            <a:spLocks noGrp="1"/>
          </p:cNvSpPr>
          <p:nvPr>
            <p:ph type="title"/>
          </p:nvPr>
        </p:nvSpPr>
        <p:spPr>
          <a:xfrm>
            <a:off x="335360" y="481299"/>
            <a:ext cx="11665296" cy="920783"/>
          </a:xfrm>
        </p:spPr>
        <p:txBody>
          <a:bodyPr/>
          <a:lstStyle/>
          <a:p>
            <a:pPr algn="ctr"/>
            <a:r>
              <a:rPr lang="en-GB" sz="2800" dirty="0" smtClean="0">
                <a:solidFill>
                  <a:srgbClr val="002060"/>
                </a:solidFill>
              </a:rPr>
              <a:t>Diversity ranks </a:t>
            </a:r>
            <a:r>
              <a:rPr lang="en-GB" sz="2800" u="sng" dirty="0" smtClean="0">
                <a:solidFill>
                  <a:srgbClr val="002060"/>
                </a:solidFill>
              </a:rPr>
              <a:t>No.1</a:t>
            </a:r>
            <a:r>
              <a:rPr lang="en-GB" sz="2800" dirty="0" smtClean="0">
                <a:solidFill>
                  <a:srgbClr val="002060"/>
                </a:solidFill>
              </a:rPr>
              <a:t> as most appreciated workplace element</a:t>
            </a:r>
            <a:endParaRPr lang="en-GB" dirty="0">
              <a:solidFill>
                <a:srgbClr val="002060"/>
              </a:solidFill>
            </a:endParaRPr>
          </a:p>
        </p:txBody>
      </p:sp>
      <p:sp>
        <p:nvSpPr>
          <p:cNvPr id="8" name="Oval 5"/>
          <p:cNvSpPr/>
          <p:nvPr/>
        </p:nvSpPr>
        <p:spPr bwMode="auto">
          <a:xfrm>
            <a:off x="4441653" y="2589321"/>
            <a:ext cx="1944254" cy="1944254"/>
          </a:xfrm>
          <a:prstGeom prst="ellipse">
            <a:avLst/>
          </a:prstGeom>
          <a:solidFill>
            <a:srgbClr val="00206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dirty="0"/>
              <a:t>Diversity</a:t>
            </a:r>
            <a:endParaRPr lang="en-GB" dirty="0"/>
          </a:p>
        </p:txBody>
      </p:sp>
      <p:sp>
        <p:nvSpPr>
          <p:cNvPr id="9" name="Oval 7"/>
          <p:cNvSpPr/>
          <p:nvPr/>
        </p:nvSpPr>
        <p:spPr bwMode="auto">
          <a:xfrm>
            <a:off x="6006861" y="1268760"/>
            <a:ext cx="1834272" cy="1834272"/>
          </a:xfrm>
          <a:prstGeom prst="ellipse">
            <a:avLst/>
          </a:prstGeom>
          <a:solidFill>
            <a:srgbClr val="0070C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1600"/>
              <a:t>Mission/ Scientific Contribution</a:t>
            </a:r>
            <a:endParaRPr lang="en-GB" sz="1600"/>
          </a:p>
        </p:txBody>
      </p:sp>
      <p:sp>
        <p:nvSpPr>
          <p:cNvPr id="10" name="Oval 8"/>
          <p:cNvSpPr>
            <a:spLocks noChangeAspect="1"/>
          </p:cNvSpPr>
          <p:nvPr/>
        </p:nvSpPr>
        <p:spPr bwMode="auto">
          <a:xfrm>
            <a:off x="6619999" y="3143583"/>
            <a:ext cx="1420217" cy="1420217"/>
          </a:xfrm>
          <a:prstGeom prst="ellipse">
            <a:avLst/>
          </a:prstGeom>
          <a:solidFill>
            <a:srgbClr val="00B0F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1600"/>
              <a:t>Other</a:t>
            </a:r>
            <a:endParaRPr lang="en-GB" sz="1600"/>
          </a:p>
        </p:txBody>
      </p:sp>
      <p:sp>
        <p:nvSpPr>
          <p:cNvPr id="12" name="Oval 9"/>
          <p:cNvSpPr>
            <a:spLocks noChangeAspect="1"/>
          </p:cNvSpPr>
          <p:nvPr/>
        </p:nvSpPr>
        <p:spPr bwMode="auto">
          <a:xfrm>
            <a:off x="6050195" y="4359026"/>
            <a:ext cx="1002506" cy="1002506"/>
          </a:xfrm>
          <a:prstGeom prst="ellipse">
            <a:avLst/>
          </a:prstGeom>
          <a:solidFill>
            <a:srgbClr val="00B05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t>Colleagues</a:t>
            </a:r>
            <a:endParaRPr lang="en-GB" sz="700"/>
          </a:p>
        </p:txBody>
      </p:sp>
      <p:sp>
        <p:nvSpPr>
          <p:cNvPr id="13" name="Oval 10"/>
          <p:cNvSpPr>
            <a:spLocks noChangeAspect="1"/>
          </p:cNvSpPr>
          <p:nvPr/>
        </p:nvSpPr>
        <p:spPr bwMode="auto">
          <a:xfrm>
            <a:off x="4949744" y="4621722"/>
            <a:ext cx="1002506" cy="1002506"/>
          </a:xfrm>
          <a:prstGeom prst="ellipse">
            <a:avLst/>
          </a:prstGeom>
          <a:solidFill>
            <a:srgbClr val="92D05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t>The work itself</a:t>
            </a:r>
            <a:endParaRPr lang="en-GB" sz="700"/>
          </a:p>
        </p:txBody>
      </p:sp>
      <p:sp>
        <p:nvSpPr>
          <p:cNvPr id="14" name="Oval 14"/>
          <p:cNvSpPr>
            <a:spLocks noChangeAspect="1"/>
          </p:cNvSpPr>
          <p:nvPr/>
        </p:nvSpPr>
        <p:spPr bwMode="auto">
          <a:xfrm>
            <a:off x="3764841" y="4287207"/>
            <a:ext cx="949343" cy="949343"/>
          </a:xfrm>
          <a:prstGeom prst="ellipse">
            <a:avLst/>
          </a:prstGeom>
          <a:solidFill>
            <a:srgbClr val="FFFF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Challenges</a:t>
            </a:r>
            <a:endParaRPr lang="en-GB" sz="700">
              <a:solidFill>
                <a:sysClr val="windowText" lastClr="000000"/>
              </a:solidFill>
            </a:endParaRPr>
          </a:p>
        </p:txBody>
      </p:sp>
      <p:sp>
        <p:nvSpPr>
          <p:cNvPr id="15" name="Oval 15"/>
          <p:cNvSpPr>
            <a:spLocks noChangeAspect="1"/>
          </p:cNvSpPr>
          <p:nvPr/>
        </p:nvSpPr>
        <p:spPr bwMode="auto">
          <a:xfrm>
            <a:off x="3419606" y="3248279"/>
            <a:ext cx="949343" cy="949343"/>
          </a:xfrm>
          <a:prstGeom prst="ellipse">
            <a:avLst/>
          </a:prstGeom>
          <a:solidFill>
            <a:srgbClr val="FFC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Tech- nologies</a:t>
            </a:r>
            <a:endParaRPr lang="en-GB" sz="700">
              <a:solidFill>
                <a:sysClr val="windowText" lastClr="000000"/>
              </a:solidFill>
            </a:endParaRPr>
          </a:p>
        </p:txBody>
      </p:sp>
      <p:sp>
        <p:nvSpPr>
          <p:cNvPr id="16" name="Oval 16"/>
          <p:cNvSpPr>
            <a:spLocks noChangeAspect="1"/>
          </p:cNvSpPr>
          <p:nvPr/>
        </p:nvSpPr>
        <p:spPr bwMode="auto">
          <a:xfrm>
            <a:off x="3718120" y="2052103"/>
            <a:ext cx="949343" cy="949343"/>
          </a:xfrm>
          <a:prstGeom prst="ellipse">
            <a:avLst/>
          </a:prstGeom>
          <a:solidFill>
            <a:srgbClr val="FF0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dirty="0">
                <a:solidFill>
                  <a:sysClr val="windowText" lastClr="000000"/>
                </a:solidFill>
              </a:rPr>
              <a:t>Benefits and Remuneration</a:t>
            </a:r>
            <a:endParaRPr lang="en-GB" sz="700" dirty="0">
              <a:solidFill>
                <a:sysClr val="windowText" lastClr="000000"/>
              </a:solidFill>
            </a:endParaRPr>
          </a:p>
        </p:txBody>
      </p:sp>
      <p:sp>
        <p:nvSpPr>
          <p:cNvPr id="17" name="Oval 17"/>
          <p:cNvSpPr>
            <a:spLocks noChangeAspect="1"/>
          </p:cNvSpPr>
          <p:nvPr/>
        </p:nvSpPr>
        <p:spPr bwMode="auto">
          <a:xfrm>
            <a:off x="4896720" y="1525499"/>
            <a:ext cx="949343" cy="949343"/>
          </a:xfrm>
          <a:prstGeom prst="ellipse">
            <a:avLst/>
          </a:prstGeom>
          <a:solidFill>
            <a:srgbClr val="C00000"/>
          </a:solidFill>
          <a:effectLst>
            <a:outerShdw blurRad="50800" dist="38100" dir="2700000" algn="tl" rotWithShape="0">
              <a:prstClr val="black">
                <a:alpha val="40000"/>
              </a:prstClr>
            </a:outerShdw>
            <a:softEdge rad="12700"/>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r>
              <a:rPr lang="en-US" sz="700">
                <a:solidFill>
                  <a:sysClr val="windowText" lastClr="000000"/>
                </a:solidFill>
              </a:rPr>
              <a:t>Pride</a:t>
            </a:r>
            <a:endParaRPr lang="en-GB" sz="700">
              <a:solidFill>
                <a:sysClr val="windowText" lastClr="000000"/>
              </a:solidFill>
            </a:endParaRPr>
          </a:p>
        </p:txBody>
      </p:sp>
      <p:graphicFrame>
        <p:nvGraphicFramePr>
          <p:cNvPr id="18" name="Table 6"/>
          <p:cNvGraphicFramePr>
            <a:graphicFrameLocks noGrp="1"/>
          </p:cNvGraphicFramePr>
          <p:nvPr>
            <p:extLst>
              <p:ext uri="{D42A27DB-BD31-4B8C-83A1-F6EECF244321}">
                <p14:modId xmlns:p14="http://schemas.microsoft.com/office/powerpoint/2010/main" val="3117310965"/>
              </p:ext>
            </p:extLst>
          </p:nvPr>
        </p:nvGraphicFramePr>
        <p:xfrm>
          <a:off x="418846" y="2462835"/>
          <a:ext cx="2251770" cy="2354925"/>
        </p:xfrm>
        <a:graphic>
          <a:graphicData uri="http://schemas.openxmlformats.org/drawingml/2006/table">
            <a:tbl>
              <a:tblPr firstRow="1" bandRow="1"/>
              <a:tblGrid>
                <a:gridCol w="1885959">
                  <a:extLst>
                    <a:ext uri="{9D8B030D-6E8A-4147-A177-3AD203B41FA5}">
                      <a16:colId xmlns:a16="http://schemas.microsoft.com/office/drawing/2014/main" val="20000"/>
                    </a:ext>
                  </a:extLst>
                </a:gridCol>
                <a:gridCol w="365811">
                  <a:extLst>
                    <a:ext uri="{9D8B030D-6E8A-4147-A177-3AD203B41FA5}">
                      <a16:colId xmlns:a16="http://schemas.microsoft.com/office/drawing/2014/main" val="20001"/>
                    </a:ext>
                  </a:extLst>
                </a:gridCol>
              </a:tblGrid>
              <a:tr h="213245">
                <a:tc>
                  <a:txBody>
                    <a:bodyPr/>
                    <a:lstStyle/>
                    <a:p>
                      <a:pPr>
                        <a:defRPr/>
                      </a:pPr>
                      <a:endParaRPr lang="en-GB" sz="800" dirty="0">
                        <a:solidFill>
                          <a:srgbClr val="0E163E"/>
                        </a:solidFill>
                      </a:endParaRPr>
                    </a:p>
                  </a:txBody>
                  <a:tcPr>
                    <a:lnL w="12700" algn="ctr">
                      <a:noFill/>
                    </a:lnL>
                    <a:lnR w="3175" algn="ctr">
                      <a:solidFill>
                        <a:schemeClr val="tx1"/>
                      </a:solidFill>
                    </a:lnR>
                    <a:lnT w="12700" algn="ctr">
                      <a:noFill/>
                    </a:lnT>
                    <a:lnB w="12700" algn="ctr">
                      <a:solidFill>
                        <a:schemeClr val="tx1"/>
                      </a:solidFill>
                    </a:lnB>
                    <a:noFill/>
                  </a:tcPr>
                </a:tc>
                <a:tc>
                  <a:txBody>
                    <a:bodyPr/>
                    <a:lstStyle/>
                    <a:p>
                      <a:pPr>
                        <a:defRPr/>
                      </a:pPr>
                      <a:endParaRPr lang="en-GB" sz="800" dirty="0">
                        <a:solidFill>
                          <a:srgbClr val="0E163E"/>
                        </a:solidFill>
                      </a:endParaRPr>
                    </a:p>
                  </a:txBody>
                  <a:tcPr>
                    <a:lnL w="3175" algn="ctr">
                      <a:solidFill>
                        <a:schemeClr val="tx1"/>
                      </a:solidFill>
                    </a:lnL>
                    <a:lnR w="12700" algn="ctr">
                      <a:noFill/>
                    </a:lnR>
                    <a:lnT w="12700" algn="ctr">
                      <a:noFill/>
                    </a:lnT>
                    <a:lnB w="12700" algn="ctr">
                      <a:solidFill>
                        <a:schemeClr val="tx1"/>
                      </a:solidFill>
                    </a:lnB>
                    <a:noFill/>
                  </a:tcPr>
                </a:tc>
                <a:extLst>
                  <a:ext uri="{0D108BD9-81ED-4DB2-BD59-A6C34878D82A}">
                    <a16:rowId xmlns:a16="http://schemas.microsoft.com/office/drawing/2014/main" val="10000"/>
                  </a:ext>
                </a:extLst>
              </a:tr>
              <a:tr h="133990">
                <a:tc>
                  <a:txBody>
                    <a:bodyPr/>
                    <a:lstStyle/>
                    <a:p>
                      <a:pPr>
                        <a:defRPr/>
                      </a:pPr>
                      <a:r>
                        <a:rPr lang="en-US" sz="800" b="1" dirty="0">
                          <a:solidFill>
                            <a:srgbClr val="0E163E"/>
                          </a:solidFill>
                        </a:rPr>
                        <a:t>Diversity</a:t>
                      </a:r>
                      <a:endParaRPr lang="en-GB" sz="800" b="1" dirty="0">
                        <a:solidFill>
                          <a:srgbClr val="0E163E"/>
                        </a:solidFill>
                      </a:endParaRPr>
                    </a:p>
                  </a:txBody>
                  <a:tcPr>
                    <a:lnL w="12700" algn="ctr">
                      <a:noFill/>
                    </a:lnL>
                    <a:lnR w="3175" algn="ctr">
                      <a:solidFill>
                        <a:schemeClr val="tx1"/>
                      </a:solidFill>
                    </a:lnR>
                    <a:lnT w="12700" algn="ctr">
                      <a:solidFill>
                        <a:schemeClr val="tx1"/>
                      </a:solidFill>
                    </a:lnT>
                    <a:lnB w="12700" algn="ctr">
                      <a:noFill/>
                    </a:lnB>
                    <a:noFill/>
                  </a:tcPr>
                </a:tc>
                <a:tc>
                  <a:txBody>
                    <a:bodyPr/>
                    <a:lstStyle/>
                    <a:p>
                      <a:pPr>
                        <a:defRPr/>
                      </a:pPr>
                      <a:r>
                        <a:rPr lang="en-US" sz="800" b="1" dirty="0">
                          <a:solidFill>
                            <a:srgbClr val="0E163E"/>
                          </a:solidFill>
                        </a:rPr>
                        <a:t>256</a:t>
                      </a:r>
                      <a:endParaRPr lang="en-GB" sz="800" b="1" dirty="0">
                        <a:solidFill>
                          <a:srgbClr val="0E163E"/>
                        </a:solidFill>
                      </a:endParaRPr>
                    </a:p>
                  </a:txBody>
                  <a:tcPr>
                    <a:lnL w="3175" algn="ctr">
                      <a:solidFill>
                        <a:schemeClr val="tx1"/>
                      </a:solidFill>
                    </a:lnL>
                    <a:lnR w="12700" algn="ctr">
                      <a:noFill/>
                    </a:lnR>
                    <a:lnT w="12700" algn="ctr">
                      <a:solidFill>
                        <a:schemeClr val="tx1"/>
                      </a:solidFill>
                    </a:lnT>
                    <a:lnB w="12700" algn="ctr">
                      <a:noFill/>
                    </a:lnB>
                    <a:noFill/>
                  </a:tcPr>
                </a:tc>
                <a:extLst>
                  <a:ext uri="{0D108BD9-81ED-4DB2-BD59-A6C34878D82A}">
                    <a16:rowId xmlns:a16="http://schemas.microsoft.com/office/drawing/2014/main" val="10001"/>
                  </a:ext>
                </a:extLst>
              </a:tr>
              <a:tr h="216015">
                <a:tc>
                  <a:txBody>
                    <a:bodyPr/>
                    <a:lstStyle/>
                    <a:p>
                      <a:pPr>
                        <a:defRPr/>
                      </a:pPr>
                      <a:r>
                        <a:rPr lang="en-US" sz="800" dirty="0">
                          <a:solidFill>
                            <a:srgbClr val="0E163E"/>
                          </a:solidFill>
                        </a:rPr>
                        <a:t>Mission/Scientific Contribution</a:t>
                      </a:r>
                      <a:endParaRPr lang="en-GB" sz="800" dirty="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251</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2"/>
                  </a:ext>
                </a:extLst>
              </a:tr>
              <a:tr h="213245">
                <a:tc>
                  <a:txBody>
                    <a:bodyPr/>
                    <a:lstStyle/>
                    <a:p>
                      <a:pPr>
                        <a:defRPr/>
                      </a:pPr>
                      <a:r>
                        <a:rPr lang="en-US" sz="800">
                          <a:solidFill>
                            <a:srgbClr val="0E163E"/>
                          </a:solidFill>
                        </a:rPr>
                        <a:t>Other</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187</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3"/>
                  </a:ext>
                </a:extLst>
              </a:tr>
              <a:tr h="216015">
                <a:tc>
                  <a:txBody>
                    <a:bodyPr/>
                    <a:lstStyle/>
                    <a:p>
                      <a:pPr>
                        <a:defRPr/>
                      </a:pPr>
                      <a:r>
                        <a:rPr lang="en-US" sz="800">
                          <a:solidFill>
                            <a:srgbClr val="0E163E"/>
                          </a:solidFill>
                        </a:rPr>
                        <a:t>Colleagues and Collaboration</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132</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4"/>
                  </a:ext>
                </a:extLst>
              </a:tr>
              <a:tr h="213245">
                <a:tc>
                  <a:txBody>
                    <a:bodyPr/>
                    <a:lstStyle/>
                    <a:p>
                      <a:pPr>
                        <a:defRPr/>
                      </a:pPr>
                      <a:r>
                        <a:rPr lang="en-US" sz="800">
                          <a:solidFill>
                            <a:srgbClr val="0E163E"/>
                          </a:solidFill>
                        </a:rPr>
                        <a:t>The work itself</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131</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5"/>
                  </a:ext>
                </a:extLst>
              </a:tr>
              <a:tr h="213245">
                <a:tc>
                  <a:txBody>
                    <a:bodyPr/>
                    <a:lstStyle/>
                    <a:p>
                      <a:pPr>
                        <a:defRPr/>
                      </a:pPr>
                      <a:r>
                        <a:rPr lang="en-US" sz="800">
                          <a:solidFill>
                            <a:srgbClr val="0E163E"/>
                          </a:solidFill>
                        </a:rPr>
                        <a:t>Work environment</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83</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6"/>
                  </a:ext>
                </a:extLst>
              </a:tr>
              <a:tr h="213245">
                <a:tc>
                  <a:txBody>
                    <a:bodyPr/>
                    <a:lstStyle/>
                    <a:p>
                      <a:pPr>
                        <a:defRPr/>
                      </a:pPr>
                      <a:r>
                        <a:rPr lang="en-US" sz="800">
                          <a:solidFill>
                            <a:srgbClr val="0E163E"/>
                          </a:solidFill>
                        </a:rPr>
                        <a:t>Challenges</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78</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7"/>
                  </a:ext>
                </a:extLst>
              </a:tr>
              <a:tr h="213245">
                <a:tc>
                  <a:txBody>
                    <a:bodyPr/>
                    <a:lstStyle/>
                    <a:p>
                      <a:pPr>
                        <a:defRPr/>
                      </a:pPr>
                      <a:r>
                        <a:rPr lang="en-US" sz="800">
                          <a:solidFill>
                            <a:srgbClr val="0E163E"/>
                          </a:solidFill>
                        </a:rPr>
                        <a:t>Technologies</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63</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8"/>
                  </a:ext>
                </a:extLst>
              </a:tr>
              <a:tr h="216015">
                <a:tc>
                  <a:txBody>
                    <a:bodyPr/>
                    <a:lstStyle/>
                    <a:p>
                      <a:pPr>
                        <a:defRPr/>
                      </a:pPr>
                      <a:r>
                        <a:rPr lang="en-US" sz="800">
                          <a:solidFill>
                            <a:srgbClr val="0E163E"/>
                          </a:solidFill>
                        </a:rPr>
                        <a:t>Benefits and Remuneration</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a:solidFill>
                            <a:srgbClr val="0E163E"/>
                          </a:solidFill>
                        </a:rPr>
                        <a:t>57</a:t>
                      </a:r>
                      <a:endParaRPr lang="en-GB" sz="80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09"/>
                  </a:ext>
                </a:extLst>
              </a:tr>
              <a:tr h="213245">
                <a:tc>
                  <a:txBody>
                    <a:bodyPr/>
                    <a:lstStyle/>
                    <a:p>
                      <a:pPr>
                        <a:defRPr/>
                      </a:pPr>
                      <a:r>
                        <a:rPr lang="en-US" sz="800">
                          <a:solidFill>
                            <a:srgbClr val="0E163E"/>
                          </a:solidFill>
                        </a:rPr>
                        <a:t>Pride</a:t>
                      </a:r>
                      <a:endParaRPr lang="en-GB" sz="800">
                        <a:solidFill>
                          <a:srgbClr val="0E163E"/>
                        </a:solidFill>
                      </a:endParaRPr>
                    </a:p>
                  </a:txBody>
                  <a:tcPr>
                    <a:lnL w="12700" algn="ctr">
                      <a:noFill/>
                    </a:lnL>
                    <a:lnR w="3175" algn="ctr">
                      <a:solidFill>
                        <a:schemeClr val="tx1"/>
                      </a:solidFill>
                    </a:lnR>
                    <a:lnT w="12700" algn="ctr">
                      <a:noFill/>
                    </a:lnT>
                    <a:lnB w="12700" algn="ctr">
                      <a:noFill/>
                    </a:lnB>
                    <a:noFill/>
                  </a:tcPr>
                </a:tc>
                <a:tc>
                  <a:txBody>
                    <a:bodyPr/>
                    <a:lstStyle/>
                    <a:p>
                      <a:pPr>
                        <a:defRPr/>
                      </a:pPr>
                      <a:r>
                        <a:rPr lang="en-US" sz="800" dirty="0">
                          <a:solidFill>
                            <a:srgbClr val="0E163E"/>
                          </a:solidFill>
                        </a:rPr>
                        <a:t>32</a:t>
                      </a:r>
                      <a:endParaRPr lang="en-GB" sz="800" dirty="0">
                        <a:solidFill>
                          <a:srgbClr val="0E163E"/>
                        </a:solidFill>
                      </a:endParaRPr>
                    </a:p>
                  </a:txBody>
                  <a:tcPr>
                    <a:lnL w="3175" algn="ctr">
                      <a:solidFill>
                        <a:schemeClr val="tx1"/>
                      </a:solidFill>
                    </a:lnL>
                    <a:lnR w="12700" algn="ctr">
                      <a:noFill/>
                    </a:lnR>
                    <a:lnT w="12700" algn="ctr">
                      <a:noFill/>
                    </a:lnT>
                    <a:lnB w="12700" algn="ctr">
                      <a:noFill/>
                    </a:lnB>
                    <a:noFill/>
                  </a:tcPr>
                </a:tc>
                <a:extLst>
                  <a:ext uri="{0D108BD9-81ED-4DB2-BD59-A6C34878D82A}">
                    <a16:rowId xmlns:a16="http://schemas.microsoft.com/office/drawing/2014/main" val="10010"/>
                  </a:ext>
                </a:extLst>
              </a:tr>
            </a:tbl>
          </a:graphicData>
        </a:graphic>
      </p:graphicFrame>
      <p:sp>
        <p:nvSpPr>
          <p:cNvPr id="19" name="TextBox 18"/>
          <p:cNvSpPr txBox="1"/>
          <p:nvPr/>
        </p:nvSpPr>
        <p:spPr>
          <a:xfrm>
            <a:off x="10704512" y="6008450"/>
            <a:ext cx="1402564" cy="184666"/>
          </a:xfrm>
          <a:prstGeom prst="rect">
            <a:avLst/>
          </a:prstGeom>
          <a:noFill/>
        </p:spPr>
        <p:txBody>
          <a:bodyPr wrap="square" lIns="0" tIns="0" rIns="0" bIns="0" rtlCol="0">
            <a:spAutoFit/>
          </a:bodyPr>
          <a:lstStyle/>
          <a:p>
            <a:pPr algn="ctr"/>
            <a:r>
              <a:rPr lang="en-US" sz="1200" i="1" dirty="0" smtClean="0">
                <a:solidFill>
                  <a:srgbClr val="002060"/>
                </a:solidFill>
              </a:rPr>
              <a:t>Staff Survey 2019</a:t>
            </a:r>
            <a:endParaRPr lang="en-US" sz="1100" i="1" dirty="0" smtClean="0">
              <a:solidFill>
                <a:srgbClr val="002060"/>
              </a:solidFill>
            </a:endParaRPr>
          </a:p>
        </p:txBody>
      </p:sp>
    </p:spTree>
    <p:extLst>
      <p:ext uri="{BB962C8B-B14F-4D97-AF65-F5344CB8AC3E}">
        <p14:creationId xmlns:p14="http://schemas.microsoft.com/office/powerpoint/2010/main" val="1023396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92140" y="379860"/>
            <a:ext cx="9424340" cy="1065742"/>
          </a:xfrm>
        </p:spPr>
        <p:txBody>
          <a:bodyPr/>
          <a:lstStyle/>
          <a:p>
            <a:pPr algn="ctr"/>
            <a:r>
              <a:rPr lang="en-GB" sz="4800" dirty="0" smtClean="0">
                <a:solidFill>
                  <a:srgbClr val="002060"/>
                </a:solidFill>
              </a:rPr>
              <a:t>The Team</a:t>
            </a:r>
            <a:endParaRPr lang="en-GB" sz="48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326245" y="4266788"/>
            <a:ext cx="5834182" cy="1107996"/>
          </a:xfrm>
          <a:prstGeom prst="rect">
            <a:avLst/>
          </a:prstGeom>
        </p:spPr>
        <p:txBody>
          <a:bodyPr wrap="square">
            <a:spAutoFit/>
          </a:bodyPr>
          <a:lstStyle/>
          <a:p>
            <a:pPr algn="ctr"/>
            <a:r>
              <a:rPr lang="en-US" sz="2400" dirty="0" smtClean="0">
                <a:solidFill>
                  <a:srgbClr val="002060"/>
                </a:solidFill>
              </a:rPr>
              <a:t>Louise Zelia Carvalho</a:t>
            </a:r>
          </a:p>
          <a:p>
            <a:pPr algn="ctr"/>
            <a:r>
              <a:rPr lang="en-US" sz="2400" dirty="0" smtClean="0">
                <a:solidFill>
                  <a:srgbClr val="002060"/>
                </a:solidFill>
              </a:rPr>
              <a:t>Diversity &amp; Inclusion Programme Leader</a:t>
            </a:r>
          </a:p>
          <a:p>
            <a:pPr algn="ctr"/>
            <a:r>
              <a:rPr lang="en-US" dirty="0" smtClean="0">
                <a:solidFill>
                  <a:srgbClr val="002060"/>
                </a:solidFill>
              </a:rPr>
              <a:t>(and Legal Adviser)</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1544" y="1732245"/>
            <a:ext cx="2257425" cy="2247900"/>
          </a:xfrm>
          <a:prstGeom prst="rect">
            <a:avLst/>
          </a:prstGeom>
        </p:spPr>
      </p:pic>
      <p:pic>
        <p:nvPicPr>
          <p:cNvPr id="4" name="Picture 3"/>
          <p:cNvPicPr>
            <a:picLocks noChangeAspect="1"/>
          </p:cNvPicPr>
          <p:nvPr/>
        </p:nvPicPr>
        <p:blipFill>
          <a:blip r:embed="rId5"/>
          <a:stretch>
            <a:fillRect/>
          </a:stretch>
        </p:blipFill>
        <p:spPr>
          <a:xfrm>
            <a:off x="7608168" y="1732245"/>
            <a:ext cx="2460664" cy="2247900"/>
          </a:xfrm>
          <a:prstGeom prst="rect">
            <a:avLst/>
          </a:prstGeom>
        </p:spPr>
      </p:pic>
      <p:sp>
        <p:nvSpPr>
          <p:cNvPr id="15" name="Rectangle 14"/>
          <p:cNvSpPr/>
          <p:nvPr/>
        </p:nvSpPr>
        <p:spPr>
          <a:xfrm>
            <a:off x="6960096" y="4266787"/>
            <a:ext cx="4050623" cy="830997"/>
          </a:xfrm>
          <a:prstGeom prst="rect">
            <a:avLst/>
          </a:prstGeom>
        </p:spPr>
        <p:txBody>
          <a:bodyPr wrap="square">
            <a:spAutoFit/>
          </a:bodyPr>
          <a:lstStyle/>
          <a:p>
            <a:pPr algn="ctr"/>
            <a:r>
              <a:rPr lang="en-US" sz="2400" dirty="0" smtClean="0">
                <a:solidFill>
                  <a:srgbClr val="002060"/>
                </a:solidFill>
              </a:rPr>
              <a:t>Kristine Kotte-Eriksen</a:t>
            </a:r>
          </a:p>
          <a:p>
            <a:pPr algn="ctr"/>
            <a:r>
              <a:rPr lang="en-US" sz="2400" dirty="0" smtClean="0">
                <a:solidFill>
                  <a:srgbClr val="002060"/>
                </a:solidFill>
              </a:rPr>
              <a:t>Diversity &amp; Inclusion Analyst</a:t>
            </a:r>
          </a:p>
        </p:txBody>
      </p:sp>
      <p:sp>
        <p:nvSpPr>
          <p:cNvPr id="3" name="Rectangle 2"/>
          <p:cNvSpPr/>
          <p:nvPr/>
        </p:nvSpPr>
        <p:spPr>
          <a:xfrm>
            <a:off x="2943447" y="5527241"/>
            <a:ext cx="599780" cy="523220"/>
          </a:xfrm>
          <a:prstGeom prst="rect">
            <a:avLst/>
          </a:prstGeom>
        </p:spPr>
        <p:txBody>
          <a:bodyPr wrap="none">
            <a:spAutoFit/>
          </a:bodyPr>
          <a:lstStyle/>
          <a:p>
            <a:pPr algn="ctr"/>
            <a:r>
              <a:rPr lang="en-US" sz="1400" dirty="0" smtClean="0">
                <a:solidFill>
                  <a:srgbClr val="002060"/>
                </a:solidFill>
              </a:rPr>
              <a:t>Staff </a:t>
            </a:r>
          </a:p>
          <a:p>
            <a:pPr algn="ctr"/>
            <a:r>
              <a:rPr lang="en-US" sz="1400" dirty="0" smtClean="0">
                <a:solidFill>
                  <a:srgbClr val="002060"/>
                </a:solidFill>
              </a:rPr>
              <a:t>50%</a:t>
            </a:r>
            <a:endParaRPr lang="en-US" sz="1400" dirty="0">
              <a:solidFill>
                <a:srgbClr val="002060"/>
              </a:solidFill>
            </a:endParaRPr>
          </a:p>
        </p:txBody>
      </p:sp>
      <p:sp>
        <p:nvSpPr>
          <p:cNvPr id="10" name="Rectangle 9"/>
          <p:cNvSpPr/>
          <p:nvPr/>
        </p:nvSpPr>
        <p:spPr>
          <a:xfrm>
            <a:off x="8688288" y="5525752"/>
            <a:ext cx="752129" cy="523220"/>
          </a:xfrm>
          <a:prstGeom prst="rect">
            <a:avLst/>
          </a:prstGeom>
        </p:spPr>
        <p:txBody>
          <a:bodyPr wrap="none">
            <a:spAutoFit/>
          </a:bodyPr>
          <a:lstStyle/>
          <a:p>
            <a:pPr algn="ctr"/>
            <a:r>
              <a:rPr lang="en-US" sz="1400" dirty="0" smtClean="0">
                <a:solidFill>
                  <a:srgbClr val="002060"/>
                </a:solidFill>
              </a:rPr>
              <a:t>Fellow </a:t>
            </a:r>
          </a:p>
          <a:p>
            <a:pPr algn="ctr"/>
            <a:r>
              <a:rPr lang="en-US" sz="1400" dirty="0" smtClean="0">
                <a:solidFill>
                  <a:srgbClr val="002060"/>
                </a:solidFill>
              </a:rPr>
              <a:t>100%</a:t>
            </a:r>
            <a:endParaRPr lang="en-US" sz="1400" dirty="0">
              <a:solidFill>
                <a:srgbClr val="002060"/>
              </a:solidFill>
            </a:endParaRPr>
          </a:p>
        </p:txBody>
      </p:sp>
    </p:spTree>
    <p:extLst>
      <p:ext uri="{BB962C8B-B14F-4D97-AF65-F5344CB8AC3E}">
        <p14:creationId xmlns:p14="http://schemas.microsoft.com/office/powerpoint/2010/main" val="182072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393856" y="221629"/>
            <a:ext cx="9094632" cy="1065742"/>
          </a:xfrm>
        </p:spPr>
        <p:txBody>
          <a:bodyPr/>
          <a:lstStyle/>
          <a:p>
            <a:pPr algn="ctr"/>
            <a:r>
              <a:rPr lang="en-GB" sz="4400" dirty="0" smtClean="0">
                <a:solidFill>
                  <a:srgbClr val="002060"/>
                </a:solidFill>
              </a:rPr>
              <a:t>The Diversity &amp; Inclusion Programme</a:t>
            </a:r>
            <a:endParaRPr lang="en-GB" sz="4400" dirty="0">
              <a:solidFill>
                <a:srgbClr val="00206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9" name="Rectangle 8"/>
          <p:cNvSpPr/>
          <p:nvPr/>
        </p:nvSpPr>
        <p:spPr>
          <a:xfrm>
            <a:off x="1687214" y="1472719"/>
            <a:ext cx="5544616" cy="4524315"/>
          </a:xfrm>
          <a:prstGeom prst="rect">
            <a:avLst/>
          </a:prstGeom>
        </p:spPr>
        <p:txBody>
          <a:bodyPr wrap="square">
            <a:spAutoFit/>
          </a:bodyPr>
          <a:lstStyle/>
          <a:p>
            <a:r>
              <a:rPr lang="en-US" sz="3200" dirty="0" smtClean="0">
                <a:solidFill>
                  <a:srgbClr val="002060"/>
                </a:solidFill>
              </a:rPr>
              <a:t>Diversity Roundtable</a:t>
            </a:r>
          </a:p>
          <a:p>
            <a:endParaRPr lang="en-US" sz="3200" dirty="0" smtClean="0">
              <a:solidFill>
                <a:srgbClr val="002060"/>
              </a:solidFill>
            </a:endParaRPr>
          </a:p>
          <a:p>
            <a:r>
              <a:rPr lang="en-US" sz="3200" dirty="0" smtClean="0">
                <a:solidFill>
                  <a:srgbClr val="002060"/>
                </a:solidFill>
              </a:rPr>
              <a:t>Inclusive workplace</a:t>
            </a:r>
          </a:p>
          <a:p>
            <a:endParaRPr lang="en-US" sz="3200" dirty="0" smtClean="0">
              <a:solidFill>
                <a:srgbClr val="002060"/>
              </a:solidFill>
            </a:endParaRPr>
          </a:p>
          <a:p>
            <a:r>
              <a:rPr lang="en-US" sz="3200" dirty="0" smtClean="0">
                <a:solidFill>
                  <a:srgbClr val="002060"/>
                </a:solidFill>
              </a:rPr>
              <a:t>Family support</a:t>
            </a:r>
          </a:p>
          <a:p>
            <a:r>
              <a:rPr lang="en-US" sz="3200" dirty="0">
                <a:solidFill>
                  <a:srgbClr val="002060"/>
                </a:solidFill>
              </a:rPr>
              <a:t>	</a:t>
            </a:r>
            <a:endParaRPr lang="en-US" sz="3200" dirty="0" smtClean="0">
              <a:solidFill>
                <a:srgbClr val="002060"/>
              </a:solidFill>
            </a:endParaRPr>
          </a:p>
          <a:p>
            <a:r>
              <a:rPr lang="en-US" sz="3200" dirty="0" smtClean="0">
                <a:solidFill>
                  <a:srgbClr val="002060"/>
                </a:solidFill>
              </a:rPr>
              <a:t>Anti-Harassment</a:t>
            </a:r>
          </a:p>
          <a:p>
            <a:endParaRPr lang="en-US" sz="3200" dirty="0">
              <a:solidFill>
                <a:srgbClr val="002060"/>
              </a:solidFill>
            </a:endParaRPr>
          </a:p>
          <a:p>
            <a:r>
              <a:rPr lang="en-US" sz="3200" dirty="0" smtClean="0">
                <a:solidFill>
                  <a:srgbClr val="002060"/>
                </a:solidFill>
              </a:rPr>
              <a:t>Resources</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15908" y="2349509"/>
            <a:ext cx="4603664" cy="3062716"/>
          </a:xfrm>
          <a:prstGeom prst="rect">
            <a:avLst/>
          </a:prstGeom>
        </p:spPr>
      </p:pic>
      <p:sp>
        <p:nvSpPr>
          <p:cNvPr id="12" name="Oval 11"/>
          <p:cNvSpPr/>
          <p:nvPr/>
        </p:nvSpPr>
        <p:spPr>
          <a:xfrm>
            <a:off x="1372373" y="1659990"/>
            <a:ext cx="279324" cy="279324"/>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392407" y="2598941"/>
            <a:ext cx="279324" cy="279324"/>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393856" y="3596484"/>
            <a:ext cx="279324" cy="279324"/>
          </a:xfrm>
          <a:prstGeom prst="ellipse">
            <a:avLst/>
          </a:prstGeom>
          <a:solidFill>
            <a:srgbClr val="54BCB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1372373" y="4535435"/>
            <a:ext cx="279324" cy="279324"/>
          </a:xfrm>
          <a:prstGeom prst="ellipse">
            <a:avLst/>
          </a:prstGeom>
          <a:solidFill>
            <a:srgbClr val="0033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372373" y="5532978"/>
            <a:ext cx="279324" cy="279324"/>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05199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E163E"/>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4640" y="25010"/>
            <a:ext cx="4787360" cy="6356318"/>
          </a:xfrm>
          <a:prstGeom prst="rect">
            <a:avLst/>
          </a:prstGeom>
        </p:spPr>
      </p:pic>
      <p:sp>
        <p:nvSpPr>
          <p:cNvPr id="8" name="Title 7"/>
          <p:cNvSpPr>
            <a:spLocks noGrp="1"/>
          </p:cNvSpPr>
          <p:nvPr>
            <p:ph type="title"/>
          </p:nvPr>
        </p:nvSpPr>
        <p:spPr>
          <a:xfrm>
            <a:off x="-11777" y="2049944"/>
            <a:ext cx="7404640" cy="2099135"/>
          </a:xfrm>
        </p:spPr>
        <p:txBody>
          <a:bodyPr/>
          <a:lstStyle/>
          <a:p>
            <a:pPr algn="ctr"/>
            <a:r>
              <a:rPr lang="en-GB" sz="4800" dirty="0" smtClean="0">
                <a:solidFill>
                  <a:schemeClr val="bg1"/>
                </a:solidFill>
              </a:rPr>
              <a:t>The </a:t>
            </a:r>
            <a:br>
              <a:rPr lang="en-GB" sz="4800" dirty="0" smtClean="0">
                <a:solidFill>
                  <a:schemeClr val="bg1"/>
                </a:solidFill>
              </a:rPr>
            </a:br>
            <a:r>
              <a:rPr lang="en-GB" sz="4800" dirty="0" smtClean="0">
                <a:solidFill>
                  <a:schemeClr val="bg1"/>
                </a:solidFill>
              </a:rPr>
              <a:t>Diversity </a:t>
            </a:r>
            <a:br>
              <a:rPr lang="en-GB" sz="4800" dirty="0" smtClean="0">
                <a:solidFill>
                  <a:schemeClr val="bg1"/>
                </a:solidFill>
              </a:rPr>
            </a:br>
            <a:r>
              <a:rPr lang="en-GB" sz="4800" dirty="0" smtClean="0">
                <a:solidFill>
                  <a:schemeClr val="bg1"/>
                </a:solidFill>
              </a:rPr>
              <a:t>Roundtable</a:t>
            </a:r>
            <a:endParaRPr lang="en-GB" sz="4800" dirty="0">
              <a:solidFill>
                <a:schemeClr val="bg1"/>
              </a:solidFill>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Tree>
    <p:extLst>
      <p:ext uri="{BB962C8B-B14F-4D97-AF65-F5344CB8AC3E}">
        <p14:creationId xmlns:p14="http://schemas.microsoft.com/office/powerpoint/2010/main" val="4049529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4640" y="-43268"/>
            <a:ext cx="4787360" cy="6424596"/>
          </a:xfrm>
          <a:prstGeom prst="rect">
            <a:avLst/>
          </a:prstGeom>
        </p:spPr>
      </p:pic>
      <p:sp>
        <p:nvSpPr>
          <p:cNvPr id="8" name="Title 7"/>
          <p:cNvSpPr>
            <a:spLocks noGrp="1"/>
          </p:cNvSpPr>
          <p:nvPr>
            <p:ph type="title"/>
          </p:nvPr>
        </p:nvSpPr>
        <p:spPr>
          <a:xfrm>
            <a:off x="0" y="188640"/>
            <a:ext cx="7104112" cy="1121179"/>
          </a:xfrm>
        </p:spPr>
        <p:txBody>
          <a:bodyPr/>
          <a:lstStyle/>
          <a:p>
            <a:pPr algn="ctr"/>
            <a:r>
              <a:rPr lang="en-GB" sz="4800" dirty="0" smtClean="0">
                <a:solidFill>
                  <a:srgbClr val="002060"/>
                </a:solidFill>
              </a:rPr>
              <a:t>D&amp;I Roundtable</a:t>
            </a:r>
            <a:endParaRPr lang="en-GB" sz="4800" dirty="0">
              <a:solidFill>
                <a:srgbClr val="002060"/>
              </a:solidFill>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316133"/>
            <a:ext cx="12192000" cy="541867"/>
          </a:xfrm>
          <a:prstGeom prst="rect">
            <a:avLst/>
          </a:prstGeom>
        </p:spPr>
      </p:pic>
      <p:sp>
        <p:nvSpPr>
          <p:cNvPr id="5" name="Oval 4"/>
          <p:cNvSpPr/>
          <p:nvPr/>
        </p:nvSpPr>
        <p:spPr>
          <a:xfrm>
            <a:off x="924239" y="4365104"/>
            <a:ext cx="177423" cy="177423"/>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915465" y="3519609"/>
            <a:ext cx="178234" cy="178234"/>
          </a:xfrm>
          <a:prstGeom prst="ellipse">
            <a:avLst/>
          </a:prstGeom>
          <a:solidFill>
            <a:srgbClr val="E73775">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228656" y="1739683"/>
            <a:ext cx="5040560" cy="3631763"/>
          </a:xfrm>
          <a:prstGeom prst="rect">
            <a:avLst/>
          </a:prstGeom>
        </p:spPr>
        <p:txBody>
          <a:bodyPr wrap="square">
            <a:spAutoFit/>
          </a:bodyPr>
          <a:lstStyle/>
          <a:p>
            <a:pPr>
              <a:spcBef>
                <a:spcPts val="1200"/>
              </a:spcBef>
              <a:tabLst>
                <a:tab pos="268288" algn="l"/>
              </a:tabLst>
              <a:defRPr/>
            </a:pPr>
            <a:r>
              <a:rPr lang="en-US" dirty="0" smtClean="0">
                <a:solidFill>
                  <a:srgbClr val="002060"/>
                </a:solidFill>
              </a:rPr>
              <a:t>D&amp;I representatives from across CERN meet every 2 months to discuss issues of shared concern and to exchange ideas how to enhance D&amp;I at work.</a:t>
            </a:r>
          </a:p>
          <a:p>
            <a:pPr>
              <a:spcBef>
                <a:spcPts val="1200"/>
              </a:spcBef>
              <a:tabLst>
                <a:tab pos="268288" algn="l"/>
              </a:tabLst>
              <a:defRPr/>
            </a:pPr>
            <a:endParaRPr lang="en-US" dirty="0" smtClean="0">
              <a:solidFill>
                <a:srgbClr val="002060"/>
              </a:solidFill>
            </a:endParaRPr>
          </a:p>
          <a:p>
            <a:pPr>
              <a:spcBef>
                <a:spcPts val="1200"/>
              </a:spcBef>
              <a:tabLst>
                <a:tab pos="268288" algn="l"/>
              </a:tabLst>
              <a:defRPr/>
            </a:pPr>
            <a:r>
              <a:rPr lang="en-US" dirty="0">
                <a:solidFill>
                  <a:srgbClr val="002060"/>
                </a:solidFill>
              </a:rPr>
              <a:t>Joint actions to raise awareness.</a:t>
            </a:r>
          </a:p>
          <a:p>
            <a:pPr>
              <a:spcBef>
                <a:spcPts val="1200"/>
              </a:spcBef>
              <a:tabLst>
                <a:tab pos="268288" algn="l"/>
              </a:tabLst>
              <a:defRPr/>
            </a:pPr>
            <a:endParaRPr lang="en-US" dirty="0" smtClean="0">
              <a:solidFill>
                <a:srgbClr val="002060"/>
              </a:solidFill>
            </a:endParaRPr>
          </a:p>
          <a:p>
            <a:pPr>
              <a:spcBef>
                <a:spcPts val="1200"/>
              </a:spcBef>
              <a:tabLst>
                <a:tab pos="268288" algn="l"/>
              </a:tabLst>
              <a:defRPr/>
            </a:pPr>
            <a:r>
              <a:rPr lang="en-US" dirty="0" smtClean="0">
                <a:solidFill>
                  <a:srgbClr val="002060"/>
                </a:solidFill>
              </a:rPr>
              <a:t>Produce Diversity Roundtable recommendations to the Director-General:  </a:t>
            </a:r>
          </a:p>
          <a:p>
            <a:pPr>
              <a:spcBef>
                <a:spcPts val="1200"/>
              </a:spcBef>
              <a:tabLst>
                <a:tab pos="268288" algn="l"/>
              </a:tabLst>
              <a:defRPr/>
            </a:pPr>
            <a:endParaRPr lang="en-US" dirty="0" smtClean="0">
              <a:solidFill>
                <a:srgbClr val="002060"/>
              </a:solidFill>
            </a:endParaRPr>
          </a:p>
        </p:txBody>
      </p:sp>
      <p:sp>
        <p:nvSpPr>
          <p:cNvPr id="9" name="Oval 8"/>
          <p:cNvSpPr/>
          <p:nvPr/>
        </p:nvSpPr>
        <p:spPr>
          <a:xfrm>
            <a:off x="928127" y="1859707"/>
            <a:ext cx="177423" cy="177423"/>
          </a:xfrm>
          <a:prstGeom prst="ellipse">
            <a:avLst/>
          </a:prstGeom>
          <a:solidFill>
            <a:srgbClr val="0033A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7328" y="25010"/>
            <a:ext cx="792089" cy="792089"/>
          </a:xfrm>
          <a:prstGeom prst="ellipse">
            <a:avLst/>
          </a:prstGeom>
          <a:solidFill>
            <a:srgbClr val="F2E51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105027" y="314856"/>
            <a:ext cx="1088459" cy="169277"/>
          </a:xfrm>
          <a:prstGeom prst="rect">
            <a:avLst/>
          </a:prstGeom>
          <a:noFill/>
        </p:spPr>
        <p:txBody>
          <a:bodyPr wrap="square" lIns="0" tIns="0" rIns="0" bIns="0" rtlCol="0">
            <a:spAutoFit/>
          </a:bodyPr>
          <a:lstStyle/>
          <a:p>
            <a:pPr algn="ctr"/>
            <a:r>
              <a:rPr lang="en-US" sz="1100" dirty="0" smtClean="0">
                <a:solidFill>
                  <a:srgbClr val="002060"/>
                </a:solidFill>
              </a:rPr>
              <a:t>Roundtable</a:t>
            </a:r>
            <a:endParaRPr lang="en-US" sz="1200" dirty="0" smtClean="0">
              <a:solidFill>
                <a:srgbClr val="002060"/>
              </a:solidFill>
            </a:endParaRPr>
          </a:p>
        </p:txBody>
      </p:sp>
    </p:spTree>
    <p:extLst>
      <p:ext uri="{BB962C8B-B14F-4D97-AF65-F5344CB8AC3E}">
        <p14:creationId xmlns:p14="http://schemas.microsoft.com/office/powerpoint/2010/main" val="1532576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9_2.pptx" id="{E67B27A3-BB16-A84C-8E4F-0FAC85B1269E}" vid="{5912DB02-F027-B74E-AF84-9BBEE74F8C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16-9_2</Template>
  <TotalTime>13869</TotalTime>
  <Words>1146</Words>
  <Application>Microsoft Office PowerPoint</Application>
  <PresentationFormat>Widescreen</PresentationFormat>
  <Paragraphs>248</Paragraphs>
  <Slides>27</Slides>
  <Notes>25</Notes>
  <HiddenSlides>3</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MS PGothic</vt:lpstr>
      <vt:lpstr>Arial</vt:lpstr>
      <vt:lpstr>Calibri</vt:lpstr>
      <vt:lpstr>Helvetica Neue</vt:lpstr>
      <vt:lpstr>PT Sans</vt:lpstr>
      <vt:lpstr>Times New Roman</vt:lpstr>
      <vt:lpstr>Trebuchet MS</vt:lpstr>
      <vt:lpstr>Wingdings</vt:lpstr>
      <vt:lpstr>Office Theme</vt:lpstr>
      <vt:lpstr>Diversity &amp; Inclusion Programme Induction 2020</vt:lpstr>
      <vt:lpstr>PowerPoint Presentation</vt:lpstr>
      <vt:lpstr>PowerPoint Presentation</vt:lpstr>
      <vt:lpstr>PowerPoint Presentation</vt:lpstr>
      <vt:lpstr>Diversity ranks No.1 as most appreciated workplace element</vt:lpstr>
      <vt:lpstr>The Team</vt:lpstr>
      <vt:lpstr>The Diversity &amp; Inclusion Programme</vt:lpstr>
      <vt:lpstr>The  Diversity  Roundtable</vt:lpstr>
      <vt:lpstr>D&amp;I Roundtable</vt:lpstr>
      <vt:lpstr>Diversity Roundtable Recommendations</vt:lpstr>
      <vt:lpstr>Inclusive workplace</vt:lpstr>
      <vt:lpstr>Your life @CERN brochure</vt:lpstr>
      <vt:lpstr>Your life @CERN brochure</vt:lpstr>
      <vt:lpstr>Disability</vt:lpstr>
      <vt:lpstr>Inclusive culture</vt:lpstr>
      <vt:lpstr>Family support</vt:lpstr>
      <vt:lpstr>Family support</vt:lpstr>
      <vt:lpstr>PowerPoint Presentation</vt:lpstr>
      <vt:lpstr>PowerPoint Presentation</vt:lpstr>
      <vt:lpstr>PowerPoint Presentation</vt:lpstr>
      <vt:lpstr>PowerPoint Presentation</vt:lpstr>
      <vt:lpstr>Anti-Harassment  Legal framework &amp; support structures</vt:lpstr>
      <vt:lpstr>Formal response channels</vt:lpstr>
      <vt:lpstr>Anti-harassment</vt:lpstr>
      <vt:lpstr>International Day of Women and Girls in Science: 11 Feb</vt:lpstr>
      <vt:lpstr>Key contacts &amp; resources</vt:lpstr>
      <vt:lpstr>Thank you  for your attention.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enGENDERing diversity and inclusion</dc:title>
  <dc:creator>Kristine Kotte-Eriksen</dc:creator>
  <cp:lastModifiedBy>Kristine Kotte-Eriksen</cp:lastModifiedBy>
  <cp:revision>360</cp:revision>
  <cp:lastPrinted>2020-01-30T13:49:18Z</cp:lastPrinted>
  <dcterms:created xsi:type="dcterms:W3CDTF">2020-02-03T18:51:30Z</dcterms:created>
  <dcterms:modified xsi:type="dcterms:W3CDTF">2020-09-15T08:12:23Z</dcterms:modified>
</cp:coreProperties>
</file>