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1" r:id="rId2"/>
    <p:sldId id="262" r:id="rId3"/>
    <p:sldId id="272" r:id="rId4"/>
    <p:sldId id="263" r:id="rId5"/>
    <p:sldId id="264" r:id="rId6"/>
    <p:sldId id="271" r:id="rId7"/>
    <p:sldId id="273" r:id="rId8"/>
    <p:sldId id="279" r:id="rId9"/>
    <p:sldId id="277" r:id="rId10"/>
    <p:sldId id="276" r:id="rId11"/>
    <p:sldId id="275" r:id="rId12"/>
    <p:sldId id="280" r:id="rId13"/>
    <p:sldId id="274" r:id="rId14"/>
    <p:sldId id="281" r:id="rId15"/>
    <p:sldId id="282" r:id="rId16"/>
    <p:sldId id="283" r:id="rId17"/>
    <p:sldId id="26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9" autoAdjust="0"/>
    <p:restoredTop sz="94660"/>
  </p:normalViewPr>
  <p:slideViewPr>
    <p:cSldViewPr>
      <p:cViewPr varScale="1">
        <p:scale>
          <a:sx n="95" d="100"/>
          <a:sy n="95" d="100"/>
        </p:scale>
        <p:origin x="93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23AA6A-DAFD-4893-AC7E-CB31DB201A4E}" type="datetimeFigureOut">
              <a:rPr lang="fr-FR" smtClean="0"/>
              <a:t>04/12/2019</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D53E90-884A-4138-986C-D6EED558443E}" type="slidenum">
              <a:rPr lang="fr-FR" smtClean="0"/>
              <a:t>‹#›</a:t>
            </a:fld>
            <a:endParaRPr lang="fr-FR"/>
          </a:p>
        </p:txBody>
      </p:sp>
    </p:spTree>
    <p:extLst>
      <p:ext uri="{BB962C8B-B14F-4D97-AF65-F5344CB8AC3E}">
        <p14:creationId xmlns:p14="http://schemas.microsoft.com/office/powerpoint/2010/main" val="999074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1</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971445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10</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1952437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11</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790965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12</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400398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13</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159267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14</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1815341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15</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596724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16</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6943045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17</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818173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2</a:t>
            </a:fld>
            <a:endParaRPr lang="en-US" dirty="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934655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3</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460971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4</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842212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5</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490578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6</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220206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7</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636655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8</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610833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BB3877BF-6A25-4A80-89FD-A9F90415F598}" type="slidenum">
              <a:rPr lang="en-US" smtClean="0"/>
              <a:pPr/>
              <a:t>9</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233187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F546F54B-F482-4268-8029-085CCC100E9C}" type="datetime1">
              <a:rPr lang="fr-FR" smtClean="0"/>
              <a:t>04/12/2019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29C659FA-E2AC-46B0-BDA6-6ED088D474D1}" type="datetime1">
              <a:rPr lang="fr-FR" smtClean="0"/>
              <a:t>04/12/2019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36F40129-5B18-422D-8640-BE037AFC8F50}" type="datetime1">
              <a:rPr lang="fr-FR" smtClean="0"/>
              <a:t>04/12/2019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BFF4A38B-6288-4DAB-955C-BDD91A840C75}" type="datetime1">
              <a:rPr lang="fr-FR" smtClean="0"/>
              <a:t>04/12/2019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08C350-1B8D-4673-909A-3261F2A5A3C0}" type="datetime1">
              <a:rPr lang="fr-FR" smtClean="0"/>
              <a:t>04/12/2019</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31698A3B-8086-47ED-9091-808270BEB91A}" type="datetime1">
              <a:rPr lang="fr-FR" smtClean="0"/>
              <a:t>04/12/2019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61233F59-B20B-462A-B5B5-CE1DE6F1CAD8}" type="datetime1">
              <a:rPr lang="fr-FR" smtClean="0"/>
              <a:t>04/12/2019</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348CC1AB-87E7-463E-91C0-9904B45CE76A}" type="datetime1">
              <a:rPr lang="fr-FR" smtClean="0"/>
              <a:t>04/12/2019</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5CFF39-FE22-4B7C-AF4E-4749CE059511}" type="datetime1">
              <a:rPr lang="fr-FR" smtClean="0"/>
              <a:t>04/12/2019</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B6143B-CDC4-4617-AABB-914061C3D5B9}" type="datetime1">
              <a:rPr lang="fr-FR" smtClean="0"/>
              <a:t>04/12/2019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10D852-1980-4463-A418-035919E3491A}" type="datetime1">
              <a:rPr lang="fr-FR" smtClean="0"/>
              <a:t>04/12/2019</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63ED1707-1743-4538-B80D-2498A6969B8A}" type="slidenum">
              <a:rPr lang="fr-FR" smtClean="0"/>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99D2D2-BD0D-48A6-90DC-92F08035CC7D}" type="datetime1">
              <a:rPr lang="fr-FR" smtClean="0"/>
              <a:t>04/12/2019</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ED1707-1743-4538-B80D-2498A6969B8A}"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hyperlink" Target="http://library.cern/archives"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jpeg"/><Relationship Id="rId7"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hyperlink" Target="http://library.cern/" TargetMode="External"/><Relationship Id="rId7"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hyperlink" Target="mailto:library.desk@cern.ch" TargetMode="External"/><Relationship Id="rId4" Type="http://schemas.openxmlformats.org/officeDocument/2006/relationships/hyperlink" Target="http://cds.cern.c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hyperlink" Target="cds.cern.ch" TargetMode="External"/><Relationship Id="rId7"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hyperlink" Target="http://library.cern/services/suggest" TargetMode="External"/><Relationship Id="rId4" Type="http://schemas.openxmlformats.org/officeDocument/2006/relationships/hyperlink" Target="http://library.cern/resources/remote"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hyperlink" Target="https://labs.inspirehep.net/"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2.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2514600" y="6096000"/>
            <a:ext cx="6400800" cy="1219200"/>
          </a:xfrm>
        </p:spPr>
        <p:txBody>
          <a:bodyPr>
            <a:normAutofit/>
          </a:bodyPr>
          <a:lstStyle/>
          <a:p>
            <a:pPr algn="r" eaLnBrk="1" hangingPunct="1"/>
            <a:r>
              <a:rPr lang="en-GB" sz="1800" dirty="0" smtClean="0"/>
              <a:t>CERN </a:t>
            </a:r>
            <a:r>
              <a:rPr lang="en-GB" sz="1800" dirty="0" err="1" smtClean="0"/>
              <a:t>Onboarding</a:t>
            </a:r>
            <a:r>
              <a:rPr lang="en-GB" sz="1800" dirty="0" smtClean="0"/>
              <a:t> 2019</a:t>
            </a:r>
          </a:p>
          <a:p>
            <a:pPr algn="r"/>
            <a:r>
              <a:rPr lang="en-GB" sz="1800" dirty="0"/>
              <a:t>Tullio </a:t>
            </a:r>
            <a:r>
              <a:rPr lang="en-GB" sz="1800" dirty="0" smtClean="0"/>
              <a:t>Basaglia, RCS-SIS</a:t>
            </a:r>
            <a:endParaRPr lang="en-GB" sz="1800" dirty="0"/>
          </a:p>
          <a:p>
            <a:pPr algn="r" eaLnBrk="1" hangingPunct="1"/>
            <a:endParaRPr lang="en-US" sz="2400" dirty="0" smtClean="0"/>
          </a:p>
        </p:txBody>
      </p:sp>
      <p:sp>
        <p:nvSpPr>
          <p:cNvPr id="13315" name="Rectangle 4"/>
          <p:cNvSpPr>
            <a:spLocks noChangeArrowheads="1"/>
          </p:cNvSpPr>
          <p:nvPr/>
        </p:nvSpPr>
        <p:spPr bwMode="auto">
          <a:xfrm>
            <a:off x="838200" y="1841391"/>
            <a:ext cx="7086600" cy="1200329"/>
          </a:xfrm>
          <a:prstGeom prst="rect">
            <a:avLst/>
          </a:prstGeom>
          <a:noFill/>
          <a:ln w="9525">
            <a:noFill/>
            <a:miter lim="800000"/>
            <a:headEnd/>
            <a:tailEnd/>
          </a:ln>
        </p:spPr>
        <p:txBody>
          <a:bodyPr>
            <a:spAutoFit/>
          </a:bodyPr>
          <a:lstStyle/>
          <a:p>
            <a:pPr algn="ctr"/>
            <a:r>
              <a:rPr lang="en-GB" sz="3600" b="1" dirty="0" smtClean="0">
                <a:latin typeface="Times New Roman" panose="02020603050405020304" pitchFamily="18" charset="0"/>
                <a:cs typeface="Times New Roman" panose="02020603050405020304" pitchFamily="18" charset="0"/>
              </a:rPr>
              <a:t>Le Service </a:t>
            </a:r>
            <a:r>
              <a:rPr lang="en-GB" sz="3600" b="1" dirty="0" err="1" smtClean="0">
                <a:latin typeface="Times New Roman" panose="02020603050405020304" pitchFamily="18" charset="0"/>
                <a:cs typeface="Times New Roman" panose="02020603050405020304" pitchFamily="18" charset="0"/>
              </a:rPr>
              <a:t>d’Information</a:t>
            </a:r>
            <a:r>
              <a:rPr lang="en-GB" sz="3600" b="1" dirty="0" smtClean="0">
                <a:latin typeface="Times New Roman" panose="02020603050405020304" pitchFamily="18" charset="0"/>
                <a:cs typeface="Times New Roman" panose="02020603050405020304" pitchFamily="18" charset="0"/>
              </a:rPr>
              <a:t> </a:t>
            </a:r>
            <a:r>
              <a:rPr lang="en-GB" sz="3600" b="1" dirty="0" err="1" smtClean="0">
                <a:latin typeface="Times New Roman" panose="02020603050405020304" pitchFamily="18" charset="0"/>
                <a:cs typeface="Times New Roman" panose="02020603050405020304" pitchFamily="18" charset="0"/>
              </a:rPr>
              <a:t>Scientifique</a:t>
            </a:r>
            <a:endParaRPr lang="en-US" sz="4000" b="1" dirty="0">
              <a:solidFill>
                <a:schemeClr val="bg1"/>
              </a:solidFill>
              <a:latin typeface="Times New Roman" panose="02020603050405020304" pitchFamily="18" charset="0"/>
              <a:cs typeface="Times New Roman" panose="02020603050405020304" pitchFamily="1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1588" y="0"/>
            <a:ext cx="9145588" cy="1927225"/>
          </a:xfrm>
          <a:prstGeom prst="rect">
            <a:avLst/>
          </a:prstGeom>
          <a:noFill/>
          <a:ln w="9525">
            <a:noFill/>
            <a:miter lim="800000"/>
            <a:headEnd/>
            <a:tailEnd/>
          </a:ln>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6805" y="3204544"/>
            <a:ext cx="8068801" cy="2086266"/>
          </a:xfrm>
          <a:prstGeom prst="rect">
            <a:avLst/>
          </a:prstGeom>
        </p:spPr>
      </p:pic>
      <p:sp>
        <p:nvSpPr>
          <p:cNvPr id="3" name="TextBox 2"/>
          <p:cNvSpPr txBox="1"/>
          <p:nvPr/>
        </p:nvSpPr>
        <p:spPr>
          <a:xfrm>
            <a:off x="3048000" y="5397463"/>
            <a:ext cx="5029200" cy="523220"/>
          </a:xfrm>
          <a:prstGeom prst="rect">
            <a:avLst/>
          </a:prstGeom>
          <a:noFill/>
        </p:spPr>
        <p:txBody>
          <a:bodyPr wrap="square" rtlCol="0">
            <a:spAutoFit/>
          </a:bodyPr>
          <a:lstStyle/>
          <a:p>
            <a:r>
              <a:rPr lang="en-GB" sz="1400" dirty="0" smtClean="0">
                <a:latin typeface="Times New Roman" panose="02020603050405020304" pitchFamily="18" charset="0"/>
                <a:cs typeface="Times New Roman" panose="02020603050405020304" pitchFamily="18" charset="0"/>
              </a:rPr>
              <a:t>Convention establishing a European Organization for Nuclear Research, 1953</a:t>
            </a:r>
            <a:endParaRPr lang="en-GB" sz="14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1066800" y="1981200"/>
            <a:ext cx="7114162" cy="5724644"/>
          </a:xfrm>
          <a:prstGeom prst="rect">
            <a:avLst/>
          </a:prstGeom>
          <a:noFill/>
          <a:ln w="9525">
            <a:noFill/>
            <a:miter lim="800000"/>
            <a:headEnd/>
            <a:tailEnd/>
          </a:ln>
        </p:spPr>
        <p:txBody>
          <a:bodyPr wrap="square">
            <a:spAutoFit/>
          </a:bodyPr>
          <a:lstStyle/>
          <a:p>
            <a:pPr algn="ctr"/>
            <a:r>
              <a:rPr lang="fr-FR" sz="3600" b="1" dirty="0">
                <a:latin typeface="Times New Roman" pitchFamily="18" charset="0"/>
                <a:cs typeface="Times New Roman" pitchFamily="18" charset="0"/>
              </a:rPr>
              <a:t>INSPIRE and </a:t>
            </a:r>
            <a:r>
              <a:rPr lang="fr-FR" sz="3600" b="1" dirty="0" smtClean="0">
                <a:latin typeface="Times New Roman" pitchFamily="18" charset="0"/>
                <a:cs typeface="Times New Roman" pitchFamily="18" charset="0"/>
              </a:rPr>
              <a:t>CDS: </a:t>
            </a:r>
            <a:r>
              <a:rPr lang="fr-FR" sz="3600" b="1" dirty="0" err="1">
                <a:latin typeface="Times New Roman" pitchFamily="18" charset="0"/>
                <a:cs typeface="Times New Roman" pitchFamily="18" charset="0"/>
              </a:rPr>
              <a:t>w</a:t>
            </a:r>
            <a:r>
              <a:rPr lang="fr-FR" sz="3600" b="1" dirty="0" err="1" smtClean="0">
                <a:latin typeface="Times New Roman" pitchFamily="18" charset="0"/>
                <a:cs typeface="Times New Roman" pitchFamily="18" charset="0"/>
              </a:rPr>
              <a:t>hat</a:t>
            </a:r>
            <a:r>
              <a:rPr lang="fr-FR" sz="3600" b="1" dirty="0" smtClean="0">
                <a:latin typeface="Times New Roman" pitchFamily="18" charset="0"/>
                <a:cs typeface="Times New Roman" pitchFamily="18" charset="0"/>
              </a:rPr>
              <a:t> </a:t>
            </a:r>
            <a:r>
              <a:rPr lang="fr-FR" sz="3600" b="1" dirty="0" err="1" smtClean="0">
                <a:latin typeface="Times New Roman" pitchFamily="18" charset="0"/>
                <a:cs typeface="Times New Roman" pitchFamily="18" charset="0"/>
              </a:rPr>
              <a:t>is</a:t>
            </a:r>
            <a:r>
              <a:rPr lang="fr-FR" sz="3600" b="1" dirty="0" smtClean="0">
                <a:latin typeface="Times New Roman" pitchFamily="18" charset="0"/>
                <a:cs typeface="Times New Roman" pitchFamily="18" charset="0"/>
              </a:rPr>
              <a:t> the </a:t>
            </a:r>
            <a:r>
              <a:rPr lang="fr-FR" sz="3600" b="1" dirty="0" err="1" smtClean="0">
                <a:latin typeface="Times New Roman" pitchFamily="18" charset="0"/>
                <a:cs typeface="Times New Roman" pitchFamily="18" charset="0"/>
              </a:rPr>
              <a:t>difference</a:t>
            </a:r>
            <a:r>
              <a:rPr lang="fr-FR" sz="3600" b="1" dirty="0" smtClean="0">
                <a:latin typeface="Times New Roman" pitchFamily="18" charset="0"/>
                <a:cs typeface="Times New Roman" pitchFamily="18" charset="0"/>
              </a:rPr>
              <a:t>?</a:t>
            </a:r>
          </a:p>
          <a:p>
            <a:endParaRPr lang="fr-FR" sz="2400" b="1" dirty="0" smtClean="0">
              <a:latin typeface="Times New Roman" pitchFamily="18" charset="0"/>
              <a:cs typeface="Times New Roman" pitchFamily="18" charset="0"/>
            </a:endParaRPr>
          </a:p>
          <a:p>
            <a:pPr marL="342900" indent="-342900">
              <a:buFont typeface="Arial" panose="020B0604020202020204" pitchFamily="34" charset="0"/>
              <a:buChar char="•"/>
            </a:pPr>
            <a:r>
              <a:rPr lang="fr-FR" sz="2400" dirty="0" smtClean="0">
                <a:latin typeface="Times New Roman" pitchFamily="18" charset="0"/>
                <a:cs typeface="Times New Roman" pitchFamily="18" charset="0"/>
              </a:rPr>
              <a:t>INSPIRE </a:t>
            </a:r>
            <a:r>
              <a:rPr lang="fr-FR" sz="2400" dirty="0" err="1" smtClean="0">
                <a:latin typeface="Times New Roman" pitchFamily="18" charset="0"/>
                <a:cs typeface="Times New Roman" pitchFamily="18" charset="0"/>
              </a:rPr>
              <a:t>covers</a:t>
            </a:r>
            <a:r>
              <a:rPr lang="fr-FR" sz="2400" dirty="0" smtClean="0">
                <a:latin typeface="Times New Roman" pitchFamily="18" charset="0"/>
                <a:cs typeface="Times New Roman" pitchFamily="18" charset="0"/>
              </a:rPr>
              <a:t> HEP </a:t>
            </a:r>
            <a:r>
              <a:rPr lang="fr-FR" sz="2400" dirty="0" err="1" smtClean="0">
                <a:latin typeface="Times New Roman" pitchFamily="18" charset="0"/>
                <a:cs typeface="Times New Roman" pitchFamily="18" charset="0"/>
              </a:rPr>
              <a:t>literature</a:t>
            </a:r>
            <a:r>
              <a:rPr lang="fr-FR" sz="2400" dirty="0" smtClean="0">
                <a:latin typeface="Times New Roman" pitchFamily="18" charset="0"/>
                <a:cs typeface="Times New Roman" pitchFamily="18" charset="0"/>
              </a:rPr>
              <a:t> </a:t>
            </a:r>
            <a:r>
              <a:rPr lang="fr-FR" sz="2400" dirty="0" err="1" smtClean="0">
                <a:latin typeface="Times New Roman" pitchFamily="18" charset="0"/>
                <a:cs typeface="Times New Roman" pitchFamily="18" charset="0"/>
              </a:rPr>
              <a:t>worldwide</a:t>
            </a:r>
            <a:r>
              <a:rPr lang="fr-FR" sz="2400" dirty="0" smtClean="0">
                <a:latin typeface="Times New Roman" pitchFamily="18" charset="0"/>
                <a:cs typeface="Times New Roman" pitchFamily="18" charset="0"/>
              </a:rPr>
              <a:t> (</a:t>
            </a:r>
            <a:r>
              <a:rPr lang="fr-FR" sz="2400" dirty="0" err="1" smtClean="0">
                <a:latin typeface="Times New Roman" pitchFamily="18" charset="0"/>
                <a:cs typeface="Times New Roman" pitchFamily="18" charset="0"/>
              </a:rPr>
              <a:t>mainly</a:t>
            </a:r>
            <a:r>
              <a:rPr lang="fr-FR" sz="2400" dirty="0" smtClean="0">
                <a:latin typeface="Times New Roman" pitchFamily="18" charset="0"/>
                <a:cs typeface="Times New Roman" pitchFamily="18" charset="0"/>
              </a:rPr>
              <a:t> articles and </a:t>
            </a:r>
            <a:r>
              <a:rPr lang="fr-FR" sz="2400" dirty="0" err="1" smtClean="0">
                <a:latin typeface="Times New Roman" pitchFamily="18" charset="0"/>
                <a:cs typeface="Times New Roman" pitchFamily="18" charset="0"/>
              </a:rPr>
              <a:t>preprints</a:t>
            </a:r>
            <a:r>
              <a:rPr lang="fr-FR" sz="2400" dirty="0" smtClean="0">
                <a:latin typeface="Times New Roman" pitchFamily="18" charset="0"/>
                <a:cs typeface="Times New Roman" pitchFamily="18" charset="0"/>
              </a:rPr>
              <a:t>)</a:t>
            </a:r>
          </a:p>
          <a:p>
            <a:pPr marL="342900" indent="-342900">
              <a:buFont typeface="Arial" panose="020B0604020202020204" pitchFamily="34" charset="0"/>
              <a:buChar char="•"/>
            </a:pPr>
            <a:r>
              <a:rPr lang="fr-FR" sz="2400" dirty="0">
                <a:latin typeface="Times New Roman" pitchFamily="18" charset="0"/>
                <a:cs typeface="Times New Roman" pitchFamily="18" charset="0"/>
              </a:rPr>
              <a:t>CERN Document Server </a:t>
            </a:r>
            <a:r>
              <a:rPr lang="fr-FR" sz="2400" dirty="0" err="1">
                <a:latin typeface="Times New Roman" pitchFamily="18" charset="0"/>
                <a:cs typeface="Times New Roman" pitchFamily="18" charset="0"/>
              </a:rPr>
              <a:t>focuses</a:t>
            </a:r>
            <a:r>
              <a:rPr lang="fr-FR" sz="2400" dirty="0">
                <a:latin typeface="Times New Roman" pitchFamily="18" charset="0"/>
                <a:cs typeface="Times New Roman" pitchFamily="18" charset="0"/>
              </a:rPr>
              <a:t> on CERN output and </a:t>
            </a:r>
            <a:r>
              <a:rPr lang="fr-FR" sz="2400" dirty="0" err="1">
                <a:latin typeface="Times New Roman" pitchFamily="18" charset="0"/>
                <a:cs typeface="Times New Roman" pitchFamily="18" charset="0"/>
              </a:rPr>
              <a:t>provides</a:t>
            </a:r>
            <a:r>
              <a:rPr lang="fr-FR" sz="2400" dirty="0">
                <a:latin typeface="Times New Roman" pitchFamily="18" charset="0"/>
                <a:cs typeface="Times New Roman" pitchFamily="18" charset="0"/>
              </a:rPr>
              <a:t> </a:t>
            </a:r>
            <a:r>
              <a:rPr lang="fr-FR" sz="2400" dirty="0" err="1">
                <a:latin typeface="Times New Roman" pitchFamily="18" charset="0"/>
                <a:cs typeface="Times New Roman" pitchFamily="18" charset="0"/>
              </a:rPr>
              <a:t>access</a:t>
            </a:r>
            <a:r>
              <a:rPr lang="fr-FR" sz="2400" dirty="0">
                <a:latin typeface="Times New Roman" pitchFamily="18" charset="0"/>
                <a:cs typeface="Times New Roman" pitchFamily="18" charset="0"/>
              </a:rPr>
              <a:t> to the collections of the Library and to the </a:t>
            </a:r>
            <a:r>
              <a:rPr lang="fr-FR" sz="2400" dirty="0" err="1">
                <a:latin typeface="Times New Roman" pitchFamily="18" charset="0"/>
                <a:cs typeface="Times New Roman" pitchFamily="18" charset="0"/>
              </a:rPr>
              <a:t>Bookshop’s</a:t>
            </a:r>
            <a:r>
              <a:rPr lang="fr-FR" sz="2400" dirty="0">
                <a:latin typeface="Times New Roman" pitchFamily="18" charset="0"/>
                <a:cs typeface="Times New Roman" pitchFamily="18" charset="0"/>
              </a:rPr>
              <a:t> stock</a:t>
            </a:r>
          </a:p>
          <a:p>
            <a:endParaRPr lang="fr-FR" sz="2400" dirty="0">
              <a:latin typeface="Times New Roman" pitchFamily="18" charset="0"/>
              <a:cs typeface="Times New Roman" pitchFamily="18" charset="0"/>
            </a:endParaRPr>
          </a:p>
          <a:p>
            <a:endParaRPr lang="fr-FR" sz="3600" dirty="0">
              <a:latin typeface="Times New Roman" pitchFamily="18" charset="0"/>
              <a:cs typeface="Times New Roman" pitchFamily="18" charset="0"/>
            </a:endParaRPr>
          </a:p>
          <a:p>
            <a:pPr marL="342900" indent="-342900">
              <a:buFont typeface="Arial" panose="020B0604020202020204" pitchFamily="34" charset="0"/>
              <a:buChar char="•"/>
            </a:pPr>
            <a:endParaRPr lang="en-GB" dirty="0" smtClean="0">
              <a:latin typeface="Times New Roman" pitchFamily="18" charset="0"/>
              <a:cs typeface="Times New Roman" pitchFamily="18" charset="0"/>
            </a:endParaRPr>
          </a:p>
          <a:p>
            <a:pPr marL="342900" indent="-342900">
              <a:buFont typeface="Arial" panose="020B0604020202020204" pitchFamily="34" charset="0"/>
              <a:buChar char="•"/>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a:solidFill>
                  <a:schemeClr val="bg1"/>
                </a:solidFill>
                <a:latin typeface="Times New Roman" pitchFamily="18" charset="0"/>
                <a:cs typeface="Times New Roman" pitchFamily="18" charset="0"/>
              </a:rPr>
              <a:t/>
            </a:r>
            <a:br>
              <a:rPr lang="en-US" dirty="0">
                <a:solidFill>
                  <a:schemeClr val="bg1"/>
                </a:solidFill>
                <a:latin typeface="Times New Roman" pitchFamily="18" charset="0"/>
                <a:cs typeface="Times New Roman" pitchFamily="18" charset="0"/>
              </a:rPr>
            </a:br>
            <a:endParaRPr lang="en-US"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1588" y="0"/>
            <a:ext cx="9145588" cy="1927225"/>
          </a:xfrm>
          <a:prstGeom prst="rect">
            <a:avLst/>
          </a:prstGeom>
          <a:noFill/>
          <a:ln w="9525">
            <a:noFill/>
            <a:miter lim="800000"/>
            <a:headEnd/>
            <a:tailEnd/>
          </a:ln>
        </p:spPr>
      </p:pic>
    </p:spTree>
    <p:extLst>
      <p:ext uri="{BB962C8B-B14F-4D97-AF65-F5344CB8AC3E}">
        <p14:creationId xmlns:p14="http://schemas.microsoft.com/office/powerpoint/2010/main" val="17902166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2514600" y="6156781"/>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1219200" y="1962778"/>
            <a:ext cx="7114162" cy="4708981"/>
          </a:xfrm>
          <a:prstGeom prst="rect">
            <a:avLst/>
          </a:prstGeom>
          <a:noFill/>
          <a:ln w="9525">
            <a:noFill/>
            <a:miter lim="800000"/>
            <a:headEnd/>
            <a:tailEnd/>
          </a:ln>
        </p:spPr>
        <p:txBody>
          <a:bodyPr wrap="square">
            <a:spAutoFit/>
          </a:bodyPr>
          <a:lstStyle/>
          <a:p>
            <a:pPr algn="ctr"/>
            <a:r>
              <a:rPr lang="fr-FR" sz="3600" b="1" dirty="0" smtClean="0">
                <a:latin typeface="Times New Roman" pitchFamily="18" charset="0"/>
                <a:cs typeface="Times New Roman" pitchFamily="18" charset="0"/>
              </a:rPr>
              <a:t>The Archive:</a:t>
            </a:r>
            <a:endParaRPr lang="fr-FR" sz="3600" dirty="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a:p>
            <a:r>
              <a:rPr lang="en-GB" sz="2000" dirty="0">
                <a:latin typeface="Times New Roman" pitchFamily="18" charset="0"/>
                <a:cs typeface="Times New Roman" pitchFamily="18" charset="0"/>
              </a:rPr>
              <a:t>The </a:t>
            </a:r>
            <a:r>
              <a:rPr lang="en-GB" sz="2000" dirty="0" smtClean="0">
                <a:latin typeface="Times New Roman" pitchFamily="18" charset="0"/>
                <a:cs typeface="Times New Roman" pitchFamily="18" charset="0"/>
              </a:rPr>
              <a:t>CERN </a:t>
            </a:r>
            <a:r>
              <a:rPr lang="en-GB" sz="2000" dirty="0">
                <a:latin typeface="Times New Roman" pitchFamily="18" charset="0"/>
                <a:cs typeface="Times New Roman" pitchFamily="18" charset="0"/>
              </a:rPr>
              <a:t>Archive is a repository for historical records about all aspects of CERN's activities, from the creation of CERN until the present day. The CERN Archive includes files of letters, memos, reports, notes and other documents created or received in the course of their duties by former Directors-General and other senior staff, by the CERN Council and subordinate Committees, by CERN Departments, and by selected Experiments and Committees. In addition to the CERN </a:t>
            </a:r>
            <a:r>
              <a:rPr lang="en-GB" sz="2000" dirty="0" err="1">
                <a:latin typeface="Times New Roman" pitchFamily="18" charset="0"/>
                <a:cs typeface="Times New Roman" pitchFamily="18" charset="0"/>
              </a:rPr>
              <a:t>fonds</a:t>
            </a:r>
            <a:r>
              <a:rPr lang="en-GB" sz="2000" dirty="0">
                <a:latin typeface="Times New Roman" pitchFamily="18" charset="0"/>
                <a:cs typeface="Times New Roman" pitchFamily="18" charset="0"/>
              </a:rPr>
              <a:t>, it also contains the Wolfgang Pauli Archive, a collection of correspondence, manuscripts and other material representing the scientific legacy of Wolfgang Pauli (Nobel Laureate, 1945</a:t>
            </a:r>
            <a:r>
              <a:rPr lang="en-GB" sz="2000" dirty="0" smtClean="0">
                <a:latin typeface="Times New Roman" pitchFamily="18" charset="0"/>
                <a:cs typeface="Times New Roman" pitchFamily="18" charset="0"/>
              </a:rPr>
              <a:t>). See:</a:t>
            </a:r>
            <a:r>
              <a:rPr lang="en-US" sz="2000" dirty="0" smtClean="0">
                <a:solidFill>
                  <a:schemeClr val="bg1"/>
                </a:solidFill>
                <a:latin typeface="Times New Roman" pitchFamily="18" charset="0"/>
                <a:cs typeface="Times New Roman" pitchFamily="18" charset="0"/>
              </a:rPr>
              <a:t> </a:t>
            </a:r>
            <a:r>
              <a:rPr lang="en-GB" sz="2000" dirty="0">
                <a:latin typeface="Times New Roman" panose="02020603050405020304" pitchFamily="18" charset="0"/>
                <a:cs typeface="Times New Roman" panose="02020603050405020304" pitchFamily="18" charset="0"/>
                <a:hlinkClick r:id="rId3"/>
              </a:rPr>
              <a:t>http://library.cern/archives</a:t>
            </a:r>
            <a:r>
              <a:rPr lang="en-US" sz="2000" dirty="0" smtClean="0">
                <a:solidFill>
                  <a:schemeClr val="bg1"/>
                </a:solidFill>
                <a:latin typeface="Times New Roman" pitchFamily="18" charset="0"/>
                <a:cs typeface="Times New Roman" pitchFamily="18" charset="0"/>
              </a:rPr>
              <a:t/>
            </a:r>
            <a:br>
              <a:rPr lang="en-US" sz="2000" dirty="0" smtClean="0">
                <a:solidFill>
                  <a:schemeClr val="bg1"/>
                </a:solidFill>
                <a:latin typeface="Times New Roman" pitchFamily="18" charset="0"/>
                <a:cs typeface="Times New Roman" pitchFamily="18" charset="0"/>
              </a:rPr>
            </a:br>
            <a:endParaRPr lang="en-US" sz="2000"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4"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5" cstate="print"/>
          <a:srcRect/>
          <a:stretch>
            <a:fillRect/>
          </a:stretch>
        </p:blipFill>
        <p:spPr bwMode="auto">
          <a:xfrm>
            <a:off x="-1588" y="0"/>
            <a:ext cx="9145588" cy="1927225"/>
          </a:xfrm>
          <a:prstGeom prst="rect">
            <a:avLst/>
          </a:prstGeom>
          <a:noFill/>
          <a:ln w="9525">
            <a:noFill/>
            <a:miter lim="800000"/>
            <a:headEnd/>
            <a:tailEnd/>
          </a:ln>
        </p:spPr>
      </p:pic>
    </p:spTree>
    <p:extLst>
      <p:ext uri="{BB962C8B-B14F-4D97-AF65-F5344CB8AC3E}">
        <p14:creationId xmlns:p14="http://schemas.microsoft.com/office/powerpoint/2010/main" val="397983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2514600" y="6156781"/>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1588" y="0"/>
            <a:ext cx="9145588" cy="1927225"/>
          </a:xfrm>
          <a:prstGeom prst="rect">
            <a:avLst/>
          </a:prstGeom>
          <a:noFill/>
          <a:ln w="9525">
            <a:noFill/>
            <a:miter lim="800000"/>
            <a:headEnd/>
            <a:tailEnd/>
          </a:ln>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963612"/>
            <a:ext cx="9144000" cy="6465324"/>
          </a:xfrm>
          <a:prstGeom prst="rect">
            <a:avLst/>
          </a:prstGeom>
        </p:spPr>
      </p:pic>
      <p:pic>
        <p:nvPicPr>
          <p:cNvPr id="4" name="Picture 3"/>
          <p:cNvPicPr>
            <a:picLocks noChangeAspect="1"/>
          </p:cNvPicPr>
          <p:nvPr/>
        </p:nvPicPr>
        <p:blipFill>
          <a:blip r:embed="rId6"/>
          <a:stretch>
            <a:fillRect/>
          </a:stretch>
        </p:blipFill>
        <p:spPr>
          <a:xfrm>
            <a:off x="834786" y="0"/>
            <a:ext cx="7472839" cy="1465421"/>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0" y="1143000"/>
            <a:ext cx="6096000" cy="4572000"/>
          </a:xfrm>
          <a:prstGeom prst="rect">
            <a:avLst/>
          </a:prstGeom>
        </p:spPr>
      </p:pic>
    </p:spTree>
    <p:extLst>
      <p:ext uri="{BB962C8B-B14F-4D97-AF65-F5344CB8AC3E}">
        <p14:creationId xmlns:p14="http://schemas.microsoft.com/office/powerpoint/2010/main" val="2118563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1066800" y="1981200"/>
            <a:ext cx="7114162" cy="3970318"/>
          </a:xfrm>
          <a:prstGeom prst="rect">
            <a:avLst/>
          </a:prstGeom>
          <a:noFill/>
          <a:ln w="9525">
            <a:noFill/>
            <a:miter lim="800000"/>
            <a:headEnd/>
            <a:tailEnd/>
          </a:ln>
        </p:spPr>
        <p:txBody>
          <a:bodyPr wrap="square">
            <a:spAutoFit/>
          </a:bodyPr>
          <a:lstStyle/>
          <a:p>
            <a:pPr algn="ctr"/>
            <a:r>
              <a:rPr lang="fr-FR" sz="3600" b="1" dirty="0" smtClean="0">
                <a:latin typeface="Times New Roman" pitchFamily="18" charset="0"/>
                <a:cs typeface="Times New Roman" pitchFamily="18" charset="0"/>
              </a:rPr>
              <a:t>Open Science:</a:t>
            </a:r>
            <a:endParaRPr lang="fr-FR" sz="3600" dirty="0">
              <a:latin typeface="Times New Roman" pitchFamily="18" charset="0"/>
              <a:cs typeface="Times New Roman" pitchFamily="18" charset="0"/>
            </a:endParaRPr>
          </a:p>
          <a:p>
            <a:pPr marL="342900" indent="-342900">
              <a:buFont typeface="Arial" panose="020B0604020202020204" pitchFamily="34" charset="0"/>
              <a:buChar char="•"/>
            </a:pPr>
            <a:endParaRPr lang="en-GB" sz="2400" dirty="0" smtClean="0">
              <a:latin typeface="Times New Roman" pitchFamily="18" charset="0"/>
              <a:cs typeface="Times New Roman" pitchFamily="18" charset="0"/>
            </a:endParaRPr>
          </a:p>
          <a:p>
            <a:pPr marL="342900" indent="-342900">
              <a:buFont typeface="Arial" panose="020B0604020202020204" pitchFamily="34" charset="0"/>
              <a:buChar char="•"/>
            </a:pPr>
            <a:r>
              <a:rPr lang="en-US" sz="2400" dirty="0">
                <a:latin typeface="Times New Roman" pitchFamily="18" charset="0"/>
                <a:cs typeface="Times New Roman" pitchFamily="18" charset="0"/>
              </a:rPr>
              <a:t>SCOAP</a:t>
            </a:r>
            <a:r>
              <a:rPr lang="en-US" sz="2400" baseline="30000" dirty="0">
                <a:latin typeface="Times New Roman" pitchFamily="18" charset="0"/>
                <a:cs typeface="Times New Roman" pitchFamily="18" charset="0"/>
              </a:rPr>
              <a:t>3</a:t>
            </a:r>
            <a:r>
              <a:rPr lang="en-US" sz="2400" dirty="0">
                <a:latin typeface="Times New Roman" pitchFamily="18" charset="0"/>
                <a:cs typeface="Times New Roman" pitchFamily="18" charset="0"/>
              </a:rPr>
              <a:t>: Sponsoring Consortium for Open Access Publishing in Particle </a:t>
            </a:r>
            <a:r>
              <a:rPr lang="en-US" sz="2400" dirty="0" smtClean="0">
                <a:latin typeface="Times New Roman" pitchFamily="18" charset="0"/>
                <a:cs typeface="Times New Roman" pitchFamily="18" charset="0"/>
              </a:rPr>
              <a:t>Physics</a:t>
            </a:r>
          </a:p>
          <a:p>
            <a:pPr marL="342900" indent="-342900">
              <a:buFont typeface="Arial" panose="020B0604020202020204" pitchFamily="34" charset="0"/>
              <a:buChar char="•"/>
            </a:pPr>
            <a:r>
              <a:rPr lang="en-US" sz="2400" dirty="0">
                <a:latin typeface="Times New Roman" pitchFamily="18" charset="0"/>
                <a:cs typeface="Times New Roman" pitchFamily="18" charset="0"/>
              </a:rPr>
              <a:t>Freya: extending the infrastructure for persistent identifiers (PIDs) </a:t>
            </a:r>
            <a:endParaRPr lang="en-US" sz="2400" baseline="30000" dirty="0">
              <a:latin typeface="Times New Roman" pitchFamily="18" charset="0"/>
              <a:cs typeface="Times New Roman" pitchFamily="18" charset="0"/>
            </a:endParaRPr>
          </a:p>
          <a:p>
            <a:pPr marL="342900" indent="-342900">
              <a:buFont typeface="Arial" panose="020B0604020202020204" pitchFamily="34" charset="0"/>
              <a:buChar char="•"/>
            </a:pPr>
            <a:r>
              <a:rPr lang="en-US" sz="2400" dirty="0" smtClean="0">
                <a:latin typeface="Times New Roman" pitchFamily="18" charset="0"/>
                <a:cs typeface="Times New Roman" pitchFamily="18" charset="0"/>
              </a:rPr>
              <a:t>CAP: CERN Analysis and Preservation and REANA: </a:t>
            </a:r>
            <a:r>
              <a:rPr lang="en-GB" sz="2400" dirty="0" err="1" smtClean="0">
                <a:latin typeface="Times New Roman" pitchFamily="18" charset="0"/>
                <a:cs typeface="Times New Roman" pitchFamily="18" charset="0"/>
              </a:rPr>
              <a:t>REproducible</a:t>
            </a:r>
            <a:r>
              <a:rPr lang="en-GB" sz="2400" dirty="0" smtClean="0">
                <a:latin typeface="Times New Roman" pitchFamily="18" charset="0"/>
                <a:cs typeface="Times New Roman" pitchFamily="18" charset="0"/>
              </a:rPr>
              <a:t> </a:t>
            </a:r>
            <a:r>
              <a:rPr lang="en-GB" sz="2400" dirty="0">
                <a:latin typeface="Times New Roman" pitchFamily="18" charset="0"/>
                <a:cs typeface="Times New Roman" pitchFamily="18" charset="0"/>
              </a:rPr>
              <a:t>research data </a:t>
            </a:r>
            <a:r>
              <a:rPr lang="en-GB" sz="2400" dirty="0" err="1" smtClean="0">
                <a:latin typeface="Times New Roman" pitchFamily="18" charset="0"/>
                <a:cs typeface="Times New Roman" pitchFamily="18" charset="0"/>
              </a:rPr>
              <a:t>ANAlysis</a:t>
            </a:r>
            <a:r>
              <a:rPr lang="en-GB" sz="2400" dirty="0" smtClean="0">
                <a:latin typeface="Times New Roman" pitchFamily="18" charset="0"/>
                <a:cs typeface="Times New Roman" pitchFamily="18" charset="0"/>
              </a:rPr>
              <a:t> platform</a:t>
            </a:r>
          </a:p>
          <a:p>
            <a:r>
              <a:rPr lang="en-US" sz="2400" dirty="0">
                <a:solidFill>
                  <a:schemeClr val="bg1"/>
                </a:solidFill>
                <a:latin typeface="Times New Roman" pitchFamily="18" charset="0"/>
                <a:cs typeface="Times New Roman" pitchFamily="18" charset="0"/>
              </a:rPr>
              <a:t/>
            </a:r>
            <a:br>
              <a:rPr lang="en-US" sz="2400" dirty="0">
                <a:solidFill>
                  <a:schemeClr val="bg1"/>
                </a:solidFill>
                <a:latin typeface="Times New Roman" pitchFamily="18" charset="0"/>
                <a:cs typeface="Times New Roman" pitchFamily="18" charset="0"/>
              </a:rPr>
            </a:br>
            <a:endParaRPr lang="en-US" sz="2400"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1588" y="0"/>
            <a:ext cx="9145588" cy="1927225"/>
          </a:xfrm>
          <a:prstGeom prst="rect">
            <a:avLst/>
          </a:prstGeom>
          <a:noFill/>
          <a:ln w="9525">
            <a:noFill/>
            <a:miter lim="800000"/>
            <a:headEnd/>
            <a:tailEnd/>
          </a:ln>
        </p:spPr>
      </p:pic>
      <p:pic>
        <p:nvPicPr>
          <p:cNvPr id="2" name="Picture 1"/>
          <p:cNvPicPr>
            <a:picLocks noChangeAspect="1"/>
          </p:cNvPicPr>
          <p:nvPr/>
        </p:nvPicPr>
        <p:blipFill>
          <a:blip r:embed="rId5"/>
          <a:stretch>
            <a:fillRect/>
          </a:stretch>
        </p:blipFill>
        <p:spPr>
          <a:xfrm>
            <a:off x="6901229" y="1823200"/>
            <a:ext cx="1381125" cy="333375"/>
          </a:xfrm>
          <a:prstGeom prst="rect">
            <a:avLst/>
          </a:prstGeom>
        </p:spPr>
      </p:pic>
      <p:pic>
        <p:nvPicPr>
          <p:cNvPr id="3" name="Picture 2"/>
          <p:cNvPicPr>
            <a:picLocks noChangeAspect="1"/>
          </p:cNvPicPr>
          <p:nvPr/>
        </p:nvPicPr>
        <p:blipFill>
          <a:blip r:embed="rId6"/>
          <a:stretch>
            <a:fillRect/>
          </a:stretch>
        </p:blipFill>
        <p:spPr>
          <a:xfrm>
            <a:off x="6324600" y="2406755"/>
            <a:ext cx="2724150" cy="342900"/>
          </a:xfrm>
          <a:prstGeom prst="rect">
            <a:avLst/>
          </a:prstGeom>
        </p:spPr>
      </p:pic>
      <p:pic>
        <p:nvPicPr>
          <p:cNvPr id="4" name="Picture 3"/>
          <p:cNvPicPr>
            <a:picLocks noChangeAspect="1"/>
          </p:cNvPicPr>
          <p:nvPr/>
        </p:nvPicPr>
        <p:blipFill>
          <a:blip r:embed="rId7"/>
          <a:stretch>
            <a:fillRect/>
          </a:stretch>
        </p:blipFill>
        <p:spPr>
          <a:xfrm>
            <a:off x="5814506" y="5160875"/>
            <a:ext cx="2762250" cy="1657350"/>
          </a:xfrm>
          <a:prstGeom prst="rect">
            <a:avLst/>
          </a:prstGeom>
        </p:spPr>
      </p:pic>
      <p:pic>
        <p:nvPicPr>
          <p:cNvPr id="5" name="Picture 4"/>
          <p:cNvPicPr>
            <a:picLocks noChangeAspect="1"/>
          </p:cNvPicPr>
          <p:nvPr/>
        </p:nvPicPr>
        <p:blipFill>
          <a:blip r:embed="rId8"/>
          <a:stretch>
            <a:fillRect/>
          </a:stretch>
        </p:blipFill>
        <p:spPr>
          <a:xfrm>
            <a:off x="457200" y="5556529"/>
            <a:ext cx="3695700" cy="1238250"/>
          </a:xfrm>
          <a:prstGeom prst="rect">
            <a:avLst/>
          </a:prstGeom>
        </p:spPr>
      </p:pic>
    </p:spTree>
    <p:extLst>
      <p:ext uri="{BB962C8B-B14F-4D97-AF65-F5344CB8AC3E}">
        <p14:creationId xmlns:p14="http://schemas.microsoft.com/office/powerpoint/2010/main" val="28173767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914400" y="919293"/>
            <a:ext cx="7114162" cy="4401205"/>
          </a:xfrm>
          <a:prstGeom prst="rect">
            <a:avLst/>
          </a:prstGeom>
          <a:noFill/>
          <a:ln w="9525">
            <a:noFill/>
            <a:miter lim="800000"/>
            <a:headEnd/>
            <a:tailEnd/>
          </a:ln>
        </p:spPr>
        <p:txBody>
          <a:bodyPr wrap="square">
            <a:spAutoFit/>
          </a:bodyPr>
          <a:lstStyle/>
          <a:p>
            <a:pPr algn="ctr"/>
            <a:r>
              <a:rPr lang="en-GB" sz="3200" b="1" dirty="0">
                <a:latin typeface="Times New Roman" pitchFamily="18" charset="0"/>
                <a:cs typeface="Times New Roman" pitchFamily="18" charset="0"/>
              </a:rPr>
              <a:t>SCOAP</a:t>
            </a:r>
            <a:r>
              <a:rPr lang="en-GB" sz="3200" b="1" baseline="30000" dirty="0">
                <a:latin typeface="Times New Roman" pitchFamily="18" charset="0"/>
                <a:cs typeface="Times New Roman" pitchFamily="18" charset="0"/>
              </a:rPr>
              <a:t>3</a:t>
            </a:r>
            <a:r>
              <a:rPr lang="en-GB" sz="3200" b="1" dirty="0">
                <a:latin typeface="Times New Roman" pitchFamily="18" charset="0"/>
                <a:cs typeface="Times New Roman" pitchFamily="18" charset="0"/>
              </a:rPr>
              <a:t> – the largest Open Access initiative</a:t>
            </a:r>
            <a:endParaRPr lang="en-GB" sz="3200" dirty="0" smtClean="0">
              <a:latin typeface="Times New Roman" pitchFamily="18" charset="0"/>
              <a:cs typeface="Times New Roman" pitchFamily="18" charset="0"/>
            </a:endParaRPr>
          </a:p>
          <a:p>
            <a:pPr marL="342900" indent="-342900">
              <a:buFont typeface="Arial" panose="020B0604020202020204" pitchFamily="34" charset="0"/>
              <a:buChar char="•"/>
            </a:pPr>
            <a:r>
              <a:rPr lang="en-GB" sz="2000" dirty="0" smtClean="0">
                <a:latin typeface="Times New Roman" pitchFamily="18" charset="0"/>
                <a:cs typeface="Times New Roman" pitchFamily="18" charset="0"/>
              </a:rPr>
              <a:t>SCOAP</a:t>
            </a:r>
            <a:r>
              <a:rPr lang="en-GB" sz="2000" baseline="30000" dirty="0" smtClean="0">
                <a:latin typeface="Times New Roman" pitchFamily="18" charset="0"/>
                <a:cs typeface="Times New Roman" pitchFamily="18" charset="0"/>
              </a:rPr>
              <a:t>3</a:t>
            </a:r>
            <a:r>
              <a:rPr lang="en-GB" sz="2000" dirty="0" smtClean="0">
                <a:latin typeface="Times New Roman" pitchFamily="18" charset="0"/>
                <a:cs typeface="Times New Roman" pitchFamily="18" charset="0"/>
              </a:rPr>
              <a:t> </a:t>
            </a:r>
            <a:r>
              <a:rPr lang="en-GB" sz="2000" dirty="0">
                <a:latin typeface="Times New Roman" pitchFamily="18" charset="0"/>
                <a:cs typeface="Times New Roman" pitchFamily="18" charset="0"/>
              </a:rPr>
              <a:t>(Sponsoring Consortium for Open Access Publishing in Particle Physics) makes ~90% of HEP journal articles OA</a:t>
            </a:r>
          </a:p>
          <a:p>
            <a:pPr marL="342900" indent="-342900">
              <a:buFont typeface="Arial" panose="020B0604020202020204" pitchFamily="34" charset="0"/>
              <a:buChar char="•"/>
            </a:pPr>
            <a:r>
              <a:rPr lang="en-GB" sz="2000" dirty="0">
                <a:latin typeface="Times New Roman" pitchFamily="18" charset="0"/>
                <a:cs typeface="Times New Roman" pitchFamily="18" charset="0"/>
              </a:rPr>
              <a:t>3,000 partner libraries from 44 countries and 3 IGO’s</a:t>
            </a:r>
          </a:p>
          <a:p>
            <a:pPr marL="342900" indent="-342900">
              <a:buFont typeface="Arial" panose="020B0604020202020204" pitchFamily="34" charset="0"/>
              <a:buChar char="•"/>
            </a:pPr>
            <a:r>
              <a:rPr lang="en-GB" sz="2000" dirty="0">
                <a:latin typeface="Times New Roman" pitchFamily="18" charset="0"/>
                <a:cs typeface="Times New Roman" pitchFamily="18" charset="0"/>
              </a:rPr>
              <a:t>7,000 articles/year in 11 journals</a:t>
            </a:r>
          </a:p>
          <a:p>
            <a:pPr marL="342900" indent="-342900">
              <a:buFont typeface="Arial" panose="020B0604020202020204" pitchFamily="34" charset="0"/>
              <a:buChar char="•"/>
            </a:pPr>
            <a:r>
              <a:rPr lang="en-GB" sz="2000" dirty="0">
                <a:latin typeface="Times New Roman" pitchFamily="18" charset="0"/>
                <a:cs typeface="Times New Roman" pitchFamily="18" charset="0"/>
              </a:rPr>
              <a:t>Partner libraries redirect funds previously used to pay subscriptions</a:t>
            </a:r>
          </a:p>
          <a:p>
            <a:pPr marL="342900" indent="-342900">
              <a:buFont typeface="Arial" panose="020B0604020202020204" pitchFamily="34" charset="0"/>
              <a:buChar char="•"/>
            </a:pPr>
            <a:r>
              <a:rPr lang="en-GB" sz="2000" dirty="0">
                <a:latin typeface="Times New Roman" pitchFamily="18" charset="0"/>
                <a:cs typeface="Times New Roman" pitchFamily="18" charset="0"/>
              </a:rPr>
              <a:t>CERN is host organization and contractual counterpart  of all stakeholders</a:t>
            </a:r>
          </a:p>
          <a:p>
            <a:r>
              <a:rPr lang="en-US" sz="2400" dirty="0">
                <a:solidFill>
                  <a:schemeClr val="bg1"/>
                </a:solidFill>
                <a:latin typeface="Times New Roman" pitchFamily="18" charset="0"/>
                <a:cs typeface="Times New Roman" pitchFamily="18" charset="0"/>
              </a:rPr>
              <a:t/>
            </a:r>
            <a:br>
              <a:rPr lang="en-US" sz="2400" dirty="0">
                <a:solidFill>
                  <a:schemeClr val="bg1"/>
                </a:solidFill>
                <a:latin typeface="Times New Roman" pitchFamily="18" charset="0"/>
                <a:cs typeface="Times New Roman" pitchFamily="18" charset="0"/>
              </a:rPr>
            </a:br>
            <a:endParaRPr lang="en-US" sz="2400"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6" name="Picture 5"/>
          <p:cNvPicPr>
            <a:picLocks noChangeAspect="1"/>
          </p:cNvPicPr>
          <p:nvPr/>
        </p:nvPicPr>
        <p:blipFill>
          <a:blip r:embed="rId4"/>
          <a:stretch>
            <a:fillRect/>
          </a:stretch>
        </p:blipFill>
        <p:spPr>
          <a:xfrm>
            <a:off x="5334000" y="4114800"/>
            <a:ext cx="3406252" cy="2655648"/>
          </a:xfrm>
          <a:prstGeom prst="rect">
            <a:avLst/>
          </a:prstGeom>
        </p:spPr>
      </p:pic>
    </p:spTree>
    <p:extLst>
      <p:ext uri="{BB962C8B-B14F-4D97-AF65-F5344CB8AC3E}">
        <p14:creationId xmlns:p14="http://schemas.microsoft.com/office/powerpoint/2010/main" val="28474059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914400" y="732500"/>
            <a:ext cx="7114162" cy="4517840"/>
          </a:xfrm>
          <a:prstGeom prst="rect">
            <a:avLst/>
          </a:prstGeom>
          <a:noFill/>
          <a:ln w="9525">
            <a:noFill/>
            <a:miter lim="800000"/>
            <a:headEnd/>
            <a:tailEnd/>
          </a:ln>
        </p:spPr>
        <p:txBody>
          <a:bodyPr wrap="square">
            <a:spAutoFit/>
          </a:bodyPr>
          <a:lstStyle/>
          <a:p>
            <a:pPr marL="342900" indent="-342900">
              <a:lnSpc>
                <a:spcPct val="107000"/>
              </a:lnSpc>
              <a:spcAft>
                <a:spcPts val="0"/>
              </a:spcAft>
              <a:buFont typeface="Arial" panose="020B0604020202020204" pitchFamily="34" charset="0"/>
              <a:buChar char="•"/>
            </a:pPr>
            <a:r>
              <a:rPr lang="en-GB" dirty="0" smtClean="0">
                <a:latin typeface="Times New Roman" panose="02020603050405020304" pitchFamily="18" charset="0"/>
                <a:ea typeface="Calibri" panose="020F0502020204030204" pitchFamily="34" charset="0"/>
                <a:cs typeface="Times New Roman" panose="02020603050405020304" pitchFamily="18" charset="0"/>
              </a:rPr>
              <a:t>Connected </a:t>
            </a:r>
            <a:r>
              <a:rPr lang="en-GB" dirty="0">
                <a:latin typeface="Times New Roman" panose="02020603050405020304" pitchFamily="18" charset="0"/>
                <a:ea typeface="Calibri" panose="020F0502020204030204" pitchFamily="34" charset="0"/>
                <a:cs typeface="Times New Roman" panose="02020603050405020304" pitchFamily="18" charset="0"/>
              </a:rPr>
              <a:t>Open Identifiers for Discovery, Access and Use of Research Resources</a:t>
            </a:r>
          </a:p>
          <a:p>
            <a:pPr marL="342900" indent="-342900">
              <a:lnSpc>
                <a:spcPct val="107000"/>
              </a:lnSpc>
              <a:spcAft>
                <a:spcPts val="0"/>
              </a:spcAft>
              <a:buFont typeface="Arial" panose="020B0604020202020204" pitchFamily="34" charset="0"/>
              <a:buChar char="•"/>
            </a:pPr>
            <a:r>
              <a:rPr lang="en-GB" dirty="0">
                <a:latin typeface="Times New Roman" panose="02020603050405020304" pitchFamily="18" charset="0"/>
                <a:ea typeface="Calibri" panose="020F0502020204030204" pitchFamily="34" charset="0"/>
                <a:cs typeface="Times New Roman" panose="02020603050405020304" pitchFamily="18" charset="0"/>
              </a:rPr>
              <a:t>3-year project: 2017-2020, funded under Horizon 2020</a:t>
            </a:r>
          </a:p>
          <a:p>
            <a:pPr marL="342900" indent="-342900">
              <a:lnSpc>
                <a:spcPct val="107000"/>
              </a:lnSpc>
              <a:spcAft>
                <a:spcPts val="0"/>
              </a:spcAft>
              <a:buFont typeface="Arial" panose="020B0604020202020204" pitchFamily="34" charset="0"/>
              <a:buChar char="•"/>
            </a:pPr>
            <a:r>
              <a:rPr lang="en-GB" dirty="0">
                <a:latin typeface="Times New Roman" panose="02020603050405020304" pitchFamily="18" charset="0"/>
                <a:ea typeface="Calibri" panose="020F0502020204030204" pitchFamily="34" charset="0"/>
                <a:cs typeface="Times New Roman" panose="02020603050405020304" pitchFamily="18" charset="0"/>
              </a:rPr>
              <a:t>Extend the infrastructure for persistent identifiers (PIDs) as a core component of open global research </a:t>
            </a:r>
          </a:p>
          <a:p>
            <a:pPr marL="342900" indent="-342900">
              <a:lnSpc>
                <a:spcPct val="107000"/>
              </a:lnSpc>
              <a:spcAft>
                <a:spcPts val="0"/>
              </a:spcAft>
              <a:buFont typeface="Arial" panose="020B0604020202020204" pitchFamily="34" charset="0"/>
              <a:buChar char="•"/>
            </a:pPr>
            <a:r>
              <a:rPr lang="en-GB" dirty="0">
                <a:latin typeface="Times New Roman" panose="02020603050405020304" pitchFamily="18" charset="0"/>
                <a:ea typeface="Calibri" panose="020F0502020204030204" pitchFamily="34" charset="0"/>
                <a:cs typeface="Times New Roman" panose="02020603050405020304" pitchFamily="18" charset="0"/>
              </a:rPr>
              <a:t>Improve data discovery by extending and cross-linking PID core services, build on existing PID infrastructure (</a:t>
            </a:r>
            <a:r>
              <a:rPr lang="en-GB" dirty="0" err="1">
                <a:latin typeface="Times New Roman" panose="02020603050405020304" pitchFamily="18" charset="0"/>
                <a:ea typeface="Calibri" panose="020F0502020204030204" pitchFamily="34" charset="0"/>
                <a:cs typeface="Times New Roman" panose="02020603050405020304" pitchFamily="18" charset="0"/>
              </a:rPr>
              <a:t>Crossref</a:t>
            </a:r>
            <a:r>
              <a:rPr lang="en-GB" dirty="0">
                <a:latin typeface="Times New Roman" panose="02020603050405020304" pitchFamily="18" charset="0"/>
                <a:ea typeface="Calibri" panose="020F0502020204030204" pitchFamily="34" charset="0"/>
                <a:cs typeface="Times New Roman" panose="02020603050405020304" pitchFamily="18" charset="0"/>
              </a:rPr>
              <a:t>, </a:t>
            </a:r>
            <a:r>
              <a:rPr lang="en-GB" dirty="0" err="1">
                <a:latin typeface="Times New Roman" panose="02020603050405020304" pitchFamily="18" charset="0"/>
                <a:ea typeface="Calibri" panose="020F0502020204030204" pitchFamily="34" charset="0"/>
                <a:cs typeface="Times New Roman" panose="02020603050405020304" pitchFamily="18" charset="0"/>
              </a:rPr>
              <a:t>DataCite</a:t>
            </a:r>
            <a:r>
              <a:rPr lang="en-GB" dirty="0">
                <a:latin typeface="Times New Roman" panose="02020603050405020304" pitchFamily="18" charset="0"/>
                <a:ea typeface="Calibri" panose="020F0502020204030204" pitchFamily="34" charset="0"/>
                <a:cs typeface="Times New Roman" panose="02020603050405020304" pitchFamily="18" charset="0"/>
              </a:rPr>
              <a:t>, ORCID and identifiers.org).</a:t>
            </a:r>
          </a:p>
          <a:p>
            <a:pPr marL="342900" indent="-342900">
              <a:lnSpc>
                <a:spcPct val="107000"/>
              </a:lnSpc>
              <a:spcAft>
                <a:spcPts val="0"/>
              </a:spcAft>
              <a:buFont typeface="Arial" panose="020B0604020202020204" pitchFamily="34" charset="0"/>
              <a:buChar char="•"/>
            </a:pPr>
            <a:r>
              <a:rPr lang="en-GB" dirty="0">
                <a:latin typeface="Times New Roman" panose="02020603050405020304" pitchFamily="18" charset="0"/>
                <a:ea typeface="Calibri" panose="020F0502020204030204" pitchFamily="34" charset="0"/>
                <a:cs typeface="Times New Roman" panose="02020603050405020304" pitchFamily="18" charset="0"/>
              </a:rPr>
              <a:t>Extend potential of PIDs by designing, developing and delivering innovative services for data discovery, resource identification and provenance tracking.</a:t>
            </a:r>
          </a:p>
          <a:p>
            <a:pPr marL="285750" indent="-285750">
              <a:lnSpc>
                <a:spcPct val="107000"/>
              </a:lnSpc>
              <a:spcAft>
                <a:spcPts val="0"/>
              </a:spcAft>
              <a:buFont typeface="Arial" panose="020B0604020202020204" pitchFamily="34" charset="0"/>
              <a:buChar char="•"/>
            </a:pPr>
            <a:r>
              <a:rPr lang="en-GB" dirty="0">
                <a:latin typeface="Times New Roman" panose="02020603050405020304" pitchFamily="18" charset="0"/>
                <a:ea typeface="Calibri" panose="020F0502020204030204" pitchFamily="34" charset="0"/>
                <a:cs typeface="Times New Roman" panose="02020603050405020304" pitchFamily="18" charset="0"/>
              </a:rPr>
              <a:t>Integrate the PID Graph in disciplinary contexts and the European Open Science Cloud (EOSC) via disciplinary demonstrator systems.</a:t>
            </a:r>
          </a:p>
          <a:p>
            <a:pPr marL="285750" indent="-285750">
              <a:lnSpc>
                <a:spcPct val="107000"/>
              </a:lnSpc>
              <a:spcAft>
                <a:spcPts val="0"/>
              </a:spcAft>
              <a:buFont typeface="Arial" panose="020B0604020202020204" pitchFamily="34" charset="0"/>
              <a:buChar char="•"/>
            </a:pPr>
            <a:r>
              <a:rPr lang="en-GB" dirty="0">
                <a:latin typeface="Times New Roman" panose="02020603050405020304" pitchFamily="18" charset="0"/>
                <a:ea typeface="Calibri" panose="020F0502020204030204" pitchFamily="34" charset="0"/>
                <a:cs typeface="Times New Roman" panose="02020603050405020304" pitchFamily="18" charset="0"/>
              </a:rPr>
              <a:t>Sustaining an open and trusted PID e-infrastructure provision for the benefit of the research community within the EU and globally</a:t>
            </a:r>
            <a:r>
              <a:rPr lang="en-GB"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dirty="0">
              <a:solidFill>
                <a:schemeClr val="bg1"/>
              </a:solidFill>
              <a:latin typeface="Times New Roman" pitchFamily="18" charset="0"/>
              <a:cs typeface="Times New Roman" pitchFamily="18" charset="0"/>
            </a:endParaRPr>
          </a:p>
        </p:txBody>
      </p:sp>
      <p:pic>
        <p:nvPicPr>
          <p:cNvPr id="4" name="Picture 3"/>
          <p:cNvPicPr>
            <a:picLocks noChangeAspect="1"/>
          </p:cNvPicPr>
          <p:nvPr/>
        </p:nvPicPr>
        <p:blipFill>
          <a:blip r:embed="rId3"/>
          <a:stretch>
            <a:fillRect/>
          </a:stretch>
        </p:blipFill>
        <p:spPr>
          <a:xfrm>
            <a:off x="523875" y="5200650"/>
            <a:ext cx="2762250" cy="1657350"/>
          </a:xfrm>
          <a:prstGeom prst="rect">
            <a:avLst/>
          </a:prstGeom>
        </p:spPr>
      </p:pic>
      <p:pic>
        <p:nvPicPr>
          <p:cNvPr id="6" name="Picture 5"/>
          <p:cNvPicPr>
            <a:picLocks noChangeAspect="1"/>
          </p:cNvPicPr>
          <p:nvPr/>
        </p:nvPicPr>
        <p:blipFill>
          <a:blip r:embed="rId4"/>
          <a:stretch>
            <a:fillRect/>
          </a:stretch>
        </p:blipFill>
        <p:spPr>
          <a:xfrm>
            <a:off x="5523738" y="5166841"/>
            <a:ext cx="2706859" cy="1664718"/>
          </a:xfrm>
          <a:prstGeom prst="rect">
            <a:avLst/>
          </a:prstGeom>
        </p:spPr>
      </p:pic>
      <p:sp>
        <p:nvSpPr>
          <p:cNvPr id="2" name="TextBox 1"/>
          <p:cNvSpPr txBox="1"/>
          <p:nvPr/>
        </p:nvSpPr>
        <p:spPr>
          <a:xfrm>
            <a:off x="990600" y="168508"/>
            <a:ext cx="7315200" cy="584775"/>
          </a:xfrm>
          <a:prstGeom prst="rect">
            <a:avLst/>
          </a:prstGeom>
          <a:noFill/>
        </p:spPr>
        <p:txBody>
          <a:bodyPr wrap="square" rtlCol="0">
            <a:spAutoFit/>
          </a:bodyPr>
          <a:lstStyle/>
          <a:p>
            <a:pPr algn="ctr"/>
            <a:r>
              <a:rPr lang="en-US" sz="3200" b="1" dirty="0" smtClean="0">
                <a:latin typeface="Times New Roman" panose="02020603050405020304" pitchFamily="18" charset="0"/>
                <a:cs typeface="Times New Roman" panose="02020603050405020304" pitchFamily="18" charset="0"/>
              </a:rPr>
              <a:t>FREYA</a:t>
            </a:r>
            <a:r>
              <a:rPr lang="en-US" sz="3200" dirty="0" smtClean="0"/>
              <a:t> </a:t>
            </a:r>
            <a:r>
              <a:rPr lang="en-US" sz="3200" b="1" dirty="0" smtClean="0">
                <a:latin typeface="Times New Roman" panose="02020603050405020304" pitchFamily="18" charset="0"/>
                <a:cs typeface="Times New Roman" panose="02020603050405020304" pitchFamily="18" charset="0"/>
              </a:rPr>
              <a:t>Project</a:t>
            </a:r>
            <a:endParaRPr lang="en-GB"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10337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sp>
        <p:nvSpPr>
          <p:cNvPr id="6" name="Rectangle 5"/>
          <p:cNvSpPr/>
          <p:nvPr/>
        </p:nvSpPr>
        <p:spPr>
          <a:xfrm>
            <a:off x="1219200" y="1905000"/>
            <a:ext cx="7010400" cy="2463238"/>
          </a:xfrm>
          <a:prstGeom prst="rect">
            <a:avLst/>
          </a:prstGeom>
        </p:spPr>
        <p:txBody>
          <a:bodyPr wrap="square">
            <a:spAutoFit/>
          </a:bodyPr>
          <a:lstStyle/>
          <a:p>
            <a:pPr marL="285750" lvl="0" indent="-285750">
              <a:lnSpc>
                <a:spcPct val="107000"/>
              </a:lnSpc>
              <a:spcAft>
                <a:spcPts val="0"/>
              </a:spcAft>
              <a:buFont typeface="Arial" panose="020B0604020202020204" pitchFamily="34" charset="0"/>
              <a:buChar char="•"/>
              <a:tabLst>
                <a:tab pos="4572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Platform that enables the High-Energy Physics community to preserve and share their research objects (data, code, notes,…)</a:t>
            </a:r>
            <a:endParaRPr lang="en-GB" dirty="0">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nSpc>
                <a:spcPct val="107000"/>
              </a:lnSpc>
              <a:spcAft>
                <a:spcPts val="0"/>
              </a:spcAft>
              <a:buFont typeface="Arial" panose="020B0604020202020204" pitchFamily="34" charset="0"/>
              <a:buChar char="•"/>
              <a:tabLst>
                <a:tab pos="4572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Piloted in collaboration with all the major LHC experiments</a:t>
            </a:r>
            <a:endParaRPr lang="en-GB" dirty="0">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nSpc>
                <a:spcPct val="107000"/>
              </a:lnSpc>
              <a:spcAft>
                <a:spcPts val="0"/>
              </a:spcAft>
              <a:buFont typeface="Arial" panose="020B0604020202020204" pitchFamily="34" charset="0"/>
              <a:buChar char="•"/>
              <a:tabLst>
                <a:tab pos="4572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Versioning of data &amp; code, using the publishing draft/record model</a:t>
            </a:r>
            <a:endParaRPr lang="en-GB" dirty="0">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nSpc>
                <a:spcPct val="107000"/>
              </a:lnSpc>
              <a:spcAft>
                <a:spcPts val="0"/>
              </a:spcAft>
              <a:buFont typeface="Arial" panose="020B0604020202020204" pitchFamily="34" charset="0"/>
              <a:buChar char="•"/>
              <a:tabLst>
                <a:tab pos="4572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Integration with related scientific services and universal identifiers (i.e. ORCID, ROR)</a:t>
            </a:r>
            <a:endParaRPr lang="en-GB" dirty="0">
              <a:latin typeface="Times New Roman" panose="02020603050405020304" pitchFamily="18" charset="0"/>
              <a:ea typeface="Calibri" panose="020F0502020204030204" pitchFamily="34" charset="0"/>
              <a:cs typeface="Times New Roman" panose="02020603050405020304" pitchFamily="18" charset="0"/>
            </a:endParaRPr>
          </a:p>
          <a:p>
            <a:pPr marL="285750" lvl="0" indent="-285750">
              <a:lnSpc>
                <a:spcPct val="107000"/>
              </a:lnSpc>
              <a:spcAft>
                <a:spcPts val="0"/>
              </a:spcAft>
              <a:buFont typeface="Arial" panose="020B0604020202020204" pitchFamily="34" charset="0"/>
              <a:buChar char="•"/>
              <a:tabLst>
                <a:tab pos="4572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Ongoing integration with CERN services that support remote execution and reuse (e.g. REANA)</a:t>
            </a:r>
            <a:endParaRPr lang="en-GB"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TextBox 6"/>
          <p:cNvSpPr txBox="1"/>
          <p:nvPr/>
        </p:nvSpPr>
        <p:spPr>
          <a:xfrm>
            <a:off x="838200" y="892733"/>
            <a:ext cx="7848600" cy="1077218"/>
          </a:xfrm>
          <a:prstGeom prst="rect">
            <a:avLst/>
          </a:prstGeom>
          <a:noFill/>
        </p:spPr>
        <p:txBody>
          <a:bodyPr wrap="square" rtlCol="0">
            <a:spAutoFit/>
          </a:bodyPr>
          <a:lstStyle/>
          <a:p>
            <a:pPr algn="ctr"/>
            <a:r>
              <a:rPr lang="en-US" sz="3200" b="1" dirty="0">
                <a:latin typeface="Times New Roman" panose="02020603050405020304" pitchFamily="18" charset="0"/>
                <a:cs typeface="Times New Roman" panose="02020603050405020304" pitchFamily="18" charset="0"/>
              </a:rPr>
              <a:t>CERN Analysis Preservation – preserve the entire research process</a:t>
            </a:r>
            <a:endParaRPr lang="en-GB" sz="3200" b="1" dirty="0">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4"/>
          <a:stretch>
            <a:fillRect/>
          </a:stretch>
        </p:blipFill>
        <p:spPr>
          <a:xfrm>
            <a:off x="1200778" y="4267200"/>
            <a:ext cx="2170364" cy="2694666"/>
          </a:xfrm>
          <a:prstGeom prst="rect">
            <a:avLst/>
          </a:prstGeom>
        </p:spPr>
      </p:pic>
      <p:pic>
        <p:nvPicPr>
          <p:cNvPr id="9" name="Picture 8"/>
          <p:cNvPicPr>
            <a:picLocks noChangeAspect="1"/>
          </p:cNvPicPr>
          <p:nvPr/>
        </p:nvPicPr>
        <p:blipFill>
          <a:blip r:embed="rId5"/>
          <a:stretch>
            <a:fillRect/>
          </a:stretch>
        </p:blipFill>
        <p:spPr>
          <a:xfrm>
            <a:off x="3124200" y="4743691"/>
            <a:ext cx="2389839" cy="1963082"/>
          </a:xfrm>
          <a:prstGeom prst="rect">
            <a:avLst/>
          </a:prstGeom>
        </p:spPr>
      </p:pic>
      <p:pic>
        <p:nvPicPr>
          <p:cNvPr id="10" name="Picture 9"/>
          <p:cNvPicPr>
            <a:picLocks noChangeAspect="1"/>
          </p:cNvPicPr>
          <p:nvPr/>
        </p:nvPicPr>
        <p:blipFill>
          <a:blip r:embed="rId6"/>
          <a:stretch>
            <a:fillRect/>
          </a:stretch>
        </p:blipFill>
        <p:spPr>
          <a:xfrm>
            <a:off x="5552556" y="4267200"/>
            <a:ext cx="3432345" cy="2578832"/>
          </a:xfrm>
          <a:prstGeom prst="rect">
            <a:avLst/>
          </a:prstGeom>
        </p:spPr>
      </p:pic>
    </p:spTree>
    <p:extLst>
      <p:ext uri="{BB962C8B-B14F-4D97-AF65-F5344CB8AC3E}">
        <p14:creationId xmlns:p14="http://schemas.microsoft.com/office/powerpoint/2010/main" val="2271045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867400"/>
            <a:ext cx="6400800" cy="609600"/>
          </a:xfrm>
        </p:spPr>
        <p:txBody>
          <a:bodyPr>
            <a:normAutofit fontScale="475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smtClean="0"/>
              <a:t>2019</a:t>
            </a:r>
            <a:endParaRPr lang="en-US" sz="2400" dirty="0" smtClean="0"/>
          </a:p>
        </p:txBody>
      </p:sp>
      <p:sp>
        <p:nvSpPr>
          <p:cNvPr id="13315" name="Rectangle 4"/>
          <p:cNvSpPr>
            <a:spLocks noChangeArrowheads="1"/>
          </p:cNvSpPr>
          <p:nvPr/>
        </p:nvSpPr>
        <p:spPr bwMode="auto">
          <a:xfrm>
            <a:off x="228600" y="2438400"/>
            <a:ext cx="7086600" cy="4801314"/>
          </a:xfrm>
          <a:prstGeom prst="rect">
            <a:avLst/>
          </a:prstGeom>
          <a:noFill/>
          <a:ln w="9525">
            <a:noFill/>
            <a:miter lim="800000"/>
            <a:headEnd/>
            <a:tailEnd/>
          </a:ln>
        </p:spPr>
        <p:txBody>
          <a:bodyPr wrap="square">
            <a:spAutoFit/>
          </a:bodyPr>
          <a:lstStyle/>
          <a:p>
            <a:pPr>
              <a:lnSpc>
                <a:spcPct val="90000"/>
              </a:lnSpc>
              <a:buFontTx/>
              <a:buChar char="•"/>
            </a:pPr>
            <a:r>
              <a:rPr lang="en-US" sz="2000" dirty="0">
                <a:solidFill>
                  <a:schemeClr val="bg1"/>
                </a:solidFill>
                <a:latin typeface="Times New Roman" pitchFamily="18" charset="0"/>
                <a:cs typeface="Times New Roman" pitchFamily="18" charset="0"/>
              </a:rPr>
              <a:t>Scientific </a:t>
            </a:r>
            <a:r>
              <a:rPr lang="en-US" sz="2000" dirty="0" smtClean="0">
                <a:solidFill>
                  <a:schemeClr val="bg1"/>
                </a:solidFill>
                <a:latin typeface="Times New Roman" pitchFamily="18" charset="0"/>
                <a:cs typeface="Times New Roman" pitchFamily="18" charset="0"/>
              </a:rPr>
              <a:t>In</a:t>
            </a:r>
          </a:p>
          <a:p>
            <a:pPr>
              <a:lnSpc>
                <a:spcPct val="90000"/>
              </a:lnSpc>
            </a:pPr>
            <a:r>
              <a:rPr lang="en-GB" sz="2000" dirty="0">
                <a:latin typeface="Times New Roman" pitchFamily="18" charset="0"/>
                <a:cs typeface="Times New Roman" pitchFamily="18" charset="0"/>
              </a:rPr>
              <a:t>La </a:t>
            </a:r>
            <a:r>
              <a:rPr lang="en-GB" sz="2000" dirty="0" err="1">
                <a:latin typeface="Times New Roman" pitchFamily="18" charset="0"/>
                <a:cs typeface="Times New Roman" pitchFamily="18" charset="0"/>
              </a:rPr>
              <a:t>Bibliothèque</a:t>
            </a:r>
            <a:r>
              <a:rPr lang="en-GB" sz="2000" dirty="0">
                <a:latin typeface="Times New Roman" pitchFamily="18" charset="0"/>
                <a:cs typeface="Times New Roman" pitchFamily="18" charset="0"/>
              </a:rPr>
              <a:t> et le Bookshop </a:t>
            </a:r>
            <a:r>
              <a:rPr lang="en-GB" sz="2000" dirty="0" err="1">
                <a:latin typeface="Times New Roman" pitchFamily="18" charset="0"/>
                <a:cs typeface="Times New Roman" pitchFamily="18" charset="0"/>
              </a:rPr>
              <a:t>sont</a:t>
            </a:r>
            <a:r>
              <a:rPr lang="en-GB" sz="2000" dirty="0">
                <a:latin typeface="Times New Roman" pitchFamily="18" charset="0"/>
                <a:cs typeface="Times New Roman" pitchFamily="18" charset="0"/>
              </a:rPr>
              <a:t> </a:t>
            </a:r>
          </a:p>
          <a:p>
            <a:pPr>
              <a:lnSpc>
                <a:spcPct val="90000"/>
              </a:lnSpc>
            </a:pPr>
            <a:r>
              <a:rPr lang="en-GB" sz="2000" dirty="0" err="1">
                <a:latin typeface="Times New Roman" pitchFamily="18" charset="0"/>
                <a:cs typeface="Times New Roman" pitchFamily="18" charset="0"/>
              </a:rPr>
              <a:t>dans</a:t>
            </a:r>
            <a:r>
              <a:rPr lang="en-GB" sz="2000" dirty="0">
                <a:latin typeface="Times New Roman" pitchFamily="18" charset="0"/>
                <a:cs typeface="Times New Roman" pitchFamily="18" charset="0"/>
              </a:rPr>
              <a:t> le </a:t>
            </a:r>
            <a:r>
              <a:rPr lang="en-GB" sz="2000" dirty="0" err="1">
                <a:latin typeface="Times New Roman" pitchFamily="18" charset="0"/>
                <a:cs typeface="Times New Roman" pitchFamily="18" charset="0"/>
              </a:rPr>
              <a:t>bât</a:t>
            </a:r>
            <a:r>
              <a:rPr lang="en-GB" sz="2000" dirty="0">
                <a:latin typeface="Times New Roman" pitchFamily="18" charset="0"/>
                <a:cs typeface="Times New Roman" pitchFamily="18" charset="0"/>
              </a:rPr>
              <a:t>. 52-1-052</a:t>
            </a:r>
          </a:p>
          <a:p>
            <a:pPr>
              <a:lnSpc>
                <a:spcPct val="90000"/>
              </a:lnSpc>
            </a:pPr>
            <a:endParaRPr lang="en-GB" sz="2000" dirty="0">
              <a:latin typeface="Times New Roman" pitchFamily="18" charset="0"/>
              <a:cs typeface="Times New Roman" pitchFamily="18" charset="0"/>
            </a:endParaRPr>
          </a:p>
          <a:p>
            <a:pPr>
              <a:lnSpc>
                <a:spcPct val="90000"/>
              </a:lnSpc>
              <a:buFontTx/>
              <a:buChar char="•"/>
            </a:pPr>
            <a:r>
              <a:rPr lang="en-GB" sz="2000" dirty="0">
                <a:latin typeface="Times New Roman" pitchFamily="18" charset="0"/>
                <a:cs typeface="Times New Roman" pitchFamily="18" charset="0"/>
              </a:rPr>
              <a:t> </a:t>
            </a:r>
            <a:r>
              <a:rPr lang="en-GB" sz="2000" dirty="0" err="1">
                <a:latin typeface="Times New Roman" pitchFamily="18" charset="0"/>
                <a:cs typeface="Times New Roman" pitchFamily="18" charset="0"/>
              </a:rPr>
              <a:t>Tél</a:t>
            </a:r>
            <a:r>
              <a:rPr lang="en-GB" sz="2000" dirty="0">
                <a:latin typeface="Times New Roman" pitchFamily="18" charset="0"/>
                <a:cs typeface="Times New Roman" pitchFamily="18" charset="0"/>
              </a:rPr>
              <a:t>.: 72444</a:t>
            </a:r>
          </a:p>
          <a:p>
            <a:pPr>
              <a:lnSpc>
                <a:spcPct val="90000"/>
              </a:lnSpc>
            </a:pPr>
            <a:endParaRPr lang="en-GB" sz="2000" dirty="0">
              <a:latin typeface="Times New Roman" pitchFamily="18" charset="0"/>
              <a:cs typeface="Times New Roman" pitchFamily="18" charset="0"/>
            </a:endParaRPr>
          </a:p>
          <a:p>
            <a:pPr>
              <a:lnSpc>
                <a:spcPct val="90000"/>
              </a:lnSpc>
              <a:buFontTx/>
              <a:buChar char="•"/>
            </a:pPr>
            <a:r>
              <a:rPr lang="en-GB" sz="2000" dirty="0">
                <a:latin typeface="Times New Roman" pitchFamily="18" charset="0"/>
                <a:cs typeface="Times New Roman" pitchFamily="18" charset="0"/>
              </a:rPr>
              <a:t> De </a:t>
            </a:r>
            <a:r>
              <a:rPr lang="en-GB" sz="2000" dirty="0" err="1">
                <a:latin typeface="Times New Roman" pitchFamily="18" charset="0"/>
                <a:cs typeface="Times New Roman" pitchFamily="18" charset="0"/>
              </a:rPr>
              <a:t>partout</a:t>
            </a:r>
            <a:r>
              <a:rPr lang="en-GB" sz="2000" dirty="0">
                <a:latin typeface="Times New Roman" pitchFamily="18" charset="0"/>
                <a:cs typeface="Times New Roman" pitchFamily="18" charset="0"/>
              </a:rPr>
              <a:t> </a:t>
            </a:r>
            <a:r>
              <a:rPr lang="en-GB" sz="2000" dirty="0" err="1">
                <a:latin typeface="Times New Roman" pitchFamily="18" charset="0"/>
                <a:cs typeface="Times New Roman" pitchFamily="18" charset="0"/>
              </a:rPr>
              <a:t>dans</a:t>
            </a:r>
            <a:r>
              <a:rPr lang="en-GB" sz="2000" dirty="0">
                <a:latin typeface="Times New Roman" pitchFamily="18" charset="0"/>
                <a:cs typeface="Times New Roman" pitchFamily="18" charset="0"/>
              </a:rPr>
              <a:t> le monde:</a:t>
            </a:r>
          </a:p>
          <a:p>
            <a:pPr lvl="1">
              <a:lnSpc>
                <a:spcPct val="90000"/>
              </a:lnSpc>
            </a:pPr>
            <a:r>
              <a:rPr lang="en-GB" sz="2000" dirty="0">
                <a:latin typeface="Times New Roman" pitchFamily="18" charset="0"/>
                <a:cs typeface="Times New Roman" pitchFamily="18" charset="0"/>
              </a:rPr>
              <a:t>Web site: </a:t>
            </a:r>
            <a:r>
              <a:rPr lang="en-GB" sz="2000" b="1" dirty="0">
                <a:solidFill>
                  <a:srgbClr val="990033"/>
                </a:solidFill>
                <a:latin typeface="Times New Roman" pitchFamily="18" charset="0"/>
                <a:cs typeface="Times New Roman" pitchFamily="18" charset="0"/>
                <a:hlinkClick r:id="rId3"/>
              </a:rPr>
              <a:t>http://library.cern</a:t>
            </a:r>
            <a:endParaRPr lang="en-GB" sz="2000" b="1" dirty="0">
              <a:solidFill>
                <a:srgbClr val="990033"/>
              </a:solidFill>
              <a:latin typeface="Times New Roman" pitchFamily="18" charset="0"/>
              <a:cs typeface="Times New Roman" pitchFamily="18" charset="0"/>
            </a:endParaRPr>
          </a:p>
          <a:p>
            <a:pPr lvl="1">
              <a:lnSpc>
                <a:spcPct val="90000"/>
              </a:lnSpc>
            </a:pPr>
            <a:r>
              <a:rPr lang="en-GB" sz="2000" dirty="0">
                <a:latin typeface="Times New Roman" pitchFamily="18" charset="0"/>
                <a:cs typeface="Times New Roman" pitchFamily="18" charset="0"/>
              </a:rPr>
              <a:t>CDS:</a:t>
            </a:r>
            <a:r>
              <a:rPr lang="en-GB" sz="2000" b="1" dirty="0">
                <a:latin typeface="Times New Roman" pitchFamily="18" charset="0"/>
                <a:cs typeface="Times New Roman" pitchFamily="18" charset="0"/>
              </a:rPr>
              <a:t> </a:t>
            </a:r>
            <a:r>
              <a:rPr lang="en-GB" sz="2000" b="1" dirty="0">
                <a:latin typeface="Times New Roman" pitchFamily="18" charset="0"/>
                <a:cs typeface="Times New Roman" pitchFamily="18" charset="0"/>
                <a:hlinkClick r:id="rId4"/>
              </a:rPr>
              <a:t>http://cds.cern.ch/</a:t>
            </a:r>
            <a:r>
              <a:rPr lang="en-GB" sz="2000" b="1" dirty="0">
                <a:latin typeface="Times New Roman" pitchFamily="18" charset="0"/>
                <a:cs typeface="Times New Roman" pitchFamily="18" charset="0"/>
              </a:rPr>
              <a:t> </a:t>
            </a:r>
            <a:endParaRPr lang="en-GB" sz="2000" b="1" dirty="0">
              <a:solidFill>
                <a:srgbClr val="990033"/>
              </a:solidFill>
              <a:latin typeface="Times New Roman" pitchFamily="18" charset="0"/>
              <a:cs typeface="Times New Roman" pitchFamily="18" charset="0"/>
            </a:endParaRPr>
          </a:p>
          <a:p>
            <a:pPr lvl="1">
              <a:lnSpc>
                <a:spcPct val="90000"/>
              </a:lnSpc>
            </a:pPr>
            <a:r>
              <a:rPr lang="en-GB" sz="2000" dirty="0">
                <a:latin typeface="Times New Roman" pitchFamily="18" charset="0"/>
                <a:cs typeface="Times New Roman" pitchFamily="18" charset="0"/>
              </a:rPr>
              <a:t>Email: </a:t>
            </a:r>
            <a:r>
              <a:rPr lang="en-GB" sz="2000" b="1" dirty="0">
                <a:solidFill>
                  <a:srgbClr val="990033"/>
                </a:solidFill>
                <a:latin typeface="Times New Roman" pitchFamily="18" charset="0"/>
                <a:cs typeface="Times New Roman" pitchFamily="18" charset="0"/>
                <a:hlinkClick r:id="rId5"/>
              </a:rPr>
              <a:t>library.desk@cern.ch</a:t>
            </a:r>
            <a:endParaRPr lang="en-GB" sz="2000" b="1" dirty="0">
              <a:solidFill>
                <a:srgbClr val="990033"/>
              </a:solidFill>
              <a:latin typeface="Times New Roman" pitchFamily="18" charset="0"/>
              <a:cs typeface="Times New Roman" pitchFamily="18" charset="0"/>
            </a:endParaRPr>
          </a:p>
          <a:p>
            <a:pPr>
              <a:lnSpc>
                <a:spcPct val="90000"/>
              </a:lnSpc>
              <a:buFontTx/>
              <a:buChar char="•"/>
            </a:pPr>
            <a:endParaRPr lang="en-GB" sz="2000" b="1" dirty="0">
              <a:solidFill>
                <a:srgbClr val="990033"/>
              </a:solidFill>
              <a:latin typeface="Times New Roman" pitchFamily="18" charset="0"/>
              <a:cs typeface="Times New Roman" pitchFamily="18" charset="0"/>
            </a:endParaRPr>
          </a:p>
          <a:p>
            <a:pPr>
              <a:lnSpc>
                <a:spcPct val="90000"/>
              </a:lnSpc>
              <a:buFontTx/>
              <a:buChar char="•"/>
            </a:pPr>
            <a:r>
              <a:rPr lang="en-GB" sz="2000" dirty="0">
                <a:latin typeface="Times New Roman" pitchFamily="18" charset="0"/>
                <a:cs typeface="Times New Roman" pitchFamily="18" charset="0"/>
              </a:rPr>
              <a:t> </a:t>
            </a:r>
            <a:r>
              <a:rPr lang="en-GB" sz="2000" dirty="0" err="1">
                <a:latin typeface="Times New Roman" pitchFamily="18" charset="0"/>
                <a:cs typeface="Times New Roman" pitchFamily="18" charset="0"/>
              </a:rPr>
              <a:t>Ouvert</a:t>
            </a:r>
            <a:r>
              <a:rPr lang="en-GB" sz="2000" dirty="0">
                <a:latin typeface="Times New Roman" pitchFamily="18" charset="0"/>
                <a:cs typeface="Times New Roman" pitchFamily="18" charset="0"/>
              </a:rPr>
              <a:t> 24h/24h, 7j/7j, 52/52 </a:t>
            </a:r>
            <a:r>
              <a:rPr lang="en-GB" sz="2000" dirty="0" err="1">
                <a:latin typeface="Times New Roman" pitchFamily="18" charset="0"/>
                <a:cs typeface="Times New Roman" pitchFamily="18" charset="0"/>
              </a:rPr>
              <a:t>semaines</a:t>
            </a:r>
            <a:endParaRPr lang="en-GB" sz="2000" dirty="0">
              <a:latin typeface="Times New Roman" pitchFamily="18" charset="0"/>
              <a:cs typeface="Times New Roman" pitchFamily="18" charset="0"/>
            </a:endParaRPr>
          </a:p>
          <a:p>
            <a:pPr>
              <a:lnSpc>
                <a:spcPct val="90000"/>
              </a:lnSpc>
              <a:buFontTx/>
              <a:buChar char="•"/>
            </a:pPr>
            <a:endParaRPr lang="en-GB" sz="2000" dirty="0">
              <a:latin typeface="Times New Roman" pitchFamily="18" charset="0"/>
              <a:cs typeface="Times New Roman" pitchFamily="18" charset="0"/>
            </a:endParaRPr>
          </a:p>
          <a:p>
            <a:pPr>
              <a:lnSpc>
                <a:spcPct val="90000"/>
              </a:lnSpc>
              <a:buFontTx/>
              <a:buChar char="•"/>
            </a:pPr>
            <a:r>
              <a:rPr lang="en-GB" sz="2000" dirty="0">
                <a:latin typeface="Times New Roman" pitchFamily="18" charset="0"/>
                <a:cs typeface="Times New Roman" pitchFamily="18" charset="0"/>
              </a:rPr>
              <a:t> Personnel </a:t>
            </a:r>
            <a:r>
              <a:rPr lang="en-GB" sz="2000" dirty="0" err="1">
                <a:latin typeface="Times New Roman" pitchFamily="18" charset="0"/>
                <a:cs typeface="Times New Roman" pitchFamily="18" charset="0"/>
              </a:rPr>
              <a:t>présent</a:t>
            </a:r>
            <a:r>
              <a:rPr lang="en-GB" sz="2000" dirty="0">
                <a:latin typeface="Times New Roman" pitchFamily="18" charset="0"/>
                <a:cs typeface="Times New Roman" pitchFamily="18" charset="0"/>
              </a:rPr>
              <a:t>: </a:t>
            </a:r>
            <a:r>
              <a:rPr lang="en-GB" sz="2000" dirty="0" err="1">
                <a:latin typeface="Times New Roman" pitchFamily="18" charset="0"/>
                <a:cs typeface="Times New Roman" pitchFamily="18" charset="0"/>
              </a:rPr>
              <a:t>lundi-vendredi</a:t>
            </a:r>
            <a:r>
              <a:rPr lang="en-GB" sz="2000" dirty="0">
                <a:latin typeface="Times New Roman" pitchFamily="18" charset="0"/>
                <a:cs typeface="Times New Roman" pitchFamily="18" charset="0"/>
              </a:rPr>
              <a:t>, 8h30-19h00</a:t>
            </a:r>
            <a:r>
              <a:rPr lang="en-US" sz="2000" dirty="0">
                <a:solidFill>
                  <a:schemeClr val="bg1"/>
                </a:solidFill>
                <a:latin typeface="Times New Roman" pitchFamily="18" charset="0"/>
                <a:cs typeface="Times New Roman" pitchFamily="18" charset="0"/>
              </a:rPr>
              <a:t/>
            </a:r>
            <a:br>
              <a:rPr lang="en-US" sz="2000" dirty="0">
                <a:solidFill>
                  <a:schemeClr val="bg1"/>
                </a:solidFill>
                <a:latin typeface="Times New Roman" pitchFamily="18" charset="0"/>
                <a:cs typeface="Times New Roman" pitchFamily="18" charset="0"/>
              </a:rPr>
            </a:br>
            <a:r>
              <a:rPr lang="en-US" sz="2000" dirty="0" smtClean="0">
                <a:solidFill>
                  <a:schemeClr val="bg1"/>
                </a:solidFill>
                <a:latin typeface="Times New Roman" pitchFamily="18" charset="0"/>
                <a:cs typeface="Times New Roman" pitchFamily="18" charset="0"/>
              </a:rPr>
              <a:t>                                                </a:t>
            </a:r>
            <a:r>
              <a:rPr lang="en-GB" sz="2000" dirty="0" smtClean="0">
                <a:latin typeface="Times New Roman" pitchFamily="18" charset="0"/>
                <a:cs typeface="Times New Roman" pitchFamily="18" charset="0"/>
              </a:rPr>
              <a:t> (8h30-18h00 du 1/1/2020)</a:t>
            </a:r>
            <a:r>
              <a:rPr lang="en-US" sz="2000" dirty="0" smtClean="0">
                <a:solidFill>
                  <a:schemeClr val="bg1"/>
                </a:solidFill>
                <a:latin typeface="Times New Roman" pitchFamily="18" charset="0"/>
                <a:cs typeface="Times New Roman" pitchFamily="18" charset="0"/>
              </a:rPr>
              <a:t/>
            </a:r>
            <a:br>
              <a:rPr lang="en-US" sz="2000" dirty="0" smtClean="0">
                <a:solidFill>
                  <a:schemeClr val="bg1"/>
                </a:solidFill>
                <a:latin typeface="Times New Roman" pitchFamily="18" charset="0"/>
                <a:cs typeface="Times New Roman" pitchFamily="18" charset="0"/>
              </a:rPr>
            </a:br>
            <a:r>
              <a:rPr lang="en-US" sz="2000" dirty="0" smtClean="0">
                <a:solidFill>
                  <a:schemeClr val="bg1"/>
                </a:solidFill>
                <a:latin typeface="Times New Roman" pitchFamily="18" charset="0"/>
                <a:cs typeface="Times New Roman" pitchFamily="18" charset="0"/>
              </a:rPr>
              <a:t>Open access to literature and data</a:t>
            </a:r>
            <a:br>
              <a:rPr lang="en-US" sz="2000" dirty="0" smtClean="0">
                <a:solidFill>
                  <a:schemeClr val="bg1"/>
                </a:solidFill>
                <a:latin typeface="Times New Roman" pitchFamily="18" charset="0"/>
                <a:cs typeface="Times New Roman" pitchFamily="18" charset="0"/>
              </a:rPr>
            </a:br>
            <a:endParaRPr lang="en-US" sz="2000"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6"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7" cstate="print"/>
          <a:srcRect/>
          <a:stretch>
            <a:fillRect/>
          </a:stretch>
        </p:blipFill>
        <p:spPr bwMode="auto">
          <a:xfrm>
            <a:off x="-1588" y="38519"/>
            <a:ext cx="9145588" cy="1927225"/>
          </a:xfrm>
          <a:prstGeom prst="rect">
            <a:avLst/>
          </a:prstGeom>
          <a:noFill/>
          <a:ln w="9525">
            <a:noFill/>
            <a:miter lim="800000"/>
            <a:headEnd/>
            <a:tailEnd/>
          </a:ln>
        </p:spPr>
      </p:pic>
      <p:sp>
        <p:nvSpPr>
          <p:cNvPr id="6" name="Rectangle 5"/>
          <p:cNvSpPr/>
          <p:nvPr/>
        </p:nvSpPr>
        <p:spPr>
          <a:xfrm>
            <a:off x="2715570" y="1697504"/>
            <a:ext cx="5006499" cy="646331"/>
          </a:xfrm>
          <a:prstGeom prst="rect">
            <a:avLst/>
          </a:prstGeom>
        </p:spPr>
        <p:txBody>
          <a:bodyPr wrap="none">
            <a:spAutoFit/>
          </a:bodyPr>
          <a:lstStyle/>
          <a:p>
            <a:r>
              <a:rPr lang="en-GB" sz="3600" b="1" kern="0" dirty="0">
                <a:solidFill>
                  <a:srgbClr val="000000"/>
                </a:solidFill>
                <a:latin typeface="Times New Roman" pitchFamily="18" charset="0"/>
                <a:ea typeface="ＭＳ Ｐゴシック"/>
                <a:cs typeface="Times New Roman" pitchFamily="18" charset="0"/>
              </a:rPr>
              <a:t>Comment nous </a:t>
            </a:r>
            <a:r>
              <a:rPr lang="en-GB" sz="3600" b="1" kern="0" dirty="0" err="1">
                <a:solidFill>
                  <a:srgbClr val="000000"/>
                </a:solidFill>
                <a:latin typeface="Times New Roman" pitchFamily="18" charset="0"/>
                <a:ea typeface="ＭＳ Ｐゴシック"/>
                <a:cs typeface="Times New Roman" pitchFamily="18" charset="0"/>
              </a:rPr>
              <a:t>trouver</a:t>
            </a:r>
            <a:r>
              <a:rPr lang="en-GB" sz="3600" b="1" kern="0" dirty="0">
                <a:solidFill>
                  <a:srgbClr val="000000"/>
                </a:solidFill>
                <a:latin typeface="Times New Roman" pitchFamily="18" charset="0"/>
                <a:ea typeface="ＭＳ Ｐゴシック"/>
                <a:cs typeface="Times New Roman" pitchFamily="18" charset="0"/>
              </a:rPr>
              <a:t>?</a:t>
            </a:r>
            <a:endParaRPr lang="fr-FR" sz="3600" b="1" dirty="0">
              <a:latin typeface="Times New Roman" pitchFamily="18" charset="0"/>
              <a:cs typeface="Times New Roman" pitchFamily="18" charset="0"/>
            </a:endParaRPr>
          </a:p>
        </p:txBody>
      </p:sp>
      <p:pic>
        <p:nvPicPr>
          <p:cNvPr id="7" name="Picture 6" descr="library location"/>
          <p:cNvPicPr>
            <a:picLocks noChangeAspect="1" noChangeArrowheads="1"/>
          </p:cNvPicPr>
          <p:nvPr/>
        </p:nvPicPr>
        <p:blipFill>
          <a:blip r:embed="rId8" cstate="print"/>
          <a:srcRect/>
          <a:stretch>
            <a:fillRect/>
          </a:stretch>
        </p:blipFill>
        <p:spPr bwMode="auto">
          <a:xfrm>
            <a:off x="4267200" y="2895600"/>
            <a:ext cx="4648200" cy="228917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1066800" y="1981200"/>
            <a:ext cx="7114162" cy="5078313"/>
          </a:xfrm>
          <a:prstGeom prst="rect">
            <a:avLst/>
          </a:prstGeom>
          <a:noFill/>
          <a:ln w="9525">
            <a:noFill/>
            <a:miter lim="800000"/>
            <a:headEnd/>
            <a:tailEnd/>
          </a:ln>
        </p:spPr>
        <p:txBody>
          <a:bodyPr wrap="square">
            <a:spAutoFit/>
          </a:bodyPr>
          <a:lstStyle/>
          <a:p>
            <a:pPr algn="ctr"/>
            <a:r>
              <a:rPr lang="fr-FR" sz="3600" b="1" dirty="0" smtClean="0">
                <a:latin typeface="Times New Roman" pitchFamily="18" charset="0"/>
                <a:cs typeface="Times New Roman" pitchFamily="18" charset="0"/>
              </a:rPr>
              <a:t>La mission du SIS:</a:t>
            </a:r>
            <a:endParaRPr lang="fr-FR" sz="3600" dirty="0">
              <a:latin typeface="Times New Roman" pitchFamily="18" charset="0"/>
              <a:cs typeface="Times New Roman" pitchFamily="18" charset="0"/>
            </a:endParaRPr>
          </a:p>
          <a:p>
            <a:pPr marL="342900" indent="-342900">
              <a:buFont typeface="Arial" panose="020B0604020202020204" pitchFamily="34" charset="0"/>
              <a:buChar char="•"/>
            </a:pPr>
            <a:endParaRPr lang="en-GB" sz="2400" dirty="0" smtClean="0">
              <a:latin typeface="Times New Roman" pitchFamily="18" charset="0"/>
              <a:cs typeface="Times New Roman" pitchFamily="18" charset="0"/>
            </a:endParaRPr>
          </a:p>
          <a:p>
            <a:pPr marL="342900" indent="-342900">
              <a:buFont typeface="Arial" panose="020B0604020202020204" pitchFamily="34" charset="0"/>
              <a:buChar char="•"/>
            </a:pPr>
            <a:r>
              <a:rPr lang="fr-FR" sz="2400" dirty="0">
                <a:latin typeface="Times New Roman" pitchFamily="18" charset="0"/>
                <a:cs typeface="Times New Roman" pitchFamily="18" charset="0"/>
              </a:rPr>
              <a:t>Le Service d’information scientifique du CERN a pour mission de gérer, conserver et diffuser efficacement l’information scientifique afin de la rendre accessible et utilisable pour le CERN et pour la communauté mondiale de la physique des hautes énergies</a:t>
            </a:r>
            <a:r>
              <a:rPr lang="fr-FR" sz="2400" dirty="0" smtClean="0">
                <a:latin typeface="Times New Roman" pitchFamily="18" charset="0"/>
                <a:cs typeface="Times New Roman" pitchFamily="18" charset="0"/>
              </a:rPr>
              <a:t>.</a:t>
            </a:r>
          </a:p>
          <a:p>
            <a:pPr marL="342900" indent="-342900">
              <a:buFont typeface="Arial" panose="020B0604020202020204" pitchFamily="34" charset="0"/>
              <a:buChar char="•"/>
            </a:pPr>
            <a:r>
              <a:rPr lang="en-US" sz="2400" dirty="0" smtClean="0">
                <a:latin typeface="Times New Roman" pitchFamily="18" charset="0"/>
                <a:cs typeface="Times New Roman" pitchFamily="18" charset="0"/>
              </a:rPr>
              <a:t>4 </a:t>
            </a:r>
            <a:r>
              <a:rPr lang="en-US" sz="2400" dirty="0" err="1" smtClean="0">
                <a:latin typeface="Times New Roman" pitchFamily="18" charset="0"/>
                <a:cs typeface="Times New Roman" pitchFamily="18" charset="0"/>
              </a:rPr>
              <a:t>domaines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d’activité</a:t>
            </a:r>
            <a:r>
              <a:rPr lang="en-US" sz="2400" dirty="0" smtClean="0">
                <a:latin typeface="Times New Roman" pitchFamily="18" charset="0"/>
                <a:cs typeface="Times New Roman" pitchFamily="18" charset="0"/>
              </a:rPr>
              <a:t>: la </a:t>
            </a:r>
            <a:r>
              <a:rPr lang="en-US" sz="2400" dirty="0" err="1" smtClean="0">
                <a:latin typeface="Times New Roman" pitchFamily="18" charset="0"/>
                <a:cs typeface="Times New Roman" pitchFamily="18" charset="0"/>
              </a:rPr>
              <a:t>Bibliothèque</a:t>
            </a: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la base de </a:t>
            </a:r>
            <a:r>
              <a:rPr lang="en-US" sz="2400" smtClean="0">
                <a:latin typeface="Times New Roman" pitchFamily="18" charset="0"/>
                <a:cs typeface="Times New Roman" pitchFamily="18" charset="0"/>
              </a:rPr>
              <a:t>donn</a:t>
            </a:r>
            <a:r>
              <a:rPr lang="en-US" sz="2400">
                <a:latin typeface="Times New Roman" pitchFamily="18" charset="0"/>
                <a:cs typeface="Times New Roman" pitchFamily="18" charset="0"/>
              </a:rPr>
              <a:t>é</a:t>
            </a:r>
            <a:r>
              <a:rPr lang="en-US" sz="2400" smtClean="0">
                <a:latin typeface="Times New Roman" pitchFamily="18" charset="0"/>
                <a:cs typeface="Times New Roman" pitchFamily="18" charset="0"/>
              </a:rPr>
              <a:t>es</a:t>
            </a:r>
            <a:r>
              <a:rPr lang="en-US" sz="2400" dirty="0" smtClean="0">
                <a:latin typeface="Times New Roman" pitchFamily="18" charset="0"/>
                <a:cs typeface="Times New Roman" pitchFamily="18" charset="0"/>
              </a:rPr>
              <a:t> INSPIRE, les Archives, </a:t>
            </a:r>
            <a:r>
              <a:rPr lang="en-US" sz="2400" dirty="0" err="1" smtClean="0">
                <a:latin typeface="Times New Roman" pitchFamily="18" charset="0"/>
                <a:cs typeface="Times New Roman" pitchFamily="18" charset="0"/>
              </a:rPr>
              <a:t>l’Open</a:t>
            </a:r>
            <a:r>
              <a:rPr lang="en-U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Science</a:t>
            </a:r>
            <a:endParaRPr lang="en-GB" sz="2400" dirty="0" smtClean="0">
              <a:latin typeface="Times New Roman" pitchFamily="18" charset="0"/>
              <a:cs typeface="Times New Roman" pitchFamily="18" charset="0"/>
            </a:endParaRPr>
          </a:p>
          <a:p>
            <a:pPr marL="342900" indent="-342900">
              <a:buFont typeface="Arial" panose="020B0604020202020204" pitchFamily="34" charset="0"/>
              <a:buChar char="•"/>
            </a:pPr>
            <a:endParaRPr lang="en-US" sz="2400" dirty="0" smtClean="0">
              <a:latin typeface="Times New Roman" pitchFamily="18" charset="0"/>
              <a:cs typeface="Times New Roman" pitchFamily="18" charset="0"/>
            </a:endParaRPr>
          </a:p>
          <a:p>
            <a:r>
              <a:rPr lang="en-US" sz="2400" dirty="0">
                <a:solidFill>
                  <a:schemeClr val="bg1"/>
                </a:solidFill>
                <a:latin typeface="Times New Roman" pitchFamily="18" charset="0"/>
                <a:cs typeface="Times New Roman" pitchFamily="18" charset="0"/>
              </a:rPr>
              <a:t/>
            </a:r>
            <a:br>
              <a:rPr lang="en-US" sz="2400" dirty="0">
                <a:solidFill>
                  <a:schemeClr val="bg1"/>
                </a:solidFill>
                <a:latin typeface="Times New Roman" pitchFamily="18" charset="0"/>
                <a:cs typeface="Times New Roman" pitchFamily="18" charset="0"/>
              </a:rPr>
            </a:br>
            <a:endParaRPr lang="en-US" sz="2400"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1588" y="0"/>
            <a:ext cx="9145588" cy="1927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smtClean="0"/>
              <a:t>Tullio Basaglia</a:t>
            </a:r>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1066800" y="1981200"/>
            <a:ext cx="7114162" cy="3970318"/>
          </a:xfrm>
          <a:prstGeom prst="rect">
            <a:avLst/>
          </a:prstGeom>
          <a:noFill/>
          <a:ln w="9525">
            <a:noFill/>
            <a:miter lim="800000"/>
            <a:headEnd/>
            <a:tailEnd/>
          </a:ln>
        </p:spPr>
        <p:txBody>
          <a:bodyPr wrap="square">
            <a:spAutoFit/>
          </a:bodyPr>
          <a:lstStyle/>
          <a:p>
            <a:pPr algn="ctr"/>
            <a:r>
              <a:rPr lang="fr-FR" sz="3600" b="1" dirty="0" smtClean="0">
                <a:latin typeface="Times New Roman" pitchFamily="18" charset="0"/>
                <a:cs typeface="Times New Roman" pitchFamily="18" charset="0"/>
              </a:rPr>
              <a:t>La </a:t>
            </a:r>
            <a:r>
              <a:rPr lang="en-GB" sz="3600" b="1" dirty="0" err="1">
                <a:latin typeface="Times New Roman" panose="02020603050405020304" pitchFamily="18" charset="0"/>
                <a:cs typeface="Times New Roman" panose="02020603050405020304" pitchFamily="18" charset="0"/>
              </a:rPr>
              <a:t>Bibliothèque</a:t>
            </a:r>
            <a:r>
              <a:rPr lang="en-GB" sz="3600" b="1" dirty="0">
                <a:latin typeface="Times New Roman" panose="02020603050405020304" pitchFamily="18" charset="0"/>
                <a:cs typeface="Times New Roman" panose="02020603050405020304" pitchFamily="18" charset="0"/>
              </a:rPr>
              <a:t> </a:t>
            </a:r>
            <a:r>
              <a:rPr lang="fr-FR" sz="3600" b="1" dirty="0" smtClean="0">
                <a:latin typeface="Times New Roman" pitchFamily="18" charset="0"/>
                <a:cs typeface="Times New Roman" pitchFamily="18" charset="0"/>
              </a:rPr>
              <a:t>:</a:t>
            </a:r>
            <a:endParaRPr lang="fr-FR" sz="3600" dirty="0">
              <a:latin typeface="Times New Roman" pitchFamily="18" charset="0"/>
              <a:cs typeface="Times New Roman" pitchFamily="18" charset="0"/>
            </a:endParaRPr>
          </a:p>
          <a:p>
            <a:pPr marL="342900" indent="-342900">
              <a:buFont typeface="Arial" panose="020B0604020202020204" pitchFamily="34" charset="0"/>
              <a:buChar char="•"/>
            </a:pPr>
            <a:endParaRPr lang="en-US" sz="2400" dirty="0">
              <a:latin typeface="Times New Roman" pitchFamily="18" charset="0"/>
              <a:cs typeface="Times New Roman" pitchFamily="18" charset="0"/>
            </a:endParaRPr>
          </a:p>
          <a:p>
            <a:pPr marL="342900" indent="-342900">
              <a:buFont typeface="Arial" panose="020B0604020202020204" pitchFamily="34" charset="0"/>
              <a:buChar char="•"/>
            </a:pPr>
            <a:r>
              <a:rPr lang="fr-CH" sz="2400" dirty="0" smtClean="0">
                <a:latin typeface="Times New Roman" pitchFamily="18" charset="0"/>
                <a:cs typeface="Times New Roman" pitchFamily="18" charset="0"/>
              </a:rPr>
              <a:t>Assure </a:t>
            </a:r>
            <a:r>
              <a:rPr lang="fr-CH" sz="2400" dirty="0">
                <a:latin typeface="Times New Roman" pitchFamily="18" charset="0"/>
                <a:cs typeface="Times New Roman" pitchFamily="18" charset="0"/>
              </a:rPr>
              <a:t>que l’information scientifique produite au CERN soit </a:t>
            </a:r>
            <a:r>
              <a:rPr lang="fr-CH" sz="2400" dirty="0" smtClean="0">
                <a:latin typeface="Times New Roman" pitchFamily="18" charset="0"/>
                <a:cs typeface="Times New Roman" pitchFamily="18" charset="0"/>
              </a:rPr>
              <a:t>préservée </a:t>
            </a:r>
            <a:r>
              <a:rPr lang="fr-CH" sz="2400" dirty="0">
                <a:latin typeface="Times New Roman" pitchFamily="18" charset="0"/>
                <a:cs typeface="Times New Roman" pitchFamily="18" charset="0"/>
              </a:rPr>
              <a:t>et généralement accessible</a:t>
            </a:r>
          </a:p>
          <a:p>
            <a:pPr marL="342900" indent="-342900">
              <a:buFont typeface="Arial" panose="020B0604020202020204" pitchFamily="34" charset="0"/>
              <a:buChar char="•"/>
            </a:pPr>
            <a:r>
              <a:rPr lang="fr-CH" sz="2400" dirty="0" smtClean="0">
                <a:latin typeface="Times New Roman" pitchFamily="18" charset="0"/>
                <a:cs typeface="Times New Roman" pitchFamily="18" charset="0"/>
              </a:rPr>
              <a:t>Distribue </a:t>
            </a:r>
            <a:r>
              <a:rPr lang="fr-CH" sz="2400" dirty="0">
                <a:latin typeface="Times New Roman" pitchFamily="18" charset="0"/>
                <a:cs typeface="Times New Roman" pitchFamily="18" charset="0"/>
              </a:rPr>
              <a:t>les publications CERN (“Rapports jaunes”, CERN Courier, publications du </a:t>
            </a:r>
            <a:r>
              <a:rPr lang="fr-CH" sz="2400" dirty="0" err="1">
                <a:latin typeface="Times New Roman" pitchFamily="18" charset="0"/>
                <a:cs typeface="Times New Roman" pitchFamily="18" charset="0"/>
              </a:rPr>
              <a:t>Particle</a:t>
            </a:r>
            <a:r>
              <a:rPr lang="fr-CH" sz="2400" dirty="0">
                <a:latin typeface="Times New Roman" pitchFamily="18" charset="0"/>
                <a:cs typeface="Times New Roman" pitchFamily="18" charset="0"/>
              </a:rPr>
              <a:t> Data Group)</a:t>
            </a:r>
          </a:p>
          <a:p>
            <a:pPr marL="342900" indent="-342900">
              <a:buFont typeface="Arial" panose="020B0604020202020204" pitchFamily="34" charset="0"/>
              <a:buChar char="•"/>
            </a:pPr>
            <a:r>
              <a:rPr lang="fr-CH" sz="2400" dirty="0" smtClean="0">
                <a:latin typeface="Times New Roman" pitchFamily="18" charset="0"/>
                <a:cs typeface="Times New Roman" pitchFamily="18" charset="0"/>
              </a:rPr>
              <a:t>Donne accès </a:t>
            </a:r>
            <a:r>
              <a:rPr lang="fr-CH" sz="2400" dirty="0">
                <a:latin typeface="Times New Roman" pitchFamily="18" charset="0"/>
                <a:cs typeface="Times New Roman" pitchFamily="18" charset="0"/>
              </a:rPr>
              <a:t>aux ressources d’information dans tous les </a:t>
            </a:r>
            <a:r>
              <a:rPr lang="fr-CH" sz="2400" dirty="0" smtClean="0">
                <a:latin typeface="Times New Roman" pitchFamily="18" charset="0"/>
                <a:cs typeface="Times New Roman" pitchFamily="18" charset="0"/>
              </a:rPr>
              <a:t>domaines </a:t>
            </a:r>
            <a:r>
              <a:rPr lang="fr-CH" sz="2400" dirty="0">
                <a:latin typeface="Times New Roman" pitchFamily="18" charset="0"/>
                <a:cs typeface="Times New Roman" pitchFamily="18" charset="0"/>
              </a:rPr>
              <a:t>d’intérêt pour le CERN: physique, informatique, mathématiques, ingénierie, </a:t>
            </a:r>
            <a:r>
              <a:rPr lang="fr-CH" sz="2400" dirty="0" smtClean="0">
                <a:latin typeface="Times New Roman" pitchFamily="18" charset="0"/>
                <a:cs typeface="Times New Roman" pitchFamily="18" charset="0"/>
              </a:rPr>
              <a:t>gestion</a:t>
            </a:r>
            <a:endParaRPr lang="en-US" sz="2400" dirty="0" smtClean="0">
              <a:latin typeface="Times New Roman" pitchFamily="18" charset="0"/>
              <a:cs typeface="Times New Roman" pitchFamily="18" charset="0"/>
            </a:endParaRPr>
          </a:p>
          <a:p>
            <a:r>
              <a:rPr lang="en-US" sz="2400" dirty="0" smtClean="0">
                <a:solidFill>
                  <a:schemeClr val="bg1"/>
                </a:solidFill>
                <a:latin typeface="Times New Roman" pitchFamily="18" charset="0"/>
                <a:cs typeface="Times New Roman" pitchFamily="18" charset="0"/>
              </a:rPr>
              <a:t>h</a:t>
            </a:r>
            <a:endParaRPr lang="en-US" sz="2400"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1588" y="0"/>
            <a:ext cx="9145588" cy="1927225"/>
          </a:xfrm>
          <a:prstGeom prst="rect">
            <a:avLst/>
          </a:prstGeom>
          <a:noFill/>
          <a:ln w="9525">
            <a:noFill/>
            <a:miter lim="800000"/>
            <a:headEnd/>
            <a:tailEnd/>
          </a:ln>
        </p:spPr>
      </p:pic>
    </p:spTree>
    <p:extLst>
      <p:ext uri="{BB962C8B-B14F-4D97-AF65-F5344CB8AC3E}">
        <p14:creationId xmlns:p14="http://schemas.microsoft.com/office/powerpoint/2010/main" val="36873837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867400"/>
            <a:ext cx="6400800" cy="609600"/>
          </a:xfrm>
        </p:spPr>
        <p:txBody>
          <a:bodyPr>
            <a:normAutofit fontScale="475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381000" y="1676400"/>
            <a:ext cx="8153400" cy="4832092"/>
          </a:xfrm>
          <a:prstGeom prst="rect">
            <a:avLst/>
          </a:prstGeom>
          <a:noFill/>
          <a:ln w="9525">
            <a:noFill/>
            <a:miter lim="800000"/>
            <a:headEnd/>
            <a:tailEnd/>
          </a:ln>
        </p:spPr>
        <p:txBody>
          <a:bodyPr wrap="square">
            <a:spAutoFit/>
          </a:bodyPr>
          <a:lstStyle/>
          <a:p>
            <a:r>
              <a:rPr lang="en-US" sz="2800" b="1" dirty="0" smtClean="0">
                <a:solidFill>
                  <a:srgbClr val="000000"/>
                </a:solidFill>
                <a:latin typeface="Times New Roman" pitchFamily="18" charset="0"/>
                <a:cs typeface="Times New Roman" pitchFamily="18" charset="0"/>
              </a:rPr>
              <a:t>Notre </a:t>
            </a:r>
            <a:r>
              <a:rPr lang="fr-CH" sz="2800" b="1" dirty="0" smtClean="0">
                <a:solidFill>
                  <a:srgbClr val="000000"/>
                </a:solidFill>
                <a:latin typeface="Times New Roman" pitchFamily="18" charset="0"/>
                <a:cs typeface="Times New Roman" pitchFamily="18" charset="0"/>
              </a:rPr>
              <a:t>offre</a:t>
            </a:r>
            <a:r>
              <a:rPr lang="en-US" sz="2800" b="1" dirty="0" smtClean="0">
                <a:solidFill>
                  <a:srgbClr val="000000"/>
                </a:solidFill>
                <a:latin typeface="Times New Roman" pitchFamily="18" charset="0"/>
                <a:cs typeface="Times New Roman" pitchFamily="18" charset="0"/>
              </a:rPr>
              <a:t>:</a:t>
            </a:r>
            <a:endParaRPr lang="en-US" sz="2800" b="1" dirty="0">
              <a:solidFill>
                <a:srgbClr val="000000"/>
              </a:solidFill>
              <a:latin typeface="Times New Roman" pitchFamily="18" charset="0"/>
              <a:cs typeface="Times New Roman" pitchFamily="18" charset="0"/>
            </a:endParaRPr>
          </a:p>
          <a:p>
            <a:pPr marL="342900" indent="-342900">
              <a:buFont typeface="Arial" panose="020B0604020202020204" pitchFamily="34" charset="0"/>
              <a:buChar char="•"/>
            </a:pPr>
            <a:r>
              <a:rPr lang="fr-FR" sz="2000" dirty="0" smtClean="0">
                <a:latin typeface="Times New Roman" pitchFamily="18" charset="0"/>
                <a:cs typeface="Times New Roman" pitchFamily="18" charset="0"/>
              </a:rPr>
              <a:t>150,000 </a:t>
            </a:r>
            <a:r>
              <a:rPr lang="en-US" sz="2000" dirty="0">
                <a:solidFill>
                  <a:srgbClr val="000000"/>
                </a:solidFill>
                <a:latin typeface="Times New Roman" pitchFamily="18" charset="0"/>
                <a:cs typeface="Times New Roman" pitchFamily="18" charset="0"/>
              </a:rPr>
              <a:t>livres et </a:t>
            </a:r>
            <a:r>
              <a:rPr lang="fr-CH" sz="2000" dirty="0" smtClean="0">
                <a:solidFill>
                  <a:srgbClr val="000000"/>
                </a:solidFill>
                <a:latin typeface="Times New Roman" pitchFamily="18" charset="0"/>
                <a:cs typeface="Times New Roman" pitchFamily="18" charset="0"/>
              </a:rPr>
              <a:t>comptes</a:t>
            </a:r>
            <a:r>
              <a:rPr lang="en-US" sz="2000" dirty="0" smtClean="0">
                <a:solidFill>
                  <a:srgbClr val="000000"/>
                </a:solidFill>
                <a:latin typeface="Times New Roman" pitchFamily="18" charset="0"/>
                <a:cs typeface="Times New Roman" pitchFamily="18" charset="0"/>
              </a:rPr>
              <a:t> </a:t>
            </a:r>
            <a:r>
              <a:rPr lang="en-US" sz="2000" dirty="0" err="1">
                <a:solidFill>
                  <a:srgbClr val="000000"/>
                </a:solidFill>
                <a:latin typeface="Times New Roman" pitchFamily="18" charset="0"/>
                <a:cs typeface="Times New Roman" pitchFamily="18" charset="0"/>
              </a:rPr>
              <a:t>rendus</a:t>
            </a:r>
            <a:r>
              <a:rPr lang="en-US" sz="2000" dirty="0">
                <a:solidFill>
                  <a:srgbClr val="000000"/>
                </a:solidFill>
                <a:latin typeface="Times New Roman" pitchFamily="18" charset="0"/>
                <a:cs typeface="Times New Roman" pitchFamily="18" charset="0"/>
              </a:rPr>
              <a:t> de </a:t>
            </a:r>
            <a:r>
              <a:rPr lang="en-US" sz="2000" dirty="0" err="1">
                <a:solidFill>
                  <a:srgbClr val="000000"/>
                </a:solidFill>
                <a:latin typeface="Times New Roman" pitchFamily="18" charset="0"/>
                <a:cs typeface="Times New Roman" pitchFamily="18" charset="0"/>
              </a:rPr>
              <a:t>conf</a:t>
            </a:r>
            <a:r>
              <a:rPr lang="en-US" sz="2000" dirty="0" err="1">
                <a:latin typeface="Times New Roman" pitchFamily="18" charset="0"/>
                <a:cs typeface="Times New Roman" pitchFamily="18" charset="0"/>
              </a:rPr>
              <a:t>érences</a:t>
            </a:r>
            <a:r>
              <a:rPr lang="fr-FR" sz="2000" dirty="0">
                <a:latin typeface="Times New Roman" pitchFamily="18" charset="0"/>
                <a:cs typeface="Times New Roman" pitchFamily="18" charset="0"/>
              </a:rPr>
              <a:t>, </a:t>
            </a:r>
            <a:r>
              <a:rPr lang="fr-FR" sz="2000" dirty="0" smtClean="0">
                <a:latin typeface="Times New Roman" pitchFamily="18" charset="0"/>
                <a:cs typeface="Times New Roman" pitchFamily="18" charset="0"/>
              </a:rPr>
              <a:t>dont 100,000 </a:t>
            </a:r>
            <a:r>
              <a:rPr lang="fr-FR" sz="2000" dirty="0">
                <a:latin typeface="Times New Roman" pitchFamily="18" charset="0"/>
                <a:cs typeface="Times New Roman" pitchFamily="18" charset="0"/>
              </a:rPr>
              <a:t>en format </a:t>
            </a:r>
            <a:r>
              <a:rPr lang="en-US" sz="2000" dirty="0">
                <a:latin typeface="Times New Roman" pitchFamily="18" charset="0"/>
                <a:cs typeface="Times New Roman" pitchFamily="18" charset="0"/>
              </a:rPr>
              <a:t>é</a:t>
            </a:r>
            <a:r>
              <a:rPr lang="fr-FR" sz="2000" dirty="0" err="1" smtClean="0">
                <a:latin typeface="Times New Roman" pitchFamily="18" charset="0"/>
                <a:cs typeface="Times New Roman" pitchFamily="18" charset="0"/>
              </a:rPr>
              <a:t>lectronique</a:t>
            </a:r>
            <a:endParaRPr lang="fr-FR" sz="1000" dirty="0">
              <a:solidFill>
                <a:srgbClr val="000000"/>
              </a:solidFill>
              <a:latin typeface="Arial"/>
            </a:endParaRPr>
          </a:p>
          <a:p>
            <a:pPr lvl="1">
              <a:buFont typeface="Arial" pitchFamily="34" charset="0"/>
              <a:buChar char="•"/>
            </a:pPr>
            <a:r>
              <a:rPr lang="fr-FR" sz="2000" dirty="0">
                <a:solidFill>
                  <a:srgbClr val="000000"/>
                </a:solidFill>
                <a:latin typeface="Times New Roman" pitchFamily="18" charset="0"/>
                <a:cs typeface="Times New Roman" pitchFamily="18" charset="0"/>
              </a:rPr>
              <a:t> 2,000 journaux en ligne</a:t>
            </a:r>
          </a:p>
          <a:p>
            <a:pPr lvl="1"/>
            <a:r>
              <a:rPr lang="en-US" sz="2000" dirty="0">
                <a:solidFill>
                  <a:srgbClr val="000000"/>
                </a:solidFill>
                <a:latin typeface="Times New Roman" pitchFamily="18" charset="0"/>
                <a:cs typeface="Times New Roman" pitchFamily="18" charset="0"/>
              </a:rPr>
              <a:t>• </a:t>
            </a:r>
            <a:r>
              <a:rPr lang="en-US" sz="2000" dirty="0" smtClean="0">
                <a:solidFill>
                  <a:srgbClr val="000000"/>
                </a:solidFill>
                <a:latin typeface="Times New Roman" pitchFamily="18" charset="0"/>
                <a:cs typeface="Times New Roman" pitchFamily="18" charset="0"/>
              </a:rPr>
              <a:t>13,500 </a:t>
            </a:r>
            <a:r>
              <a:rPr lang="en-US" sz="2000" dirty="0" err="1" smtClean="0">
                <a:solidFill>
                  <a:srgbClr val="000000"/>
                </a:solidFill>
                <a:latin typeface="Times New Roman" pitchFamily="18" charset="0"/>
                <a:cs typeface="Times New Roman" pitchFamily="18" charset="0"/>
              </a:rPr>
              <a:t>normes</a:t>
            </a:r>
            <a:r>
              <a:rPr lang="en-US" sz="2000" dirty="0" smtClean="0">
                <a:solidFill>
                  <a:srgbClr val="000000"/>
                </a:solidFill>
                <a:latin typeface="Times New Roman" pitchFamily="18" charset="0"/>
                <a:cs typeface="Times New Roman" pitchFamily="18" charset="0"/>
              </a:rPr>
              <a:t> techniques</a:t>
            </a:r>
          </a:p>
          <a:p>
            <a:pPr lvl="1"/>
            <a:endParaRPr lang="en-US" sz="2000" dirty="0">
              <a:solidFill>
                <a:srgbClr val="000000"/>
              </a:solidFill>
              <a:latin typeface="Times New Roman" pitchFamily="18" charset="0"/>
              <a:cs typeface="Times New Roman" pitchFamily="18" charset="0"/>
            </a:endParaRPr>
          </a:p>
          <a:p>
            <a:pPr marL="342900" indent="-342900">
              <a:buFont typeface="Arial" panose="020B0604020202020204" pitchFamily="34" charset="0"/>
              <a:buChar char="•"/>
            </a:pPr>
            <a:r>
              <a:rPr lang="en-US" sz="2000" dirty="0">
                <a:solidFill>
                  <a:srgbClr val="000000"/>
                </a:solidFill>
                <a:latin typeface="Times New Roman" pitchFamily="18" charset="0"/>
                <a:cs typeface="Times New Roman" pitchFamily="18" charset="0"/>
              </a:rPr>
              <a:t>CERN Document Server</a:t>
            </a:r>
            <a:r>
              <a:rPr lang="en-US" sz="2000" dirty="0" smtClean="0">
                <a:solidFill>
                  <a:srgbClr val="000000"/>
                </a:solidFill>
                <a:latin typeface="Times New Roman" pitchFamily="18" charset="0"/>
                <a:cs typeface="Times New Roman" pitchFamily="18" charset="0"/>
              </a:rPr>
              <a:t>: </a:t>
            </a:r>
            <a:r>
              <a:rPr lang="en-US" sz="2000" dirty="0" err="1" smtClean="0">
                <a:solidFill>
                  <a:srgbClr val="000000"/>
                </a:solidFill>
                <a:latin typeface="Times New Roman" pitchFamily="18" charset="0"/>
                <a:cs typeface="Times New Roman" pitchFamily="18" charset="0"/>
              </a:rPr>
              <a:t>c’est</a:t>
            </a:r>
            <a:r>
              <a:rPr lang="en-US" sz="2000" dirty="0" smtClean="0">
                <a:solidFill>
                  <a:srgbClr val="000000"/>
                </a:solidFill>
                <a:latin typeface="Times New Roman" pitchFamily="18" charset="0"/>
                <a:cs typeface="Times New Roman" pitchFamily="18" charset="0"/>
              </a:rPr>
              <a:t> </a:t>
            </a:r>
            <a:r>
              <a:rPr lang="en-US" sz="2000" dirty="0" err="1" smtClean="0">
                <a:solidFill>
                  <a:srgbClr val="000000"/>
                </a:solidFill>
                <a:latin typeface="Times New Roman" panose="02020603050405020304" pitchFamily="18" charset="0"/>
                <a:cs typeface="Times New Roman" pitchFamily="18" charset="0"/>
              </a:rPr>
              <a:t>là</a:t>
            </a:r>
            <a:r>
              <a:rPr lang="en-US" sz="2000" dirty="0" smtClean="0">
                <a:solidFill>
                  <a:srgbClr val="000000"/>
                </a:solidFill>
                <a:latin typeface="Times New Roman" panose="02020603050405020304" pitchFamily="18" charset="0"/>
                <a:cs typeface="Times New Roman" panose="02020603050405020304" pitchFamily="18" charset="0"/>
              </a:rPr>
              <a:t> que </a:t>
            </a:r>
            <a:r>
              <a:rPr lang="en-US" sz="2000" dirty="0" err="1" smtClean="0">
                <a:solidFill>
                  <a:srgbClr val="000000"/>
                </a:solidFill>
                <a:latin typeface="Times New Roman" panose="02020603050405020304" pitchFamily="18" charset="0"/>
                <a:cs typeface="Times New Roman" panose="02020603050405020304" pitchFamily="18" charset="0"/>
              </a:rPr>
              <a:t>vous</a:t>
            </a:r>
            <a:r>
              <a:rPr lang="en-US" sz="2000" dirty="0" smtClean="0">
                <a:solidFill>
                  <a:srgbClr val="000000"/>
                </a:solidFill>
                <a:latin typeface="Times New Roman" panose="02020603050405020304" pitchFamily="18" charset="0"/>
                <a:cs typeface="Times New Roman" panose="02020603050405020304" pitchFamily="18" charset="0"/>
              </a:rPr>
              <a:t> </a:t>
            </a:r>
            <a:r>
              <a:rPr lang="en-US" sz="2000" dirty="0" err="1" smtClean="0">
                <a:solidFill>
                  <a:srgbClr val="000000"/>
                </a:solidFill>
                <a:latin typeface="Times New Roman" panose="02020603050405020304" pitchFamily="18" charset="0"/>
                <a:cs typeface="Times New Roman" panose="02020603050405020304" pitchFamily="18" charset="0"/>
              </a:rPr>
              <a:t>trouvez</a:t>
            </a:r>
            <a:r>
              <a:rPr lang="en-US" sz="2000" dirty="0" smtClean="0">
                <a:solidFill>
                  <a:srgbClr val="000000"/>
                </a:solidFill>
                <a:latin typeface="Times New Roman" panose="02020603050405020304" pitchFamily="18" charset="0"/>
                <a:cs typeface="Times New Roman" panose="02020603050405020304" pitchFamily="18" charset="0"/>
              </a:rPr>
              <a:t> </a:t>
            </a:r>
            <a:r>
              <a:rPr lang="en-US" sz="2000" dirty="0" err="1" smtClean="0">
                <a:solidFill>
                  <a:srgbClr val="000000"/>
                </a:solidFill>
                <a:latin typeface="Times New Roman" panose="02020603050405020304" pitchFamily="18" charset="0"/>
                <a:cs typeface="Times New Roman" panose="02020603050405020304" pitchFamily="18" charset="0"/>
              </a:rPr>
              <a:t>ce</a:t>
            </a:r>
            <a:r>
              <a:rPr lang="en-US" sz="2000" dirty="0" smtClean="0">
                <a:solidFill>
                  <a:srgbClr val="000000"/>
                </a:solidFill>
                <a:latin typeface="Times New Roman" panose="02020603050405020304" pitchFamily="18" charset="0"/>
                <a:cs typeface="Times New Roman" panose="02020603050405020304" pitchFamily="18" charset="0"/>
              </a:rPr>
              <a:t> que nous </a:t>
            </a:r>
            <a:r>
              <a:rPr lang="en-US" sz="2000" dirty="0" err="1" smtClean="0">
                <a:solidFill>
                  <a:srgbClr val="000000"/>
                </a:solidFill>
                <a:latin typeface="Times New Roman" panose="02020603050405020304" pitchFamily="18" charset="0"/>
                <a:cs typeface="Times New Roman" panose="02020603050405020304" pitchFamily="18" charset="0"/>
              </a:rPr>
              <a:t>avons</a:t>
            </a:r>
            <a:r>
              <a:rPr lang="en-US" sz="2000" dirty="0" smtClean="0">
                <a:solidFill>
                  <a:srgbClr val="000000"/>
                </a:solidFill>
                <a:latin typeface="Times New Roman" panose="02020603050405020304" pitchFamily="18" charset="0"/>
                <a:cs typeface="Times New Roman" panose="02020603050405020304" pitchFamily="18" charset="0"/>
              </a:rPr>
              <a:t> </a:t>
            </a:r>
            <a:r>
              <a:rPr lang="en-US" sz="2000" dirty="0" err="1" smtClean="0">
                <a:solidFill>
                  <a:srgbClr val="000000"/>
                </a:solidFill>
                <a:latin typeface="Times New Roman" panose="02020603050405020304" pitchFamily="18" charset="0"/>
                <a:cs typeface="Times New Roman" panose="02020603050405020304" pitchFamily="18" charset="0"/>
              </a:rPr>
              <a:t>en</a:t>
            </a:r>
            <a:r>
              <a:rPr lang="en-US" sz="2000" dirty="0" smtClean="0">
                <a:solidFill>
                  <a:srgbClr val="000000"/>
                </a:solidFill>
                <a:latin typeface="Times New Roman" panose="02020603050405020304" pitchFamily="18" charset="0"/>
                <a:cs typeface="Times New Roman" panose="02020603050405020304" pitchFamily="18" charset="0"/>
              </a:rPr>
              <a:t> stock: </a:t>
            </a:r>
            <a:r>
              <a:rPr lang="en-US" sz="2000" dirty="0">
                <a:solidFill>
                  <a:srgbClr val="000000"/>
                </a:solidFill>
                <a:latin typeface="Times New Roman" pitchFamily="18" charset="0"/>
                <a:cs typeface="Times New Roman" pitchFamily="18" charset="0"/>
                <a:hlinkClick r:id="rId3" action="ppaction://hlinkfile"/>
              </a:rPr>
              <a:t>cds.cern.ch</a:t>
            </a:r>
            <a:endParaRPr lang="en-US" sz="2000" dirty="0">
              <a:solidFill>
                <a:srgbClr val="000000"/>
              </a:solidFill>
              <a:latin typeface="Times New Roman" pitchFamily="18" charset="0"/>
              <a:cs typeface="Times New Roman" pitchFamily="18" charset="0"/>
            </a:endParaRPr>
          </a:p>
          <a:p>
            <a:pPr lvl="1"/>
            <a:endParaRPr lang="en-US" sz="2000" dirty="0">
              <a:solidFill>
                <a:srgbClr val="000000"/>
              </a:solidFill>
              <a:latin typeface="Times New Roman" pitchFamily="18" charset="0"/>
              <a:cs typeface="Times New Roman" pitchFamily="18" charset="0"/>
            </a:endParaRPr>
          </a:p>
          <a:p>
            <a:pPr marL="342900" indent="-342900">
              <a:buFont typeface="Arial" panose="020B0604020202020204" pitchFamily="34" charset="0"/>
              <a:buChar char="•"/>
            </a:pPr>
            <a:r>
              <a:rPr lang="en-US" sz="2000" dirty="0" smtClean="0">
                <a:solidFill>
                  <a:srgbClr val="000000"/>
                </a:solidFill>
                <a:latin typeface="Times New Roman" pitchFamily="18" charset="0"/>
                <a:cs typeface="Times New Roman" pitchFamily="18" charset="0"/>
              </a:rPr>
              <a:t>Accessible </a:t>
            </a:r>
            <a:r>
              <a:rPr lang="en-US" sz="2000" dirty="0">
                <a:solidFill>
                  <a:srgbClr val="000000"/>
                </a:solidFill>
                <a:latin typeface="Times New Roman" pitchFamily="18" charset="0"/>
                <a:cs typeface="Times New Roman" pitchFamily="18" charset="0"/>
              </a:rPr>
              <a:t>de partout </a:t>
            </a:r>
            <a:r>
              <a:rPr lang="en-US" sz="2000" dirty="0" err="1">
                <a:solidFill>
                  <a:srgbClr val="000000"/>
                </a:solidFill>
                <a:latin typeface="Times New Roman" pitchFamily="18" charset="0"/>
                <a:cs typeface="Times New Roman" pitchFamily="18" charset="0"/>
              </a:rPr>
              <a:t>dans</a:t>
            </a:r>
            <a:r>
              <a:rPr lang="en-US" sz="2000" dirty="0">
                <a:solidFill>
                  <a:srgbClr val="000000"/>
                </a:solidFill>
                <a:latin typeface="Times New Roman" pitchFamily="18" charset="0"/>
                <a:cs typeface="Times New Roman" pitchFamily="18" charset="0"/>
              </a:rPr>
              <a:t> le monde – </a:t>
            </a:r>
            <a:r>
              <a:rPr lang="en-US" sz="2000" dirty="0" err="1">
                <a:solidFill>
                  <a:srgbClr val="000000"/>
                </a:solidFill>
                <a:latin typeface="Times New Roman" pitchFamily="18" charset="0"/>
                <a:cs typeface="Times New Roman" pitchFamily="18" charset="0"/>
              </a:rPr>
              <a:t>consultez</a:t>
            </a:r>
            <a:r>
              <a:rPr lang="en-US" sz="2000" dirty="0">
                <a:solidFill>
                  <a:srgbClr val="000000"/>
                </a:solidFill>
                <a:latin typeface="Times New Roman" pitchFamily="18" charset="0"/>
                <a:cs typeface="Times New Roman" pitchFamily="18" charset="0"/>
              </a:rPr>
              <a:t> les instructions </a:t>
            </a:r>
            <a:r>
              <a:rPr lang="en-US" sz="2000" dirty="0" err="1">
                <a:solidFill>
                  <a:srgbClr val="000000"/>
                </a:solidFill>
                <a:latin typeface="Times New Roman" pitchFamily="18" charset="0"/>
                <a:cs typeface="Times New Roman" pitchFamily="18" charset="0"/>
              </a:rPr>
              <a:t>ici</a:t>
            </a:r>
            <a:r>
              <a:rPr lang="en-US" sz="2000" dirty="0">
                <a:solidFill>
                  <a:srgbClr val="000000"/>
                </a:solidFill>
                <a:latin typeface="Times New Roman" pitchFamily="18" charset="0"/>
                <a:cs typeface="Times New Roman" pitchFamily="18" charset="0"/>
              </a:rPr>
              <a:t>:       </a:t>
            </a:r>
            <a:r>
              <a:rPr lang="en-US" sz="2000" b="1" dirty="0">
                <a:solidFill>
                  <a:srgbClr val="000000"/>
                </a:solidFill>
                <a:latin typeface="Times New Roman" pitchFamily="18" charset="0"/>
                <a:cs typeface="Times New Roman" pitchFamily="18" charset="0"/>
                <a:hlinkClick r:id="rId4"/>
              </a:rPr>
              <a:t>http://library.cern/resources/remote</a:t>
            </a:r>
            <a:endParaRPr lang="en-US" sz="2000" b="1" dirty="0">
              <a:solidFill>
                <a:srgbClr val="000000"/>
              </a:solidFill>
              <a:latin typeface="Times New Roman" pitchFamily="18" charset="0"/>
              <a:cs typeface="Times New Roman" pitchFamily="18" charset="0"/>
            </a:endParaRPr>
          </a:p>
          <a:p>
            <a:endParaRPr lang="en-US" sz="2000" dirty="0">
              <a:solidFill>
                <a:srgbClr val="000000"/>
              </a:solidFill>
              <a:latin typeface="Times New Roman" pitchFamily="18" charset="0"/>
              <a:cs typeface="Times New Roman" pitchFamily="18" charset="0"/>
            </a:endParaRPr>
          </a:p>
          <a:p>
            <a:pPr marL="342900" indent="-342900">
              <a:buFont typeface="Arial" panose="020B0604020202020204" pitchFamily="34" charset="0"/>
              <a:buChar char="•"/>
            </a:pPr>
            <a:r>
              <a:rPr lang="fr-FR" sz="2000" dirty="0">
                <a:solidFill>
                  <a:srgbClr val="000000"/>
                </a:solidFill>
                <a:latin typeface="Times New Roman" pitchFamily="18" charset="0"/>
                <a:cs typeface="Times New Roman" pitchFamily="18" charset="0"/>
              </a:rPr>
              <a:t>« Acquisition guidée par le lecteur » : </a:t>
            </a:r>
            <a:r>
              <a:rPr lang="fr-FR" sz="2000" dirty="0" err="1">
                <a:latin typeface="Times New Roman" pitchFamily="18" charset="0"/>
                <a:cs typeface="Times New Roman" pitchFamily="18" charset="0"/>
              </a:rPr>
              <a:t>sugg</a:t>
            </a:r>
            <a:r>
              <a:rPr lang="en-US" sz="2000" dirty="0" err="1">
                <a:latin typeface="Times New Roman" pitchFamily="18" charset="0"/>
                <a:cs typeface="Times New Roman" pitchFamily="18" charset="0"/>
              </a:rPr>
              <a:t>érez</a:t>
            </a:r>
            <a:r>
              <a:rPr lang="fr-FR" sz="2000" dirty="0">
                <a:latin typeface="Times New Roman" pitchFamily="18" charset="0"/>
                <a:cs typeface="Times New Roman" pitchFamily="18" charset="0"/>
              </a:rPr>
              <a:t> des nouvelles </a:t>
            </a:r>
          </a:p>
          <a:p>
            <a:r>
              <a:rPr lang="fr-FR" sz="2000" dirty="0">
                <a:latin typeface="Times New Roman" pitchFamily="18" charset="0"/>
                <a:cs typeface="Times New Roman" pitchFamily="18" charset="0"/>
              </a:rPr>
              <a:t>      acquisitions:</a:t>
            </a:r>
          </a:p>
          <a:p>
            <a:r>
              <a:rPr lang="fr-FR" sz="2000" dirty="0">
                <a:latin typeface="Times New Roman" pitchFamily="18" charset="0"/>
                <a:cs typeface="Times New Roman" pitchFamily="18" charset="0"/>
              </a:rPr>
              <a:t>      </a:t>
            </a:r>
            <a:r>
              <a:rPr lang="fr-FR" sz="2000" b="1" dirty="0">
                <a:latin typeface="Times New Roman" pitchFamily="18" charset="0"/>
                <a:cs typeface="Times New Roman" pitchFamily="18" charset="0"/>
                <a:hlinkClick r:id="rId5"/>
              </a:rPr>
              <a:t>http://</a:t>
            </a:r>
            <a:r>
              <a:rPr lang="fr-FR" sz="2000" b="1" dirty="0" smtClean="0">
                <a:latin typeface="Times New Roman" pitchFamily="18" charset="0"/>
                <a:cs typeface="Times New Roman" pitchFamily="18" charset="0"/>
                <a:hlinkClick r:id="rId5"/>
              </a:rPr>
              <a:t>library.cern/services/suggest</a:t>
            </a:r>
            <a:endParaRPr lang="fr-FR" sz="2000" b="1" dirty="0">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6"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7" cstate="print"/>
          <a:srcRect/>
          <a:stretch>
            <a:fillRect/>
          </a:stretch>
        </p:blipFill>
        <p:spPr bwMode="auto">
          <a:xfrm>
            <a:off x="14344" y="-96838"/>
            <a:ext cx="9145588" cy="1927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867400"/>
            <a:ext cx="6400800" cy="609600"/>
          </a:xfrm>
        </p:spPr>
        <p:txBody>
          <a:bodyPr>
            <a:normAutofit fontScale="475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1143000" y="2438400"/>
            <a:ext cx="7086600" cy="1738313"/>
          </a:xfrm>
          <a:prstGeom prst="rect">
            <a:avLst/>
          </a:prstGeom>
          <a:noFill/>
          <a:ln w="9525">
            <a:noFill/>
            <a:miter lim="800000"/>
            <a:headEnd/>
            <a:tailEnd/>
          </a:ln>
        </p:spPr>
        <p:txBody>
          <a:bodyPr>
            <a:spAutoFit/>
          </a:bodyPr>
          <a:lstStyle/>
          <a:p>
            <a:pPr algn="ctr"/>
            <a:r>
              <a:rPr lang="en-US" sz="3600" dirty="0">
                <a:solidFill>
                  <a:schemeClr val="bg1"/>
                </a:solidFill>
                <a:latin typeface="Optima Medium" pitchFamily="-108" charset="0"/>
              </a:rPr>
              <a:t>Scientific </a:t>
            </a:r>
            <a:r>
              <a:rPr lang="en-US" sz="3600" dirty="0" smtClean="0">
                <a:solidFill>
                  <a:schemeClr val="bg1"/>
                </a:solidFill>
                <a:latin typeface="Optima Medium" pitchFamily="-108" charset="0"/>
              </a:rPr>
              <a:t>Information </a:t>
            </a:r>
            <a:r>
              <a:rPr lang="en-US" sz="3600" dirty="0">
                <a:solidFill>
                  <a:schemeClr val="bg1"/>
                </a:solidFill>
                <a:latin typeface="Optima Medium" pitchFamily="-108" charset="0"/>
              </a:rPr>
              <a:t>Service</a:t>
            </a:r>
            <a:br>
              <a:rPr lang="en-US" sz="3600" dirty="0">
                <a:solidFill>
                  <a:schemeClr val="bg1"/>
                </a:solidFill>
                <a:latin typeface="Optima Medium" pitchFamily="-108" charset="0"/>
              </a:rPr>
            </a:br>
            <a:r>
              <a:rPr lang="en-US" sz="3200" dirty="0">
                <a:solidFill>
                  <a:schemeClr val="bg1"/>
                </a:solidFill>
                <a:latin typeface="Optima Medium" pitchFamily="-108" charset="0"/>
              </a:rPr>
              <a:t>Open access to literature and data</a:t>
            </a:r>
            <a:r>
              <a:rPr lang="en-US" sz="4000" dirty="0">
                <a:solidFill>
                  <a:schemeClr val="bg1"/>
                </a:solidFill>
                <a:latin typeface="Optima Medium" pitchFamily="-108" charset="0"/>
              </a:rPr>
              <a:t/>
            </a:r>
            <a:br>
              <a:rPr lang="en-US" sz="4000" dirty="0">
                <a:solidFill>
                  <a:schemeClr val="bg1"/>
                </a:solidFill>
                <a:latin typeface="Optima Medium" pitchFamily="-108" charset="0"/>
              </a:rPr>
            </a:br>
            <a:endParaRPr lang="en-US" sz="4000" dirty="0">
              <a:solidFill>
                <a:schemeClr val="bg1"/>
              </a:solidFill>
              <a:latin typeface="Optima Medium" pitchFamily="-10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1588" y="0"/>
            <a:ext cx="9145588" cy="1927225"/>
          </a:xfrm>
          <a:prstGeom prst="rect">
            <a:avLst/>
          </a:prstGeom>
          <a:noFill/>
          <a:ln w="9525">
            <a:noFill/>
            <a:miter lim="800000"/>
            <a:headEnd/>
            <a:tailEnd/>
          </a:ln>
        </p:spPr>
      </p:pic>
      <p:pic>
        <p:nvPicPr>
          <p:cNvPr id="1026" name="Picture 2"/>
          <p:cNvPicPr>
            <a:picLocks noChangeAspect="1" noChangeArrowheads="1"/>
          </p:cNvPicPr>
          <p:nvPr/>
        </p:nvPicPr>
        <p:blipFill>
          <a:blip r:embed="rId5" cstate="print"/>
          <a:srcRect/>
          <a:stretch>
            <a:fillRect/>
          </a:stretch>
        </p:blipFill>
        <p:spPr bwMode="auto">
          <a:xfrm>
            <a:off x="1447800" y="1752600"/>
            <a:ext cx="5791200" cy="4143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867400"/>
            <a:ext cx="6400800" cy="609600"/>
          </a:xfrm>
        </p:spPr>
        <p:txBody>
          <a:bodyPr>
            <a:normAutofit fontScale="475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1027906" y="1856244"/>
            <a:ext cx="7506494" cy="5170646"/>
          </a:xfrm>
          <a:prstGeom prst="rect">
            <a:avLst/>
          </a:prstGeom>
          <a:noFill/>
          <a:ln w="9525">
            <a:noFill/>
            <a:miter lim="800000"/>
            <a:headEnd/>
            <a:tailEnd/>
          </a:ln>
        </p:spPr>
        <p:txBody>
          <a:bodyPr wrap="square">
            <a:spAutoFit/>
          </a:bodyPr>
          <a:lstStyle/>
          <a:p>
            <a:pPr algn="ctr"/>
            <a:r>
              <a:rPr lang="en-US" sz="3200" dirty="0" smtClean="0">
                <a:solidFill>
                  <a:schemeClr val="bg1"/>
                </a:solidFill>
                <a:latin typeface="Optima Medium" pitchFamily="-108" charset="0"/>
              </a:rPr>
              <a:t>Op</a:t>
            </a:r>
            <a:r>
              <a:rPr lang="fr-FR" sz="2800" b="1" dirty="0">
                <a:latin typeface="Times New Roman" pitchFamily="18" charset="0"/>
                <a:cs typeface="Times New Roman" pitchFamily="18" charset="0"/>
              </a:rPr>
              <a:t>En plus des collections de la </a:t>
            </a:r>
            <a:r>
              <a:rPr lang="fr-FR" sz="2800" b="1" dirty="0" smtClean="0">
                <a:latin typeface="Times New Roman" pitchFamily="18" charset="0"/>
                <a:cs typeface="Times New Roman" pitchFamily="18" charset="0"/>
              </a:rPr>
              <a:t>Bibliothèque</a:t>
            </a:r>
            <a:endParaRPr lang="fr-FR" dirty="0" smtClean="0">
              <a:latin typeface="Times New Roman" pitchFamily="18" charset="0"/>
              <a:cs typeface="Times New Roman" pitchFamily="18" charset="0"/>
            </a:endParaRPr>
          </a:p>
          <a:p>
            <a:pPr algn="ctr"/>
            <a:endParaRPr lang="fr-FR" sz="2400" dirty="0">
              <a:latin typeface="Times New Roman" pitchFamily="18" charset="0"/>
              <a:cs typeface="Times New Roman" pitchFamily="18" charset="0"/>
            </a:endParaRPr>
          </a:p>
          <a:p>
            <a:pPr>
              <a:buFont typeface="Arial" pitchFamily="34" charset="0"/>
              <a:buChar char="•"/>
            </a:pPr>
            <a:r>
              <a:rPr lang="fr-FR" dirty="0">
                <a:latin typeface="Times New Roman" pitchFamily="18" charset="0"/>
                <a:cs typeface="Times New Roman" pitchFamily="18" charset="0"/>
              </a:rPr>
              <a:t> </a:t>
            </a:r>
            <a:r>
              <a:rPr lang="en-US" dirty="0">
                <a:latin typeface="Times New Roman" pitchFamily="18" charset="0"/>
                <a:cs typeface="Times New Roman" pitchFamily="18" charset="0"/>
              </a:rPr>
              <a:t>Le </a:t>
            </a:r>
            <a:r>
              <a:rPr lang="en-US" b="1" dirty="0">
                <a:latin typeface="Times New Roman" pitchFamily="18" charset="0"/>
                <a:cs typeface="Times New Roman" pitchFamily="18" charset="0"/>
              </a:rPr>
              <a:t>Bookshop</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est</a:t>
            </a:r>
            <a:r>
              <a:rPr lang="en-US" dirty="0">
                <a:latin typeface="Times New Roman" pitchFamily="18" charset="0"/>
                <a:cs typeface="Times New Roman" pitchFamily="18" charset="0"/>
              </a:rPr>
              <a:t> à </a:t>
            </a:r>
            <a:r>
              <a:rPr lang="en-US" dirty="0" err="1">
                <a:latin typeface="Times New Roman" pitchFamily="18" charset="0"/>
                <a:cs typeface="Times New Roman" pitchFamily="18" charset="0"/>
              </a:rPr>
              <a:t>votre</a:t>
            </a:r>
            <a:r>
              <a:rPr lang="en-US" dirty="0">
                <a:latin typeface="Times New Roman" pitchFamily="18" charset="0"/>
                <a:cs typeface="Times New Roman" pitchFamily="18" charset="0"/>
              </a:rPr>
              <a:t> disposition </a:t>
            </a:r>
            <a:r>
              <a:rPr lang="en-US" dirty="0" err="1">
                <a:latin typeface="Times New Roman" pitchFamily="18" charset="0"/>
                <a:cs typeface="Times New Roman" pitchFamily="18" charset="0"/>
              </a:rPr>
              <a:t>dans</a:t>
            </a:r>
            <a:r>
              <a:rPr lang="en-US" dirty="0">
                <a:latin typeface="Times New Roman" pitchFamily="18" charset="0"/>
                <a:cs typeface="Times New Roman" pitchFamily="18" charset="0"/>
              </a:rPr>
              <a:t> les </a:t>
            </a:r>
            <a:r>
              <a:rPr lang="en-US" dirty="0" err="1">
                <a:latin typeface="Times New Roman" pitchFamily="18" charset="0"/>
                <a:cs typeface="Times New Roman" pitchFamily="18" charset="0"/>
              </a:rPr>
              <a:t>locaux</a:t>
            </a:r>
            <a:r>
              <a:rPr lang="en-US" dirty="0">
                <a:latin typeface="Times New Roman" pitchFamily="18" charset="0"/>
                <a:cs typeface="Times New Roman" pitchFamily="18" charset="0"/>
              </a:rPr>
              <a:t> de la </a:t>
            </a:r>
            <a:r>
              <a:rPr lang="en-US" dirty="0" err="1">
                <a:latin typeface="Times New Roman" pitchFamily="18" charset="0"/>
                <a:cs typeface="Times New Roman" pitchFamily="18" charset="0"/>
              </a:rPr>
              <a:t>Bibliothèque</a:t>
            </a:r>
            <a:endParaRPr lang="en-US" dirty="0">
              <a:latin typeface="Times New Roman" pitchFamily="18" charset="0"/>
              <a:cs typeface="Times New Roman" pitchFamily="18" charset="0"/>
            </a:endParaRPr>
          </a:p>
          <a:p>
            <a:pPr marL="800100" lvl="1" indent="-342900">
              <a:buFont typeface="Courier New" panose="02070309020205020404" pitchFamily="49" charset="0"/>
              <a:buChar char="o"/>
            </a:pPr>
            <a:r>
              <a:rPr lang="fr-FR" dirty="0" smtClean="0">
                <a:latin typeface="Times New Roman" pitchFamily="18" charset="0"/>
                <a:cs typeface="Times New Roman" pitchFamily="18" charset="0"/>
              </a:rPr>
              <a:t>Vous </a:t>
            </a:r>
            <a:r>
              <a:rPr lang="fr-FR" dirty="0">
                <a:latin typeface="Times New Roman" pitchFamily="18" charset="0"/>
                <a:cs typeface="Times New Roman" pitchFamily="18" charset="0"/>
              </a:rPr>
              <a:t>pouvez acheter un livre pour vous ou pour votre groupe</a:t>
            </a:r>
          </a:p>
          <a:p>
            <a:pPr marL="800100" lvl="1" indent="-342900">
              <a:buFont typeface="Courier New" panose="02070309020205020404" pitchFamily="49" charset="0"/>
              <a:buChar char="o"/>
            </a:pPr>
            <a:r>
              <a:rPr lang="fr-FR" dirty="0" smtClean="0">
                <a:latin typeface="Times New Roman" pitchFamily="18" charset="0"/>
                <a:cs typeface="Times New Roman" pitchFamily="18" charset="0"/>
              </a:rPr>
              <a:t>Paiement </a:t>
            </a:r>
            <a:r>
              <a:rPr lang="fr-FR" dirty="0">
                <a:latin typeface="Times New Roman" pitchFamily="18" charset="0"/>
                <a:cs typeface="Times New Roman" pitchFamily="18" charset="0"/>
              </a:rPr>
              <a:t>par carte de crédit ou </a:t>
            </a:r>
            <a:r>
              <a:rPr lang="fr-FR" dirty="0" smtClean="0">
                <a:latin typeface="Times New Roman" pitchFamily="18" charset="0"/>
                <a:cs typeface="Times New Roman" pitchFamily="18" charset="0"/>
              </a:rPr>
              <a:t>cash ou budget </a:t>
            </a:r>
            <a:r>
              <a:rPr lang="fr-FR" dirty="0">
                <a:latin typeface="Times New Roman" pitchFamily="18" charset="0"/>
                <a:cs typeface="Times New Roman" pitchFamily="18" charset="0"/>
              </a:rPr>
              <a:t>code </a:t>
            </a:r>
            <a:r>
              <a:rPr lang="fr-FR" dirty="0" smtClean="0">
                <a:latin typeface="Times New Roman" pitchFamily="18" charset="0"/>
                <a:cs typeface="Times New Roman" pitchFamily="18" charset="0"/>
              </a:rPr>
              <a:t>(EDH</a:t>
            </a:r>
            <a:r>
              <a:rPr lang="fr-FR" dirty="0">
                <a:latin typeface="Times New Roman" pitchFamily="18" charset="0"/>
                <a:cs typeface="Times New Roman" pitchFamily="18" charset="0"/>
              </a:rPr>
              <a:t>)</a:t>
            </a:r>
          </a:p>
          <a:p>
            <a:pPr marL="800100" lvl="1" indent="-342900">
              <a:buFont typeface="Courier New" panose="02070309020205020404" pitchFamily="49" charset="0"/>
              <a:buChar char="o"/>
            </a:pPr>
            <a:r>
              <a:rPr lang="fr-FR" dirty="0">
                <a:latin typeface="Times New Roman" pitchFamily="18" charset="0"/>
                <a:cs typeface="Times New Roman" pitchFamily="18" charset="0"/>
              </a:rPr>
              <a:t>Nous achetons n’importe quel livre pour vous (aussi des titres qui ne sont plus en stock chez l’ éditeur)</a:t>
            </a:r>
          </a:p>
          <a:p>
            <a:pPr marL="800100" lvl="1" indent="-342900">
              <a:buFont typeface="Courier New" panose="02070309020205020404" pitchFamily="49" charset="0"/>
              <a:buChar char="o"/>
            </a:pPr>
            <a:endParaRPr lang="fr-FR" dirty="0">
              <a:latin typeface="Times New Roman" pitchFamily="18" charset="0"/>
              <a:cs typeface="Times New Roman" pitchFamily="18" charset="0"/>
            </a:endParaRPr>
          </a:p>
          <a:p>
            <a:pPr marL="800100" lvl="1" indent="-342900">
              <a:buFont typeface="Courier New" panose="02070309020205020404" pitchFamily="49" charset="0"/>
              <a:buChar char="o"/>
            </a:pPr>
            <a:endParaRPr lang="fr-FR" dirty="0" smtClean="0">
              <a:latin typeface="Times New Roman" pitchFamily="18" charset="0"/>
              <a:cs typeface="Times New Roman" pitchFamily="18" charset="0"/>
            </a:endParaRPr>
          </a:p>
          <a:p>
            <a:pPr marL="800100" lvl="1" indent="-342900">
              <a:buFont typeface="Courier New" panose="02070309020205020404" pitchFamily="49" charset="0"/>
              <a:buChar char="o"/>
            </a:pPr>
            <a:endParaRPr lang="fr-FR" dirty="0">
              <a:latin typeface="Times New Roman" pitchFamily="18" charset="0"/>
              <a:cs typeface="Times New Roman" pitchFamily="18" charset="0"/>
            </a:endParaRPr>
          </a:p>
          <a:p>
            <a:pPr lvl="1"/>
            <a:endParaRPr lang="fr-FR" dirty="0">
              <a:latin typeface="Times New Roman" pitchFamily="18" charset="0"/>
              <a:cs typeface="Times New Roman" pitchFamily="18" charset="0"/>
            </a:endParaRPr>
          </a:p>
          <a:p>
            <a:pPr>
              <a:buFont typeface="Arial" pitchFamily="34" charset="0"/>
              <a:buChar char="•"/>
            </a:pPr>
            <a:r>
              <a:rPr lang="en-US" b="1" dirty="0">
                <a:latin typeface="Times New Roman" pitchFamily="18" charset="0"/>
                <a:cs typeface="Times New Roman" pitchFamily="18" charset="0"/>
              </a:rPr>
              <a:t>Prêt entre </a:t>
            </a:r>
            <a:r>
              <a:rPr lang="en-US" b="1" dirty="0" err="1">
                <a:latin typeface="Times New Roman" pitchFamily="18" charset="0"/>
                <a:cs typeface="Times New Roman" pitchFamily="18" charset="0"/>
              </a:rPr>
              <a:t>biblioth</a:t>
            </a:r>
            <a:r>
              <a:rPr lang="fr-FR" b="1" dirty="0" err="1">
                <a:latin typeface="Times New Roman" pitchFamily="18" charset="0"/>
                <a:cs typeface="Times New Roman" pitchFamily="18" charset="0"/>
              </a:rPr>
              <a:t>èques</a:t>
            </a:r>
            <a:endParaRPr lang="en-US" b="1" dirty="0">
              <a:latin typeface="Times New Roman" pitchFamily="18" charset="0"/>
              <a:cs typeface="Times New Roman" pitchFamily="18" charset="0"/>
            </a:endParaRPr>
          </a:p>
          <a:p>
            <a:pPr marL="800100" lvl="1" indent="-342900">
              <a:buFont typeface="Courier New" panose="02070309020205020404" pitchFamily="49" charset="0"/>
              <a:buChar char="o"/>
            </a:pPr>
            <a:r>
              <a:rPr lang="fr-FR" dirty="0">
                <a:latin typeface="Times New Roman" pitchFamily="18" charset="0"/>
                <a:cs typeface="Times New Roman" pitchFamily="18" charset="0"/>
              </a:rPr>
              <a:t>Livres, articles, normes, thèses…: nous pouvons les obtenir pour vous!</a:t>
            </a:r>
          </a:p>
          <a:p>
            <a:pPr marL="800100" lvl="1" indent="-342900">
              <a:buFont typeface="Courier New" panose="02070309020205020404" pitchFamily="49" charset="0"/>
              <a:buChar char="o"/>
            </a:pPr>
            <a:r>
              <a:rPr lang="fr-FR" dirty="0">
                <a:latin typeface="Times New Roman" pitchFamily="18" charset="0"/>
                <a:cs typeface="Times New Roman" pitchFamily="18" charset="0"/>
              </a:rPr>
              <a:t>Gratuit, rapide (il faut quelques heures </a:t>
            </a:r>
            <a:r>
              <a:rPr lang="fr-FR" dirty="0" smtClean="0">
                <a:latin typeface="Times New Roman" pitchFamily="18" charset="0"/>
                <a:cs typeface="Times New Roman" pitchFamily="18" charset="0"/>
              </a:rPr>
              <a:t>pour </a:t>
            </a:r>
            <a:r>
              <a:rPr lang="fr-FR" dirty="0">
                <a:latin typeface="Times New Roman" pitchFamily="18" charset="0"/>
                <a:cs typeface="Times New Roman" pitchFamily="18" charset="0"/>
              </a:rPr>
              <a:t>un </a:t>
            </a:r>
            <a:r>
              <a:rPr lang="fr-FR" dirty="0" smtClean="0">
                <a:latin typeface="Times New Roman" pitchFamily="18" charset="0"/>
                <a:cs typeface="Times New Roman" pitchFamily="18" charset="0"/>
              </a:rPr>
              <a:t>article en </a:t>
            </a:r>
            <a:r>
              <a:rPr lang="fr-FR" dirty="0">
                <a:latin typeface="Times New Roman" pitchFamily="18" charset="0"/>
                <a:cs typeface="Times New Roman" pitchFamily="18" charset="0"/>
              </a:rPr>
              <a:t>PDF) </a:t>
            </a:r>
            <a:endParaRPr lang="fr-FR" dirty="0" smtClean="0">
              <a:latin typeface="Times New Roman" pitchFamily="18" charset="0"/>
              <a:cs typeface="Times New Roman" pitchFamily="18" charset="0"/>
            </a:endParaRPr>
          </a:p>
          <a:p>
            <a:pPr marL="800100" lvl="1" indent="-342900">
              <a:buFont typeface="Courier New" panose="02070309020205020404" pitchFamily="49" charset="0"/>
              <a:buChar char="o"/>
            </a:pPr>
            <a:r>
              <a:rPr lang="fr-FR" dirty="0" smtClean="0">
                <a:latin typeface="Times New Roman" pitchFamily="18" charset="0"/>
                <a:cs typeface="Times New Roman" pitchFamily="18" charset="0"/>
              </a:rPr>
              <a:t>Taux </a:t>
            </a:r>
            <a:r>
              <a:rPr lang="fr-FR" dirty="0">
                <a:latin typeface="Times New Roman" pitchFamily="18" charset="0"/>
                <a:cs typeface="Times New Roman" pitchFamily="18" charset="0"/>
              </a:rPr>
              <a:t>de réussite très élevé (&gt;95</a:t>
            </a:r>
            <a:r>
              <a:rPr lang="fr-FR" dirty="0" smtClean="0">
                <a:latin typeface="Times New Roman" pitchFamily="18" charset="0"/>
                <a:cs typeface="Times New Roman" pitchFamily="18" charset="0"/>
              </a:rPr>
              <a:t>%)</a:t>
            </a:r>
            <a:endParaRPr lang="fr-FR" dirty="0">
              <a:latin typeface="Times New Roman" pitchFamily="18" charset="0"/>
              <a:cs typeface="Times New Roman" pitchFamily="18" charset="0"/>
            </a:endParaRPr>
          </a:p>
          <a:p>
            <a:pPr marL="342900" indent="-342900">
              <a:buFont typeface="Arial" panose="020B0604020202020204" pitchFamily="34" charset="0"/>
              <a:buChar char="•"/>
            </a:pPr>
            <a:endParaRPr lang="fr-FR" sz="2000" dirty="0" smtClean="0">
              <a:latin typeface="Times New Roman" pitchFamily="18" charset="0"/>
              <a:cs typeface="Times New Roman" pitchFamily="18" charset="0"/>
            </a:endParaRPr>
          </a:p>
          <a:p>
            <a:pPr marL="342900" indent="-342900">
              <a:buFont typeface="Arial" panose="020B0604020202020204" pitchFamily="34" charset="0"/>
              <a:buChar char="•"/>
            </a:pPr>
            <a:endParaRPr lang="fr-FR" sz="2000" dirty="0">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1588" y="0"/>
            <a:ext cx="9145588" cy="1927225"/>
          </a:xfrm>
          <a:prstGeom prst="rect">
            <a:avLst/>
          </a:prstGeom>
          <a:noFill/>
          <a:ln w="9525">
            <a:noFill/>
            <a:miter lim="800000"/>
            <a:headEnd/>
            <a:tailEnd/>
          </a:ln>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4122652"/>
            <a:ext cx="5344271" cy="952633"/>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52800" y="4172348"/>
            <a:ext cx="6592220" cy="800212"/>
          </a:xfrm>
          <a:prstGeom prst="rect">
            <a:avLst/>
          </a:prstGeom>
        </p:spPr>
      </p:pic>
    </p:spTree>
    <p:extLst>
      <p:ext uri="{BB962C8B-B14F-4D97-AF65-F5344CB8AC3E}">
        <p14:creationId xmlns:p14="http://schemas.microsoft.com/office/powerpoint/2010/main" val="11161558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1066800" y="1981200"/>
            <a:ext cx="7114162" cy="3970318"/>
          </a:xfrm>
          <a:prstGeom prst="rect">
            <a:avLst/>
          </a:prstGeom>
          <a:noFill/>
          <a:ln w="9525">
            <a:noFill/>
            <a:miter lim="800000"/>
            <a:headEnd/>
            <a:tailEnd/>
          </a:ln>
        </p:spPr>
        <p:txBody>
          <a:bodyPr wrap="square">
            <a:spAutoFit/>
          </a:bodyPr>
          <a:lstStyle/>
          <a:p>
            <a:pPr algn="ctr"/>
            <a:r>
              <a:rPr lang="fr-FR" sz="3600" b="1" dirty="0" smtClean="0">
                <a:latin typeface="Times New Roman" pitchFamily="18" charset="0"/>
                <a:cs typeface="Times New Roman" pitchFamily="18" charset="0"/>
              </a:rPr>
              <a:t>INSPIRE:</a:t>
            </a:r>
            <a:endParaRPr lang="fr-FR" sz="3600" dirty="0">
              <a:latin typeface="Times New Roman" pitchFamily="18" charset="0"/>
              <a:cs typeface="Times New Roman" pitchFamily="18" charset="0"/>
            </a:endParaRPr>
          </a:p>
          <a:p>
            <a:pPr marL="342900" indent="-342900">
              <a:buFont typeface="Arial" panose="020B0604020202020204" pitchFamily="34" charset="0"/>
              <a:buChar char="•"/>
            </a:pPr>
            <a:endParaRPr lang="en-GB" dirty="0" smtClean="0">
              <a:latin typeface="Times New Roman" pitchFamily="18" charset="0"/>
              <a:cs typeface="Times New Roman" pitchFamily="18" charset="0"/>
            </a:endParaRPr>
          </a:p>
          <a:p>
            <a:pPr algn="ctr"/>
            <a:r>
              <a:rPr lang="en-GB" dirty="0">
                <a:latin typeface="Times New Roman" pitchFamily="18" charset="0"/>
                <a:cs typeface="Times New Roman" pitchFamily="18" charset="0"/>
              </a:rPr>
              <a:t>CERN, DESY, </a:t>
            </a:r>
            <a:r>
              <a:rPr lang="en-GB" dirty="0" err="1">
                <a:latin typeface="Times New Roman" pitchFamily="18" charset="0"/>
                <a:cs typeface="Times New Roman" pitchFamily="18" charset="0"/>
              </a:rPr>
              <a:t>Fermilab</a:t>
            </a:r>
            <a:r>
              <a:rPr lang="en-GB" dirty="0">
                <a:latin typeface="Times New Roman" pitchFamily="18" charset="0"/>
                <a:cs typeface="Times New Roman" pitchFamily="18" charset="0"/>
              </a:rPr>
              <a:t> and SLAC have built the next-generation High Energy Physics (HEP) information system, INSPIRE. It combines the successful SPIRES database content, curated at DESY, </a:t>
            </a:r>
            <a:r>
              <a:rPr lang="en-GB" dirty="0" err="1">
                <a:latin typeface="Times New Roman" pitchFamily="18" charset="0"/>
                <a:cs typeface="Times New Roman" pitchFamily="18" charset="0"/>
              </a:rPr>
              <a:t>Fermilab</a:t>
            </a:r>
            <a:r>
              <a:rPr lang="en-GB" dirty="0">
                <a:latin typeface="Times New Roman" pitchFamily="18" charset="0"/>
                <a:cs typeface="Times New Roman" pitchFamily="18" charset="0"/>
              </a:rPr>
              <a:t> and SLAC, with the </a:t>
            </a:r>
            <a:r>
              <a:rPr lang="en-GB" dirty="0" err="1">
                <a:latin typeface="Times New Roman" pitchFamily="18" charset="0"/>
                <a:cs typeface="Times New Roman" pitchFamily="18" charset="0"/>
              </a:rPr>
              <a:t>Invenio</a:t>
            </a:r>
            <a:r>
              <a:rPr lang="en-GB" dirty="0">
                <a:latin typeface="Times New Roman" pitchFamily="18" charset="0"/>
                <a:cs typeface="Times New Roman" pitchFamily="18" charset="0"/>
              </a:rPr>
              <a:t> digital library technology developed at CERN. INSPIRE is run by a collaboration of CERN, DESY, </a:t>
            </a:r>
            <a:r>
              <a:rPr lang="en-GB" dirty="0" err="1">
                <a:latin typeface="Times New Roman" pitchFamily="18" charset="0"/>
                <a:cs typeface="Times New Roman" pitchFamily="18" charset="0"/>
              </a:rPr>
              <a:t>Fermilab</a:t>
            </a:r>
            <a:r>
              <a:rPr lang="en-GB">
                <a:latin typeface="Times New Roman" pitchFamily="18" charset="0"/>
                <a:cs typeface="Times New Roman" pitchFamily="18" charset="0"/>
              </a:rPr>
              <a:t>, IHEP, IN2P3, and SLAC, and interacts closely with HEP publishers, arXiv.org, NASA-ADS, PDG, HEPDATA and other information resources.</a:t>
            </a:r>
          </a:p>
          <a:p>
            <a:pPr marL="342900" indent="-342900">
              <a:buFont typeface="Arial" panose="020B0604020202020204" pitchFamily="34" charset="0"/>
              <a:buChar char="•"/>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a:solidFill>
                  <a:schemeClr val="bg1"/>
                </a:solidFill>
                <a:latin typeface="Times New Roman" pitchFamily="18" charset="0"/>
                <a:cs typeface="Times New Roman" pitchFamily="18" charset="0"/>
              </a:rPr>
              <a:t/>
            </a:r>
            <a:br>
              <a:rPr lang="en-US" dirty="0">
                <a:solidFill>
                  <a:schemeClr val="bg1"/>
                </a:solidFill>
                <a:latin typeface="Times New Roman" pitchFamily="18" charset="0"/>
                <a:cs typeface="Times New Roman" pitchFamily="18" charset="0"/>
              </a:rPr>
            </a:br>
            <a:endParaRPr lang="en-US"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1588" y="0"/>
            <a:ext cx="9145588" cy="1927225"/>
          </a:xfrm>
          <a:prstGeom prst="rect">
            <a:avLst/>
          </a:prstGeom>
          <a:noFill/>
          <a:ln w="9525">
            <a:noFill/>
            <a:miter lim="800000"/>
            <a:headEnd/>
            <a:tailEnd/>
          </a:ln>
        </p:spPr>
      </p:pic>
      <p:pic>
        <p:nvPicPr>
          <p:cNvPr id="3" name="Picture 2"/>
          <p:cNvPicPr>
            <a:picLocks noChangeAspect="1"/>
          </p:cNvPicPr>
          <p:nvPr/>
        </p:nvPicPr>
        <p:blipFill>
          <a:blip r:embed="rId5"/>
          <a:stretch>
            <a:fillRect/>
          </a:stretch>
        </p:blipFill>
        <p:spPr>
          <a:xfrm>
            <a:off x="5869213" y="5150099"/>
            <a:ext cx="2305050" cy="581025"/>
          </a:xfrm>
          <a:prstGeom prst="rect">
            <a:avLst/>
          </a:prstGeom>
        </p:spPr>
      </p:pic>
      <p:pic>
        <p:nvPicPr>
          <p:cNvPr id="4" name="Picture 3"/>
          <p:cNvPicPr>
            <a:picLocks noChangeAspect="1"/>
          </p:cNvPicPr>
          <p:nvPr/>
        </p:nvPicPr>
        <p:blipFill>
          <a:blip r:embed="rId6"/>
          <a:stretch>
            <a:fillRect/>
          </a:stretch>
        </p:blipFill>
        <p:spPr>
          <a:xfrm>
            <a:off x="978806" y="5176057"/>
            <a:ext cx="4499991" cy="1263777"/>
          </a:xfrm>
          <a:prstGeom prst="rect">
            <a:avLst/>
          </a:prstGeom>
        </p:spPr>
      </p:pic>
    </p:spTree>
    <p:extLst>
      <p:ext uri="{BB962C8B-B14F-4D97-AF65-F5344CB8AC3E}">
        <p14:creationId xmlns:p14="http://schemas.microsoft.com/office/powerpoint/2010/main" val="37400147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228600" y="1917519"/>
            <a:ext cx="8915400" cy="3139321"/>
          </a:xfrm>
          <a:prstGeom prst="rect">
            <a:avLst/>
          </a:prstGeom>
          <a:noFill/>
          <a:ln w="9525">
            <a:noFill/>
            <a:miter lim="800000"/>
            <a:headEnd/>
            <a:tailEnd/>
          </a:ln>
        </p:spPr>
        <p:txBody>
          <a:bodyPr wrap="square">
            <a:spAutoFit/>
          </a:bodyPr>
          <a:lstStyle/>
          <a:p>
            <a:pPr algn="ctr"/>
            <a:r>
              <a:rPr lang="fr-FR" sz="3600" b="1" dirty="0" smtClean="0">
                <a:latin typeface="Times New Roman" pitchFamily="18" charset="0"/>
                <a:cs typeface="Times New Roman" pitchFamily="18" charset="0"/>
              </a:rPr>
              <a:t>INSPIRE:</a:t>
            </a:r>
          </a:p>
          <a:p>
            <a:endParaRPr lang="en-GB" dirty="0" smtClean="0"/>
          </a:p>
          <a:p>
            <a:pPr algn="ctr"/>
            <a:r>
              <a:rPr lang="en-GB" dirty="0" smtClean="0"/>
              <a:t>1991</a:t>
            </a:r>
            <a:r>
              <a:rPr lang="en-GB" dirty="0"/>
              <a:t>: First website in North America (after the Web was born at CERN)</a:t>
            </a:r>
            <a:endParaRPr lang="en-GB" sz="3600" dirty="0"/>
          </a:p>
          <a:p>
            <a:endParaRPr lang="fr-FR" sz="3600" dirty="0">
              <a:latin typeface="Times New Roman" pitchFamily="18" charset="0"/>
              <a:cs typeface="Times New Roman" pitchFamily="18" charset="0"/>
            </a:endParaRPr>
          </a:p>
          <a:p>
            <a:pPr marL="342900" indent="-342900">
              <a:buFont typeface="Arial" panose="020B0604020202020204" pitchFamily="34" charset="0"/>
              <a:buChar char="•"/>
            </a:pPr>
            <a:endParaRPr lang="en-GB" dirty="0" smtClean="0">
              <a:latin typeface="Times New Roman" pitchFamily="18" charset="0"/>
              <a:cs typeface="Times New Roman" pitchFamily="18" charset="0"/>
            </a:endParaRPr>
          </a:p>
          <a:p>
            <a:pPr marL="342900" indent="-342900">
              <a:buFont typeface="Arial" panose="020B0604020202020204" pitchFamily="34" charset="0"/>
              <a:buChar char="•"/>
            </a:pP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a:solidFill>
                  <a:schemeClr val="bg1"/>
                </a:solidFill>
                <a:latin typeface="Times New Roman" pitchFamily="18" charset="0"/>
                <a:cs typeface="Times New Roman" pitchFamily="18" charset="0"/>
              </a:rPr>
              <a:t/>
            </a:r>
            <a:br>
              <a:rPr lang="en-US" dirty="0">
                <a:solidFill>
                  <a:schemeClr val="bg1"/>
                </a:solidFill>
                <a:latin typeface="Times New Roman" pitchFamily="18" charset="0"/>
                <a:cs typeface="Times New Roman" pitchFamily="18" charset="0"/>
              </a:rPr>
            </a:br>
            <a:endParaRPr lang="en-US"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4" cstate="print"/>
          <a:srcRect/>
          <a:stretch>
            <a:fillRect/>
          </a:stretch>
        </p:blipFill>
        <p:spPr bwMode="auto">
          <a:xfrm>
            <a:off x="28175" y="26684"/>
            <a:ext cx="9145588" cy="1854648"/>
          </a:xfrm>
          <a:prstGeom prst="rect">
            <a:avLst/>
          </a:prstGeom>
          <a:noFill/>
          <a:ln w="9525">
            <a:noFill/>
            <a:miter lim="800000"/>
            <a:headEnd/>
            <a:tailEnd/>
          </a:ln>
        </p:spPr>
      </p:pic>
      <p:pic>
        <p:nvPicPr>
          <p:cNvPr id="3" name="Picture 2"/>
          <p:cNvPicPr>
            <a:picLocks noChangeAspect="1"/>
          </p:cNvPicPr>
          <p:nvPr/>
        </p:nvPicPr>
        <p:blipFill>
          <a:blip r:embed="rId5"/>
          <a:stretch>
            <a:fillRect/>
          </a:stretch>
        </p:blipFill>
        <p:spPr>
          <a:xfrm>
            <a:off x="5867400" y="5264087"/>
            <a:ext cx="2305050" cy="581025"/>
          </a:xfrm>
          <a:prstGeom prst="rect">
            <a:avLst/>
          </a:prstGeom>
        </p:spPr>
      </p:pic>
      <p:pic>
        <p:nvPicPr>
          <p:cNvPr id="4" name="Picture 3"/>
          <p:cNvPicPr>
            <a:picLocks noChangeAspect="1"/>
          </p:cNvPicPr>
          <p:nvPr/>
        </p:nvPicPr>
        <p:blipFill>
          <a:blip r:embed="rId6"/>
          <a:stretch>
            <a:fillRect/>
          </a:stretch>
        </p:blipFill>
        <p:spPr>
          <a:xfrm>
            <a:off x="914400" y="5311711"/>
            <a:ext cx="4499991" cy="1263777"/>
          </a:xfrm>
          <a:prstGeom prst="rect">
            <a:avLst/>
          </a:prstGeom>
        </p:spPr>
      </p:pic>
      <p:pic>
        <p:nvPicPr>
          <p:cNvPr id="1028" name="Picture 4" descr="https://lh5.googleusercontent.com/fn9hn4lIOB5DA7jFznjdDmd8wpq20e5LYzXcQRPQusKvYF8PTVf8naVXuZPsJg3IOhVvgmPvE70tdCl7eWF_L6q9fbjg-BsMANgZKPC44BKZqVdbkKDdElWlnm_8ccI7i2d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92834" y="3124200"/>
            <a:ext cx="5848350" cy="1990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62893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subTitle" idx="1"/>
          </p:nvPr>
        </p:nvSpPr>
        <p:spPr>
          <a:xfrm>
            <a:off x="1905000" y="5943600"/>
            <a:ext cx="6400800" cy="533400"/>
          </a:xfrm>
        </p:spPr>
        <p:txBody>
          <a:bodyPr>
            <a:normAutofit fontScale="40000" lnSpcReduction="20000"/>
          </a:bodyPr>
          <a:lstStyle/>
          <a:p>
            <a:pPr algn="r" eaLnBrk="1" hangingPunct="1"/>
            <a:r>
              <a:rPr lang="en-GB" sz="2400" dirty="0" err="1" smtClean="0"/>
              <a:t>Tullio</a:t>
            </a:r>
            <a:r>
              <a:rPr lang="en-GB" sz="2400" dirty="0" smtClean="0"/>
              <a:t> </a:t>
            </a:r>
            <a:r>
              <a:rPr lang="en-GB" sz="2400" dirty="0" err="1" smtClean="0"/>
              <a:t>Basaglia</a:t>
            </a:r>
            <a:endParaRPr lang="en-GB" sz="2400" dirty="0" smtClean="0"/>
          </a:p>
          <a:p>
            <a:pPr algn="r" eaLnBrk="1" hangingPunct="1"/>
            <a:r>
              <a:rPr lang="en-GB" sz="2400" dirty="0" smtClean="0"/>
              <a:t>CERN </a:t>
            </a:r>
            <a:r>
              <a:rPr lang="en-GB" sz="2400" dirty="0" err="1" smtClean="0"/>
              <a:t>Onboarding</a:t>
            </a:r>
            <a:endParaRPr lang="en-GB" sz="2400" dirty="0" smtClean="0"/>
          </a:p>
          <a:p>
            <a:pPr algn="r" eaLnBrk="1" hangingPunct="1"/>
            <a:r>
              <a:rPr lang="en-GB" sz="2400" dirty="0" smtClean="0"/>
              <a:t>2019</a:t>
            </a:r>
            <a:endParaRPr lang="en-US" sz="2400" dirty="0" smtClean="0"/>
          </a:p>
        </p:txBody>
      </p:sp>
      <p:sp>
        <p:nvSpPr>
          <p:cNvPr id="13315" name="Rectangle 4"/>
          <p:cNvSpPr>
            <a:spLocks noChangeArrowheads="1"/>
          </p:cNvSpPr>
          <p:nvPr/>
        </p:nvSpPr>
        <p:spPr bwMode="auto">
          <a:xfrm>
            <a:off x="0" y="1963263"/>
            <a:ext cx="9144000" cy="2585323"/>
          </a:xfrm>
          <a:prstGeom prst="rect">
            <a:avLst/>
          </a:prstGeom>
          <a:noFill/>
          <a:ln w="9525">
            <a:noFill/>
            <a:miter lim="800000"/>
            <a:headEnd/>
            <a:tailEnd/>
          </a:ln>
        </p:spPr>
        <p:txBody>
          <a:bodyPr wrap="square">
            <a:spAutoFit/>
          </a:bodyPr>
          <a:lstStyle/>
          <a:p>
            <a:pPr algn="ctr"/>
            <a:r>
              <a:rPr lang="en-GB" sz="2400" dirty="0">
                <a:solidFill>
                  <a:srgbClr val="000000"/>
                </a:solidFill>
                <a:latin typeface="Arial" panose="020B0604020202020204" pitchFamily="34" charset="0"/>
              </a:rPr>
              <a:t>In 2019, we launched INSPIRE beta to replace the current INSPIRE in </a:t>
            </a:r>
            <a:r>
              <a:rPr lang="en-GB" sz="2400" dirty="0" smtClean="0">
                <a:solidFill>
                  <a:srgbClr val="000000"/>
                </a:solidFill>
                <a:latin typeface="Arial" panose="020B0604020202020204" pitchFamily="34" charset="0"/>
              </a:rPr>
              <a:t>2020.</a:t>
            </a:r>
            <a:endParaRPr lang="en-GB" sz="2400" dirty="0"/>
          </a:p>
          <a:p>
            <a:pPr algn="ctr"/>
            <a:r>
              <a:rPr lang="en-GB" sz="2400" dirty="0">
                <a:solidFill>
                  <a:srgbClr val="000000"/>
                </a:solidFill>
                <a:latin typeface="Arial" panose="020B0604020202020204" pitchFamily="34" charset="0"/>
              </a:rPr>
              <a:t>Visit </a:t>
            </a:r>
            <a:r>
              <a:rPr lang="en-GB" sz="2400" u="sng" dirty="0">
                <a:solidFill>
                  <a:srgbClr val="0097A7"/>
                </a:solidFill>
                <a:latin typeface="Arial" panose="020B0604020202020204" pitchFamily="34" charset="0"/>
                <a:hlinkClick r:id="rId3"/>
              </a:rPr>
              <a:t>https://beta.inspirehep.net/</a:t>
            </a:r>
            <a:r>
              <a:rPr lang="en-GB" sz="2400" dirty="0">
                <a:solidFill>
                  <a:srgbClr val="000000"/>
                </a:solidFill>
                <a:latin typeface="Arial" panose="020B0604020202020204" pitchFamily="34" charset="0"/>
              </a:rPr>
              <a:t> and send us your feedback!</a:t>
            </a:r>
            <a:endParaRPr lang="fr-FR" sz="2400" dirty="0" smtClean="0">
              <a:latin typeface="Times New Roman" pitchFamily="18" charset="0"/>
              <a:cs typeface="Times New Roman" pitchFamily="18" charset="0"/>
            </a:endParaRPr>
          </a:p>
          <a:p>
            <a:pPr marL="342900" indent="-342900" algn="ctr">
              <a:buFont typeface="Arial" panose="020B0604020202020204" pitchFamily="34" charset="0"/>
              <a:buChar char="•"/>
            </a:pPr>
            <a:endParaRPr lang="en-GB" dirty="0" smtClean="0">
              <a:latin typeface="Times New Roman" pitchFamily="18" charset="0"/>
              <a:cs typeface="Times New Roman" pitchFamily="18" charset="0"/>
            </a:endParaRPr>
          </a:p>
          <a:p>
            <a:pPr marL="342900" indent="-342900" algn="ctr">
              <a:buFont typeface="Arial" panose="020B0604020202020204" pitchFamily="34" charset="0"/>
              <a:buChar char="•"/>
            </a:pPr>
            <a:endParaRPr lang="en-US" dirty="0" smtClean="0">
              <a:latin typeface="Times New Roman" pitchFamily="18" charset="0"/>
              <a:cs typeface="Times New Roman" pitchFamily="18" charset="0"/>
            </a:endParaRPr>
          </a:p>
          <a:p>
            <a:pPr algn="ctr"/>
            <a:endParaRPr lang="en-US" dirty="0" smtClean="0">
              <a:latin typeface="Times New Roman" pitchFamily="18" charset="0"/>
              <a:cs typeface="Times New Roman" pitchFamily="18" charset="0"/>
            </a:endParaRPr>
          </a:p>
          <a:p>
            <a:pPr algn="ctr"/>
            <a:r>
              <a:rPr lang="en-US" dirty="0">
                <a:solidFill>
                  <a:schemeClr val="bg1"/>
                </a:solidFill>
                <a:latin typeface="Times New Roman" pitchFamily="18" charset="0"/>
                <a:cs typeface="Times New Roman" pitchFamily="18" charset="0"/>
              </a:rPr>
              <a:t/>
            </a:r>
            <a:br>
              <a:rPr lang="en-US" dirty="0">
                <a:solidFill>
                  <a:schemeClr val="bg1"/>
                </a:solidFill>
                <a:latin typeface="Times New Roman" pitchFamily="18" charset="0"/>
                <a:cs typeface="Times New Roman" pitchFamily="18" charset="0"/>
              </a:rPr>
            </a:br>
            <a:endParaRPr lang="en-US" dirty="0">
              <a:solidFill>
                <a:schemeClr val="bg1"/>
              </a:solidFill>
              <a:latin typeface="Times New Roman" pitchFamily="18" charset="0"/>
              <a:cs typeface="Times New Roman" pitchFamily="18" charset="0"/>
            </a:endParaRPr>
          </a:p>
        </p:txBody>
      </p:sp>
      <p:pic>
        <p:nvPicPr>
          <p:cNvPr id="13317" name="Picture 6" descr="banner-bleu"/>
          <p:cNvPicPr>
            <a:picLocks noChangeAspect="1" noChangeArrowheads="1"/>
          </p:cNvPicPr>
          <p:nvPr/>
        </p:nvPicPr>
        <p:blipFill>
          <a:blip r:embed="rId4" cstate="print"/>
          <a:srcRect/>
          <a:stretch>
            <a:fillRect/>
          </a:stretch>
        </p:blipFill>
        <p:spPr bwMode="auto">
          <a:xfrm>
            <a:off x="0" y="0"/>
            <a:ext cx="9144000" cy="866775"/>
          </a:xfrm>
          <a:prstGeom prst="rect">
            <a:avLst/>
          </a:prstGeom>
          <a:noFill/>
          <a:ln w="9525">
            <a:noFill/>
            <a:miter lim="800000"/>
            <a:headEnd/>
            <a:tailEnd/>
          </a:ln>
        </p:spPr>
      </p:pic>
      <p:pic>
        <p:nvPicPr>
          <p:cNvPr id="13318" name="Picture 7" descr="Blue-banner"/>
          <p:cNvPicPr>
            <a:picLocks noChangeAspect="1" noChangeArrowheads="1"/>
          </p:cNvPicPr>
          <p:nvPr/>
        </p:nvPicPr>
        <p:blipFill>
          <a:blip r:embed="rId5" cstate="print"/>
          <a:srcRect/>
          <a:stretch>
            <a:fillRect/>
          </a:stretch>
        </p:blipFill>
        <p:spPr bwMode="auto">
          <a:xfrm>
            <a:off x="23446" y="18019"/>
            <a:ext cx="9145588" cy="1927225"/>
          </a:xfrm>
          <a:prstGeom prst="rect">
            <a:avLst/>
          </a:prstGeom>
          <a:noFill/>
          <a:ln w="9525">
            <a:noFill/>
            <a:miter lim="800000"/>
            <a:headEnd/>
            <a:tailEnd/>
          </a:ln>
        </p:spPr>
      </p:pic>
      <p:pic>
        <p:nvPicPr>
          <p:cNvPr id="2050" name="Picture 2" descr="https://lh6.googleusercontent.com/10ljD80_qT6nPACsvWR2wMGsad45gJTQxN8I-wh1rXML1M6ft_-vEpZqRevYXSaevHhpYG4K_MCUK8NEwpQyC4FeHvZG5-aVG9733ZRzVkDAd1C4PqnNFpPbPEaKYEigHYux"/>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 y="3462082"/>
            <a:ext cx="9263885" cy="5158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82874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8679</TotalTime>
  <Words>932</Words>
  <Application>Microsoft Office PowerPoint</Application>
  <PresentationFormat>On-screen Show (4:3)</PresentationFormat>
  <Paragraphs>183</Paragraphs>
  <Slides>17</Slides>
  <Notes>17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ＭＳ Ｐゴシック</vt:lpstr>
      <vt:lpstr>Arial</vt:lpstr>
      <vt:lpstr>Calibri</vt:lpstr>
      <vt:lpstr>Courier New</vt:lpstr>
      <vt:lpstr>Optima Medium</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basaglia</dc:creator>
  <cp:lastModifiedBy>Library Desk</cp:lastModifiedBy>
  <cp:revision>309</cp:revision>
  <dcterms:created xsi:type="dcterms:W3CDTF">2012-03-19T17:35:25Z</dcterms:created>
  <dcterms:modified xsi:type="dcterms:W3CDTF">2019-12-04T11:47:48Z</dcterms:modified>
</cp:coreProperties>
</file>