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565" r:id="rId2"/>
    <p:sldId id="594" r:id="rId3"/>
    <p:sldId id="611" r:id="rId4"/>
    <p:sldId id="606" r:id="rId5"/>
    <p:sldId id="605" r:id="rId6"/>
    <p:sldId id="612" r:id="rId7"/>
    <p:sldId id="607" r:id="rId8"/>
    <p:sldId id="613" r:id="rId9"/>
    <p:sldId id="609" r:id="rId10"/>
    <p:sldId id="614" r:id="rId11"/>
    <p:sldId id="608" r:id="rId12"/>
    <p:sldId id="615" r:id="rId13"/>
    <p:sldId id="616" r:id="rId14"/>
    <p:sldId id="610" r:id="rId15"/>
    <p:sldId id="619" r:id="rId16"/>
    <p:sldId id="617" r:id="rId17"/>
    <p:sldId id="620" r:id="rId18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1pPr>
    <a:lvl2pPr marL="4572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2pPr>
    <a:lvl3pPr marL="9144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3pPr>
    <a:lvl4pPr marL="13716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4pPr>
    <a:lvl5pPr marL="18288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5pPr>
    <a:lvl6pPr marL="22860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6pPr>
    <a:lvl7pPr marL="27432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7pPr>
    <a:lvl8pPr marL="32004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8pPr>
    <a:lvl9pPr marL="36576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8080"/>
    <a:srgbClr val="FF0066"/>
    <a:srgbClr val="0000FF"/>
    <a:srgbClr val="6600FF"/>
    <a:srgbClr val="CC0000"/>
    <a:srgbClr val="1C1C1C"/>
    <a:srgbClr val="0066CC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925" autoAdjust="0"/>
    <p:restoredTop sz="91840" autoAdjust="0"/>
  </p:normalViewPr>
  <p:slideViewPr>
    <p:cSldViewPr snapToGrid="0">
      <p:cViewPr varScale="1">
        <p:scale>
          <a:sx n="115" d="100"/>
          <a:sy n="115" d="100"/>
        </p:scale>
        <p:origin x="56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3294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FD2275F-5B4D-4870-8F07-60A5C5B82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5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0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94" y="4561576"/>
            <a:ext cx="5852814" cy="431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20172"/>
            <a:ext cx="3170138" cy="47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77B0D2D-6288-4327-BE58-85DEF62FBD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63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defTabSz="966788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defTabSz="966788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206E0086-91BE-4781-A1C7-487EB3BEEF86}" type="slidenum">
              <a:rPr lang="en-US" sz="1300" b="0" smtClean="0">
                <a:solidFill>
                  <a:schemeClr val="tx1"/>
                </a:solidFill>
              </a:rPr>
              <a:pPr eaLnBrk="1" hangingPunct="1"/>
              <a:t>1</a:t>
            </a:fld>
            <a:endParaRPr lang="en-US" sz="1300" b="0">
              <a:solidFill>
                <a:schemeClr val="tx1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sz="1600" dirty="0" err="1">
                <a:solidFill>
                  <a:srgbClr val="FF0000"/>
                </a:solidFill>
                <a:latin typeface="Arial Black" pitchFamily="34" charset="0"/>
              </a:rPr>
              <a:t>Measured</a:t>
            </a:r>
            <a:r>
              <a:rPr lang="de-DE" sz="1600" baseline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de-DE" sz="1600" baseline="0" dirty="0" err="1">
                <a:solidFill>
                  <a:srgbClr val="FF0000"/>
                </a:solidFill>
                <a:latin typeface="Arial Black" pitchFamily="34" charset="0"/>
              </a:rPr>
              <a:t>duration</a:t>
            </a:r>
            <a:r>
              <a:rPr lang="de-DE" sz="1600" baseline="0">
                <a:solidFill>
                  <a:srgbClr val="FF0000"/>
                </a:solidFill>
                <a:latin typeface="Arial Black" pitchFamily="34" charset="0"/>
              </a:rPr>
              <a:t>: 15mins</a:t>
            </a:r>
            <a:endParaRPr lang="en-GB" sz="160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409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ADC455-AC66-42C6-9E6F-2EE26D3B3DD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1889" y="4568825"/>
            <a:ext cx="5056187" cy="3916363"/>
          </a:xfrm>
          <a:noFill/>
          <a:ln/>
        </p:spPr>
        <p:txBody>
          <a:bodyPr/>
          <a:lstStyle/>
          <a:p>
            <a:pPr eaLnBrk="1" hangingPunct="1"/>
            <a:r>
              <a:rPr lang="en-US" b="1"/>
              <a:t>OPTIONAL</a:t>
            </a:r>
          </a:p>
        </p:txBody>
      </p:sp>
    </p:spTree>
    <p:extLst>
      <p:ext uri="{BB962C8B-B14F-4D97-AF65-F5344CB8AC3E}">
        <p14:creationId xmlns:p14="http://schemas.microsoft.com/office/powerpoint/2010/main" val="337408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ogan_sec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2895600" y="3694113"/>
            <a:ext cx="6248400" cy="1143000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black">
          <a:xfrm>
            <a:off x="0" y="2787650"/>
            <a:ext cx="9144000" cy="71438"/>
          </a:xfrm>
          <a:prstGeom prst="rect">
            <a:avLst/>
          </a:prstGeom>
          <a:solidFill>
            <a:srgbClr val="0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28" name="Rectangle 4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2895600" y="4854388"/>
            <a:ext cx="6248400" cy="2003612"/>
          </a:xfrm>
          <a:prstGeom prst="rect">
            <a:avLst/>
          </a:prstGeom>
        </p:spPr>
        <p:txBody>
          <a:bodyPr/>
          <a:lstStyle>
            <a:lvl1pPr marL="0" indent="0">
              <a:defRPr sz="2000">
                <a:solidFill>
                  <a:srgbClr val="1C1C1C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22632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2971800" y="3769659"/>
            <a:ext cx="6172200" cy="990600"/>
          </a:xfrm>
          <a:prstGeom prst="rect">
            <a:avLst/>
          </a:prstGeom>
          <a:noFill/>
        </p:spPr>
        <p:txBody>
          <a:bodyPr/>
          <a:lstStyle>
            <a:lvl1pPr algn="just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081822"/>
      </p:ext>
    </p:extLst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371600"/>
            <a:ext cx="8839200" cy="533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1942666"/>
      </p:ext>
    </p:extLst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8550" y="228600"/>
            <a:ext cx="1619250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228600"/>
            <a:ext cx="4705350" cy="6477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4139447"/>
      </p:ext>
    </p:extLst>
  </p:cSld>
  <p:clrMapOvr>
    <a:masterClrMapping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371600"/>
            <a:ext cx="21336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0" y="1371600"/>
            <a:ext cx="21336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7230554"/>
      </p:ext>
    </p:extLst>
  </p:cSld>
  <p:clrMapOvr>
    <a:masterClrMapping/>
  </p:clrMapOvr>
  <p:transition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13716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0" y="13716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41148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4114800"/>
            <a:ext cx="2133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8221193"/>
      </p:ext>
    </p:extLst>
  </p:cSld>
  <p:clrMapOvr>
    <a:masterClrMapping/>
  </p:clrMapOvr>
  <p:transition>
    <p:cov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5961" y="228600"/>
            <a:ext cx="6670623" cy="53340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334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329621"/>
      </p:ext>
    </p:extLst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1144217"/>
      </p:ext>
    </p:extLst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371600"/>
            <a:ext cx="2133600" cy="5334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371600"/>
            <a:ext cx="2133600" cy="5334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5282249"/>
      </p:ext>
    </p:extLst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4915072"/>
      </p:ext>
    </p:extLst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8731703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0204652"/>
      </p:ext>
    </p:extLst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5225920"/>
      </p:ext>
    </p:extLst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Wingdings 2" pitchFamily="18" charset="2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0890883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16"/>
          <p:cNvSpPr txBox="1">
            <a:spLocks noChangeArrowheads="1"/>
          </p:cNvSpPr>
          <p:nvPr userDrawn="1"/>
        </p:nvSpPr>
        <p:spPr bwMode="auto">
          <a:xfrm>
            <a:off x="2590800" y="1096963"/>
            <a:ext cx="65532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700" b="0">
                <a:solidFill>
                  <a:schemeClr val="bg1"/>
                </a:solidFill>
              </a:rPr>
              <a:t>Dr. Stefan Lüders (CERN IT/CO) 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― </a:t>
            </a:r>
            <a:r>
              <a:rPr lang="fr-FR" sz="700" b="0">
                <a:solidFill>
                  <a:schemeClr val="bg1"/>
                </a:solidFill>
                <a:cs typeface="Arial" charset="0"/>
              </a:rPr>
              <a:t>DESY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 ― 20. </a:t>
            </a:r>
            <a:r>
              <a:rPr lang="de-DE" sz="700" b="0">
                <a:solidFill>
                  <a:schemeClr val="bg1"/>
                </a:solidFill>
                <a:cs typeface="Arial" charset="0"/>
              </a:rPr>
              <a:t>Februar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 2007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81" r:id="rId2"/>
    <p:sldLayoutId id="2147485182" r:id="rId3"/>
    <p:sldLayoutId id="2147485183" r:id="rId4"/>
    <p:sldLayoutId id="2147485184" r:id="rId5"/>
    <p:sldLayoutId id="2147485185" r:id="rId6"/>
    <p:sldLayoutId id="2147485186" r:id="rId7"/>
    <p:sldLayoutId id="2147485187" r:id="rId8"/>
    <p:sldLayoutId id="2147485188" r:id="rId9"/>
    <p:sldLayoutId id="2147485189" r:id="rId10"/>
    <p:sldLayoutId id="2147485190" r:id="rId11"/>
    <p:sldLayoutId id="2147485191" r:id="rId12"/>
    <p:sldLayoutId id="2147485192" r:id="rId13"/>
    <p:sldLayoutId id="2147485194" r:id="rId14"/>
  </p:sldLayoutIdLst>
  <p:transition>
    <p:cover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400" b="1">
          <a:solidFill>
            <a:srgbClr val="008080"/>
          </a:solidFill>
          <a:latin typeface="+mn-lt"/>
          <a:ea typeface="+mn-ea"/>
          <a:cs typeface="+mn-cs"/>
          <a:sym typeface="Wingdings 2" pitchFamily="18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►"/>
        <a:defRPr sz="2000">
          <a:solidFill>
            <a:srgbClr val="00003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.imgur.com/rGtgr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f/fb/Paypal_Phishing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3388" y="3757613"/>
            <a:ext cx="6170612" cy="990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3411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600"/>
              <a:t>Cyber Security Awareness</a:t>
            </a:r>
            <a:endParaRPr lang="de-DE" sz="36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800600"/>
            <a:ext cx="7086600" cy="838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>
              <a:buFont typeface="Times New Roman" pitchFamily="18" charset="0"/>
              <a:buNone/>
            </a:pPr>
            <a:r>
              <a:rPr lang="en-US"/>
              <a:t>Academic Freedom vs. Operations vs. Security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White">
          <a:xfrm>
            <a:off x="68263" y="6078538"/>
            <a:ext cx="80010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spcBef>
                <a:spcPct val="0"/>
              </a:spcBef>
              <a:buFontTx/>
              <a:buNone/>
            </a:pPr>
            <a:r>
              <a:rPr lang="en-US" sz="2000">
                <a:solidFill>
                  <a:schemeClr val="tx2"/>
                </a:solidFill>
                <a:cs typeface="Arial" charset="0"/>
              </a:rPr>
              <a:t>CERN Computer Security Team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n-US" sz="2000" b="0" dirty="0">
                <a:solidFill>
                  <a:schemeClr val="tx2"/>
                </a:solidFill>
                <a:cs typeface="Arial" charset="0"/>
              </a:rPr>
              <a:t>“Protecting Office Computing, Computing Services, GRID &amp; Controls”</a:t>
            </a:r>
            <a:br>
              <a:rPr lang="en-US" sz="2000" dirty="0">
                <a:solidFill>
                  <a:schemeClr val="tx2"/>
                </a:solidFill>
                <a:cs typeface="Arial" charset="0"/>
              </a:rPr>
            </a:br>
            <a:endParaRPr lang="de-DE" sz="2000" b="0" dirty="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307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7200" y="5784850"/>
            <a:ext cx="990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slueders\Downloads\bigstock-Crosswalk-Safety-21310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3" y="2917825"/>
            <a:ext cx="2716212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62" y="1322388"/>
            <a:ext cx="5769517" cy="410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081087" y="4054474"/>
            <a:ext cx="5698189" cy="2603501"/>
            <a:chOff x="1081087" y="4054474"/>
            <a:chExt cx="5698189" cy="260350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81087" y="4054474"/>
              <a:ext cx="5698189" cy="260350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2"/>
            <p:cNvSpPr>
              <a:spLocks noChangeArrowheads="1"/>
            </p:cNvSpPr>
            <p:nvPr/>
          </p:nvSpPr>
          <p:spPr bwMode="auto">
            <a:xfrm>
              <a:off x="2441281" y="5467349"/>
              <a:ext cx="1883070" cy="485775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sp>
        <p:nvSpPr>
          <p:cNvPr id="5" name="Rectangle 4"/>
          <p:cNvSpPr/>
          <p:nvPr/>
        </p:nvSpPr>
        <p:spPr bwMode="auto">
          <a:xfrm>
            <a:off x="4486275" y="4564063"/>
            <a:ext cx="4572000" cy="21986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Restrict access to your documents and folders.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Follow the principle of least privilege. </a:t>
            </a:r>
          </a:p>
        </p:txBody>
      </p:sp>
    </p:spTree>
    <p:extLst>
      <p:ext uri="{BB962C8B-B14F-4D97-AF65-F5344CB8AC3E}">
        <p14:creationId xmlns:p14="http://schemas.microsoft.com/office/powerpoint/2010/main" val="390139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p:transition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904874" y="1366837"/>
            <a:ext cx="8086725" cy="4567238"/>
            <a:chOff x="5852865" y="4520872"/>
            <a:chExt cx="3239379" cy="1767789"/>
          </a:xfrm>
        </p:grpSpPr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52865" y="4520872"/>
              <a:ext cx="3239379" cy="17677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12"/>
            <p:cNvSpPr>
              <a:spLocks noChangeArrowheads="1"/>
            </p:cNvSpPr>
            <p:nvPr/>
          </p:nvSpPr>
          <p:spPr bwMode="auto">
            <a:xfrm>
              <a:off x="6357668" y="5796951"/>
              <a:ext cx="1630393" cy="310551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86275" y="4227512"/>
            <a:ext cx="4572000" cy="2517952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distribute or share copyrighted material.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Refrain from file sharing applications and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 hosting services.</a:t>
            </a:r>
          </a:p>
        </p:txBody>
      </p:sp>
    </p:spTree>
    <p:extLst>
      <p:ext uri="{BB962C8B-B14F-4D97-AF65-F5344CB8AC3E}">
        <p14:creationId xmlns:p14="http://schemas.microsoft.com/office/powerpoint/2010/main" val="247516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593304"/>
      </p:ext>
    </p:extLst>
  </p:cSld>
  <p:clrMapOvr>
    <a:masterClrMapping/>
  </p:clrMapOvr>
  <p:transition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38" y="1425574"/>
            <a:ext cx="5980112" cy="5425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4486275" y="2751138"/>
            <a:ext cx="4572000" cy="40020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committed to adhere to the Rules.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activity must not be illegal, commercial, political, offensive, …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allowed: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consultation of porn or other illicit material.</a:t>
            </a:r>
            <a:endParaRPr lang="en-US" sz="1600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0C06B9-7ED0-B940-9CD1-EBBF65C6F2BA}"/>
              </a:ext>
            </a:extLst>
          </p:cNvPr>
          <p:cNvSpPr/>
          <p:nvPr/>
        </p:nvSpPr>
        <p:spPr>
          <a:xfrm>
            <a:off x="6271657" y="3681316"/>
            <a:ext cx="754176" cy="7633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11107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241E9C-854D-794B-9F9E-9F5C8F9AD7F3}"/>
              </a:ext>
            </a:extLst>
          </p:cNvPr>
          <p:cNvSpPr/>
          <p:nvPr/>
        </p:nvSpPr>
        <p:spPr>
          <a:xfrm>
            <a:off x="6271657" y="3681316"/>
            <a:ext cx="754176" cy="7633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710" y="2797024"/>
            <a:ext cx="6979248" cy="3794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8683" y="2872045"/>
            <a:ext cx="4479270" cy="3795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4070554" y="2449683"/>
            <a:ext cx="4968671" cy="42415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reinvent the wheel.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 on your core work.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Delegate your responsibility!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central IT services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IT take </a:t>
            </a:r>
            <a:r>
              <a:rPr lang="en-US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of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  <a:defRPr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 training and help: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https://cern.ch/security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Computer.Security@cern.ch</a:t>
            </a:r>
          </a:p>
        </p:txBody>
      </p:sp>
    </p:spTree>
    <p:extLst>
      <p:ext uri="{BB962C8B-B14F-4D97-AF65-F5344CB8AC3E}">
        <p14:creationId xmlns:p14="http://schemas.microsoft.com/office/powerpoint/2010/main" val="181249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ecurity.web.cern.ch/security/training/en/posters/computers/computers-virus-htt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4" cstate="print"/>
          <a:srcRect b="11398"/>
          <a:stretch>
            <a:fillRect/>
          </a:stretch>
        </p:blipFill>
        <p:spPr bwMode="auto">
          <a:xfrm>
            <a:off x="114300" y="1330325"/>
            <a:ext cx="8863013" cy="2176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261938" y="3562350"/>
            <a:ext cx="8062912" cy="3175000"/>
          </a:xfrm>
          <a:prstGeom prst="wedgeRoundRectCallout">
            <a:avLst>
              <a:gd name="adj1" fmla="val 20500"/>
              <a:gd name="adj2" fmla="val -104759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lvl="1" algn="l"/>
            <a:r>
              <a:rPr lang="en-US" b="0" dirty="0">
                <a:solidFill>
                  <a:srgbClr val="000000"/>
                </a:solidFill>
              </a:rPr>
              <a:t>What links to www.ebay.com ?</a:t>
            </a: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http://www.ebay.com\cgi-bin\login?ds=1%204324@%31%33%37 %2e%31%33%38%2e%31%33%37%2e%31%37%37/p?uh3f223d</a:t>
            </a: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</a:t>
            </a:r>
            <a:r>
              <a:rPr lang="en-US" sz="1800" b="0" dirty="0" err="1">
                <a:solidFill>
                  <a:schemeClr val="tx2"/>
                </a:solidFill>
              </a:rPr>
              <a:t>www.ebaỵ.com</a:t>
            </a:r>
            <a:r>
              <a:rPr lang="en-US" sz="1800" b="0" dirty="0">
                <a:solidFill>
                  <a:schemeClr val="tx2"/>
                </a:solidFill>
              </a:rPr>
              <a:t>/</a:t>
            </a:r>
            <a:r>
              <a:rPr lang="en-US" sz="1800" b="0" dirty="0" err="1">
                <a:solidFill>
                  <a:schemeClr val="tx2"/>
                </a:solidFill>
              </a:rPr>
              <a:t>ws</a:t>
            </a:r>
            <a:r>
              <a:rPr lang="en-US" sz="1800" b="0" dirty="0">
                <a:solidFill>
                  <a:schemeClr val="tx2"/>
                </a:solidFill>
              </a:rPr>
              <a:t>/</a:t>
            </a:r>
            <a:r>
              <a:rPr lang="en-US" sz="1800" b="0" dirty="0" err="1">
                <a:solidFill>
                  <a:schemeClr val="tx2"/>
                </a:solidFill>
              </a:rPr>
              <a:t>eBayISAPI.dll?SignIn</a:t>
            </a:r>
            <a:endParaRPr lang="en-US" sz="1800" b="0" dirty="0">
              <a:solidFill>
                <a:schemeClr val="tx2"/>
              </a:solidFill>
            </a:endParaRP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http://scgi.ebay.com/ws/eBayISAPI.dll?RegisterEnterInfo&amp;siteid=0&amp;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 err="1">
                <a:solidFill>
                  <a:schemeClr val="tx2"/>
                </a:solidFill>
              </a:rPr>
              <a:t>co_partnerid</a:t>
            </a:r>
            <a:r>
              <a:rPr lang="en-US" sz="1800" b="0" dirty="0">
                <a:solidFill>
                  <a:schemeClr val="tx2"/>
                </a:solidFill>
              </a:rPr>
              <a:t>=2&amp;usage=0&amp;ru=http%3A%2F%2Fwww.ebay.com&amp;rafId=0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>
                <a:solidFill>
                  <a:schemeClr val="tx2"/>
                </a:solidFill>
              </a:rPr>
              <a:t>&amp;</a:t>
            </a:r>
            <a:r>
              <a:rPr lang="en-US" sz="1800" b="0" dirty="0" err="1">
                <a:solidFill>
                  <a:schemeClr val="tx2"/>
                </a:solidFill>
              </a:rPr>
              <a:t>encRafId</a:t>
            </a:r>
            <a:r>
              <a:rPr lang="en-US" sz="1800" b="0" dirty="0">
                <a:solidFill>
                  <a:schemeClr val="tx2"/>
                </a:solidFill>
              </a:rPr>
              <a:t>=default </a:t>
            </a:r>
          </a:p>
          <a:p>
            <a:pPr marL="228600" indent="-228600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http://secure-ebay.com</a:t>
            </a:r>
          </a:p>
          <a:p>
            <a:pPr marL="0" lvl="1" algn="l"/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46075" y="6143625"/>
            <a:ext cx="3794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5750" y="5195888"/>
            <a:ext cx="425450" cy="460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50"/>
                </a:solidFill>
                <a:sym typeface="Wingdings" pitchFamily="2" charset="2"/>
              </a:rPr>
              <a:t>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34963" y="4100513"/>
            <a:ext cx="379412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31788" y="4787900"/>
            <a:ext cx="379412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871786" y="3625850"/>
            <a:ext cx="4800325" cy="2979738"/>
            <a:chOff x="3853127" y="3426140"/>
            <a:chExt cx="5783144" cy="3308260"/>
          </a:xfrm>
        </p:grpSpPr>
        <p:pic>
          <p:nvPicPr>
            <p:cNvPr id="9226" name="Picture 47" descr="grunge-stamp-guarantee-thumb1952040"/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4932457" y="3426140"/>
              <a:ext cx="3631721" cy="3308260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227" name="Rectangle 48"/>
            <p:cNvSpPr>
              <a:spLocks noChangeArrowheads="1"/>
            </p:cNvSpPr>
            <p:nvPr/>
          </p:nvSpPr>
          <p:spPr bwMode="auto">
            <a:xfrm rot="20029204">
              <a:off x="3853127" y="4659778"/>
              <a:ext cx="5783144" cy="87047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342900" indent="-342900">
                <a:spcBef>
                  <a:spcPct val="0"/>
                </a:spcBef>
              </a:pPr>
              <a:r>
                <a:rPr lang="en-GB" sz="2800" dirty="0">
                  <a:solidFill>
                    <a:srgbClr val="FF0000"/>
                  </a:solidFill>
                  <a:latin typeface="Stencil" pitchFamily="82" charset="0"/>
                </a:rPr>
                <a:t>This IS Not EVEN obvious </a:t>
              </a:r>
            </a:p>
            <a:p>
              <a:pPr marL="342900" indent="-342900">
                <a:spcBef>
                  <a:spcPct val="0"/>
                </a:spcBef>
              </a:pPr>
              <a:r>
                <a:rPr lang="en-GB" sz="2800" dirty="0">
                  <a:solidFill>
                    <a:srgbClr val="FF0000"/>
                  </a:solidFill>
                  <a:latin typeface="Stencil" pitchFamily="82" charset="0"/>
                </a:rPr>
                <a:t>FOR EXPERTSs !</a:t>
              </a:r>
            </a:p>
          </p:txBody>
        </p:sp>
      </p:grp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 animBg="1" autoUpdateAnimBg="0"/>
      <p:bldP spid="15" grpId="0"/>
      <p:bldP spid="16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2346325" y="228600"/>
            <a:ext cx="6670675" cy="533400"/>
          </a:xfrm>
          <a:prstGeom prst="rect">
            <a:avLst/>
          </a:prstGeom>
          <a:solidFill>
            <a:schemeClr val="bg1">
              <a:alpha val="87842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099" name="Picture 2" descr="https://security.web.cern.ch/security/training/en/posters/computers/computers-virus-htt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-1588" y="1407559"/>
            <a:ext cx="9145588" cy="525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2438" indent="-452438">
              <a:spcBef>
                <a:spcPts val="2400"/>
              </a:spcBef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Security is a strong as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weakest link.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no 100% security. </a:t>
            </a:r>
          </a:p>
          <a:p>
            <a:pPr marL="452438" indent="-452438">
              <a:spcBef>
                <a:spcPts val="2400"/>
              </a:spcBef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CERN’s reputation and 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 are at stake…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…incl. your computer, data &amp; documents.</a:t>
            </a:r>
          </a:p>
          <a:p>
            <a:pPr marL="452438" indent="-452438">
              <a:spcBef>
                <a:spcPts val="2400"/>
              </a:spcBef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CERN’s academic environment (as at home) 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responsible for the security of</a:t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computers, files, programs, services, ...</a:t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we are not.</a:t>
            </a:r>
          </a:p>
          <a:p>
            <a:pPr marL="452438" indent="-452438">
              <a:spcBef>
                <a:spcPts val="2400"/>
              </a:spcBef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comes next applies to CERN — and home!</a:t>
            </a:r>
          </a:p>
        </p:txBody>
      </p:sp>
      <p:pic>
        <p:nvPicPr>
          <p:cNvPr id="5" name="Picture 13" descr="http://i.imgur.com/rGtg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1025" y="1163638"/>
            <a:ext cx="3397250" cy="2200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curity.web.cern.ch/security/training/images/wallpapers/passwords/passwords-pir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855779"/>
      </p:ext>
    </p:extLst>
  </p:cSld>
  <p:clrMapOvr>
    <a:masterClrMapping/>
  </p:clrMapOvr>
  <p:transition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curity.web.cern.ch/security/training/images/wallpapers/passwords/passwords-pir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2256" y="1387331"/>
            <a:ext cx="6664826" cy="4787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86060" y="2596723"/>
            <a:ext cx="4572000" cy="417994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password is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only yours.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it complex.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reuse it.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it regularly.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 consider other credentials.</a:t>
            </a:r>
          </a:p>
        </p:txBody>
      </p:sp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604898"/>
      </p:ext>
    </p:extLst>
  </p:cSld>
  <p:clrMapOvr>
    <a:masterClrMapping/>
  </p:clrMapOvr>
  <p:transition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885825" y="1352550"/>
            <a:ext cx="5238750" cy="5295900"/>
            <a:chOff x="316908" y="1381844"/>
            <a:chExt cx="4381500" cy="4898011"/>
          </a:xfrm>
        </p:grpSpPr>
        <p:pic>
          <p:nvPicPr>
            <p:cNvPr id="4" name="Picture 13" descr="Image:Paypal Phishing.png">
              <a:hlinkClick r:id="rId3"/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6908" y="1381844"/>
              <a:ext cx="4381500" cy="48980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885825" y="4629150"/>
              <a:ext cx="2214563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US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225550" y="4921250"/>
            <a:ext cx="5416282" cy="1317521"/>
            <a:chOff x="228600" y="3835400"/>
            <a:chExt cx="5105400" cy="1379538"/>
          </a:xfrm>
        </p:grpSpPr>
        <p:pic>
          <p:nvPicPr>
            <p:cNvPr id="7" name="Picture 14" descr="Image:Paypal Phishing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" y="3835400"/>
              <a:ext cx="5105400" cy="13795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5" descr="http://support.milonic.com/images/pointer_trans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37345" y="4402544"/>
              <a:ext cx="410950" cy="5715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95800" y="3578225"/>
            <a:ext cx="4572000" cy="3222625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/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Stop — Think — Click.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open unexpected or </a:t>
            </a:r>
            <a:r>
              <a:rPr lang="en-US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suspicious links,</a:t>
            </a:r>
            <a:br>
              <a:rPr lang="en-US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e-mails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attachments.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install untrusted software or plug-ins.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54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p:transition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800100" y="1276350"/>
            <a:ext cx="8343900" cy="55816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imes New Roman" pitchFamily="18" charset="0"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Arial" charset="0"/>
              <a:sym typeface="Wingdings 2" pitchFamily="18" charset="2"/>
            </a:endParaRP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6938" y="1355725"/>
            <a:ext cx="8020998" cy="414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486275" y="2884488"/>
            <a:ext cx="4572000" cy="3872168"/>
          </a:xfrm>
          <a:prstGeom prst="rect">
            <a:avLst/>
          </a:prstGeom>
          <a:ln/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80000" tIns="180000" rIns="90000" bIns="180000">
            <a:spAutoFit/>
          </a:bodyPr>
          <a:lstStyle/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 all your systems</a:t>
            </a:r>
            <a:b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software up-to-date.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 anti-virus software.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install untrusted software.</a:t>
            </a:r>
          </a:p>
          <a:p>
            <a:pPr marL="452438" indent="-452438" algn="l">
              <a:spcBef>
                <a:spcPts val="2400"/>
              </a:spcBef>
              <a:buFont typeface="Wingdings 3" pitchFamily="18" charset="2"/>
              <a:buChar char="u"/>
            </a:pP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Lock your screen with a password when leaving.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84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14278"/>
      </p:ext>
    </p:extLst>
  </p:cSld>
  <p:clrMapOvr>
    <a:masterClrMapping/>
  </p:clrMapOvr>
  <p:transition>
    <p:cover/>
  </p:transition>
</p:sld>
</file>

<file path=ppt/theme/theme1.xml><?xml version="1.0" encoding="utf-8"?>
<a:theme xmlns:a="http://schemas.openxmlformats.org/drawingml/2006/main" name="1_Prelude">
  <a:themeElements>
    <a:clrScheme name="1_Prelude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1_Prelu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lnDef>
  </a:objectDefaults>
  <a:extraClrSchemeLst>
    <a:extraClrScheme>
      <a:clrScheme name="1_Prelude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4583</TotalTime>
  <Words>242</Words>
  <Application>Microsoft Macintosh PowerPoint</Application>
  <PresentationFormat>On-screen Show (4:3)</PresentationFormat>
  <Paragraphs>46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 Black</vt:lpstr>
      <vt:lpstr>Stencil</vt:lpstr>
      <vt:lpstr>Times New Roman</vt:lpstr>
      <vt:lpstr>Wingdings</vt:lpstr>
      <vt:lpstr>Wingdings 2</vt:lpstr>
      <vt:lpstr>Wingdings 3</vt:lpstr>
      <vt:lpstr>1_Prelude</vt:lpstr>
      <vt:lpstr>Cyber Security Awareness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at CERN</dc:title>
  <dc:creator>Dr. Stefan Lüders</dc:creator>
  <cp:lastModifiedBy>SL</cp:lastModifiedBy>
  <cp:revision>1162</cp:revision>
  <dcterms:created xsi:type="dcterms:W3CDTF">2004-11-17T08:17:40Z</dcterms:created>
  <dcterms:modified xsi:type="dcterms:W3CDTF">2019-12-04T08:44:48Z</dcterms:modified>
</cp:coreProperties>
</file>