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77" r:id="rId2"/>
    <p:sldId id="302" r:id="rId3"/>
    <p:sldId id="303" r:id="rId4"/>
    <p:sldId id="310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311" r:id="rId19"/>
    <p:sldId id="271" r:id="rId20"/>
    <p:sldId id="266" r:id="rId21"/>
    <p:sldId id="308" r:id="rId22"/>
    <p:sldId id="301" r:id="rId23"/>
    <p:sldId id="268" r:id="rId24"/>
    <p:sldId id="263" r:id="rId25"/>
    <p:sldId id="269" r:id="rId26"/>
    <p:sldId id="307" r:id="rId27"/>
    <p:sldId id="287" r:id="rId28"/>
    <p:sldId id="272" r:id="rId29"/>
    <p:sldId id="300" r:id="rId30"/>
    <p:sldId id="288" r:id="rId31"/>
    <p:sldId id="289" r:id="rId32"/>
    <p:sldId id="281" r:id="rId33"/>
    <p:sldId id="309" r:id="rId34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57"/>
    <p:restoredTop sz="91743"/>
  </p:normalViewPr>
  <p:slideViewPr>
    <p:cSldViewPr>
      <p:cViewPr>
        <p:scale>
          <a:sx n="138" d="100"/>
          <a:sy n="138" d="100"/>
        </p:scale>
        <p:origin x="696" y="10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9/7/20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31</a:t>
            </a:fld>
            <a:endParaRPr lang="en-US" sz="1300" smtClean="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6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285594"/>
            <a:ext cx="658493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tiff"/><Relationship Id="rId5" Type="http://schemas.openxmlformats.org/officeDocument/2006/relationships/image" Target="../media/image4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jpeg"/><Relationship Id="rId3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jpeg"/><Relationship Id="rId10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jpeg"/><Relationship Id="rId7" Type="http://schemas.openxmlformats.org/officeDocument/2006/relationships/image" Target="../media/image20.png"/><Relationship Id="rId8" Type="http://schemas.openxmlformats.org/officeDocument/2006/relationships/image" Target="../media/image21.jpeg"/><Relationship Id="rId9" Type="http://schemas.openxmlformats.org/officeDocument/2006/relationships/image" Target="../media/image22.jpeg"/><Relationship Id="rId10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fr" sz="3600" dirty="0">
                <a:solidFill>
                  <a:schemeClr val="accent1"/>
                </a:solidFill>
              </a:rPr>
              <a:t>Le programme scientifique du CERN </a:t>
            </a:r>
            <a:r>
              <a:rPr lang="en-US" sz="3600" dirty="0">
                <a:solidFill>
                  <a:schemeClr val="accent1"/>
                </a:solidFill>
              </a:rPr>
              <a:t/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 smtClean="0">
              <a:solidFill>
                <a:schemeClr val="accent1"/>
              </a:solidFill>
            </a:endParaRPr>
          </a:p>
          <a:p>
            <a:pPr algn="ctr"/>
            <a:r>
              <a:rPr lang="fr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d'horizon du Laboratoire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3405187"/>
            <a:ext cx="10405413" cy="1143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est le </a:t>
            </a:r>
            <a:r>
              <a:rPr lang="fr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plus grand</a:t>
            </a:r>
            <a:r>
              <a:rPr lang="fr" sz="2000" dirty="0">
                <a:solidFill>
                  <a:srgbClr val="FFFF00"/>
                </a:solidFill>
              </a:rPr>
              <a:t> laboratoire de recherche en physique des particules du monde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exploite l’accélérateur de la plus haute énergie du monde (le LHC)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a un programme scientifique très vaste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" sz="2400" kern="0" dirty="0">
                <a:solidFill>
                  <a:srgbClr val="92D050"/>
                </a:solidFill>
              </a:rPr>
              <a:t>Département de physique expérimentale (EP)</a:t>
            </a:r>
            <a:r>
              <a:rPr lang="en-US" sz="2400" kern="0" dirty="0" smtClean="0">
                <a:solidFill>
                  <a:srgbClr val="92D050"/>
                </a:solidFill>
                <a:latin typeface="+mn-lt"/>
              </a:rPr>
              <a:t>  </a:t>
            </a:r>
            <a:endParaRPr lang="en-US" sz="2400" kern="0" dirty="0">
              <a:solidFill>
                <a:srgbClr val="92D050"/>
              </a:solidFill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31051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La recherche en physique des particules a besoin: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427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théories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95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6045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d'expériences et d'informatique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830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d'accélérateurs et d’ingénierie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288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258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8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643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1600" dirty="0">
                <a:solidFill>
                  <a:srgbClr val="FFFF00"/>
                </a:solidFill>
              </a:rPr>
              <a:t>de personnes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900" y="118532"/>
            <a:ext cx="8229600" cy="762000"/>
          </a:xfrm>
        </p:spPr>
        <p:txBody>
          <a:bodyPr/>
          <a:lstStyle/>
          <a:p>
            <a:r>
              <a:rPr lang="fr">
                <a:solidFill>
                  <a:srgbClr val="0070C0"/>
                </a:solidFill>
              </a:rPr>
              <a:t>Les accélérateurs du CERN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Le Grand collisionneur de hadrons</a:t>
            </a:r>
            <a:endParaRPr lang="fr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fr" sz="2000" dirty="0">
                <a:solidFill>
                  <a:srgbClr val="FFFFFF"/>
                </a:solidFill>
                <a:latin typeface="Helvetica" pitchFamily="-112" charset="0"/>
              </a:rPr>
              <a:t>Recherche du boson de </a:t>
            </a:r>
            <a:r>
              <a:rPr lang="fr" sz="2000" dirty="0" err="1">
                <a:solidFill>
                  <a:srgbClr val="FFFFFF"/>
                </a:solidFill>
                <a:latin typeface="Helvetica" pitchFamily="-112" charset="0"/>
              </a:rPr>
              <a:t>Higgs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étudier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les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particules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 smtClean="0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standard et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rechercher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une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physique au-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delà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 smtClean="0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 smtClean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standard</a:t>
            </a:r>
            <a:endParaRPr lang="en-GB" sz="2000" dirty="0" smtClean="0">
              <a:solidFill>
                <a:srgbClr val="FFFFFF"/>
              </a:solidFill>
              <a:latin typeface="Helvetica" pitchFamily="-112" charset="0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 smtClean="0">
                <a:solidFill>
                  <a:schemeClr val="accent1"/>
                </a:solidFill>
              </a:rPr>
              <a:t>Exploration of a new energy frontier in p-p and </a:t>
            </a:r>
            <a:r>
              <a:rPr lang="en-GB" sz="2000" dirty="0" err="1" smtClean="0">
                <a:solidFill>
                  <a:schemeClr val="accent1"/>
                </a:solidFill>
              </a:rPr>
              <a:t>Pb-Pb</a:t>
            </a:r>
            <a:r>
              <a:rPr lang="en-GB" sz="2000" dirty="0" smtClean="0">
                <a:solidFill>
                  <a:schemeClr val="accent1"/>
                </a:solidFill>
              </a:rPr>
              <a:t> collisions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47036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 smtClean="0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 smtClean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 smtClean="0">
                <a:solidFill>
                  <a:srgbClr val="FFFF00"/>
                </a:solidFill>
                <a:latin typeface="Helvetica" pitchFamily="-112" charset="0"/>
              </a:rPr>
              <a:t>Faser</a:t>
            </a:r>
            <a:endParaRPr lang="en-GB" sz="2400" dirty="0">
              <a:solidFill>
                <a:srgbClr val="FFFF00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407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Quatre grandes expériences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Dédié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à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la physique des 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lourds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mois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/ </a:t>
            </a:r>
            <a:r>
              <a:rPr lang="en-GB" sz="16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an collisions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Pb-Pb</a:t>
            </a:r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213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Dédié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à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la physique des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saveurs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(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quarks b et c)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Expériences auprès du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3" y="767190"/>
            <a:ext cx="10588153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Superbes performances du LHC, des expériences et de la Grille de calcul:</a:t>
            </a:r>
            <a:endParaRPr lang="en-US" sz="2000" kern="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1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</a:t>
            </a:r>
            <a:r>
              <a:rPr lang="en-US" sz="2000" kern="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2011-2012 : </a:t>
            </a:r>
            <a:r>
              <a:rPr lang="en-US" sz="2000" i="1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	</a:t>
            </a:r>
            <a:r>
              <a:rPr lang="fr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</a:t>
            </a: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 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2, 2015-2018: </a:t>
            </a:r>
            <a:r>
              <a:rPr lang="en-US" sz="2000" i="1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baseline="-25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endParaRPr lang="en-US" sz="20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 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paration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pour  Exploitation 3, 2022-2024: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13– 14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(sera d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cid</a:t>
            </a:r>
            <a:r>
              <a:rPr lang="fr" sz="2000" kern="0" dirty="0" err="1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)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Opération du LHC approuvé jusqu'en 2037</a:t>
            </a:r>
            <a:endParaRPr lang="en-GB" sz="2000" kern="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0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endParaRPr lang="en-GB" sz="1600" dirty="0" smtClean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4" name="Picture 23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5" name="Picture 24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5" name="Picture 14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12429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fr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4625"/>
            <a:ext cx="9753600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Juillet 2012: « ATLAS et CMS observent une nouvelle particule aux caractéristiques compatibles avec celles du boson de </a:t>
            </a:r>
            <a:r>
              <a:rPr lang="fr" sz="2400" dirty="0" err="1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Higgs</a:t>
            </a:r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 »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667000"/>
            <a:ext cx="9067800" cy="76200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</a:rPr>
              <a:t>Le CERN </a:t>
            </a:r>
            <a:r>
              <a:rPr lang="en-US" sz="3600" dirty="0" err="1" smtClean="0">
                <a:solidFill>
                  <a:srgbClr val="FFFF00"/>
                </a:solidFill>
              </a:rPr>
              <a:t>n’est</a:t>
            </a:r>
            <a:r>
              <a:rPr lang="en-US" sz="3600" dirty="0" smtClean="0">
                <a:solidFill>
                  <a:srgbClr val="FFFF00"/>
                </a:solidFill>
              </a:rPr>
              <a:t> pas </a:t>
            </a:r>
            <a:r>
              <a:rPr lang="en-US" sz="3600" dirty="0" err="1" smtClean="0">
                <a:solidFill>
                  <a:srgbClr val="FFFF00"/>
                </a:solidFill>
              </a:rPr>
              <a:t>seulement</a:t>
            </a:r>
            <a:r>
              <a:rPr lang="en-US" sz="3600" dirty="0" smtClean="0">
                <a:solidFill>
                  <a:srgbClr val="FFFF00"/>
                </a:solidFill>
              </a:rPr>
              <a:t> le LHC !</a:t>
            </a:r>
            <a:endParaRPr lang="en-US" sz="3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67327"/>
      </p:ext>
    </p:extLst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4068"/>
            <a:ext cx="9982200" cy="762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L</a:t>
            </a:r>
            <a:r>
              <a:rPr lang="fr" sz="3200" dirty="0">
                <a:solidFill>
                  <a:srgbClr val="FFFF00"/>
                </a:solidFill>
              </a:rPr>
              <a:t>e SPS: un injecteur pour le LHC et un accélérateur pour les expériences de la zone Nord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 CERN </a:t>
            </a:r>
            <a:r>
              <a:rPr lang="en-GB" dirty="0" err="1" smtClean="0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8488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" y="0"/>
            <a:ext cx="1036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Le CERN a été fondé en 1954: 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États européens</a:t>
            </a:r>
          </a:p>
          <a:p>
            <a:pPr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</a:t>
            </a:r>
            <a:r>
              <a:rPr lang="fr" sz="3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«</a:t>
            </a:r>
            <a:r>
              <a:rPr lang="fr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 La science au service de la paix </a:t>
            </a:r>
            <a:r>
              <a:rPr lang="fr" sz="36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»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>
              <a:defRPr/>
            </a:pP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Aujourd’hui: 2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3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États membres</a:t>
            </a:r>
            <a:endParaRPr lang="fr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831844" y="3657600"/>
            <a:ext cx="8326628" cy="3200400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US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</a:t>
            </a: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membres: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l’Allemagne, l'Autriche, la Belgique, la Bulgarie, le Danemark, l'Espagne, la Finlande, la France, la Grèce, la Hongrie, Israël,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l'Italie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Norvège, les Pays-Bas, la Pologne, le Portugal, la Roumanie,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la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Serbie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Slovaquie, la République tchèque, le Royaume-Uni, la Suède et la Suisse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associés: 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en-GB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Croatie</a:t>
            </a:r>
            <a:r>
              <a:rPr lang="en-GB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C</a:t>
            </a:r>
            <a:r>
              <a:rPr lang="fr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hypre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l'Inde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la </a:t>
            </a:r>
            <a:r>
              <a:rPr lang="fr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Lithuanie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 le Pakistan, </a:t>
            </a:r>
            <a:endParaRPr lang="en-US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Slovenie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,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la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Turquie, l'Ukraine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US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Conseil: </a:t>
            </a:r>
            <a:r>
              <a:rPr lang="fr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les États-Unis d’Amérique, la Fédération de Russie, le Japon, la Commission européenne, le JINR et l’UNESCO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en-GB" sz="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533400" y="2209800"/>
            <a:ext cx="5943600" cy="1003176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28588" indent="-128588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2600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membres du personnel titulaires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1800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autres membres du personnel </a:t>
            </a:r>
            <a:r>
              <a:rPr lang="fr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rémunérés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  ~ </a:t>
            </a:r>
            <a:r>
              <a:rPr lang="en-GB" sz="2000" dirty="0" smtClean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12500 </a:t>
            </a:r>
            <a:r>
              <a:rPr lang="fr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rPr>
              <a:t>utilisateurs scientifiques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 smtClean="0">
                <a:latin typeface="Calibri" panose="020F0502020204030204" pitchFamily="34" charset="0"/>
              </a:rPr>
              <a:t>(60 m long)</a:t>
            </a:r>
            <a:endParaRPr lang="en-US" b="1" dirty="0"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9600" y="995369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Les expériences à plus faible énergie auprès du PS ou du SPS (dans la gamme </a:t>
            </a:r>
            <a:r>
              <a:rPr lang="fr" sz="2000" dirty="0" smtClean="0">
                <a:solidFill>
                  <a:srgbClr val="99CCFF"/>
                </a:solidFill>
              </a:rPr>
              <a:t>1-</a:t>
            </a:r>
            <a:r>
              <a:rPr lang="en-US" sz="2000" dirty="0" smtClean="0">
                <a:solidFill>
                  <a:srgbClr val="99CCFF"/>
                </a:solidFill>
              </a:rPr>
              <a:t>4</a:t>
            </a:r>
            <a:r>
              <a:rPr lang="fr" sz="2000" dirty="0" smtClean="0">
                <a:solidFill>
                  <a:srgbClr val="99CCFF"/>
                </a:solidFill>
              </a:rPr>
              <a:t>00</a:t>
            </a:r>
            <a:r>
              <a:rPr lang="fr" sz="2000" dirty="0">
                <a:solidFill>
                  <a:srgbClr val="99CCFF"/>
                </a:solidFill>
              </a:rPr>
              <a:t> </a:t>
            </a:r>
            <a:r>
              <a:rPr lang="fr" sz="2000" dirty="0" err="1">
                <a:solidFill>
                  <a:srgbClr val="99CCFF"/>
                </a:solidFill>
              </a:rPr>
              <a:t>GeV</a:t>
            </a:r>
            <a:r>
              <a:rPr lang="fr" sz="2000" dirty="0">
                <a:solidFill>
                  <a:srgbClr val="99CCFF"/>
                </a:solidFill>
              </a:rPr>
              <a:t>) </a:t>
            </a:r>
            <a:br>
              <a:rPr lang="fr" sz="2000" dirty="0">
                <a:solidFill>
                  <a:srgbClr val="99CCFF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permettent des mesures de précision et des comparaisons avec la théorie</a:t>
            </a:r>
            <a:r>
              <a:rPr lang="fr" sz="2000" dirty="0">
                <a:solidFill>
                  <a:schemeClr val="accent1"/>
                </a:solidFill>
              </a:rPr>
              <a:t/>
            </a:r>
            <a:br>
              <a:rPr lang="fr" sz="2000" dirty="0">
                <a:solidFill>
                  <a:schemeClr val="accent1"/>
                </a:solidFill>
              </a:rPr>
            </a:br>
            <a:r>
              <a:rPr lang="fr" sz="2000" dirty="0">
                <a:solidFill>
                  <a:srgbClr val="99CCFF"/>
                </a:solidFill>
              </a:rPr>
              <a:t>Les écarts peuvent être le signe d'une nouvelle physique à des énergies plus élevées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270" y="2438400"/>
            <a:ext cx="4641494" cy="35814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8800" y="4942582"/>
            <a:ext cx="297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smtClean="0">
                <a:solidFill>
                  <a:schemeClr val="accent5"/>
                </a:solidFill>
              </a:rPr>
              <a:t>Super </a:t>
            </a:r>
            <a:r>
              <a:rPr lang="de-AT" sz="1600" dirty="0">
                <a:solidFill>
                  <a:schemeClr val="accent5"/>
                </a:solidFill>
              </a:rPr>
              <a:t>P</a:t>
            </a:r>
            <a:r>
              <a:rPr lang="de-AT" sz="1600" dirty="0" smtClean="0">
                <a:solidFill>
                  <a:schemeClr val="accent5"/>
                </a:solidFill>
              </a:rPr>
              <a:t>roton Synchrotron (1976)</a:t>
            </a:r>
          </a:p>
          <a:p>
            <a:r>
              <a:rPr lang="de-AT" sz="1600" dirty="0">
                <a:solidFill>
                  <a:schemeClr val="accent5"/>
                </a:solidFill>
              </a:rPr>
              <a:t>Protons </a:t>
            </a:r>
            <a:r>
              <a:rPr lang="de-AT" sz="1600" dirty="0" err="1" smtClean="0">
                <a:solidFill>
                  <a:schemeClr val="accent5"/>
                </a:solidFill>
              </a:rPr>
              <a:t>jusqu'à</a:t>
            </a:r>
            <a:r>
              <a:rPr lang="de-AT" sz="1600" dirty="0" smtClean="0">
                <a:solidFill>
                  <a:schemeClr val="accent5"/>
                </a:solidFill>
              </a:rPr>
              <a:t> 400 </a:t>
            </a:r>
            <a:r>
              <a:rPr lang="de-AT" sz="1600" dirty="0" err="1" smtClean="0">
                <a:solidFill>
                  <a:schemeClr val="accent5"/>
                </a:solidFill>
              </a:rPr>
              <a:t>GeV</a:t>
            </a:r>
            <a:r>
              <a:rPr lang="de-AT" sz="1600" dirty="0" smtClean="0">
                <a:solidFill>
                  <a:schemeClr val="accent5"/>
                </a:solidFill>
              </a:rPr>
              <a:t>, max. 9.5x10</a:t>
            </a:r>
            <a:r>
              <a:rPr lang="de-AT" sz="1600" baseline="30000" dirty="0" smtClean="0">
                <a:solidFill>
                  <a:schemeClr val="accent5"/>
                </a:solidFill>
              </a:rPr>
              <a:t>9</a:t>
            </a:r>
            <a:r>
              <a:rPr lang="de-AT" sz="1600" dirty="0" smtClean="0">
                <a:solidFill>
                  <a:schemeClr val="accent5"/>
                </a:solidFill>
              </a:rPr>
              <a:t> p par </a:t>
            </a:r>
            <a:r>
              <a:rPr lang="de-AT" sz="1600" dirty="0" err="1" smtClean="0">
                <a:solidFill>
                  <a:schemeClr val="accent5"/>
                </a:solidFill>
              </a:rPr>
              <a:t>bouquet</a:t>
            </a:r>
            <a:endParaRPr lang="de-AT" sz="1600" dirty="0" smtClean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 smtClean="0">
                <a:latin typeface="Calibri" panose="020F0502020204030204" pitchFamily="34" charset="0"/>
              </a:rPr>
              <a:t>(60 m long)</a:t>
            </a:r>
            <a:endParaRPr lang="en-US" b="1" dirty="0"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709571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9600" y="995369"/>
            <a:ext cx="11049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99CCFF"/>
                </a:solidFill>
              </a:rPr>
              <a:t>6 </a:t>
            </a:r>
            <a:r>
              <a:rPr lang="en-US" sz="2000" dirty="0" err="1">
                <a:solidFill>
                  <a:srgbClr val="99CCFF"/>
                </a:solidFill>
              </a:rPr>
              <a:t>expériences</a:t>
            </a:r>
            <a:r>
              <a:rPr lang="en-US" sz="2000" dirty="0">
                <a:solidFill>
                  <a:srgbClr val="99CCFF"/>
                </a:solidFill>
              </a:rPr>
              <a:t> </a:t>
            </a:r>
            <a:r>
              <a:rPr lang="en-US" sz="2000" dirty="0" err="1">
                <a:solidFill>
                  <a:srgbClr val="99CCFF"/>
                </a:solidFill>
              </a:rPr>
              <a:t>approuvées</a:t>
            </a:r>
            <a:r>
              <a:rPr lang="en-US" sz="2000" dirty="0" smtClean="0">
                <a:solidFill>
                  <a:srgbClr val="99CCFF"/>
                </a:solidFill>
              </a:rPr>
              <a:t>:</a:t>
            </a:r>
          </a:p>
          <a:p>
            <a:endParaRPr lang="en-US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NA58 (COMPASS): </a:t>
            </a:r>
            <a:r>
              <a:rPr lang="fr" sz="1600" dirty="0">
                <a:solidFill>
                  <a:schemeClr val="accent1"/>
                </a:solidFill>
              </a:rPr>
              <a:t>physique sur le spin des muons, spectroscopie </a:t>
            </a:r>
            <a:r>
              <a:rPr lang="fr" sz="1600" dirty="0" smtClean="0">
                <a:solidFill>
                  <a:schemeClr val="accent1"/>
                </a:solidFill>
              </a:rPr>
              <a:t>hadronique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NA61 (SHINE): </a:t>
            </a:r>
            <a:r>
              <a:rPr lang="fr" sz="1600" dirty="0">
                <a:solidFill>
                  <a:schemeClr val="accent1"/>
                </a:solidFill>
              </a:rPr>
              <a:t>interaction forte, plasma quarks-gluons, neutrinos et programme sur les rayons cosmiques </a:t>
            </a:r>
            <a:endParaRPr lang="en-US" sz="1600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NA62</a:t>
            </a:r>
            <a:r>
              <a:rPr lang="en-US" sz="1600" dirty="0">
                <a:solidFill>
                  <a:schemeClr val="accent1"/>
                </a:solidFill>
              </a:rPr>
              <a:t>: </a:t>
            </a:r>
            <a:r>
              <a:rPr lang="fr" sz="1600" dirty="0">
                <a:solidFill>
                  <a:schemeClr val="accent1"/>
                </a:solidFill>
              </a:rPr>
              <a:t>désintégrations rares du </a:t>
            </a:r>
            <a:r>
              <a:rPr lang="en-US" sz="1600" dirty="0" smtClean="0">
                <a:solidFill>
                  <a:schemeClr val="accent1"/>
                </a:solidFill>
              </a:rPr>
              <a:t>K BR(K</a:t>
            </a:r>
            <a:r>
              <a:rPr lang="en-US" sz="1600" baseline="30000" dirty="0">
                <a:solidFill>
                  <a:schemeClr val="accent1"/>
                </a:solidFill>
              </a:rPr>
              <a:t>+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 smtClean="0">
                <a:solidFill>
                  <a:schemeClr val="accent1"/>
                </a:solidFill>
              </a:rPr>
              <a:t>π</a:t>
            </a:r>
            <a:r>
              <a:rPr lang="en-US" sz="1600" baseline="30000" dirty="0" smtClean="0">
                <a:solidFill>
                  <a:schemeClr val="accent1"/>
                </a:solidFill>
              </a:rPr>
              <a:t>+</a:t>
            </a:r>
            <a:r>
              <a:rPr lang="en-US" sz="16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en-US" sz="1600" dirty="0" smtClean="0">
                <a:solidFill>
                  <a:schemeClr val="accent1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NA63: </a:t>
            </a:r>
            <a:r>
              <a:rPr lang="fr" sz="1600" dirty="0">
                <a:solidFill>
                  <a:schemeClr val="accent1"/>
                </a:solidFill>
              </a:rPr>
              <a:t>processus électromagnétiques dans les champs cristallins élevés</a:t>
            </a:r>
            <a:endParaRPr lang="en-US" sz="16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NA64:  </a:t>
            </a:r>
            <a:r>
              <a:rPr lang="fr" sz="1600" dirty="0">
                <a:solidFill>
                  <a:schemeClr val="accent1"/>
                </a:solidFill>
              </a:rPr>
              <a:t>recherche de secteurs sombres dans les événements présentant de l'énergie manquante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accent1"/>
                </a:solidFill>
              </a:rPr>
              <a:t>NA65 (</a:t>
            </a:r>
            <a:r>
              <a:rPr lang="en-US" sz="1600" dirty="0" err="1" smtClean="0">
                <a:solidFill>
                  <a:schemeClr val="accent1"/>
                </a:solidFill>
              </a:rPr>
              <a:t>DsTau</a:t>
            </a:r>
            <a:r>
              <a:rPr lang="en-US" sz="1600" dirty="0" smtClean="0">
                <a:solidFill>
                  <a:schemeClr val="accent1"/>
                </a:solidFill>
              </a:rPr>
              <a:t>): </a:t>
            </a:r>
            <a:r>
              <a:rPr lang="en-US" sz="1600" dirty="0" err="1">
                <a:solidFill>
                  <a:schemeClr val="accent1"/>
                </a:solidFill>
              </a:rPr>
              <a:t>étude</a:t>
            </a:r>
            <a:r>
              <a:rPr lang="en-US" sz="1600" dirty="0">
                <a:solidFill>
                  <a:schemeClr val="accent1"/>
                </a:solidFill>
              </a:rPr>
              <a:t> de la production de </a:t>
            </a:r>
            <a:r>
              <a:rPr lang="en-US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1600" baseline="-25000" dirty="0" err="1" smtClean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en-US" sz="1600" dirty="0" smtClean="0">
                <a:solidFill>
                  <a:schemeClr val="accent1"/>
                </a:solidFill>
              </a:rPr>
              <a:t> </a:t>
            </a: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9443" y="33528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Par </a:t>
            </a:r>
            <a:r>
              <a:rPr lang="en-GB" dirty="0" err="1" smtClean="0">
                <a:solidFill>
                  <a:schemeClr val="accent5"/>
                </a:solidFill>
              </a:rPr>
              <a:t>exemple</a:t>
            </a:r>
            <a:r>
              <a:rPr lang="en-GB" dirty="0" smtClean="0">
                <a:solidFill>
                  <a:schemeClr val="accent5"/>
                </a:solidFill>
              </a:rPr>
              <a:t> NA62: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3722132"/>
            <a:ext cx="5598563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34" y="152400"/>
            <a:ext cx="10972800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Plateforme </a:t>
            </a:r>
            <a:r>
              <a:rPr lang="fr" dirty="0" smtClean="0">
                <a:solidFill>
                  <a:srgbClr val="FFFF00"/>
                </a:solidFill>
              </a:rPr>
              <a:t>neutrino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fr" sz="2400" dirty="0">
                <a:solidFill>
                  <a:srgbClr val="FFFF00"/>
                </a:solidFill>
              </a:rPr>
              <a:t>(nouvelle extension de la zone Nord)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40" y="930782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1"/>
                </a:solidFill>
                <a:ea typeface="Arial" charset="0"/>
                <a:cs typeface="Arial" charset="0"/>
              </a:rPr>
              <a:t>Tout comme les quarks ont des couleurs, les neutrinos ont différentes saveurs </a:t>
            </a:r>
            <a:r>
              <a:rPr lang="en-US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chemeClr val="accent1"/>
                </a:solidFill>
              </a:rPr>
              <a:t>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smtClean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fr" dirty="0">
                <a:solidFill>
                  <a:srgbClr val="FF0000"/>
                </a:solidFill>
                <a:ea typeface="Arial" charset="0"/>
                <a:cs typeface="Arial" charset="0"/>
              </a:rPr>
              <a:t> et leur saveur varie </a:t>
            </a:r>
            <a:r>
              <a:rPr lang="en-US" dirty="0" smtClean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 smtClean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smtClean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 smtClean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Elle a été étudiée avec des faisceaux de </a:t>
            </a:r>
            <a:r>
              <a:rPr lang="en-US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envoyés depuis le CERN jusqu’au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Gran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, en Italie (CNGS). 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/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La plateforme neutrino fonctionne comme une zone de test, avec des faisceaux chargés destinés à des détecteurs de neutrinos (par ex. pour la R&amp;D sur de grands détecteurs à argon liquide).</a:t>
            </a: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Les expériences auront lieu aux États-Unis et au Japon.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7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LBNF/DUNE </a:t>
            </a:r>
            <a:r>
              <a:rPr lang="fr" dirty="0">
                <a:solidFill>
                  <a:schemeClr val="accent5"/>
                </a:solidFill>
              </a:rPr>
              <a:t>aux États-Unis </a:t>
            </a:r>
            <a:r>
              <a:rPr lang="en-US" dirty="0" smtClean="0">
                <a:solidFill>
                  <a:schemeClr val="accent5"/>
                </a:solidFill>
              </a:rPr>
              <a:t>: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ISOLDE et </a:t>
            </a:r>
            <a:r>
              <a:rPr lang="en-US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6488"/>
            <a:ext cx="10194131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Physique nucléaire: ISOLDE et </a:t>
            </a:r>
            <a:r>
              <a:rPr lang="fr" dirty="0" err="1" smtClean="0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335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99CCFF"/>
                </a:solidFill>
              </a:rPr>
              <a:t>ISOLDE: </a:t>
            </a:r>
            <a:r>
              <a:rPr lang="fr" sz="2000" b="1" dirty="0">
                <a:solidFill>
                  <a:srgbClr val="99CCFF"/>
                </a:solidFill>
              </a:rPr>
              <a:t>faisceaux d’ions </a:t>
            </a:r>
            <a:r>
              <a:rPr lang="fr" sz="2000" b="1" dirty="0" smtClean="0">
                <a:solidFill>
                  <a:srgbClr val="99CCFF"/>
                </a:solidFill>
              </a:rPr>
              <a:t>radioactifs</a:t>
            </a:r>
            <a:endParaRPr lang="en-US" sz="2000" b="1" dirty="0" smtClean="0">
              <a:solidFill>
                <a:srgbClr val="99CCFF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1000 </a:t>
            </a:r>
            <a:r>
              <a:rPr lang="fr" dirty="0">
                <a:solidFill>
                  <a:schemeClr val="accent1"/>
                </a:solidFill>
              </a:rPr>
              <a:t>nucléides de plus de 75 éléments produits, environ 50 expériences chaque année</a:t>
            </a:r>
            <a:endParaRPr lang="en-US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Physique nucléaire 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Interactions </a:t>
            </a:r>
            <a:r>
              <a:rPr lang="en-US" i="1" dirty="0" err="1" smtClean="0">
                <a:solidFill>
                  <a:schemeClr val="accent5"/>
                </a:solidFill>
              </a:rPr>
              <a:t>fondamentales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Astrophysique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i="1" dirty="0" err="1" smtClean="0">
                <a:solidFill>
                  <a:schemeClr val="accent5"/>
                </a:solidFill>
              </a:rPr>
              <a:t>nucléaire</a:t>
            </a:r>
            <a:endParaRPr lang="en-US" i="1" dirty="0" smtClean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 smtClean="0">
                <a:solidFill>
                  <a:schemeClr val="accent5"/>
                </a:solidFill>
              </a:rPr>
              <a:t>L’Application</a:t>
            </a:r>
            <a:r>
              <a:rPr lang="en-US" i="1" dirty="0" smtClean="0">
                <a:solidFill>
                  <a:schemeClr val="accent5"/>
                </a:solidFill>
              </a:rPr>
              <a:t> (</a:t>
            </a:r>
            <a:r>
              <a:rPr lang="fr" i="1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médicales</a:t>
            </a:r>
            <a:r>
              <a:rPr lang="en-US" i="1" dirty="0" smtClean="0">
                <a:solidFill>
                  <a:schemeClr val="accent5"/>
                </a:solidFill>
              </a:rPr>
              <a:t>, p</a:t>
            </a:r>
            <a:r>
              <a:rPr lang="fr" i="1" dirty="0" err="1" smtClean="0">
                <a:solidFill>
                  <a:schemeClr val="accent5"/>
                </a:solidFill>
              </a:rPr>
              <a:t>hysique</a:t>
            </a:r>
            <a:r>
              <a:rPr lang="fr" i="1" dirty="0" smtClean="0">
                <a:solidFill>
                  <a:schemeClr val="accent5"/>
                </a:solidFill>
              </a:rPr>
              <a:t> </a:t>
            </a:r>
            <a:r>
              <a:rPr lang="fr" i="1" dirty="0">
                <a:solidFill>
                  <a:schemeClr val="accent5"/>
                </a:solidFill>
              </a:rPr>
              <a:t>du </a:t>
            </a:r>
            <a:r>
              <a:rPr lang="fr" i="1" dirty="0" smtClean="0">
                <a:solidFill>
                  <a:schemeClr val="accent5"/>
                </a:solidFill>
              </a:rPr>
              <a:t>solide</a:t>
            </a:r>
            <a:r>
              <a:rPr lang="en-US" i="1" dirty="0" smtClean="0">
                <a:solidFill>
                  <a:schemeClr val="accent5"/>
                </a:solidFill>
              </a:rPr>
              <a:t>)</a:t>
            </a:r>
            <a:endParaRPr lang="en-US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3335" y="2717197"/>
            <a:ext cx="62544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Plus de 20 matériaux pour les cibles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:</a:t>
            </a:r>
            <a:endParaRPr lang="en-US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  </a:t>
            </a:r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carbures, oxydes, métaux solides, </a:t>
            </a: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   métaux en fusion et sels en 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fusion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 (U, Ta,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 smtClean="0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3 types de sources d'ions: surfaces, plasmas, </a:t>
            </a:r>
            <a:r>
              <a:rPr lang="fr" dirty="0" smtClean="0">
                <a:solidFill>
                  <a:schemeClr val="accent5"/>
                </a:solidFill>
                <a:ea typeface="Arial" charset="0"/>
                <a:cs typeface="Arial" charset="0"/>
              </a:rPr>
              <a:t>lasers</a:t>
            </a:r>
            <a:endParaRPr lang="en-US" dirty="0" smtClean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endParaRPr lang="fr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HIE-ISOLDE (</a:t>
            </a:r>
            <a:r>
              <a:rPr lang="fr" dirty="0">
                <a:solidFill>
                  <a:schemeClr val="accent1"/>
                </a:solidFill>
                <a:latin typeface="Calibri" panose="020F0502020204030204" pitchFamily="34" charset="0"/>
              </a:rPr>
              <a:t>post-accélération jusqu'à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10 MeV/nucleon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666" y="4526620"/>
            <a:ext cx="109214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99CCFF"/>
                </a:solidFill>
              </a:rPr>
              <a:t>nTOF</a:t>
            </a:r>
            <a:r>
              <a:rPr lang="en-US" sz="2000" b="1" dirty="0" smtClean="0">
                <a:solidFill>
                  <a:srgbClr val="99CCFF"/>
                </a:solidFill>
              </a:rPr>
              <a:t> (</a:t>
            </a:r>
            <a:r>
              <a:rPr lang="fr" sz="2000" b="1" dirty="0">
                <a:solidFill>
                  <a:srgbClr val="99CCFF"/>
                </a:solidFill>
              </a:rPr>
              <a:t>expérience sur le temps de </a:t>
            </a:r>
            <a:endParaRPr lang="en-US" sz="2000" b="1" dirty="0" smtClean="0">
              <a:solidFill>
                <a:srgbClr val="99CCFF"/>
              </a:solidFill>
            </a:endParaRPr>
          </a:p>
          <a:p>
            <a:r>
              <a:rPr lang="en-US" sz="2000" b="1" dirty="0">
                <a:solidFill>
                  <a:srgbClr val="99CCFF"/>
                </a:solidFill>
              </a:rPr>
              <a:t>	</a:t>
            </a:r>
            <a:r>
              <a:rPr lang="fr" sz="2000" b="1" dirty="0" smtClean="0">
                <a:solidFill>
                  <a:srgbClr val="99CCFF"/>
                </a:solidFill>
              </a:rPr>
              <a:t>vol </a:t>
            </a:r>
            <a:r>
              <a:rPr lang="fr" sz="2000" b="1" dirty="0">
                <a:solidFill>
                  <a:srgbClr val="99CCFF"/>
                </a:solidFill>
              </a:rPr>
              <a:t>des neutrons</a:t>
            </a:r>
            <a:r>
              <a:rPr lang="en-US" sz="2000" b="1" dirty="0" smtClean="0">
                <a:solidFill>
                  <a:srgbClr val="99CCFF"/>
                </a:solidFill>
              </a:rPr>
              <a:t>)</a:t>
            </a:r>
          </a:p>
          <a:p>
            <a:r>
              <a:rPr lang="fr" dirty="0">
                <a:solidFill>
                  <a:schemeClr val="accent1"/>
                </a:solidFill>
              </a:rPr>
              <a:t>Mesure de la section efficace des neutrons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Astrophysique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Physique nucléaire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Applications médicales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Transmutation des déchets nucléaires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152400"/>
            <a:ext cx="14611349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66431"/>
            <a:ext cx="11658600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111750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 smtClean="0">
                <a:solidFill>
                  <a:srgbClr val="99CCFF"/>
                </a:solidFill>
                <a:ea typeface="Arial" charset="0"/>
                <a:cs typeface="Arial" charset="0"/>
              </a:rPr>
              <a:t>Comparaison </a:t>
            </a:r>
            <a:r>
              <a:rPr lang="fr" sz="2000" dirty="0">
                <a:solidFill>
                  <a:srgbClr val="99CCFF"/>
                </a:solidFill>
                <a:ea typeface="Arial" charset="0"/>
                <a:cs typeface="Arial" charset="0"/>
              </a:rPr>
              <a:t>matière-antimatière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Test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l’invariance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CPT, la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sym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trie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la plus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fondamentale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 la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th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orie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relativiste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des champs </a:t>
            </a:r>
            <a:r>
              <a:rPr lang="en-US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quantiques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Test du principle d’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quivalence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faible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en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mesurant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le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comportement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gravitationnel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l’antimati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re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Mesures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syst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mes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de type “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antihydrog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ne”: h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lium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antiprotonique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 helium,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positronium</a:t>
            </a:r>
            <a:r>
              <a:rPr lang="en-US" dirty="0" smtClean="0">
                <a:solidFill>
                  <a:schemeClr val="accent1"/>
                </a:solidFill>
                <a:ea typeface="Arial" charset="0"/>
                <a:cs typeface="Arial" charset="0"/>
              </a:rPr>
              <a:t>, </a:t>
            </a:r>
            <a:r>
              <a:rPr lang="en-US" dirty="0" err="1" smtClean="0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 Antimatter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endParaRPr lang="fr-F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smtClean="0">
                <a:solidFill>
                  <a:schemeClr val="accent5"/>
                </a:solidFill>
              </a:rPr>
              <a:t>Le d</a:t>
            </a:r>
            <a:r>
              <a:rPr lang="fr" dirty="0" err="1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smtClean="0">
                <a:solidFill>
                  <a:schemeClr val="accent5"/>
                </a:solidFill>
              </a:rPr>
              <a:t>c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smtClean="0">
                <a:solidFill>
                  <a:schemeClr val="accent5"/>
                </a:solidFill>
              </a:rPr>
              <a:t>l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err="1" smtClean="0">
                <a:solidFill>
                  <a:schemeClr val="accent5"/>
                </a:solidFill>
              </a:rPr>
              <a:t>rateur</a:t>
            </a:r>
            <a:r>
              <a:rPr lang="de-AT" dirty="0" smtClean="0">
                <a:solidFill>
                  <a:schemeClr val="accent5"/>
                </a:solidFill>
              </a:rPr>
              <a:t> d‘ </a:t>
            </a:r>
            <a:r>
              <a:rPr lang="de-AT" dirty="0" err="1" smtClean="0">
                <a:solidFill>
                  <a:schemeClr val="accent5"/>
                </a:solidFill>
              </a:rPr>
              <a:t>antiprotons</a:t>
            </a:r>
            <a:r>
              <a:rPr lang="de-AT" dirty="0" smtClean="0">
                <a:solidFill>
                  <a:schemeClr val="accent5"/>
                </a:solidFill>
              </a:rPr>
              <a:t> (AD): </a:t>
            </a:r>
            <a:r>
              <a:rPr lang="de-AT" dirty="0" err="1" smtClean="0">
                <a:solidFill>
                  <a:schemeClr val="accent5"/>
                </a:solidFill>
              </a:rPr>
              <a:t>antiprotons</a:t>
            </a:r>
            <a:r>
              <a:rPr lang="de-AT" dirty="0" smtClean="0">
                <a:solidFill>
                  <a:schemeClr val="accent5"/>
                </a:solidFill>
              </a:rPr>
              <a:t> </a:t>
            </a:r>
            <a:r>
              <a:rPr lang="fr" dirty="0">
                <a:solidFill>
                  <a:schemeClr val="accent5"/>
                </a:solidFill>
              </a:rPr>
              <a:t>à</a:t>
            </a:r>
            <a:r>
              <a:rPr lang="de-AT" dirty="0" smtClean="0">
                <a:solidFill>
                  <a:schemeClr val="accent5"/>
                </a:solidFill>
              </a:rPr>
              <a:t> 5.3 </a:t>
            </a:r>
            <a:r>
              <a:rPr lang="de-AT" dirty="0" err="1" smtClean="0">
                <a:solidFill>
                  <a:schemeClr val="accent5"/>
                </a:solidFill>
              </a:rPr>
              <a:t>MeV</a:t>
            </a:r>
            <a:endParaRPr lang="de-AT" dirty="0" smtClean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mtClean="0">
                <a:solidFill>
                  <a:schemeClr val="accent5"/>
                </a:solidFill>
              </a:rPr>
              <a:t>ELENA</a:t>
            </a:r>
            <a:endParaRPr lang="de-AT">
              <a:solidFill>
                <a:schemeClr val="accent5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260101" cy="2637627"/>
            <a:chOff x="2339366" y="4041898"/>
            <a:chExt cx="9260101" cy="2637627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002058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chemeClr val="accent5"/>
                  </a:solidFill>
                </a:rPr>
                <a:t>En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mettant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en</a:t>
              </a:r>
              <a:r>
                <a:rPr lang="en-GB" dirty="0" smtClean="0">
                  <a:solidFill>
                    <a:schemeClr val="accent5"/>
                  </a:solidFill>
                </a:rPr>
                <a:t> service ELENA </a:t>
              </a: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Antiprotons </a:t>
              </a:r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tr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s </a:t>
              </a:r>
              <a:r>
                <a:rPr lang="en-GB" dirty="0" err="1" smtClean="0">
                  <a:solidFill>
                    <a:schemeClr val="accent5"/>
                  </a:solidFill>
                </a:rPr>
                <a:t>basse</a:t>
              </a:r>
              <a:r>
                <a:rPr lang="en-GB" dirty="0">
                  <a:solidFill>
                    <a:schemeClr val="accent5"/>
                  </a:solidFill>
                </a:rPr>
                <a:t> 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nergie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fr" dirty="0">
                  <a:solidFill>
                    <a:schemeClr val="accent5"/>
                  </a:solidFill>
                </a:rPr>
                <a:t>à</a:t>
              </a:r>
              <a:r>
                <a:rPr lang="en-GB" dirty="0" smtClean="0">
                  <a:solidFill>
                    <a:schemeClr val="accent5"/>
                  </a:solidFill>
                </a:rPr>
                <a:t> 100 </a:t>
              </a:r>
              <a:r>
                <a:rPr lang="en-GB" dirty="0" err="1" smtClean="0">
                  <a:solidFill>
                    <a:schemeClr val="accent5"/>
                  </a:solidFill>
                </a:rPr>
                <a:t>keV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→10-100 x plus </a:t>
              </a:r>
              <a:r>
                <a:rPr lang="en-GB" dirty="0" err="1" smtClean="0">
                  <a:solidFill>
                    <a:schemeClr val="accent5"/>
                  </a:solidFill>
                </a:rPr>
                <a:t>grande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efficacit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 de </a:t>
              </a:r>
            </a:p>
            <a:p>
              <a:r>
                <a:rPr lang="en-GB" smtClean="0">
                  <a:solidFill>
                    <a:schemeClr val="accent5"/>
                  </a:solidFill>
                </a:rPr>
                <a:t>     pi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geage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r>
                <a:rPr lang="en-GB" dirty="0" smtClean="0">
                  <a:solidFill>
                    <a:schemeClr val="accent5"/>
                  </a:solidFill>
                </a:rPr>
                <a:t> → Ex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cution</a:t>
              </a:r>
              <a:r>
                <a:rPr lang="en-GB" dirty="0" smtClean="0">
                  <a:solidFill>
                    <a:schemeClr val="accent5"/>
                  </a:solidFill>
                </a:rPr>
                <a:t> </a:t>
              </a:r>
              <a:r>
                <a:rPr lang="en-GB" dirty="0" err="1" smtClean="0">
                  <a:solidFill>
                    <a:schemeClr val="accent5"/>
                  </a:solidFill>
                </a:rPr>
                <a:t>parall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smtClean="0">
                  <a:solidFill>
                    <a:schemeClr val="accent5"/>
                  </a:solidFill>
                </a:rPr>
                <a:t>le </a:t>
              </a:r>
              <a:r>
                <a:rPr lang="en-GB" dirty="0" err="1" smtClean="0">
                  <a:solidFill>
                    <a:schemeClr val="accent5"/>
                  </a:solidFill>
                </a:rPr>
                <a:t>d’exp</a:t>
              </a:r>
              <a:r>
                <a:rPr lang="fr" dirty="0" err="1" smtClean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en-GB" dirty="0" err="1" smtClean="0">
                  <a:solidFill>
                    <a:schemeClr val="accent5"/>
                  </a:solidFill>
                </a:rPr>
                <a:t>riences</a:t>
              </a:r>
              <a:endParaRPr lang="en-GB" dirty="0" smtClean="0">
                <a:solidFill>
                  <a:schemeClr val="accent5"/>
                </a:solidFill>
              </a:endParaRPr>
            </a:p>
            <a:p>
              <a:endParaRPr lang="en-GB" dirty="0"/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9359900" y="6286500"/>
            <a:ext cx="2540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CD80EBE-9844-8249-A766-B820430A377D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Antiproton &amp; </a:t>
            </a:r>
            <a:r>
              <a:rPr lang="en-US" dirty="0" err="1" smtClean="0">
                <a:solidFill>
                  <a:srgbClr val="FFFF00"/>
                </a:solidFill>
              </a:rPr>
              <a:t>Antihydrogen</a:t>
            </a:r>
            <a:r>
              <a:rPr lang="en-US" dirty="0" smtClean="0">
                <a:solidFill>
                  <a:srgbClr val="FFFF00"/>
                </a:solidFill>
              </a:rPr>
              <a:t> Physics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9404" y="914400"/>
            <a:ext cx="45232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Comparaison matière-antimatière</a:t>
            </a:r>
          </a:p>
          <a:p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Relation fondamentale dans la théorie </a:t>
            </a:r>
            <a:r>
              <a:rPr lang="en-US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en-US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2000" i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actuelle</a:t>
            </a:r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 de la physique:</a:t>
            </a:r>
            <a:r>
              <a:rPr lang="f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m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 m,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g </a:t>
            </a:r>
            <a:r>
              <a:rPr lang="en-US" sz="20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= g</a:t>
            </a:r>
          </a:p>
          <a:p>
            <a:endParaRPr lang="en-US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57648" y="1676402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724398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 expériences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d'atomes exotiques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(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hélium 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antiprotonique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) et section efficace de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collisions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de noyaux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moment magnétique de l'antiproton </a:t>
            </a: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et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spectroscopie, expérience sur l’effet de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la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sur l'antimatière 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en-US" b="1" dirty="0" smtClean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expérience sur l’effet de la</a:t>
            </a:r>
          </a:p>
          <a:p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sur </a:t>
            </a:r>
            <a:r>
              <a:rPr lang="fr" dirty="0" smtClean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l'antimatière</a:t>
            </a:r>
            <a:endParaRPr lang="en-US" dirty="0" smtClean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nouvelles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expériences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en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discussion</a:t>
            </a:r>
            <a:endParaRPr lang="fr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i="1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ASACUSA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ALPHA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PS Hall Est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6553200" y="48006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Physique de l’environnement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568995"/>
            <a:ext cx="3765233" cy="315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dirty="0">
                <a:solidFill>
                  <a:schemeClr val="accent1"/>
                </a:solidFill>
              </a:rPr>
              <a:t>Nuages créés dans une grande chambre </a:t>
            </a:r>
            <a:r>
              <a:rPr lang="fr" dirty="0" smtClean="0">
                <a:solidFill>
                  <a:schemeClr val="accent1"/>
                </a:solidFill>
              </a:rPr>
              <a:t>climatique</a:t>
            </a:r>
            <a:endParaRPr lang="en-US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fr" dirty="0" smtClean="0">
                <a:solidFill>
                  <a:schemeClr val="accent1"/>
                </a:solidFill>
              </a:rPr>
              <a:t>Étude </a:t>
            </a:r>
            <a:r>
              <a:rPr lang="fr" dirty="0">
                <a:solidFill>
                  <a:schemeClr val="accent1"/>
                </a:solidFill>
              </a:rPr>
              <a:t>de l'influence des aérosols naturels et créés par l'homme sur le développement des nuages, au moyen de rayons cosmiques « simulés » par un faisceau du PS </a:t>
            </a:r>
          </a:p>
          <a:p>
            <a:pPr>
              <a:spcAft>
                <a:spcPts val="600"/>
              </a:spcAft>
            </a:pPr>
            <a:r>
              <a:rPr lang="en-US" dirty="0" smtClean="0">
                <a:solidFill>
                  <a:schemeClr val="accent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70865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809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</a:t>
            </a:r>
            <a:r>
              <a:rPr lang="fr" dirty="0">
                <a:solidFill>
                  <a:srgbClr val="99CCFF"/>
                </a:solidFill>
              </a:rPr>
              <a:t>étudie les effets des rayons cosmiques sur la formation des nuages</a:t>
            </a:r>
          </a:p>
          <a:p>
            <a:endParaRPr lang="fr" b="1" dirty="0"/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5029200"/>
            <a:ext cx="100584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Résultat notable de CLOUD: </a:t>
            </a:r>
          </a:p>
          <a:p>
            <a:pPr>
              <a:spcAft>
                <a:spcPts val="0"/>
              </a:spcAft>
            </a:pPr>
            <a:endParaRPr lang="fr" sz="75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La formation des nuages était plus importante que ce que l'on pensait pendant l'ère </a:t>
            </a:r>
            <a:r>
              <a:rPr lang="fr" dirty="0" err="1">
                <a:solidFill>
                  <a:srgbClr val="FF0000"/>
                </a:solidFill>
              </a:rPr>
              <a:t>pré-industrielle</a:t>
            </a:r>
            <a:r>
              <a:rPr lang="fr" dirty="0">
                <a:solidFill>
                  <a:srgbClr val="FF0000"/>
                </a:solidFill>
              </a:rPr>
              <a:t>, et elle est influencée par les rayons cosmiques. </a:t>
            </a: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Ce résultat est important pour réduire les incertitudes dans les modèles climatiques actuels.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EA57F81-F423-8644-BEA4-6567E1B995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21730"/>
            <a:ext cx="8460000" cy="579666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9982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200" kern="0">
                <a:solidFill>
                  <a:srgbClr val="FFFF00"/>
                </a:solidFill>
              </a:rPr>
              <a:t>Le CERN attire des scientifiques du monde entier </a:t>
            </a:r>
            <a:endParaRPr lang="fr" sz="3200" kern="0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6400" y="1295400"/>
            <a:ext cx="4814138" cy="461665"/>
            <a:chOff x="5410200" y="1752600"/>
            <a:chExt cx="4814138" cy="461665"/>
          </a:xfrm>
        </p:grpSpPr>
        <p:sp>
          <p:nvSpPr>
            <p:cNvPr id="8" name="Rectangle 7"/>
            <p:cNvSpPr/>
            <p:nvPr/>
          </p:nvSpPr>
          <p:spPr bwMode="auto">
            <a:xfrm>
              <a:off x="5410200" y="1752600"/>
              <a:ext cx="481413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en-US" sz="2400"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38800" y="1790342"/>
              <a:ext cx="45611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~</a:t>
              </a:r>
              <a:r>
                <a:rPr lang="fr" sz="2000" dirty="0" smtClean="0">
                  <a:solidFill>
                    <a:srgbClr val="FF0000"/>
                  </a:solidFill>
                </a:rPr>
                <a:t> 1</a:t>
              </a:r>
              <a:r>
                <a:rPr lang="en-US" sz="2000" dirty="0" smtClean="0">
                  <a:solidFill>
                    <a:srgbClr val="FF0000"/>
                  </a:solidFill>
                </a:rPr>
                <a:t>2</a:t>
              </a:r>
              <a:r>
                <a:rPr lang="fr" sz="2000" dirty="0">
                  <a:solidFill>
                    <a:srgbClr val="FF0000"/>
                  </a:solidFill>
                </a:rPr>
                <a:t> </a:t>
              </a:r>
              <a:r>
                <a:rPr lang="en-US" sz="2000" dirty="0" smtClean="0">
                  <a:solidFill>
                    <a:srgbClr val="FF0000"/>
                  </a:solidFill>
                </a:rPr>
                <a:t>5</a:t>
              </a:r>
              <a:r>
                <a:rPr lang="fr" sz="2000" dirty="0" smtClean="0">
                  <a:solidFill>
                    <a:srgbClr val="FF0000"/>
                  </a:solidFill>
                </a:rPr>
                <a:t>00 </a:t>
              </a:r>
              <a:r>
                <a:rPr lang="fr" sz="2000" dirty="0">
                  <a:solidFill>
                    <a:srgbClr val="FF0000"/>
                  </a:solidFill>
                </a:rPr>
                <a:t>utilisateurs de </a:t>
              </a:r>
              <a:r>
                <a:rPr lang="en-US" sz="2000" smtClean="0">
                  <a:solidFill>
                    <a:srgbClr val="FF0000"/>
                  </a:solidFill>
                </a:rPr>
                <a:t>116</a:t>
              </a:r>
              <a:r>
                <a:rPr lang="fr" sz="2000" smtClean="0">
                  <a:solidFill>
                    <a:srgbClr val="FF0000"/>
                  </a:solidFill>
                </a:rPr>
                <a:t> </a:t>
              </a:r>
              <a:r>
                <a:rPr lang="en-US" sz="2000" dirty="0" err="1" smtClean="0">
                  <a:solidFill>
                    <a:srgbClr val="FF0000"/>
                  </a:solidFill>
                </a:rPr>
                <a:t>nationalit</a:t>
              </a:r>
              <a:r>
                <a:rPr lang="fr" sz="2000" dirty="0" err="1">
                  <a:solidFill>
                    <a:srgbClr val="FF0000"/>
                  </a:solidFill>
                </a:rPr>
                <a:t>é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6" y="3276600"/>
            <a:ext cx="5740400" cy="334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Expériences hors accélérateurs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7942" y="776948"/>
            <a:ext cx="78056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CAST: </a:t>
            </a:r>
            <a:r>
              <a:rPr lang="fr" dirty="0" err="1">
                <a:solidFill>
                  <a:srgbClr val="99CCFF"/>
                </a:solidFill>
              </a:rPr>
              <a:t>Téléscope</a:t>
            </a:r>
            <a:r>
              <a:rPr lang="fr" dirty="0">
                <a:solidFill>
                  <a:srgbClr val="99CCFF"/>
                </a:solidFill>
              </a:rPr>
              <a:t> à axions solaire du CERN</a:t>
            </a:r>
            <a:endParaRPr lang="en-US" dirty="0" smtClean="0">
              <a:solidFill>
                <a:srgbClr val="99CCFF"/>
              </a:solidFill>
            </a:endParaRPr>
          </a:p>
          <a:p>
            <a:r>
              <a:rPr lang="en-US" sz="2000" dirty="0" smtClean="0">
                <a:solidFill>
                  <a:schemeClr val="accent1"/>
                </a:solidFill>
              </a:rPr>
              <a:t>	- </a:t>
            </a:r>
            <a:r>
              <a:rPr lang="fr" dirty="0">
                <a:solidFill>
                  <a:schemeClr val="accent1"/>
                </a:solidFill>
              </a:rPr>
              <a:t>La recherche d'axions solaires s'est achevée en 2015</a:t>
            </a:r>
          </a:p>
          <a:p>
            <a:r>
              <a:rPr lang="fr" dirty="0">
                <a:solidFill>
                  <a:schemeClr val="accent1"/>
                </a:solidFill>
              </a:rPr>
              <a:t>	- Nouvelle recherche d'axions de matière noire </a:t>
            </a:r>
          </a:p>
          <a:p>
            <a:r>
              <a:rPr lang="fr" dirty="0">
                <a:solidFill>
                  <a:schemeClr val="accent1"/>
                </a:solidFill>
              </a:rPr>
              <a:t>	- Nouvelle recherche de caméléons solaires</a:t>
            </a:r>
          </a:p>
          <a:p>
            <a:r>
              <a:rPr lang="en-US" sz="1000" b="1" dirty="0">
                <a:solidFill>
                  <a:schemeClr val="accent1"/>
                </a:solidFill>
              </a:rPr>
              <a:t>	</a:t>
            </a:r>
          </a:p>
          <a:p>
            <a:r>
              <a:rPr lang="fr" sz="1600" dirty="0">
                <a:solidFill>
                  <a:schemeClr val="accent1"/>
                </a:solidFill>
              </a:rPr>
              <a:t>Utilisation d'un aimant de test du LHC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624" y="2438401"/>
            <a:ext cx="4164576" cy="2743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027105" y="5791200"/>
            <a:ext cx="8640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9CCFF"/>
                </a:solidFill>
              </a:rPr>
              <a:t>OSQAR: </a:t>
            </a:r>
            <a:r>
              <a:rPr lang="fr" dirty="0">
                <a:solidFill>
                  <a:srgbClr val="99CCFF"/>
                </a:solidFill>
              </a:rPr>
              <a:t>Recherche d'axions en observant « la lumière qui brille à travers les parois de l'expérience » </a:t>
            </a:r>
            <a:r>
              <a:rPr lang="fr" dirty="0">
                <a:solidFill>
                  <a:schemeClr val="accent1"/>
                </a:solidFill>
              </a:rPr>
              <a:t>au moyen d'un prototype d'aimant dipolaire du LHC</a:t>
            </a:r>
            <a:endParaRPr lang="de-AT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7144" y="2438401"/>
            <a:ext cx="4155656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485478" y="5209402"/>
            <a:ext cx="2563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1"/>
                </a:solidFill>
              </a:rPr>
              <a:t>Nature Physics 13, 584-590 (2017)</a:t>
            </a:r>
            <a:endParaRPr lang="de-AT" sz="1200" i="1" dirty="0">
              <a:solidFill>
                <a:schemeClr val="accent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1" y="2039688"/>
            <a:ext cx="39116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1600" dirty="0">
                <a:solidFill>
                  <a:schemeClr val="accent1"/>
                </a:solidFill>
              </a:rPr>
              <a:t>Limites pour les couplages </a:t>
            </a:r>
            <a:r>
              <a:rPr lang="fr" sz="1600" dirty="0" err="1" smtClean="0">
                <a:solidFill>
                  <a:schemeClr val="accent1"/>
                </a:solidFill>
              </a:rPr>
              <a:t>axion</a:t>
            </a:r>
            <a:r>
              <a:rPr lang="fr" sz="1600" dirty="0" smtClean="0">
                <a:solidFill>
                  <a:schemeClr val="accent1"/>
                </a:solidFill>
              </a:rPr>
              <a:t>-photon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33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04751" y="417908"/>
            <a:ext cx="7772400" cy="563563"/>
          </a:xfrm>
          <a:prstGeom prst="rect">
            <a:avLst/>
          </a:prstGeom>
        </p:spPr>
        <p:txBody>
          <a:bodyPr/>
          <a:lstStyle/>
          <a:p>
            <a:r>
              <a:rPr lang="fr">
                <a:solidFill>
                  <a:srgbClr val="FFFF00"/>
                </a:solidFill>
              </a:rPr>
              <a:t>Les futurs accélérateurs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533400" y="981470"/>
            <a:ext cx="58674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Le LHC et son amélioration en vue d’une plus haute luminosité sont des éléments centraux du programme du CERN pour la ou les prochaines décennies.</a:t>
            </a: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Mais il faut préparer ce qui viendra </a:t>
            </a:r>
            <a:r>
              <a:rPr lang="fr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après</a:t>
            </a:r>
            <a:r>
              <a:rPr lang="en-US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/>
            </a:r>
            <a:br>
              <a:rPr lang="fr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Suite à la mise à jour de la stratégie européenne pour la physique des particules en juin 2020, poursuivez avec deux études</a:t>
            </a:r>
            <a:r>
              <a:rPr lang="fr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:</a:t>
            </a:r>
            <a:endParaRPr lang="en-US" sz="1800" kern="0" dirty="0" smtClean="0">
              <a:solidFill>
                <a:schemeClr val="accent1"/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FCC </a:t>
            </a: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- Futur accélérateur circulaire </a:t>
            </a:r>
            <a: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/>
            </a:r>
            <a:br>
              <a:rPr lang="en-US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en-GB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sur une machine de 100 km de circonférence </a:t>
            </a:r>
            <a:b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pour des collisions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p-p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à 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&gt;</a:t>
            </a:r>
            <a:r>
              <a:rPr lang="fr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100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 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r>
              <a:rPr lang="fr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et possible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collisioneur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en-US" sz="1800" kern="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en-US" sz="1800" kern="0" baseline="300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premier </a:t>
            </a:r>
            <a:r>
              <a:rPr lang="fr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</a:t>
            </a:r>
            <a:r>
              <a:rPr lang="en-US" sz="1800" kern="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tape (90-365 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GeV, </a:t>
            </a:r>
            <a:r>
              <a:rPr lang="en-US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usine</a:t>
            </a:r>
            <a:r>
              <a:rPr lang="en-US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Higgs)</a:t>
            </a:r>
          </a:p>
          <a:p>
            <a:pPr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sz="1800" kern="0" dirty="0" smtClean="0">
                <a:solidFill>
                  <a:srgbClr val="FFFF00"/>
                </a:solidFill>
                <a:latin typeface="Calibri" panose="020F0502020204030204" pitchFamily="34" charset="0"/>
              </a:rPr>
              <a:t>La </a:t>
            </a:r>
            <a:r>
              <a:rPr lang="fr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physique au-delà des collisionneurs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en-US" sz="1800" kern="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en-GB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fr" sz="1800" kern="0" dirty="0" err="1">
                <a:solidFill>
                  <a:srgbClr val="99CCFF"/>
                </a:solidFill>
                <a:latin typeface="Calibri" panose="020F0502020204030204" pitchFamily="34" charset="0"/>
              </a:rPr>
              <a:t>tude</a:t>
            </a: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qui explore les perspectives possibles 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utilisant les parties hors collisionneurs du complexe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d'accélérateurs du CERN </a:t>
            </a:r>
            <a:endParaRPr lang="en-US" sz="1800" kern="0" dirty="0" smtClean="0">
              <a:solidFill>
                <a:srgbClr val="99CCFF"/>
              </a:solidFill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fr" sz="1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52600"/>
            <a:ext cx="554933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En bref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9601200" cy="5029200"/>
          </a:xfrm>
        </p:spPr>
        <p:txBody>
          <a:bodyPr/>
          <a:lstStyle/>
          <a:p>
            <a:pPr marL="342900" lvl="1" indent="0"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programme scientifique du CERN: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 smtClean="0">
              <a:solidFill>
                <a:schemeClr val="accent1"/>
              </a:solidFill>
            </a:endParaRP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 riche et varié</a:t>
            </a: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Couvre une vaste gamme d'énergies, de la physique atomique à la frontière des plus hautes énergies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S'engage activement pour le transfert de technologies et l'éducation, et est pertinent pour proposer des solutions à des problèmes de société (technologies de l'information, santé, climat, énergie, etc</a:t>
            </a:r>
            <a:r>
              <a:rPr lang="fr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succès du CERN s’est construit sur son personnel </a:t>
            </a:r>
            <a:endParaRPr lang="en-US" dirty="0" smtClean="0">
              <a:solidFill>
                <a:schemeClr val="accent1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chemeClr val="accent1"/>
              </a:buClr>
              <a:buSzPct val="100000"/>
              <a:buNone/>
            </a:pPr>
            <a:r>
              <a:rPr lang="en-US" sz="1400" dirty="0" smtClean="0">
                <a:solidFill>
                  <a:schemeClr val="accent1"/>
                </a:solidFill>
              </a:rPr>
              <a:t/>
            </a:r>
            <a:br>
              <a:rPr lang="en-US" sz="1400" dirty="0" smtClean="0">
                <a:solidFill>
                  <a:schemeClr val="accent1"/>
                </a:solidFill>
              </a:rPr>
            </a:br>
            <a:r>
              <a:rPr lang="fr" dirty="0">
                <a:solidFill>
                  <a:srgbClr val="FF0000"/>
                </a:solidFill>
              </a:rPr>
              <a:t>Bienvenue dans l'aventure ! </a:t>
            </a:r>
            <a:r>
              <a:rPr lang="fr" i="1" dirty="0" err="1">
                <a:solidFill>
                  <a:srgbClr val="FF0000"/>
                </a:solidFill>
              </a:rPr>
              <a:t>Welcome</a:t>
            </a:r>
            <a:r>
              <a:rPr lang="fr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9203" y="5121728"/>
            <a:ext cx="40430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 smtClean="0"/>
              <a:t>Merci</a:t>
            </a:r>
            <a:r>
              <a:rPr lang="en-GB" sz="2800" dirty="0" smtClean="0"/>
              <a:t> de </a:t>
            </a:r>
            <a:r>
              <a:rPr lang="en-GB" sz="2800" dirty="0" err="1" smtClean="0"/>
              <a:t>votre</a:t>
            </a:r>
            <a:r>
              <a:rPr lang="en-GB" sz="2800" dirty="0" smtClean="0"/>
              <a:t> attention!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fr" dirty="0">
                <a:solidFill>
                  <a:srgbClr val="FCF933"/>
                </a:solidFill>
              </a:rPr>
              <a:t>Les missions du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Repousser </a:t>
            </a:r>
            <a:r>
              <a:rPr lang="fr" sz="2400" dirty="0">
                <a:solidFill>
                  <a:srgbClr val="FFFFFF"/>
                </a:solidFill>
              </a:rPr>
              <a:t>les limites de la connaissance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" sz="1600" dirty="0">
                <a:solidFill>
                  <a:srgbClr val="FFFFFF"/>
                </a:solidFill>
              </a:rPr>
              <a:t>Étudier la structure de la matière aux échelles les plus petites et aux énergies les plus élevées... </a:t>
            </a:r>
            <a:r>
              <a:rPr lang="en-US" sz="1600" dirty="0" err="1">
                <a:solidFill>
                  <a:srgbClr val="FFFFFF"/>
                </a:solidFill>
              </a:rPr>
              <a:t>À</a:t>
            </a:r>
            <a:r>
              <a:rPr lang="fr" sz="1600" dirty="0">
                <a:solidFill>
                  <a:srgbClr val="FFFFFF"/>
                </a:solidFill>
              </a:rPr>
              <a:t> quoi ressemblait la matière pendant les premiers instants de l'Univers 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" sz="2400" dirty="0">
                <a:solidFill>
                  <a:srgbClr val="FCF933"/>
                </a:solidFill>
              </a:rPr>
              <a:t>Développer</a:t>
            </a:r>
            <a:r>
              <a:rPr lang="fr" sz="2400" dirty="0">
                <a:solidFill>
                  <a:srgbClr val="FFFFFF"/>
                </a:solidFill>
              </a:rPr>
              <a:t> de nouvelles technologies pour les accélérateurs et les détecteurs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Avantages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soci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: p. ex.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technologie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d’acc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rateur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d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tecteurs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 pour la m</a:t>
            </a:r>
            <a:r>
              <a:rPr lang="fr" sz="1600" dirty="0" err="1">
                <a:solidFill>
                  <a:srgbClr val="FFFFFF"/>
                </a:solidFill>
              </a:rPr>
              <a:t>é</a:t>
            </a:r>
            <a:r>
              <a:rPr lang="en-GB" sz="1600" dirty="0" err="1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decine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, </a:t>
            </a:r>
            <a:r>
              <a:rPr lang="en-US" sz="1600" dirty="0">
                <a:solidFill>
                  <a:srgbClr val="FFFFFF"/>
                </a:solidFill>
              </a:rPr>
              <a:t>t</a:t>
            </a:r>
            <a:r>
              <a:rPr lang="fr" sz="1600" dirty="0" err="1">
                <a:solidFill>
                  <a:srgbClr val="FFFFFF"/>
                </a:solidFill>
              </a:rPr>
              <a:t>echnologies</a:t>
            </a:r>
            <a:r>
              <a:rPr lang="fr" sz="1600" dirty="0">
                <a:solidFill>
                  <a:srgbClr val="FFFFFF"/>
                </a:solidFill>
              </a:rPr>
              <a:t> de l'information - le web et la </a:t>
            </a:r>
            <a:r>
              <a:rPr lang="en-US" sz="1600" dirty="0" smtClean="0">
                <a:solidFill>
                  <a:srgbClr val="FFFFFF"/>
                </a:solidFill>
              </a:rPr>
              <a:t>G</a:t>
            </a:r>
            <a:r>
              <a:rPr lang="fr" sz="1600" dirty="0" err="1" smtClean="0">
                <a:solidFill>
                  <a:srgbClr val="FFFFFF"/>
                </a:solidFill>
              </a:rPr>
              <a:t>rille</a:t>
            </a: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Former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les scientifiques et ingénieurs de </a:t>
            </a:r>
            <a:r>
              <a:rPr lang="fr" sz="2400" dirty="0" smtClean="0">
                <a:solidFill>
                  <a:srgbClr val="FFFFFF"/>
                </a:solidFill>
              </a:rPr>
              <a:t>demain</a:t>
            </a:r>
            <a:endParaRPr lang="en-US" sz="2400" dirty="0" smtClean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 err="1" smtClean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Ras</a:t>
            </a:r>
            <a:r>
              <a:rPr lang="fr" sz="2400" dirty="0">
                <a:solidFill>
                  <a:srgbClr val="FCF933"/>
                </a:solidFill>
              </a:rPr>
              <a:t>sembler</a:t>
            </a:r>
            <a:r>
              <a:rPr lang="en-GB" sz="2400" dirty="0" smtClean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" sz="2400" dirty="0">
                <a:solidFill>
                  <a:srgbClr val="FFFFFF"/>
                </a:solidFill>
              </a:rPr>
              <a:t>des personnes de cultures et de pays différents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8001000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2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5684867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fr" sz="4000" dirty="0">
                <a:solidFill>
                  <a:srgbClr val="FFFF00"/>
                </a:solidFill>
              </a:rPr>
              <a:t>La physique au </a:t>
            </a:r>
            <a:r>
              <a:rPr lang="fr" sz="4000" dirty="0" smtClean="0">
                <a:solidFill>
                  <a:srgbClr val="FFFF00"/>
                </a:solidFill>
              </a:rPr>
              <a:t>CERN: </a:t>
            </a:r>
            <a:endParaRPr lang="en-US" sz="4000" dirty="0" smtClean="0">
              <a:solidFill>
                <a:srgbClr val="FFFF00"/>
              </a:solidFill>
            </a:endParaRPr>
          </a:p>
          <a:p>
            <a:r>
              <a:rPr lang="fr" sz="4000" dirty="0" smtClean="0">
                <a:solidFill>
                  <a:srgbClr val="FFFF00"/>
                </a:solidFill>
              </a:rPr>
              <a:t>comprendre </a:t>
            </a:r>
            <a:r>
              <a:rPr lang="fr" sz="4000" dirty="0">
                <a:solidFill>
                  <a:srgbClr val="FFFF00"/>
                </a:solidFill>
              </a:rPr>
              <a:t>l'Univers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7127876" cy="889000"/>
            <a:chOff x="1152" y="3384"/>
            <a:chExt cx="4490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0" y="3552"/>
              <a:ext cx="84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Aujourd’hui</a:t>
              </a:r>
              <a:endParaRPr lang="f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1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milliards d’années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380,000 </a:t>
              </a:r>
              <a:r>
                <a:rPr lang="en-US" dirty="0" err="1" smtClean="0">
                  <a:solidFill>
                    <a:srgbClr val="FFFF00"/>
                  </a:solidFill>
                </a:rPr>
                <a:t>ans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</a:p>
            <a:p>
              <a:r>
                <a:rPr lang="en-US" dirty="0" smtClean="0">
                  <a:solidFill>
                    <a:srgbClr val="FFFF00"/>
                  </a:solidFill>
                </a:rPr>
                <a:t> Les </a:t>
              </a:r>
              <a:r>
                <a:rPr lang="en-US" dirty="0" err="1" smtClean="0">
                  <a:solidFill>
                    <a:srgbClr val="FFFF00"/>
                  </a:solidFill>
                </a:rPr>
                <a:t>atomes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  <a:r>
                <a:rPr lang="en-US" dirty="0" err="1" smtClean="0">
                  <a:solidFill>
                    <a:srgbClr val="FFFF00"/>
                  </a:solidFill>
                </a:rPr>
                <a:t>sont</a:t>
              </a:r>
              <a:r>
                <a:rPr lang="en-US" dirty="0" smtClean="0">
                  <a:solidFill>
                    <a:srgbClr val="FFFF00"/>
                  </a:solidFill>
                </a:rPr>
                <a:t> g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n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r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 smtClean="0">
                  <a:solidFill>
                    <a:srgbClr val="FFFF00"/>
                  </a:solidFill>
                </a:rPr>
                <a:t>s et </a:t>
              </a:r>
              <a:r>
                <a:rPr lang="en-US" dirty="0" err="1" smtClean="0">
                  <a:solidFill>
                    <a:srgbClr val="FFFF00"/>
                  </a:solidFill>
                </a:rPr>
                <a:t>l’univers</a:t>
              </a:r>
              <a:r>
                <a:rPr lang="en-US" dirty="0" smtClean="0">
                  <a:solidFill>
                    <a:srgbClr val="FFFF00"/>
                  </a:solidFill>
                </a:rPr>
                <a:t> </a:t>
              </a:r>
              <a:r>
                <a:rPr lang="en-US" dirty="0" err="1" smtClean="0">
                  <a:solidFill>
                    <a:srgbClr val="FFFF00"/>
                  </a:solidFill>
                </a:rPr>
                <a:t>devient</a:t>
              </a:r>
              <a:r>
                <a:rPr lang="en-US" dirty="0" smtClean="0">
                  <a:solidFill>
                    <a:srgbClr val="FFFF00"/>
                  </a:solidFill>
                </a:rPr>
                <a:t> transparent</a:t>
              </a:r>
              <a:endParaRPr lang="en-US" dirty="0">
                <a:solidFill>
                  <a:srgbClr val="FFFF00"/>
                </a:solidFill>
              </a:endParaRP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631825"/>
            <a:ext cx="7959725" cy="5038725"/>
            <a:chOff x="671" y="424"/>
            <a:chExt cx="5014" cy="3174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424"/>
              <a:ext cx="1624" cy="701"/>
              <a:chOff x="895" y="424"/>
              <a:chExt cx="1624" cy="701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9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 smtClean="0">
                    <a:solidFill>
                      <a:srgbClr val="C62017"/>
                    </a:solidFill>
                  </a:rPr>
                  <a:t>Atome</a:t>
                </a:r>
                <a:endParaRPr lang="de-DE" sz="1600" dirty="0">
                  <a:solidFill>
                    <a:srgbClr val="C62017"/>
                  </a:solidFill>
                </a:endParaRP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1040" y="424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86" cy="2246"/>
              <a:chOff x="2899" y="1296"/>
              <a:chExt cx="2786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13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 smtClean="0">
                    <a:solidFill>
                      <a:srgbClr val="2E9029"/>
                    </a:solidFill>
                  </a:rPr>
                  <a:t>Rayon de la Terre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4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smtClean="0">
                    <a:solidFill>
                      <a:srgbClr val="2E9029"/>
                    </a:solidFill>
                  </a:rPr>
                  <a:t>Rayon des galaxies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565" y="1658"/>
                <a:ext cx="130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smtClean="0">
                    <a:solidFill>
                      <a:srgbClr val="2E9029"/>
                    </a:solidFill>
                  </a:rPr>
                  <a:t>Distance Terre-Soleil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5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err="1" smtClean="0">
                    <a:solidFill>
                      <a:srgbClr val="2E9029"/>
                    </a:solidFill>
                  </a:rPr>
                  <a:t>Univers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5060948"/>
            <a:ext cx="5638800" cy="1573777"/>
            <a:chOff x="228600" y="5060948"/>
            <a:chExt cx="5638800" cy="1573777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15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" sz="1600" dirty="0">
                  <a:solidFill>
                    <a:schemeClr val="accent1"/>
                  </a:solidFill>
                </a:rPr>
                <a:t>Ils étudient les lois de la physique dans des conditions semblables à celles qui prévalaient juste après le </a:t>
              </a:r>
              <a:r>
                <a:rPr lang="fr" sz="1600" dirty="0" err="1">
                  <a:solidFill>
                    <a:schemeClr val="accent1"/>
                  </a:solidFill>
                </a:rPr>
                <a:t>Big</a:t>
              </a:r>
              <a:r>
                <a:rPr lang="fr" sz="1600" dirty="0">
                  <a:solidFill>
                    <a:schemeClr val="accent1"/>
                  </a:solidFill>
                </a:rPr>
                <a:t> 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dirty="0">
                  <a:solidFill>
                    <a:schemeClr val="accent1"/>
                  </a:solidFill>
                </a:rPr>
                <a:t>R</a:t>
              </a:r>
              <a:r>
                <a:rPr lang="fr" sz="1600" dirty="0" err="1">
                  <a:solidFill>
                    <a:schemeClr val="accent1"/>
                  </a:solidFill>
                </a:rPr>
                <a:t>enforcement</a:t>
              </a:r>
              <a:r>
                <a:rPr lang="fr" sz="1600" dirty="0">
                  <a:solidFill>
                    <a:schemeClr val="accent1"/>
                  </a:solidFill>
                </a:rPr>
                <a:t> des synergies entre la physique des particules, l'astrophysique et la cosmologie</a:t>
              </a:r>
              <a:endParaRPr lang="fr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135062" y="5068886"/>
              <a:ext cx="501652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528765" y="2098675"/>
            <a:ext cx="4365631" cy="2947988"/>
            <a:chOff x="3" y="1322"/>
            <a:chExt cx="2750" cy="1857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" y="2761"/>
              <a:ext cx="2750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Les accélérateurs fonctionnent comme</a:t>
              </a:r>
            </a:p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des microscopes extrêmement puissants</a:t>
              </a:r>
              <a:endParaRPr lang="fr" sz="15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434944" y="76200"/>
            <a:ext cx="9261167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fr" sz="3600" dirty="0">
                <a:solidFill>
                  <a:srgbClr val="FFFF00"/>
                </a:solidFill>
              </a:rPr>
              <a:t>Des plus petites aux plus grandes structures</a:t>
            </a:r>
            <a:endParaRPr lang="fr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Composition de la matière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0480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Toute la matière est composée d'atomes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atomes sont composés d’un noyau et d’</a:t>
            </a:r>
            <a:r>
              <a:rPr lang="fr" sz="2400" kern="0" dirty="0">
                <a:solidFill>
                  <a:srgbClr val="FF0000"/>
                </a:solidFill>
              </a:rPr>
              <a:t>électrons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 noyau est composé de neutrons et de protons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neutrons et les protons sont formés de </a:t>
            </a:r>
            <a:r>
              <a:rPr lang="fr" sz="2400" kern="0" dirty="0">
                <a:solidFill>
                  <a:srgbClr val="FF0000"/>
                </a:solidFill>
              </a:rPr>
              <a:t>quarks u</a:t>
            </a:r>
            <a:r>
              <a:rPr lang="fr" sz="2400" kern="0" dirty="0">
                <a:solidFill>
                  <a:schemeClr val="accent1"/>
                </a:solidFill>
              </a:rPr>
              <a:t> et de </a:t>
            </a:r>
            <a:r>
              <a:rPr lang="fr" sz="2400" kern="0" dirty="0">
                <a:solidFill>
                  <a:srgbClr val="FF0000"/>
                </a:solidFill>
              </a:rPr>
              <a:t>quarks </a:t>
            </a:r>
            <a:r>
              <a:rPr lang="en-US" sz="2400" kern="0" dirty="0">
                <a:solidFill>
                  <a:srgbClr val="FF0000"/>
                </a:solidFill>
              </a:rPr>
              <a:t>d</a:t>
            </a:r>
            <a:endParaRPr lang="fr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 smtClean="0">
                <a:solidFill>
                  <a:srgbClr val="FF0000"/>
                </a:solidFill>
              </a:rPr>
              <a:t> </a:t>
            </a:r>
            <a:endParaRPr lang="en-US" sz="2400" kern="0" dirty="0" smtClean="0">
              <a:solidFill>
                <a:schemeClr val="accent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400" kern="0" dirty="0">
                <a:solidFill>
                  <a:srgbClr val="FF0000"/>
                </a:solidFill>
              </a:rPr>
              <a:t>Les particules fondamentales de la matière: </a:t>
            </a:r>
            <a:br>
              <a:rPr lang="fr" sz="2400" kern="0" dirty="0">
                <a:solidFill>
                  <a:srgbClr val="FF0000"/>
                </a:solidFill>
              </a:rPr>
            </a:br>
            <a:r>
              <a:rPr lang="en-US" sz="2400" kern="0" dirty="0" smtClean="0">
                <a:solidFill>
                  <a:srgbClr val="FF0000"/>
                </a:solidFill>
              </a:rPr>
              <a:t>			</a:t>
            </a:r>
            <a:r>
              <a:rPr lang="fr" sz="2400" kern="0" dirty="0" smtClean="0">
                <a:solidFill>
                  <a:srgbClr val="FF0000"/>
                </a:solidFill>
              </a:rPr>
              <a:t>les </a:t>
            </a:r>
            <a:r>
              <a:rPr lang="fr" sz="2400" kern="0" dirty="0">
                <a:solidFill>
                  <a:srgbClr val="FF0000"/>
                </a:solidFill>
              </a:rPr>
              <a:t>électrons, les quarks u, les quarks d</a:t>
            </a:r>
            <a:endParaRPr lang="fr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4367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Le Modèle standard de la physique des  particules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fermions</a:t>
            </a:r>
            <a:r>
              <a:rPr lang="fr" sz="2000" kern="0" dirty="0">
                <a:solidFill>
                  <a:schemeClr val="bg1"/>
                </a:solidFill>
              </a:rPr>
              <a:t> (spin ½), qui comprennent les quarks et les leptons, sont les constituants de la </a:t>
            </a:r>
            <a:r>
              <a:rPr lang="fr" sz="2000" kern="0" dirty="0" smtClean="0">
                <a:solidFill>
                  <a:schemeClr val="bg1"/>
                </a:solidFill>
              </a:rPr>
              <a:t>matière</a:t>
            </a: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bosons</a:t>
            </a:r>
            <a:r>
              <a:rPr lang="fr" sz="2000" kern="0" dirty="0">
                <a:solidFill>
                  <a:schemeClr val="bg1"/>
                </a:solidFill>
              </a:rPr>
              <a:t> (spin entier) sont les porteurs de force : force électromagnétique (photon), force faible (W, Z) et force forte (gluons)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2000" kern="0" dirty="0">
                <a:solidFill>
                  <a:schemeClr val="bg1"/>
                </a:solidFill>
              </a:rPr>
              <a:t/>
            </a:r>
            <a:br>
              <a:rPr lang="en-US" sz="2000" kern="0" dirty="0">
                <a:solidFill>
                  <a:schemeClr val="bg1"/>
                </a:solidFill>
              </a:rPr>
            </a:br>
            <a:r>
              <a:rPr lang="fr" sz="2000" kern="0" dirty="0">
                <a:solidFill>
                  <a:srgbClr val="FF0000"/>
                </a:solidFill>
              </a:rPr>
              <a:t>Le boson de </a:t>
            </a:r>
            <a:r>
              <a:rPr lang="fr" sz="2000" kern="0" dirty="0" err="1">
                <a:solidFill>
                  <a:srgbClr val="FF0000"/>
                </a:solidFill>
              </a:rPr>
              <a:t>Higgs</a:t>
            </a:r>
            <a:r>
              <a:rPr lang="fr" sz="2000" kern="0" dirty="0">
                <a:solidFill>
                  <a:schemeClr val="bg1"/>
                </a:solidFill>
              </a:rPr>
              <a:t> </a:t>
            </a:r>
            <a:r>
              <a:rPr lang="en-US" sz="2000" kern="0" dirty="0" smtClean="0">
                <a:solidFill>
                  <a:schemeClr val="bg1"/>
                </a:solidFill>
              </a:rPr>
              <a:t>(spin 0) </a:t>
            </a:r>
            <a:r>
              <a:rPr lang="fr" sz="2000" kern="0" dirty="0" smtClean="0">
                <a:solidFill>
                  <a:schemeClr val="bg1"/>
                </a:solidFill>
              </a:rPr>
              <a:t>donne </a:t>
            </a:r>
            <a:r>
              <a:rPr lang="fr" sz="2000" kern="0" dirty="0">
                <a:solidFill>
                  <a:schemeClr val="bg1"/>
                </a:solidFill>
              </a:rPr>
              <a:t>leur masse aux particules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-CH" sz="2000" kern="0" dirty="0">
                <a:solidFill>
                  <a:schemeClr val="bg1"/>
                </a:solidFill>
              </a:rPr>
              <a:t>C</a:t>
            </a:r>
            <a:r>
              <a:rPr lang="fr" sz="2000" kern="0" dirty="0" err="1">
                <a:solidFill>
                  <a:schemeClr val="bg1"/>
                </a:solidFill>
              </a:rPr>
              <a:t>haque</a:t>
            </a:r>
            <a:r>
              <a:rPr lang="fr" sz="2000" kern="0" dirty="0">
                <a:solidFill>
                  <a:schemeClr val="bg1"/>
                </a:solidFill>
              </a:rPr>
              <a:t> particule possède </a:t>
            </a:r>
            <a:r>
              <a:rPr lang="fr" sz="2000" kern="0" dirty="0" smtClean="0">
                <a:solidFill>
                  <a:schemeClr val="bg1"/>
                </a:solidFill>
              </a:rPr>
              <a:t>également </a:t>
            </a:r>
            <a:r>
              <a:rPr lang="fr" sz="2000" kern="0" dirty="0">
                <a:solidFill>
                  <a:schemeClr val="bg1"/>
                </a:solidFill>
              </a:rPr>
              <a:t>un partenaire </a:t>
            </a:r>
          </a:p>
          <a:p>
            <a:pPr>
              <a:spcAft>
                <a:spcPts val="450"/>
              </a:spcAft>
            </a:pPr>
            <a:r>
              <a:rPr lang="en-GB" sz="2000" kern="0" dirty="0">
                <a:solidFill>
                  <a:schemeClr val="bg1"/>
                </a:solidFill>
              </a:rPr>
              <a:t>d</a:t>
            </a:r>
            <a:r>
              <a:rPr lang="fr" sz="2000" kern="0" dirty="0">
                <a:solidFill>
                  <a:schemeClr val="bg1"/>
                </a:solidFill>
              </a:rPr>
              <a:t>’antimatière</a:t>
            </a:r>
            <a:br>
              <a:rPr lang="fr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" sz="2000" b="1" dirty="0">
                  <a:solidFill>
                    <a:srgbClr val="FF0000"/>
                  </a:solidFill>
                </a:rPr>
                <a:t>Cela suffit à expliquer la matière qui nous entoure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Que reste-t-il à découvrir 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939800"/>
            <a:ext cx="8153400" cy="600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Plusieurs observations et mystères indiquent que le Modèle standard n'est pas la théorie finale:</a:t>
            </a:r>
          </a:p>
          <a:p>
            <a:endParaRPr lang="en-GB" sz="2000" dirty="0" smtClean="0">
              <a:solidFill>
                <a:srgbClr val="99CCFF"/>
              </a:solidFill>
            </a:endParaRP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r>
              <a:rPr lang="fr" sz="2000" kern="0" dirty="0">
                <a:solidFill>
                  <a:schemeClr val="bg1"/>
                </a:solidFill>
              </a:rPr>
              <a:t>La matière noire (telle qu’elle est « observée » en astrophysique) n'est pas expliquée: faut-il pour cela de nouvelles particules ? Il y a cinq fois plus de matière noire que de matière « normale ».</a:t>
            </a: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L'asymétrie entre la matière et l'antimatière: p</a:t>
            </a:r>
            <a:r>
              <a:rPr lang="fr" sz="2000" kern="0" dirty="0">
                <a:solidFill>
                  <a:schemeClr val="bg1"/>
                </a:solidFill>
              </a:rPr>
              <a:t>ourquoi l'Univers est-il composé de matière, alors que matière et antimatière auraient été produites en quantités égales lors du </a:t>
            </a:r>
            <a:r>
              <a:rPr lang="fr" sz="2000" kern="0" dirty="0" err="1">
                <a:solidFill>
                  <a:schemeClr val="bg1"/>
                </a:solidFill>
              </a:rPr>
              <a:t>Big</a:t>
            </a:r>
            <a:r>
              <a:rPr lang="fr" sz="2000" kern="0" dirty="0">
                <a:solidFill>
                  <a:schemeClr val="bg1"/>
                </a:solidFill>
              </a:rPr>
              <a:t> Bang ?</a:t>
            </a:r>
          </a:p>
          <a:p>
            <a:pPr marL="257175" indent="-257175"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La masse des neutrinos n'est pas expliqués par le Modèle standard: il existe trois « saveurs » différentes de neutrinos - s'ils changent de saveur, ils doivent donc avoir une masse</a:t>
            </a:r>
          </a:p>
          <a:p>
            <a:pPr marL="257175" indent="-257175">
              <a:buFont typeface="Arial" charset="0"/>
              <a:buChar char="•"/>
            </a:pPr>
            <a:r>
              <a:rPr lang="fr" sz="2000" dirty="0" smtClean="0">
                <a:solidFill>
                  <a:schemeClr val="accent5"/>
                </a:solidFill>
              </a:rPr>
              <a:t>…</a:t>
            </a:r>
            <a:endParaRPr lang="en-US" sz="2000" dirty="0" smtClean="0">
              <a:solidFill>
                <a:schemeClr val="accent5"/>
              </a:solidFill>
            </a:endParaRPr>
          </a:p>
          <a:p>
            <a:pPr marL="257175" indent="-257175">
              <a:buFont typeface="Arial" charset="0"/>
              <a:buChar char="•"/>
            </a:pPr>
            <a:endParaRPr lang="fr" sz="8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Et enfin, l'intégration de la gravité dans la théorie finale</a:t>
            </a:r>
            <a:r>
              <a:rPr lang="fr" sz="2000" dirty="0" smtClean="0">
                <a:solidFill>
                  <a:schemeClr val="accent5"/>
                </a:solidFill>
              </a:rPr>
              <a:t>.</a:t>
            </a:r>
            <a:endParaRPr lang="en-US" sz="2000" dirty="0" smtClean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fr" sz="2000" dirty="0">
                <a:solidFill>
                  <a:srgbClr val="99CCFF"/>
                </a:solidFill>
              </a:rPr>
              <a:t>Il y a encore d'immenses territoires à explorer et de mesures à effectuer pour ramener un prix Nobel 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10620</TotalTime>
  <Words>1163</Words>
  <Application>Microsoft Macintosh PowerPoint</Application>
  <PresentationFormat>Widescreen</PresentationFormat>
  <Paragraphs>269</Paragraphs>
  <Slides>33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5" baseType="lpstr">
      <vt:lpstr>Calibri</vt:lpstr>
      <vt:lpstr>Helvetica</vt:lpstr>
      <vt:lpstr>Helvetica Neue</vt:lpstr>
      <vt:lpstr>ＭＳ Ｐゴシック</vt:lpstr>
      <vt:lpstr>Symbol</vt:lpstr>
      <vt:lpstr>Tahoma</vt:lpstr>
      <vt:lpstr>TheSans 6-SemiBold</vt:lpstr>
      <vt:lpstr>Times New Roman</vt:lpstr>
      <vt:lpstr>Times New Roman Antimatter</vt:lpstr>
      <vt:lpstr>Wingdings</vt:lpstr>
      <vt:lpstr>Arial</vt:lpstr>
      <vt:lpstr>2_Bold Stripes</vt:lpstr>
      <vt:lpstr>PowerPoint Presentation</vt:lpstr>
      <vt:lpstr>PowerPoint Presentation</vt:lpstr>
      <vt:lpstr>PowerPoint Presentation</vt:lpstr>
      <vt:lpstr>Les missions du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accélérateurs du CERN</vt:lpstr>
      <vt:lpstr>PowerPoint Presentation</vt:lpstr>
      <vt:lpstr>PowerPoint Presentation</vt:lpstr>
      <vt:lpstr>PowerPoint Presentation</vt:lpstr>
      <vt:lpstr>Expériences auprès du LHC</vt:lpstr>
      <vt:lpstr>PowerPoint Presentation</vt:lpstr>
      <vt:lpstr>PowerPoint Presentation</vt:lpstr>
      <vt:lpstr>Le CERN n’est pas seulement le LHC !</vt:lpstr>
      <vt:lpstr>Le SPS: un injecteur pour le LHC et un accélérateur pour les expériences de la zone Nord</vt:lpstr>
      <vt:lpstr>Programme de physique avec cibles fixes</vt:lpstr>
      <vt:lpstr>Programme de physique avec cibles fixes</vt:lpstr>
      <vt:lpstr>Plateforme neutrino (nouvelle extension de la zone Nord)</vt:lpstr>
      <vt:lpstr>ISOLDE et nTOF</vt:lpstr>
      <vt:lpstr>Physique nucléaire: ISOLDE et nTOF</vt:lpstr>
      <vt:lpstr>Physique des antiprotons et des antihydrogènes</vt:lpstr>
      <vt:lpstr>Physique des antiprotons et des antihydrogènes</vt:lpstr>
      <vt:lpstr>Antiproton &amp; Antihydrogen Physics</vt:lpstr>
      <vt:lpstr>PS Hall Est</vt:lpstr>
      <vt:lpstr>Physique de l’environnement</vt:lpstr>
      <vt:lpstr>Expériences hors accélérateurs</vt:lpstr>
      <vt:lpstr>Les futurs accélérateurs</vt:lpstr>
      <vt:lpstr>En bref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Microsoft Office User</cp:lastModifiedBy>
  <cp:revision>416</cp:revision>
  <cp:lastPrinted>2011-05-16T11:08:40Z</cp:lastPrinted>
  <dcterms:created xsi:type="dcterms:W3CDTF">2014-11-24T13:35:18Z</dcterms:created>
  <dcterms:modified xsi:type="dcterms:W3CDTF">2020-09-07T11:57:08Z</dcterms:modified>
</cp:coreProperties>
</file>