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59" r:id="rId4"/>
    <p:sldId id="287" r:id="rId5"/>
    <p:sldId id="265" r:id="rId6"/>
    <p:sldId id="290" r:id="rId7"/>
    <p:sldId id="262" r:id="rId8"/>
    <p:sldId id="261" r:id="rId9"/>
    <p:sldId id="269" r:id="rId10"/>
    <p:sldId id="268" r:id="rId11"/>
    <p:sldId id="267" r:id="rId12"/>
    <p:sldId id="266" r:id="rId13"/>
    <p:sldId id="288" r:id="rId14"/>
    <p:sldId id="292" r:id="rId15"/>
    <p:sldId id="271" r:id="rId16"/>
    <p:sldId id="285" r:id="rId17"/>
    <p:sldId id="286" r:id="rId18"/>
    <p:sldId id="278" r:id="rId19"/>
    <p:sldId id="277" r:id="rId20"/>
    <p:sldId id="276" r:id="rId21"/>
    <p:sldId id="289" r:id="rId22"/>
    <p:sldId id="282" r:id="rId23"/>
    <p:sldId id="283" r:id="rId24"/>
    <p:sldId id="284" r:id="rId2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387C"/>
    <a:srgbClr val="104282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1" d="100"/>
          <a:sy n="121" d="100"/>
        </p:scale>
        <p:origin x="123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60E2B-6A0B-4A13-A4CF-6C3D14194750}" type="datetimeFigureOut">
              <a:rPr lang="en-US" smtClean="0"/>
              <a:t>11/14/2020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7E03E-6BFF-44DA-AC4A-3D436A0A6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2021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E8234E-FF71-42B7-A4FA-9F275A5B456B}" type="datetimeFigureOut">
              <a:rPr lang="es-ES" smtClean="0"/>
              <a:t>14/11/2020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214EFF-0BF3-451F-85B2-046FE0819EA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4516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214EFF-0BF3-451F-85B2-046FE0819EA1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0015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11/14/2020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11/14/2020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11/14/2020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11/14/2020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11/14/2020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11/14/2020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11/14/2020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60443/" TargetMode="External"/><Relationship Id="rId2" Type="http://schemas.openxmlformats.org/officeDocument/2006/relationships/hyperlink" Target="http://pensionfund.cern.ch/" TargetMode="External"/><Relationship Id="rId1" Type="http://schemas.openxmlformats.org/officeDocument/2006/relationships/slideLayout" Target="../slideLayouts/slideLayout10.xml"/><Relationship Id="rId4" Type="http://schemas.openxmlformats.org/officeDocument/2006/relationships/hyperlink" Target="mailto:pension-benefits@cern.ch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hyperlink" Target="http://fr.images.search.yahoo.com/r/_ylt=A0PDodn.TOhPmREAjWZuAQx.;_ylu=X3oDMTBpcGszamw0BHNlYwNmcC1pbWcEc2xrA2ltZw--/SIG=13njjr4q3/EXP=1340652926/**http:/www.studio-scrap.com/us/digital-kit/freebies/free-halloween-kit/Halloween-2010-contents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457200" y="1752600"/>
            <a:ext cx="7620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US" sz="2800" dirty="0">
                <a:latin typeface="Calibri" pitchFamily="34" charset="0"/>
              </a:rPr>
              <a:t> </a:t>
            </a:r>
            <a:r>
              <a:rPr lang="en-US" sz="2800" dirty="0" smtClean="0"/>
              <a:t>Monthly </a:t>
            </a:r>
            <a:r>
              <a:rPr lang="en-GB" sz="2800" dirty="0" smtClean="0"/>
              <a:t>contributions </a:t>
            </a:r>
            <a:r>
              <a:rPr lang="en-GB" sz="2800" dirty="0"/>
              <a:t>from </a:t>
            </a:r>
            <a:r>
              <a:rPr lang="en-GB" sz="2800" dirty="0" smtClean="0"/>
              <a:t>         and</a:t>
            </a:r>
          </a:p>
          <a:p>
            <a:pPr>
              <a:buFontTx/>
              <a:buChar char="•"/>
            </a:pPr>
            <a:endParaRPr lang="en-GB" sz="2800" dirty="0"/>
          </a:p>
          <a:p>
            <a:pPr>
              <a:buFontTx/>
              <a:buChar char="•"/>
            </a:pPr>
            <a:r>
              <a:rPr lang="en-GB" sz="2800" dirty="0"/>
              <a:t> </a:t>
            </a:r>
            <a:r>
              <a:rPr lang="en-GB" sz="2800" dirty="0" smtClean="0"/>
              <a:t>Monthly contributions </a:t>
            </a:r>
            <a:r>
              <a:rPr lang="en-GB" sz="2800" dirty="0"/>
              <a:t>from </a:t>
            </a:r>
            <a:r>
              <a:rPr lang="en-GB" sz="2800" dirty="0" smtClean="0"/>
              <a:t>the</a:t>
            </a:r>
          </a:p>
          <a:p>
            <a:pPr>
              <a:buFontTx/>
              <a:buChar char="•"/>
            </a:pPr>
            <a:endParaRPr lang="en-GB" sz="2800" dirty="0"/>
          </a:p>
          <a:p>
            <a:pPr>
              <a:buFontTx/>
              <a:buChar char="•"/>
            </a:pPr>
            <a:r>
              <a:rPr lang="en-GB" sz="2800" dirty="0"/>
              <a:t> </a:t>
            </a:r>
            <a:r>
              <a:rPr lang="en-GB" sz="2800" dirty="0" smtClean="0"/>
              <a:t>Income </a:t>
            </a:r>
            <a:r>
              <a:rPr lang="en-GB" sz="2800" dirty="0"/>
              <a:t>from the investment of </a:t>
            </a:r>
            <a:r>
              <a:rPr lang="en-GB" sz="2800" dirty="0" smtClean="0"/>
              <a:t>assets</a:t>
            </a:r>
            <a:endParaRPr lang="en-GB" sz="2800" dirty="0"/>
          </a:p>
          <a:p>
            <a:pPr>
              <a:buFont typeface="Arial" charset="0"/>
              <a:buChar char="•"/>
            </a:pPr>
            <a:endParaRPr lang="en-GB" sz="2800" dirty="0"/>
          </a:p>
          <a:p>
            <a:pPr>
              <a:buFontTx/>
              <a:buChar char="•"/>
            </a:pPr>
            <a:r>
              <a:rPr lang="en-GB" sz="2800" dirty="0"/>
              <a:t> </a:t>
            </a:r>
            <a:r>
              <a:rPr lang="en-GB" sz="2800" dirty="0" smtClean="0"/>
              <a:t>Transfers </a:t>
            </a:r>
            <a:r>
              <a:rPr lang="en-GB" sz="2800" dirty="0"/>
              <a:t>from other </a:t>
            </a:r>
            <a:r>
              <a:rPr lang="en-GB" sz="2800" dirty="0" smtClean="0"/>
              <a:t>schemes</a:t>
            </a:r>
            <a:endParaRPr lang="en-GB" sz="2800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23850" y="838200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pic>
        <p:nvPicPr>
          <p:cNvPr id="11" name="Picture 12" descr="http://t2.gstatic.com/images?q=tbn:ANd9GcT1vdlt9z6lA8Iy_pq-jhcAuT_BCQzAwZnYK0qWcaxsHSP0nur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6769" y="1752600"/>
            <a:ext cx="533400" cy="533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4" descr="http://www.jenam2010.org/pdfs/es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58777" y="1752600"/>
            <a:ext cx="457200" cy="5957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Rectangle 2"/>
          <p:cNvSpPr txBox="1">
            <a:spLocks/>
          </p:cNvSpPr>
          <p:nvPr/>
        </p:nvSpPr>
        <p:spPr>
          <a:xfrm>
            <a:off x="457200" y="76200"/>
            <a:ext cx="82296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/>
              <a:t>Resources</a:t>
            </a:r>
            <a:endParaRPr lang="en-GB" b="1" baseline="30000" dirty="0" smtClean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2364" y="2456249"/>
            <a:ext cx="986413" cy="92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55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609600" y="1524000"/>
            <a:ext cx="8001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2800" b="1" dirty="0" smtClean="0"/>
              <a:t>Members who joined the Fund since 01.01.12:</a:t>
            </a:r>
          </a:p>
          <a:p>
            <a:pPr>
              <a:buFontTx/>
              <a:buChar char="•"/>
            </a:pPr>
            <a:endParaRPr lang="en-GB" sz="2800" dirty="0">
              <a:latin typeface="Calibri" pitchFamily="34" charset="0"/>
            </a:endParaRPr>
          </a:p>
          <a:p>
            <a:pPr>
              <a:tabLst>
                <a:tab pos="2598738" algn="l"/>
                <a:tab pos="6011863" algn="l"/>
              </a:tabLst>
            </a:pPr>
            <a:r>
              <a:rPr lang="en-GB" sz="2800" dirty="0" smtClean="0">
                <a:latin typeface="Calibri" pitchFamily="34" charset="0"/>
              </a:rPr>
              <a:t>			</a:t>
            </a:r>
          </a:p>
          <a:p>
            <a:pPr>
              <a:tabLst>
                <a:tab pos="1973263" algn="l"/>
                <a:tab pos="3230563" algn="l"/>
                <a:tab pos="6011863" algn="l"/>
              </a:tabLst>
            </a:pPr>
            <a:r>
              <a:rPr lang="en-GB" sz="2800" dirty="0">
                <a:latin typeface="Calibri" pitchFamily="34" charset="0"/>
              </a:rPr>
              <a:t>	</a:t>
            </a:r>
            <a:endParaRPr lang="fr-CH" sz="1400" dirty="0">
              <a:solidFill>
                <a:srgbClr val="0000FF"/>
              </a:solidFill>
            </a:endParaRPr>
          </a:p>
          <a:p>
            <a:pPr marL="0" indent="0" algn="ctr">
              <a:buNone/>
              <a:tabLst>
                <a:tab pos="2332038" algn="l"/>
              </a:tabLst>
            </a:pPr>
            <a:endParaRPr lang="en-GB" sz="2800" b="1" dirty="0" smtClean="0">
              <a:latin typeface="Calibri" pitchFamily="34" charset="0"/>
            </a:endParaRPr>
          </a:p>
          <a:p>
            <a:pPr>
              <a:buFontTx/>
              <a:buChar char="•"/>
            </a:pPr>
            <a:endParaRPr lang="en-GB" sz="2800" dirty="0">
              <a:latin typeface="Calibri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23850" y="838200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6518163"/>
              </p:ext>
            </p:extLst>
          </p:nvPr>
        </p:nvGraphicFramePr>
        <p:xfrm>
          <a:off x="2413000" y="2590800"/>
          <a:ext cx="4136292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81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81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26440">
                <a:tc>
                  <a:txBody>
                    <a:bodyPr/>
                    <a:lstStyle/>
                    <a:p>
                      <a:endParaRPr lang="fr-CH" dirty="0" smtClean="0"/>
                    </a:p>
                    <a:p>
                      <a:endParaRPr lang="fr-CH" dirty="0" smtClean="0"/>
                    </a:p>
                    <a:p>
                      <a:endParaRPr lang="fr-CH" dirty="0" smtClean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b="1" dirty="0" smtClean="0">
                          <a:solidFill>
                            <a:schemeClr val="tx1"/>
                          </a:solidFill>
                        </a:rPr>
                        <a:t>18.96% </a:t>
                      </a:r>
                    </a:p>
                    <a:p>
                      <a:pPr algn="ctr"/>
                      <a:r>
                        <a:rPr lang="fr-CH" sz="1200" b="1" dirty="0" smtClean="0">
                          <a:solidFill>
                            <a:schemeClr val="tx1"/>
                          </a:solidFill>
                        </a:rPr>
                        <a:t>of the </a:t>
                      </a:r>
                      <a:r>
                        <a:rPr lang="fr-CH" sz="1200" b="1" dirty="0" err="1" smtClean="0">
                          <a:solidFill>
                            <a:schemeClr val="tx1"/>
                          </a:solidFill>
                        </a:rPr>
                        <a:t>reference</a:t>
                      </a:r>
                      <a:r>
                        <a:rPr lang="fr-CH" sz="12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200" b="1" baseline="0" dirty="0" err="1" smtClean="0">
                          <a:solidFill>
                            <a:schemeClr val="tx1"/>
                          </a:solidFill>
                        </a:rPr>
                        <a:t>salary</a:t>
                      </a:r>
                      <a:endParaRPr lang="fr-CH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6440">
                <a:tc>
                  <a:txBody>
                    <a:bodyPr/>
                    <a:lstStyle/>
                    <a:p>
                      <a:endParaRPr lang="fr-CH" dirty="0" smtClean="0"/>
                    </a:p>
                    <a:p>
                      <a:endParaRPr lang="fr-CH" dirty="0" smtClean="0"/>
                    </a:p>
                    <a:p>
                      <a:endParaRPr lang="fr-CH" dirty="0" smtClean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b="1" dirty="0" smtClean="0"/>
                        <a:t>12.64%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of the </a:t>
                      </a:r>
                      <a:r>
                        <a:rPr kumimoji="0" lang="fr-CH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reference</a:t>
                      </a:r>
                      <a:r>
                        <a:rPr kumimoji="0" lang="fr-CH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CH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salary</a:t>
                      </a:r>
                      <a:endParaRPr lang="fr-CH" b="1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9" name="Picture 12" descr="http://t2.gstatic.com/images?q=tbn:ANd9GcT1vdlt9z6lA8Iy_pq-jhcAuT_BCQzAwZnYK0qWcaxsHSP0nur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926787"/>
            <a:ext cx="533400" cy="533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14" descr="http://www.jenam2010.org/pdfs/es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54412" y="2868731"/>
            <a:ext cx="457200" cy="5957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9787" y="3837566"/>
            <a:ext cx="986413" cy="924762"/>
          </a:xfrm>
          <a:prstGeom prst="rect">
            <a:avLst/>
          </a:prstGeom>
        </p:spPr>
      </p:pic>
      <p:sp>
        <p:nvSpPr>
          <p:cNvPr id="13" name="Rectangle 2"/>
          <p:cNvSpPr txBox="1">
            <a:spLocks/>
          </p:cNvSpPr>
          <p:nvPr/>
        </p:nvSpPr>
        <p:spPr>
          <a:xfrm>
            <a:off x="457200" y="76200"/>
            <a:ext cx="82296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/>
              <a:t>Monthly Contributions</a:t>
            </a:r>
            <a:endParaRPr lang="en-GB" b="1" baseline="30000" dirty="0" smtClean="0"/>
          </a:p>
        </p:txBody>
      </p:sp>
    </p:spTree>
    <p:extLst>
      <p:ext uri="{BB962C8B-B14F-4D97-AF65-F5344CB8AC3E}">
        <p14:creationId xmlns:p14="http://schemas.microsoft.com/office/powerpoint/2010/main" val="301328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685800" y="1650216"/>
            <a:ext cx="783546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GB" sz="2800" dirty="0" smtClean="0">
              <a:latin typeface="Calibri" pitchFamily="34" charset="0"/>
            </a:endParaRPr>
          </a:p>
          <a:p>
            <a:pPr>
              <a:buFontTx/>
              <a:buChar char="•"/>
              <a:tabLst>
                <a:tab pos="1884363" algn="l"/>
              </a:tabLst>
            </a:pPr>
            <a:r>
              <a:rPr lang="en-GB" sz="2800" dirty="0" smtClean="0">
                <a:latin typeface="Calibri" pitchFamily="34" charset="0"/>
              </a:rPr>
              <a:t> </a:t>
            </a:r>
            <a:r>
              <a:rPr lang="en-GB" sz="2800" b="1" dirty="0" smtClean="0"/>
              <a:t>Who:</a:t>
            </a:r>
            <a:r>
              <a:rPr lang="en-GB" sz="2800" dirty="0" smtClean="0"/>
              <a:t> 	worldwide </a:t>
            </a:r>
            <a:r>
              <a:rPr lang="en-GB" sz="2800" b="1" dirty="0" smtClean="0"/>
              <a:t>private</a:t>
            </a:r>
            <a:r>
              <a:rPr lang="en-GB" sz="2800" dirty="0" smtClean="0"/>
              <a:t> pension </a:t>
            </a:r>
            <a:r>
              <a:rPr lang="en-GB" sz="2800" dirty="0"/>
              <a:t>s</a:t>
            </a:r>
            <a:r>
              <a:rPr lang="en-GB" sz="2800" dirty="0" smtClean="0"/>
              <a:t>chemes </a:t>
            </a:r>
          </a:p>
          <a:p>
            <a:pPr>
              <a:tabLst>
                <a:tab pos="1884363" algn="l"/>
              </a:tabLst>
            </a:pPr>
            <a:r>
              <a:rPr lang="en-GB" sz="2800" dirty="0"/>
              <a:t>	</a:t>
            </a:r>
            <a:r>
              <a:rPr lang="en-GB" sz="2800" dirty="0" smtClean="0"/>
              <a:t>(if they agree)</a:t>
            </a:r>
          </a:p>
          <a:p>
            <a:pPr>
              <a:buFontTx/>
              <a:buChar char="•"/>
              <a:tabLst>
                <a:tab pos="1884363" algn="l"/>
              </a:tabLst>
            </a:pPr>
            <a:endParaRPr lang="fr-CH" sz="2800" dirty="0"/>
          </a:p>
          <a:p>
            <a:pPr>
              <a:buFontTx/>
              <a:buChar char="•"/>
              <a:tabLst>
                <a:tab pos="1884363" algn="l"/>
              </a:tabLst>
            </a:pPr>
            <a:r>
              <a:rPr lang="fr-CH" sz="2800" dirty="0" smtClean="0"/>
              <a:t> </a:t>
            </a:r>
            <a:r>
              <a:rPr lang="fr-CH" sz="2800" b="1" dirty="0" smtClean="0"/>
              <a:t>How:</a:t>
            </a:r>
            <a:r>
              <a:rPr lang="fr-CH" sz="2800" dirty="0" smtClean="0"/>
              <a:t> 	</a:t>
            </a:r>
            <a:r>
              <a:rPr lang="en-US" sz="2800" dirty="0" smtClean="0"/>
              <a:t>bank transfers</a:t>
            </a:r>
          </a:p>
          <a:p>
            <a:pPr>
              <a:buFontTx/>
              <a:buChar char="•"/>
              <a:tabLst>
                <a:tab pos="1884363" algn="l"/>
              </a:tabLst>
            </a:pPr>
            <a:endParaRPr lang="en-US" sz="2800" dirty="0" smtClean="0"/>
          </a:p>
          <a:p>
            <a:pPr>
              <a:buFontTx/>
              <a:buChar char="•"/>
              <a:tabLst>
                <a:tab pos="1884363" algn="l"/>
              </a:tabLst>
            </a:pPr>
            <a:r>
              <a:rPr lang="en-US" sz="2800" dirty="0" smtClean="0"/>
              <a:t> </a:t>
            </a:r>
            <a:r>
              <a:rPr lang="en-US" sz="2800" b="1" dirty="0" smtClean="0"/>
              <a:t>Purpose:</a:t>
            </a:r>
            <a:r>
              <a:rPr lang="en-US" sz="2800" dirty="0" smtClean="0"/>
              <a:t> </a:t>
            </a:r>
            <a:r>
              <a:rPr lang="en-US" sz="2800" dirty="0"/>
              <a:t>	</a:t>
            </a:r>
            <a:r>
              <a:rPr lang="en-US" sz="2800" dirty="0" smtClean="0"/>
              <a:t>- higher benefits</a:t>
            </a:r>
          </a:p>
          <a:p>
            <a:pPr lvl="1">
              <a:tabLst>
                <a:tab pos="1884363" algn="l"/>
              </a:tabLst>
            </a:pPr>
            <a:r>
              <a:rPr lang="en-US" sz="2800" dirty="0"/>
              <a:t>	</a:t>
            </a:r>
            <a:r>
              <a:rPr lang="en-US" sz="2800" dirty="0" smtClean="0"/>
              <a:t>- entitlement to pension</a:t>
            </a:r>
          </a:p>
          <a:p>
            <a:pPr>
              <a:buFontTx/>
              <a:buChar char="•"/>
            </a:pPr>
            <a:endParaRPr lang="fr-CH" sz="2800" dirty="0">
              <a:latin typeface="Calibri" pitchFamily="34" charset="0"/>
            </a:endParaRPr>
          </a:p>
          <a:p>
            <a:pPr>
              <a:buFontTx/>
              <a:buChar char="•"/>
            </a:pPr>
            <a:endParaRPr lang="en-GB" sz="2800" dirty="0">
              <a:latin typeface="Calibri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04800" y="84137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8" name="Rectangle 2"/>
          <p:cNvSpPr txBox="1">
            <a:spLocks/>
          </p:cNvSpPr>
          <p:nvPr/>
        </p:nvSpPr>
        <p:spPr>
          <a:xfrm>
            <a:off x="457200" y="76200"/>
            <a:ext cx="82296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/>
              <a:t>Transfers from Other Schemes</a:t>
            </a:r>
            <a:endParaRPr lang="en-GB" sz="4000" b="1" baseline="30000" dirty="0" smtClean="0"/>
          </a:p>
        </p:txBody>
      </p:sp>
    </p:spTree>
    <p:extLst>
      <p:ext uri="{BB962C8B-B14F-4D97-AF65-F5344CB8AC3E}">
        <p14:creationId xmlns:p14="http://schemas.microsoft.com/office/powerpoint/2010/main" val="283225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00889" y="1687390"/>
            <a:ext cx="7467600" cy="21336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 smtClean="0">
                <a:cs typeface="Arial" charset="0"/>
              </a:rPr>
              <a:t>BENEFITS</a:t>
            </a:r>
            <a:r>
              <a:rPr lang="en-US" sz="3600" dirty="0" smtClean="0">
                <a:latin typeface="Arial" charset="0"/>
                <a:cs typeface="Arial" charset="0"/>
              </a:rPr>
              <a:t/>
            </a:r>
            <a:br>
              <a:rPr lang="en-US" sz="3600" dirty="0" smtClean="0">
                <a:latin typeface="Arial" charset="0"/>
                <a:cs typeface="Arial" charset="0"/>
              </a:rPr>
            </a:br>
            <a:r>
              <a:rPr lang="en-US" sz="2900" dirty="0" smtClean="0">
                <a:latin typeface="Arial" charset="0"/>
                <a:cs typeface="Arial" charset="0"/>
              </a:rPr>
              <a:t/>
            </a:r>
            <a:br>
              <a:rPr lang="en-US" sz="2900" dirty="0" smtClean="0">
                <a:latin typeface="Arial" charset="0"/>
                <a:cs typeface="Arial" charset="0"/>
              </a:rPr>
            </a:br>
            <a:r>
              <a:rPr lang="en-US" sz="2900" dirty="0" smtClean="0">
                <a:latin typeface="Arial" charset="0"/>
                <a:cs typeface="Arial" charset="0"/>
              </a:rPr>
              <a:t>	</a:t>
            </a:r>
            <a:endParaRPr lang="en-US" sz="3600" dirty="0" smtClean="0">
              <a:latin typeface="Arial" charset="0"/>
              <a:cs typeface="Arial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75004" y="2712794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pic>
        <p:nvPicPr>
          <p:cNvPr id="7" name="Picture 12" descr="http://t2.gstatic.com/images?q=tbn:ANd9GcT1vdlt9z6lA8Iy_pq-jhcAuT_BCQzAwZnYK0qWcaxsHSP0nur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124200"/>
            <a:ext cx="1142999" cy="114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14" descr="http://www.jenam2010.org/pdfs/es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124200"/>
            <a:ext cx="877143" cy="1142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12" descr="http://t2.gstatic.com/images?q=tbn:ANd9GcT1vdlt9z6lA8Iy_pq-jhcAuT_BCQzAwZnYK0qWcaxsHSP0nur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108081"/>
            <a:ext cx="1142999" cy="114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4" descr="http://www.jenam2010.org/pdfs/es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108081"/>
            <a:ext cx="877143" cy="1142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2561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23850" y="83502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457200" y="1333240"/>
            <a:ext cx="8362950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7338" indent="-2873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571500" indent="-571500" algn="just" eaLnBrk="1" hangingPunct="1">
              <a:buFont typeface="Arial" panose="020B0604020202020204" pitchFamily="34" charset="0"/>
              <a:buChar char="•"/>
            </a:pPr>
            <a:r>
              <a:rPr lang="fr-CH" sz="3600" dirty="0" smtClean="0">
                <a:latin typeface="+mn-lt"/>
              </a:rPr>
              <a:t>Benefits are </a:t>
            </a:r>
            <a:r>
              <a:rPr lang="fr-CH" sz="3600" dirty="0" err="1" smtClean="0">
                <a:latin typeface="+mn-lt"/>
              </a:rPr>
              <a:t>paid</a:t>
            </a:r>
            <a:r>
              <a:rPr lang="fr-CH" sz="3600" dirty="0" smtClean="0">
                <a:latin typeface="+mn-lt"/>
              </a:rPr>
              <a:t> in </a:t>
            </a:r>
            <a:r>
              <a:rPr lang="fr-CH" sz="3600" dirty="0" err="1" smtClean="0">
                <a:latin typeface="+mn-lt"/>
              </a:rPr>
              <a:t>Swiss</a:t>
            </a:r>
            <a:r>
              <a:rPr lang="fr-CH" sz="3600" dirty="0" smtClean="0">
                <a:latin typeface="+mn-lt"/>
              </a:rPr>
              <a:t> francs in </a:t>
            </a:r>
            <a:r>
              <a:rPr lang="fr-CH" sz="3600" dirty="0" err="1" smtClean="0">
                <a:latin typeface="+mn-lt"/>
              </a:rPr>
              <a:t>Switzerland</a:t>
            </a:r>
            <a:endParaRPr lang="fr-CH" sz="3600" dirty="0">
              <a:latin typeface="+mn-lt"/>
            </a:endParaRPr>
          </a:p>
          <a:p>
            <a:pPr marL="571500" indent="-571500" algn="just" eaLnBrk="1" hangingPunct="1">
              <a:buFont typeface="Arial" panose="020B0604020202020204" pitchFamily="34" charset="0"/>
              <a:buChar char="•"/>
            </a:pPr>
            <a:endParaRPr lang="fr-CH" sz="3600" dirty="0" smtClean="0">
              <a:latin typeface="+mn-lt"/>
            </a:endParaRPr>
          </a:p>
          <a:p>
            <a:pPr marL="571500" indent="-571500" algn="just" eaLnBrk="1" hangingPunct="1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+mn-lt"/>
              </a:rPr>
              <a:t>Pensions </a:t>
            </a:r>
            <a:r>
              <a:rPr lang="en-GB" sz="3600" dirty="0">
                <a:latin typeface="+mn-lt"/>
              </a:rPr>
              <a:t>and other benefits are taxable under the conditions defined in the national fiscal legislation that is applicable to the person </a:t>
            </a:r>
            <a:r>
              <a:rPr lang="en-GB" sz="3600" dirty="0" smtClean="0">
                <a:latin typeface="+mn-lt"/>
              </a:rPr>
              <a:t>concerned</a:t>
            </a:r>
            <a:endParaRPr lang="en-US" sz="3600" dirty="0">
              <a:latin typeface="+mn-lt"/>
            </a:endParaRPr>
          </a:p>
        </p:txBody>
      </p:sp>
      <p:sp>
        <p:nvSpPr>
          <p:cNvPr id="8" name="Rectangle 2"/>
          <p:cNvSpPr txBox="1">
            <a:spLocks/>
          </p:cNvSpPr>
          <p:nvPr/>
        </p:nvSpPr>
        <p:spPr>
          <a:xfrm>
            <a:off x="457200" y="76200"/>
            <a:ext cx="82296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/>
              <a:t>Benefits</a:t>
            </a:r>
            <a:endParaRPr lang="en-GB" b="1" baseline="30000" dirty="0" smtClean="0"/>
          </a:p>
        </p:txBody>
      </p:sp>
    </p:spTree>
    <p:extLst>
      <p:ext uri="{BB962C8B-B14F-4D97-AF65-F5344CB8AC3E}">
        <p14:creationId xmlns:p14="http://schemas.microsoft.com/office/powerpoint/2010/main" val="248047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23850" y="83502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457200" y="1066800"/>
            <a:ext cx="8382000" cy="5293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7338" indent="-2873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Arial" charset="0"/>
              <a:buNone/>
            </a:pPr>
            <a:endParaRPr lang="fr-CH" sz="2500" dirty="0">
              <a:latin typeface="+mn-lt"/>
            </a:endParaRPr>
          </a:p>
          <a:p>
            <a:pPr marL="0" indent="0" algn="just" eaLnBrk="1" hangingPunct="1"/>
            <a:r>
              <a:rPr lang="en-US" sz="2500" b="1" dirty="0" smtClean="0">
                <a:latin typeface="+mn-lt"/>
              </a:rPr>
              <a:t>Members who joined the Fund</a:t>
            </a:r>
          </a:p>
          <a:p>
            <a:pPr marL="0" indent="0" algn="just" eaLnBrk="1" hangingPunct="1"/>
            <a:r>
              <a:rPr lang="en-US" sz="2500" b="1" dirty="0" smtClean="0">
                <a:latin typeface="+mn-lt"/>
              </a:rPr>
              <a:t>on or after 01.01.12 with </a:t>
            </a:r>
          </a:p>
          <a:p>
            <a:pPr marL="0" indent="0" algn="just" eaLnBrk="1" hangingPunct="1"/>
            <a:r>
              <a:rPr lang="en-US" sz="2500" b="1" dirty="0" smtClean="0">
                <a:latin typeface="+mn-lt"/>
              </a:rPr>
              <a:t>at least 5 years of service:</a:t>
            </a:r>
          </a:p>
          <a:p>
            <a:pPr marL="457200" indent="-457200" algn="just" eaLnBrk="1" hangingPunct="1">
              <a:buFont typeface="Arial" pitchFamily="34" charset="0"/>
              <a:buChar char="•"/>
            </a:pPr>
            <a:endParaRPr lang="en-US" sz="2500" dirty="0" smtClean="0">
              <a:latin typeface="+mn-lt"/>
            </a:endParaRPr>
          </a:p>
          <a:p>
            <a:pPr algn="just" eaLnBrk="1" hangingPunct="1">
              <a:buFontTx/>
              <a:buChar char="•"/>
            </a:pPr>
            <a:r>
              <a:rPr lang="en-GB" sz="2500" dirty="0" smtClean="0">
                <a:latin typeface="+mn-lt"/>
              </a:rPr>
              <a:t>the official retirement age is </a:t>
            </a:r>
            <a:r>
              <a:rPr lang="en-GB" sz="2500" b="1" dirty="0" smtClean="0">
                <a:latin typeface="+mn-lt"/>
              </a:rPr>
              <a:t>67</a:t>
            </a:r>
            <a:endParaRPr lang="en-GB" sz="2500" b="1" dirty="0">
              <a:latin typeface="+mn-lt"/>
            </a:endParaRPr>
          </a:p>
          <a:p>
            <a:pPr marL="457200" indent="-457200" algn="just" eaLnBrk="1" hangingPunct="1">
              <a:buFont typeface="Arial" pitchFamily="34" charset="0"/>
              <a:buChar char="•"/>
            </a:pPr>
            <a:endParaRPr lang="en-GB" sz="2500" dirty="0">
              <a:latin typeface="+mn-lt"/>
            </a:endParaRPr>
          </a:p>
          <a:p>
            <a:pPr algn="just">
              <a:buFontTx/>
              <a:buChar char="•"/>
            </a:pPr>
            <a:r>
              <a:rPr lang="en-GB" sz="2500" dirty="0">
                <a:latin typeface="+mn-lt"/>
              </a:rPr>
              <a:t>pensions are calculated on the basis of </a:t>
            </a:r>
            <a:r>
              <a:rPr lang="en-GB" sz="2500" b="1" dirty="0">
                <a:latin typeface="+mn-lt"/>
              </a:rPr>
              <a:t>1.85% of the average of the last 3 years’ reference salary*</a:t>
            </a:r>
            <a:r>
              <a:rPr lang="en-GB" sz="2500" dirty="0">
                <a:latin typeface="+mn-lt"/>
              </a:rPr>
              <a:t> per year of membership </a:t>
            </a:r>
            <a:r>
              <a:rPr lang="en-GB" sz="2500" dirty="0" smtClean="0">
                <a:latin typeface="+mn-lt"/>
              </a:rPr>
              <a:t>(</a:t>
            </a:r>
            <a:r>
              <a:rPr lang="en-GB" sz="2500" b="1" dirty="0" smtClean="0">
                <a:latin typeface="+mn-lt"/>
              </a:rPr>
              <a:t>maximum</a:t>
            </a:r>
            <a:r>
              <a:rPr lang="en-GB" sz="2500" dirty="0" smtClean="0">
                <a:latin typeface="+mn-lt"/>
              </a:rPr>
              <a:t> </a:t>
            </a:r>
            <a:r>
              <a:rPr lang="en-GB" sz="2500" b="1" dirty="0">
                <a:latin typeface="+mn-lt"/>
              </a:rPr>
              <a:t>37 years and 10 months</a:t>
            </a:r>
            <a:r>
              <a:rPr lang="en-GB" sz="2500" dirty="0" smtClean="0">
                <a:latin typeface="+mn-lt"/>
              </a:rPr>
              <a:t>)</a:t>
            </a:r>
          </a:p>
          <a:p>
            <a:pPr marL="0" indent="0"/>
            <a:endParaRPr lang="fr-CH" sz="2500" dirty="0" smtClean="0">
              <a:latin typeface="+mn-lt"/>
            </a:endParaRPr>
          </a:p>
          <a:p>
            <a:pPr marL="0" indent="0" eaLnBrk="1" hangingPunct="1"/>
            <a:r>
              <a:rPr lang="fr-CH" sz="2500" dirty="0" smtClean="0">
                <a:latin typeface="+mn-lt"/>
              </a:rPr>
              <a:t>* </a:t>
            </a:r>
            <a:r>
              <a:rPr lang="en-US" sz="1600" i="1" dirty="0" smtClean="0">
                <a:latin typeface="+mn-lt"/>
              </a:rPr>
              <a:t>Based on the salary scale at the end of the contract</a:t>
            </a:r>
            <a:endParaRPr lang="en-US" sz="1600" i="1" dirty="0">
              <a:latin typeface="+mn-lt"/>
            </a:endParaRPr>
          </a:p>
        </p:txBody>
      </p:sp>
      <p:sp>
        <p:nvSpPr>
          <p:cNvPr id="8" name="Rectangle 2"/>
          <p:cNvSpPr txBox="1">
            <a:spLocks/>
          </p:cNvSpPr>
          <p:nvPr/>
        </p:nvSpPr>
        <p:spPr>
          <a:xfrm>
            <a:off x="457200" y="76200"/>
            <a:ext cx="82296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/>
              <a:t>Retirement Pension</a:t>
            </a:r>
            <a:endParaRPr lang="en-GB" b="1" baseline="3000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3407" y="1609997"/>
            <a:ext cx="1923393" cy="1765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611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23850" y="83502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457200" y="915660"/>
            <a:ext cx="838200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7338" indent="-287338">
              <a:buFont typeface="Arial" charset="0"/>
              <a:buNone/>
            </a:pPr>
            <a:endParaRPr lang="fr-CH" sz="2800" dirty="0">
              <a:latin typeface="Calibri" pitchFamily="34" charset="0"/>
            </a:endParaRPr>
          </a:p>
          <a:p>
            <a:pPr marL="287338" indent="-287338">
              <a:buFont typeface="Arial" charset="0"/>
              <a:buNone/>
            </a:pPr>
            <a:endParaRPr lang="fr-CH" sz="2800" dirty="0" smtClean="0">
              <a:latin typeface="Calibri" pitchFamily="34" charset="0"/>
            </a:endParaRPr>
          </a:p>
          <a:p>
            <a:pPr marL="287338" indent="-287338">
              <a:buFont typeface="Arial" charset="0"/>
              <a:buNone/>
            </a:pPr>
            <a:endParaRPr lang="fr-CH" sz="2800" dirty="0">
              <a:latin typeface="Calibri" pitchFamily="34" charset="0"/>
            </a:endParaRPr>
          </a:p>
          <a:p>
            <a:pPr marL="287338" indent="-287338">
              <a:buFont typeface="Arial" charset="0"/>
              <a:buNone/>
            </a:pPr>
            <a:endParaRPr lang="fr-CH" sz="2800" dirty="0">
              <a:latin typeface="Calibri" pitchFamily="34" charset="0"/>
            </a:endParaRPr>
          </a:p>
          <a:p>
            <a:pPr marL="287338" indent="-287338">
              <a:buFontTx/>
              <a:buChar char="•"/>
            </a:pPr>
            <a:r>
              <a:rPr lang="en-GB" sz="2800" dirty="0"/>
              <a:t>Paid to a member whose disability is recognised by the </a:t>
            </a:r>
            <a:r>
              <a:rPr lang="en-GB" sz="2800" dirty="0" smtClean="0"/>
              <a:t>Organization</a:t>
            </a:r>
            <a:endParaRPr lang="en-GB" sz="2800" dirty="0"/>
          </a:p>
          <a:p>
            <a:pPr marL="287338" indent="-287338">
              <a:buFont typeface="Arial" charset="0"/>
              <a:buChar char="•"/>
            </a:pPr>
            <a:endParaRPr lang="en-GB" sz="2000" dirty="0"/>
          </a:p>
          <a:p>
            <a:pPr marL="287338" indent="-287338">
              <a:buFontTx/>
              <a:buChar char="•"/>
            </a:pPr>
            <a:r>
              <a:rPr lang="en-GB" sz="2800" dirty="0"/>
              <a:t>Equal to the retirement pension the member would have received at </a:t>
            </a:r>
            <a:r>
              <a:rPr lang="en-GB" sz="2800" b="1" dirty="0" smtClean="0"/>
              <a:t>the applicable retirement age*</a:t>
            </a:r>
            <a:endParaRPr lang="en-GB" sz="2800" dirty="0"/>
          </a:p>
          <a:p>
            <a:pPr marL="287338" indent="-287338">
              <a:buFontTx/>
              <a:buChar char="•"/>
            </a:pPr>
            <a:endParaRPr lang="en-GB" sz="2000" dirty="0"/>
          </a:p>
          <a:p>
            <a:pPr marL="287338" indent="-287338">
              <a:buFontTx/>
              <a:buChar char="•"/>
            </a:pPr>
            <a:r>
              <a:rPr lang="en-GB" sz="2800" dirty="0"/>
              <a:t>It can be total or </a:t>
            </a:r>
            <a:r>
              <a:rPr lang="en-GB" sz="2800" dirty="0" smtClean="0"/>
              <a:t>partial</a:t>
            </a:r>
          </a:p>
          <a:p>
            <a:r>
              <a:rPr lang="en-GB" sz="1600" i="1" dirty="0" smtClean="0"/>
              <a:t>*no </a:t>
            </a:r>
            <a:r>
              <a:rPr lang="en-GB" sz="1600" i="1" dirty="0"/>
              <a:t>matter the duration of the </a:t>
            </a:r>
            <a:r>
              <a:rPr lang="en-GB" sz="1600" i="1" dirty="0" smtClean="0"/>
              <a:t>contract</a:t>
            </a:r>
            <a:endParaRPr lang="en-US" sz="1600" i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7895" y="1058535"/>
            <a:ext cx="1140610" cy="1462425"/>
          </a:xfrm>
          <a:prstGeom prst="rect">
            <a:avLst/>
          </a:prstGeom>
        </p:spPr>
      </p:pic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80803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b="1" dirty="0" err="1" smtClean="0"/>
              <a:t>Disability</a:t>
            </a:r>
            <a:r>
              <a:rPr lang="fr-CH" b="1" dirty="0" smtClean="0"/>
              <a:t> Pension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32631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23850" y="83502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457200" y="2310455"/>
            <a:ext cx="8382000" cy="400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7338" indent="-287338">
              <a:buFont typeface="Arial" charset="0"/>
              <a:buNone/>
            </a:pPr>
            <a:endParaRPr lang="fr-CH" sz="2400" dirty="0">
              <a:latin typeface="Calibri" pitchFamily="34" charset="0"/>
            </a:endParaRPr>
          </a:p>
          <a:p>
            <a:pPr marL="287338" indent="-287338">
              <a:buFontTx/>
              <a:buChar char="•"/>
            </a:pPr>
            <a:r>
              <a:rPr lang="en-GB" sz="2400" dirty="0" smtClean="0"/>
              <a:t>Paid </a:t>
            </a:r>
            <a:r>
              <a:rPr lang="en-GB" sz="2400" dirty="0"/>
              <a:t>to the </a:t>
            </a:r>
            <a:r>
              <a:rPr lang="en-GB" sz="2400" b="1" dirty="0" smtClean="0"/>
              <a:t>spouse/partner</a:t>
            </a:r>
            <a:r>
              <a:rPr lang="en-GB" sz="2400" dirty="0" smtClean="0"/>
              <a:t> </a:t>
            </a:r>
            <a:r>
              <a:rPr lang="en-GB" sz="2400" dirty="0"/>
              <a:t>of a </a:t>
            </a:r>
            <a:r>
              <a:rPr lang="en-GB" sz="2400" b="1" dirty="0" smtClean="0"/>
              <a:t>member</a:t>
            </a:r>
            <a:r>
              <a:rPr lang="en-GB" sz="2400" dirty="0" smtClean="0"/>
              <a:t> </a:t>
            </a:r>
            <a:r>
              <a:rPr lang="en-GB" sz="2400" dirty="0"/>
              <a:t>whose </a:t>
            </a:r>
            <a:r>
              <a:rPr lang="en-GB" sz="2400" dirty="0" smtClean="0"/>
              <a:t>marriage/partnership </a:t>
            </a:r>
            <a:r>
              <a:rPr lang="en-GB" sz="2400" dirty="0"/>
              <a:t>dates from at least 1 </a:t>
            </a:r>
            <a:r>
              <a:rPr lang="en-GB" sz="2400" dirty="0" smtClean="0"/>
              <a:t>year: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GB" sz="2400" dirty="0" smtClean="0"/>
              <a:t>From the 1</a:t>
            </a:r>
            <a:r>
              <a:rPr lang="en-GB" sz="2400" baseline="30000" dirty="0" smtClean="0"/>
              <a:t>st</a:t>
            </a:r>
            <a:r>
              <a:rPr lang="en-GB" sz="2400" dirty="0" smtClean="0"/>
              <a:t> day following the member’s death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GB" sz="2400" dirty="0" smtClean="0"/>
              <a:t>Until the death/remarriage of the spouse/partner</a:t>
            </a:r>
          </a:p>
          <a:p>
            <a:endParaRPr lang="en-GB" sz="2400" dirty="0"/>
          </a:p>
          <a:p>
            <a:pPr marL="287338" indent="-287338">
              <a:buFontTx/>
              <a:buChar char="•"/>
            </a:pPr>
            <a:r>
              <a:rPr lang="en-GB" sz="2400" dirty="0" smtClean="0"/>
              <a:t>Equal to </a:t>
            </a:r>
            <a:r>
              <a:rPr lang="en-GB" sz="2400" b="1" dirty="0" smtClean="0"/>
              <a:t>1.1% of the last reference salary</a:t>
            </a:r>
            <a:r>
              <a:rPr lang="en-GB" sz="2400" dirty="0" smtClean="0"/>
              <a:t> per year of membership until </a:t>
            </a:r>
            <a:r>
              <a:rPr lang="en-GB" sz="2400" b="1" dirty="0" smtClean="0"/>
              <a:t>the applicable retirement age*</a:t>
            </a:r>
          </a:p>
          <a:p>
            <a:endParaRPr lang="en-GB" sz="2400" i="1" dirty="0" smtClean="0"/>
          </a:p>
          <a:p>
            <a:r>
              <a:rPr lang="en-GB" sz="1600" i="1" dirty="0" smtClean="0"/>
              <a:t>*</a:t>
            </a:r>
            <a:r>
              <a:rPr lang="en-GB" sz="1600" i="1" dirty="0"/>
              <a:t>no matter the duration of the contract</a:t>
            </a:r>
            <a:endParaRPr lang="en-US" sz="1600" i="1" dirty="0"/>
          </a:p>
          <a:p>
            <a:pPr marL="287338" indent="-287338">
              <a:buFontTx/>
              <a:buChar char="•"/>
            </a:pPr>
            <a:endParaRPr lang="en-GB" sz="2400" b="1" dirty="0">
              <a:latin typeface="Calibri" pitchFamily="34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80803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b="1" dirty="0" err="1" smtClean="0"/>
              <a:t>Surviving</a:t>
            </a:r>
            <a:r>
              <a:rPr lang="fr-CH" b="1" dirty="0" smtClean="0"/>
              <a:t> </a:t>
            </a:r>
            <a:r>
              <a:rPr lang="fr-CH" b="1" dirty="0" err="1" smtClean="0"/>
              <a:t>Spouse</a:t>
            </a:r>
            <a:r>
              <a:rPr lang="fr-CH" b="1" dirty="0" smtClean="0"/>
              <a:t> Pension</a:t>
            </a:r>
            <a:endParaRPr lang="en-US" b="1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521" y="1065993"/>
            <a:ext cx="2126957" cy="1421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28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323850" y="83502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1" name="TextBox 4"/>
          <p:cNvSpPr txBox="1">
            <a:spLocks noChangeArrowheads="1"/>
          </p:cNvSpPr>
          <p:nvPr/>
        </p:nvSpPr>
        <p:spPr bwMode="auto">
          <a:xfrm>
            <a:off x="304800" y="1519801"/>
            <a:ext cx="83820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7338" indent="-287338" algn="just">
              <a:buFontTx/>
              <a:buChar char="•"/>
            </a:pPr>
            <a:r>
              <a:rPr lang="en-GB" sz="2800" dirty="0"/>
              <a:t>P</a:t>
            </a:r>
            <a:r>
              <a:rPr lang="en-GB" sz="2800" dirty="0" smtClean="0"/>
              <a:t>aid to </a:t>
            </a:r>
            <a:r>
              <a:rPr lang="en-GB" sz="2800" b="1" dirty="0" smtClean="0"/>
              <a:t>unemployed and unmarried dependent children </a:t>
            </a:r>
            <a:r>
              <a:rPr lang="en-GB" sz="2800" dirty="0" smtClean="0"/>
              <a:t>until 20 years old or until 25 if they are in full-time education</a:t>
            </a:r>
            <a:endParaRPr lang="en-GB" sz="2800" dirty="0"/>
          </a:p>
          <a:p>
            <a:pPr algn="just"/>
            <a:endParaRPr lang="en-GB" sz="2800" dirty="0"/>
          </a:p>
          <a:p>
            <a:pPr marL="287338" indent="-287338" algn="just">
              <a:buFontTx/>
              <a:buChar char="•"/>
            </a:pPr>
            <a:r>
              <a:rPr lang="en-GB" sz="2800" dirty="0"/>
              <a:t>Equal </a:t>
            </a:r>
            <a:r>
              <a:rPr lang="en-GB" sz="2800" dirty="0" smtClean="0"/>
              <a:t>to:</a:t>
            </a:r>
            <a:endParaRPr lang="en-GB" sz="2800" dirty="0"/>
          </a:p>
          <a:p>
            <a:pPr marL="742950" lvl="1" indent="-285750" algn="just"/>
            <a:r>
              <a:rPr lang="en-GB" sz="2800" dirty="0"/>
              <a:t>	- 24%</a:t>
            </a:r>
            <a:r>
              <a:rPr lang="en-GB" sz="2800" b="1" dirty="0"/>
              <a:t>*</a:t>
            </a:r>
            <a:r>
              <a:rPr lang="en-GB" sz="2800" dirty="0"/>
              <a:t> for 1 </a:t>
            </a:r>
            <a:r>
              <a:rPr lang="en-GB" sz="2800" dirty="0" smtClean="0"/>
              <a:t>orphan</a:t>
            </a:r>
            <a:endParaRPr lang="en-GB" sz="2800" dirty="0"/>
          </a:p>
          <a:p>
            <a:pPr marL="742950" lvl="1" indent="-285750" algn="just"/>
            <a:r>
              <a:rPr lang="en-GB" sz="2800" dirty="0"/>
              <a:t>	- 34%</a:t>
            </a:r>
            <a:r>
              <a:rPr lang="en-GB" sz="2800" b="1" dirty="0"/>
              <a:t>*</a:t>
            </a:r>
            <a:r>
              <a:rPr lang="en-GB" sz="2800" dirty="0"/>
              <a:t> for 2 orphans</a:t>
            </a:r>
          </a:p>
          <a:p>
            <a:pPr marL="742950" lvl="1" indent="-285750" algn="just"/>
            <a:r>
              <a:rPr lang="en-GB" sz="2800" dirty="0"/>
              <a:t>	- 40%</a:t>
            </a:r>
            <a:r>
              <a:rPr lang="en-GB" sz="2800" b="1" dirty="0"/>
              <a:t>*</a:t>
            </a:r>
            <a:r>
              <a:rPr lang="en-GB" sz="2800" dirty="0"/>
              <a:t> for 3 orphans…</a:t>
            </a:r>
          </a:p>
          <a:p>
            <a:pPr marL="742950" lvl="1" indent="-285750" algn="just"/>
            <a:endParaRPr lang="en-GB" sz="2800" dirty="0"/>
          </a:p>
          <a:p>
            <a:pPr marL="287338" indent="-287338" algn="just"/>
            <a:r>
              <a:rPr lang="en-GB" sz="2800" dirty="0">
                <a:solidFill>
                  <a:srgbClr val="FF0000"/>
                </a:solidFill>
              </a:rPr>
              <a:t>	</a:t>
            </a:r>
            <a:r>
              <a:rPr lang="en-GB" sz="2800" b="1" dirty="0"/>
              <a:t> *of the </a:t>
            </a:r>
            <a:r>
              <a:rPr lang="en-GB" sz="2800" b="1" dirty="0" smtClean="0"/>
              <a:t>member’s last reference salary</a:t>
            </a:r>
            <a:endParaRPr lang="en-GB" sz="2800" b="1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80803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b="1" dirty="0" err="1" smtClean="0"/>
              <a:t>Orphan´s</a:t>
            </a:r>
            <a:r>
              <a:rPr lang="fr-CH" b="1" dirty="0" smtClean="0"/>
              <a:t> Pension</a:t>
            </a:r>
            <a:endParaRPr lang="en-US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842" y="2916330"/>
            <a:ext cx="2988958" cy="1986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05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23850" y="83502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219200"/>
            <a:ext cx="835977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/>
            <a:endParaRPr lang="en-GB" sz="2800" u="sng" dirty="0">
              <a:latin typeface="Calibri" pitchFamily="34" charset="0"/>
              <a:ea typeface="ＭＳ Ｐゴシック" charset="-128"/>
            </a:endParaRPr>
          </a:p>
          <a:p>
            <a:pPr marL="342900" indent="-342900" algn="just">
              <a:buFontTx/>
              <a:buChar char="•"/>
            </a:pPr>
            <a:r>
              <a:rPr lang="en-GB" sz="2800" dirty="0" smtClean="0">
                <a:ea typeface="ＭＳ Ｐゴシック" charset="-128"/>
              </a:rPr>
              <a:t>Calculation:</a:t>
            </a:r>
            <a:endParaRPr lang="en-GB" sz="2800" dirty="0">
              <a:ea typeface="ＭＳ Ｐゴシック" charset="-128"/>
            </a:endParaRPr>
          </a:p>
          <a:p>
            <a:pPr algn="just">
              <a:tabLst>
                <a:tab pos="538163" algn="l"/>
                <a:tab pos="803275" algn="l"/>
              </a:tabLst>
            </a:pPr>
            <a:r>
              <a:rPr lang="en-GB" sz="2800" dirty="0">
                <a:ea typeface="ＭＳ Ｐゴシック" charset="-128"/>
              </a:rPr>
              <a:t>	</a:t>
            </a:r>
            <a:r>
              <a:rPr lang="en-GB" sz="2800" dirty="0" smtClean="0">
                <a:ea typeface="ＭＳ Ｐゴシック" charset="-128"/>
              </a:rPr>
              <a:t>- </a:t>
            </a:r>
            <a:r>
              <a:rPr lang="en-GB" sz="2800" b="1" dirty="0">
                <a:ea typeface="ＭＳ Ｐゴシック" charset="-128"/>
              </a:rPr>
              <a:t>14.7%</a:t>
            </a:r>
            <a:r>
              <a:rPr lang="en-GB" sz="2800" dirty="0">
                <a:ea typeface="ＭＳ Ｐゴシック" charset="-128"/>
              </a:rPr>
              <a:t> of the last reference salary for the first </a:t>
            </a:r>
            <a:r>
              <a:rPr lang="en-GB" sz="2800" dirty="0" smtClean="0">
                <a:ea typeface="ＭＳ Ｐゴシック" charset="-128"/>
              </a:rPr>
              <a:t>		10 years </a:t>
            </a:r>
            <a:r>
              <a:rPr lang="en-GB" sz="2800" dirty="0">
                <a:ea typeface="ＭＳ Ｐゴシック" charset="-128"/>
              </a:rPr>
              <a:t>of </a:t>
            </a:r>
            <a:r>
              <a:rPr lang="en-GB" sz="2800" dirty="0" smtClean="0">
                <a:ea typeface="ＭＳ Ｐゴシック" charset="-128"/>
              </a:rPr>
              <a:t>service</a:t>
            </a:r>
            <a:endParaRPr lang="en-GB" sz="2800" dirty="0">
              <a:ea typeface="ＭＳ Ｐゴシック" charset="-128"/>
            </a:endParaRPr>
          </a:p>
          <a:p>
            <a:pPr algn="just">
              <a:tabLst>
                <a:tab pos="538163" algn="l"/>
                <a:tab pos="803275" algn="l"/>
              </a:tabLst>
            </a:pPr>
            <a:r>
              <a:rPr lang="en-GB" sz="2800" dirty="0"/>
              <a:t>	</a:t>
            </a:r>
            <a:r>
              <a:rPr lang="en-GB" sz="2800" dirty="0" smtClean="0"/>
              <a:t>- 		</a:t>
            </a:r>
            <a:r>
              <a:rPr lang="en-GB" sz="2800" b="1" dirty="0" smtClean="0"/>
              <a:t>22</a:t>
            </a:r>
            <a:r>
              <a:rPr lang="en-GB" sz="2800" b="1" dirty="0"/>
              <a:t>%</a:t>
            </a:r>
            <a:r>
              <a:rPr lang="en-GB" sz="2800" dirty="0"/>
              <a:t> of the last reference salary for each </a:t>
            </a:r>
            <a:r>
              <a:rPr lang="en-GB" sz="2800" dirty="0" smtClean="0"/>
              <a:t>			further year </a:t>
            </a:r>
            <a:r>
              <a:rPr lang="en-GB" sz="2800" dirty="0"/>
              <a:t>of </a:t>
            </a:r>
            <a:r>
              <a:rPr lang="en-GB" sz="2800" dirty="0" smtClean="0"/>
              <a:t>service</a:t>
            </a:r>
          </a:p>
          <a:p>
            <a:pPr algn="just">
              <a:tabLst>
                <a:tab pos="538163" algn="l"/>
                <a:tab pos="803275" algn="l"/>
              </a:tabLst>
            </a:pPr>
            <a:endParaRPr lang="fr-CH" sz="2800" u="sng" dirty="0">
              <a:ea typeface="ＭＳ Ｐゴシック" charset="-128"/>
            </a:endParaRPr>
          </a:p>
          <a:p>
            <a:pPr marL="457200" indent="-457200" algn="just">
              <a:buFont typeface="Arial" panose="020B0604020202020204" pitchFamily="34" charset="0"/>
              <a:buChar char="•"/>
              <a:tabLst>
                <a:tab pos="538163" algn="l"/>
                <a:tab pos="803275" algn="l"/>
              </a:tabLst>
            </a:pPr>
            <a:r>
              <a:rPr lang="fr-CH" sz="2800" dirty="0" err="1" smtClean="0">
                <a:ea typeface="ＭＳ Ｐゴシック" charset="-128"/>
              </a:rPr>
              <a:t>Payment</a:t>
            </a:r>
            <a:r>
              <a:rPr lang="fr-CH" sz="2800" dirty="0" smtClean="0">
                <a:ea typeface="ＭＳ Ｐゴシック" charset="-128"/>
              </a:rPr>
              <a:t>: the </a:t>
            </a:r>
            <a:r>
              <a:rPr lang="fr-CH" sz="2800" dirty="0" err="1" smtClean="0">
                <a:ea typeface="ＭＳ Ｐゴシック" charset="-128"/>
              </a:rPr>
              <a:t>month</a:t>
            </a:r>
            <a:r>
              <a:rPr lang="fr-CH" sz="2800" dirty="0" smtClean="0">
                <a:ea typeface="ＭＳ Ｐゴシック" charset="-128"/>
              </a:rPr>
              <a:t> </a:t>
            </a:r>
            <a:r>
              <a:rPr lang="fr-CH" sz="2800" dirty="0" err="1" smtClean="0">
                <a:ea typeface="ＭＳ Ｐゴシック" charset="-128"/>
              </a:rPr>
              <a:t>following</a:t>
            </a:r>
            <a:r>
              <a:rPr lang="fr-CH" sz="2800" dirty="0" smtClean="0">
                <a:ea typeface="ＭＳ Ｐゴシック" charset="-128"/>
              </a:rPr>
              <a:t> the </a:t>
            </a:r>
            <a:r>
              <a:rPr lang="fr-CH" sz="2800" dirty="0" err="1" smtClean="0">
                <a:ea typeface="ＭＳ Ｐゴシック" charset="-128"/>
              </a:rPr>
              <a:t>contract</a:t>
            </a:r>
            <a:r>
              <a:rPr lang="fr-CH" sz="2800" dirty="0" smtClean="0">
                <a:ea typeface="ＭＳ Ｐゴシック" charset="-128"/>
              </a:rPr>
              <a:t> end date</a:t>
            </a:r>
            <a:endParaRPr lang="en-GB" sz="2800" dirty="0">
              <a:ea typeface="ＭＳ Ｐゴシック" charset="-128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80803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b="1" dirty="0" smtClean="0"/>
              <a:t>Transfer Value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174305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219200" y="1685821"/>
            <a:ext cx="7467600" cy="21336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 smtClean="0">
                <a:cs typeface="Arial" charset="0"/>
              </a:rPr>
              <a:t>CERN Pension Fund</a:t>
            </a:r>
            <a:r>
              <a:rPr lang="en-US" sz="3600" dirty="0" smtClean="0">
                <a:latin typeface="Arial" charset="0"/>
                <a:cs typeface="Arial" charset="0"/>
              </a:rPr>
              <a:t/>
            </a:r>
            <a:br>
              <a:rPr lang="en-US" sz="3600" dirty="0" smtClean="0">
                <a:latin typeface="Arial" charset="0"/>
                <a:cs typeface="Arial" charset="0"/>
              </a:rPr>
            </a:br>
            <a:r>
              <a:rPr lang="en-US" sz="2900" dirty="0" smtClean="0">
                <a:latin typeface="Arial" charset="0"/>
                <a:cs typeface="Arial" charset="0"/>
              </a:rPr>
              <a:t/>
            </a:r>
            <a:br>
              <a:rPr lang="en-US" sz="2900" dirty="0" smtClean="0">
                <a:latin typeface="Arial" charset="0"/>
                <a:cs typeface="Arial" charset="0"/>
              </a:rPr>
            </a:br>
            <a:r>
              <a:rPr lang="en-US" sz="2900" dirty="0" smtClean="0">
                <a:latin typeface="Arial" charset="0"/>
                <a:cs typeface="Arial" charset="0"/>
              </a:rPr>
              <a:t>	</a:t>
            </a:r>
            <a:endParaRPr lang="en-US" sz="3600" dirty="0" smtClean="0">
              <a:latin typeface="Arial" charset="0"/>
              <a:cs typeface="Arial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75004" y="2712794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pic>
        <p:nvPicPr>
          <p:cNvPr id="7" name="Picture 12" descr="http://t2.gstatic.com/images?q=tbn:ANd9GcT1vdlt9z6lA8Iy_pq-jhcAuT_BCQzAwZnYK0qWcaxsHSP0nur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124200"/>
            <a:ext cx="1142999" cy="114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14" descr="http://www.jenam2010.org/pdfs/es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124200"/>
            <a:ext cx="877143" cy="1142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713154" y="4822580"/>
            <a:ext cx="3810000" cy="1016000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 sz="1800" dirty="0" smtClean="0">
              <a:solidFill>
                <a:srgbClr val="898989"/>
              </a:solidFill>
              <a:latin typeface="Arial" charset="0"/>
              <a:cs typeface="Arial" charset="0"/>
            </a:endParaRPr>
          </a:p>
          <a:p>
            <a:endParaRPr lang="fr-CH" sz="1800" dirty="0" smtClean="0">
              <a:solidFill>
                <a:srgbClr val="898989"/>
              </a:solidFill>
              <a:latin typeface="Arial" charset="0"/>
              <a:cs typeface="Arial" charset="0"/>
            </a:endParaRPr>
          </a:p>
          <a:p>
            <a:pPr marL="36576" indent="0">
              <a:buNone/>
            </a:pPr>
            <a:r>
              <a:rPr lang="fr-CH" sz="2000" dirty="0" smtClean="0">
                <a:cs typeface="Arial" charset="0"/>
              </a:rPr>
              <a:t>Pilar Herguedas</a:t>
            </a:r>
          </a:p>
          <a:p>
            <a:endParaRPr lang="fr-CH" sz="1800" dirty="0" smtClean="0">
              <a:solidFill>
                <a:srgbClr val="898989"/>
              </a:solidFill>
              <a:latin typeface="Arial" charset="0"/>
              <a:cs typeface="Arial" charset="0"/>
            </a:endParaRPr>
          </a:p>
          <a:p>
            <a:endParaRPr lang="en-US" sz="2800" dirty="0" smtClean="0">
              <a:solidFill>
                <a:srgbClr val="898989"/>
              </a:solidFill>
              <a:latin typeface="Arial" charset="0"/>
              <a:cs typeface="Arial" charset="0"/>
            </a:endParaRPr>
          </a:p>
        </p:txBody>
      </p:sp>
      <p:pic>
        <p:nvPicPr>
          <p:cNvPr id="10" name="Picture 12" descr="http://t2.gstatic.com/images?q=tbn:ANd9GcT1vdlt9z6lA8Iy_pq-jhcAuT_BCQzAwZnYK0qWcaxsHSP0nur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108081"/>
            <a:ext cx="1142999" cy="114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4" descr="http://www.jenam2010.org/pdfs/es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108081"/>
            <a:ext cx="877143" cy="1142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6428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23850" y="83502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 rot="2198955">
            <a:off x="2133600" y="1371600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 rot="-2230715">
            <a:off x="6019800" y="1371600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graphicFrame>
        <p:nvGraphicFramePr>
          <p:cNvPr id="9" name="Group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925161"/>
              </p:ext>
            </p:extLst>
          </p:nvPr>
        </p:nvGraphicFramePr>
        <p:xfrm>
          <a:off x="5181600" y="3124200"/>
          <a:ext cx="3276600" cy="1542288"/>
        </p:xfrm>
        <a:graphic>
          <a:graphicData uri="http://schemas.openxmlformats.org/drawingml/2006/table">
            <a:tbl>
              <a:tblPr/>
              <a:tblGrid>
                <a:gridCol w="3276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524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the transfer value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can be paid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to the </a:t>
                      </a:r>
                      <a:r>
                        <a:rPr kumimoji="0" lang="en-US" sz="2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member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Rectangle 36"/>
          <p:cNvSpPr>
            <a:spLocks noChangeArrowheads="1"/>
          </p:cNvSpPr>
          <p:nvPr/>
        </p:nvSpPr>
        <p:spPr bwMode="auto">
          <a:xfrm>
            <a:off x="685800" y="3048000"/>
            <a:ext cx="3276600" cy="255454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800" dirty="0" smtClean="0"/>
              <a:t>the transfer value </a:t>
            </a:r>
          </a:p>
          <a:p>
            <a:pPr algn="ctr"/>
            <a:r>
              <a:rPr lang="en-US" sz="2800" dirty="0" smtClean="0"/>
              <a:t>can be paid </a:t>
            </a:r>
          </a:p>
          <a:p>
            <a:pPr algn="ctr"/>
            <a:r>
              <a:rPr lang="en-US" sz="2800" dirty="0" smtClean="0"/>
              <a:t>into </a:t>
            </a:r>
            <a:r>
              <a:rPr lang="en-US" sz="2800" b="1" dirty="0" smtClean="0"/>
              <a:t>another private pension scheme </a:t>
            </a:r>
          </a:p>
          <a:p>
            <a:pPr algn="ctr"/>
            <a:r>
              <a:rPr lang="en-US" sz="2000" dirty="0" smtClean="0"/>
              <a:t>(in any currency)</a:t>
            </a:r>
            <a:endParaRPr lang="en-US" sz="2000" dirty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80803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cs typeface="Arial" charset="0"/>
              </a:rPr>
              <a:t>Leaving CERN &lt; 5 years</a:t>
            </a:r>
          </a:p>
        </p:txBody>
      </p:sp>
    </p:spTree>
    <p:extLst>
      <p:ext uri="{BB962C8B-B14F-4D97-AF65-F5344CB8AC3E}">
        <p14:creationId xmlns:p14="http://schemas.microsoft.com/office/powerpoint/2010/main" val="1835371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23850" y="850139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1" name="AutoShape 15"/>
          <p:cNvSpPr>
            <a:spLocks noChangeArrowheads="1"/>
          </p:cNvSpPr>
          <p:nvPr/>
        </p:nvSpPr>
        <p:spPr bwMode="auto">
          <a:xfrm rot="2198955">
            <a:off x="1600200" y="1953489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sp>
        <p:nvSpPr>
          <p:cNvPr id="12" name="AutoShape 16"/>
          <p:cNvSpPr>
            <a:spLocks noChangeArrowheads="1"/>
          </p:cNvSpPr>
          <p:nvPr/>
        </p:nvSpPr>
        <p:spPr bwMode="auto">
          <a:xfrm>
            <a:off x="4114800" y="1992534"/>
            <a:ext cx="838200" cy="2667000"/>
          </a:xfrm>
          <a:prstGeom prst="downArrow">
            <a:avLst>
              <a:gd name="adj1" fmla="val 50000"/>
              <a:gd name="adj2" fmla="val 7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sp>
        <p:nvSpPr>
          <p:cNvPr id="13" name="AutoShape 17"/>
          <p:cNvSpPr>
            <a:spLocks noChangeArrowheads="1"/>
          </p:cNvSpPr>
          <p:nvPr/>
        </p:nvSpPr>
        <p:spPr bwMode="auto">
          <a:xfrm rot="-2289592">
            <a:off x="6717741" y="1952645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sp>
        <p:nvSpPr>
          <p:cNvPr id="14" name="Text Box 69"/>
          <p:cNvSpPr txBox="1">
            <a:spLocks noChangeArrowheads="1"/>
          </p:cNvSpPr>
          <p:nvPr/>
        </p:nvSpPr>
        <p:spPr bwMode="auto">
          <a:xfrm>
            <a:off x="0" y="3007695"/>
            <a:ext cx="3200400" cy="175432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en-US" sz="2400" dirty="0" smtClean="0"/>
              <a:t>the member is entitled to a </a:t>
            </a:r>
            <a:r>
              <a:rPr lang="en-US" sz="2400" b="1" dirty="0" smtClean="0"/>
              <a:t>deferred retirement pension</a:t>
            </a:r>
          </a:p>
          <a:p>
            <a:pPr>
              <a:spcBef>
                <a:spcPct val="50000"/>
              </a:spcBef>
            </a:pPr>
            <a:endParaRPr lang="en-US" sz="2400" dirty="0"/>
          </a:p>
        </p:txBody>
      </p:sp>
      <p:sp>
        <p:nvSpPr>
          <p:cNvPr id="15" name="Text Box 72"/>
          <p:cNvSpPr txBox="1">
            <a:spLocks noChangeArrowheads="1"/>
          </p:cNvSpPr>
          <p:nvPr/>
        </p:nvSpPr>
        <p:spPr bwMode="auto">
          <a:xfrm>
            <a:off x="2743200" y="4675949"/>
            <a:ext cx="3733800" cy="156966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en-US" sz="2400" dirty="0" smtClean="0"/>
              <a:t>the transfer value can be paid into </a:t>
            </a:r>
            <a:r>
              <a:rPr lang="en-US" sz="2400" b="1" dirty="0" smtClean="0"/>
              <a:t>another private pension scheme</a:t>
            </a:r>
          </a:p>
          <a:p>
            <a:pPr algn="ctr" eaLnBrk="0" hangingPunct="0">
              <a:spcBef>
                <a:spcPct val="20000"/>
              </a:spcBef>
            </a:pPr>
            <a:r>
              <a:rPr lang="en-US" sz="2000" dirty="0"/>
              <a:t>(in </a:t>
            </a:r>
            <a:r>
              <a:rPr lang="en-US" sz="2000" dirty="0" smtClean="0"/>
              <a:t>any currency)</a:t>
            </a:r>
            <a:endParaRPr lang="en-US" sz="2000" dirty="0"/>
          </a:p>
        </p:txBody>
      </p:sp>
      <p:sp>
        <p:nvSpPr>
          <p:cNvPr id="16" name="Text Box 73"/>
          <p:cNvSpPr txBox="1">
            <a:spLocks noChangeArrowheads="1"/>
          </p:cNvSpPr>
          <p:nvPr/>
        </p:nvSpPr>
        <p:spPr bwMode="auto">
          <a:xfrm>
            <a:off x="5410200" y="3007695"/>
            <a:ext cx="3657600" cy="83099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 smtClean="0"/>
              <a:t>the transfer value can be paid to the </a:t>
            </a:r>
            <a:r>
              <a:rPr lang="en-US" sz="2400" b="1" dirty="0" smtClean="0"/>
              <a:t>member</a:t>
            </a:r>
            <a:endParaRPr lang="en-US" sz="2400" b="1" dirty="0"/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457200" y="91314"/>
            <a:ext cx="8229600" cy="80803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800" b="1" dirty="0">
                <a:cs typeface="Arial" charset="0"/>
              </a:rPr>
              <a:t>5 </a:t>
            </a:r>
            <a:r>
              <a:rPr lang="fr-CH" sz="3800" b="1" dirty="0" err="1">
                <a:cs typeface="Arial" charset="0"/>
              </a:rPr>
              <a:t>years</a:t>
            </a:r>
            <a:r>
              <a:rPr lang="fr-CH" sz="3800" b="1" dirty="0">
                <a:cs typeface="Arial" charset="0"/>
              </a:rPr>
              <a:t>≤ </a:t>
            </a:r>
            <a:r>
              <a:rPr lang="fr-CH" sz="3800" b="1" dirty="0" err="1">
                <a:cs typeface="Arial" charset="0"/>
              </a:rPr>
              <a:t>Leaving</a:t>
            </a:r>
            <a:r>
              <a:rPr lang="fr-CH" sz="3800" b="1" dirty="0">
                <a:cs typeface="Arial" charset="0"/>
              </a:rPr>
              <a:t> CERN &lt; 10 </a:t>
            </a:r>
            <a:r>
              <a:rPr lang="fr-CH" sz="3800" b="1" dirty="0" err="1">
                <a:cs typeface="Arial" charset="0"/>
              </a:rPr>
              <a:t>years</a:t>
            </a:r>
            <a:endParaRPr lang="en-US" sz="3800" b="1" dirty="0"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00522" y="1065540"/>
            <a:ext cx="8419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CH" sz="1600" i="1" dirty="0" smtClean="0">
                <a:solidFill>
                  <a:srgbClr val="002060"/>
                </a:solidFill>
              </a:rPr>
              <a:t>For information: </a:t>
            </a:r>
            <a:r>
              <a:rPr lang="fr-CH" sz="1600" i="1" dirty="0" err="1" smtClean="0">
                <a:solidFill>
                  <a:srgbClr val="002060"/>
                </a:solidFill>
              </a:rPr>
              <a:t>periods</a:t>
            </a:r>
            <a:r>
              <a:rPr lang="fr-CH" sz="1600" i="1" dirty="0" smtClean="0">
                <a:solidFill>
                  <a:srgbClr val="002060"/>
                </a:solidFill>
              </a:rPr>
              <a:t> of </a:t>
            </a:r>
            <a:r>
              <a:rPr lang="fr-CH" sz="1600" i="1" dirty="0" err="1" smtClean="0">
                <a:solidFill>
                  <a:srgbClr val="002060"/>
                </a:solidFill>
              </a:rPr>
              <a:t>Unpaid</a:t>
            </a:r>
            <a:r>
              <a:rPr lang="fr-CH" sz="1600" i="1" dirty="0" smtClean="0">
                <a:solidFill>
                  <a:srgbClr val="002060"/>
                </a:solidFill>
              </a:rPr>
              <a:t> </a:t>
            </a:r>
            <a:r>
              <a:rPr lang="fr-CH" sz="1600" i="1" dirty="0" err="1" smtClean="0">
                <a:solidFill>
                  <a:srgbClr val="002060"/>
                </a:solidFill>
              </a:rPr>
              <a:t>Leave</a:t>
            </a:r>
            <a:r>
              <a:rPr lang="fr-CH" sz="1600" i="1" dirty="0" smtClean="0">
                <a:solidFill>
                  <a:srgbClr val="002060"/>
                </a:solidFill>
              </a:rPr>
              <a:t> (</a:t>
            </a:r>
            <a:r>
              <a:rPr lang="fr-CH" sz="1600" i="1" dirty="0" err="1" smtClean="0">
                <a:solidFill>
                  <a:srgbClr val="002060"/>
                </a:solidFill>
              </a:rPr>
              <a:t>without</a:t>
            </a:r>
            <a:r>
              <a:rPr lang="fr-CH" sz="1600" i="1" dirty="0" smtClean="0">
                <a:solidFill>
                  <a:srgbClr val="002060"/>
                </a:solidFill>
              </a:rPr>
              <a:t> contributions to the </a:t>
            </a:r>
            <a:r>
              <a:rPr lang="fr-CH" sz="1600" i="1" dirty="0" err="1" smtClean="0">
                <a:solidFill>
                  <a:srgbClr val="002060"/>
                </a:solidFill>
              </a:rPr>
              <a:t>Fund</a:t>
            </a:r>
            <a:r>
              <a:rPr lang="fr-CH" sz="1600" i="1" dirty="0" smtClean="0">
                <a:solidFill>
                  <a:srgbClr val="002060"/>
                </a:solidFill>
              </a:rPr>
              <a:t>) are not </a:t>
            </a:r>
            <a:r>
              <a:rPr lang="fr-CH" sz="1600" i="1" dirty="0" err="1" smtClean="0">
                <a:solidFill>
                  <a:srgbClr val="002060"/>
                </a:solidFill>
              </a:rPr>
              <a:t>considered</a:t>
            </a:r>
            <a:r>
              <a:rPr lang="fr-CH" sz="1600" i="1" dirty="0" smtClean="0">
                <a:solidFill>
                  <a:srgbClr val="002060"/>
                </a:solidFill>
              </a:rPr>
              <a:t> as </a:t>
            </a:r>
            <a:r>
              <a:rPr lang="fr-CH" sz="1600" i="1" dirty="0" err="1" smtClean="0">
                <a:solidFill>
                  <a:srgbClr val="002060"/>
                </a:solidFill>
              </a:rPr>
              <a:t>periods</a:t>
            </a:r>
            <a:r>
              <a:rPr lang="fr-CH" sz="1600" i="1" dirty="0" smtClean="0">
                <a:solidFill>
                  <a:srgbClr val="002060"/>
                </a:solidFill>
              </a:rPr>
              <a:t> of service</a:t>
            </a:r>
            <a:endParaRPr lang="en-US" sz="16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516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/>
      <p:bldP spid="15" grpId="0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23850" y="83502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 rot="2198955">
            <a:off x="2133600" y="1295249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graphicFrame>
        <p:nvGraphicFramePr>
          <p:cNvPr id="9" name="Group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4417754"/>
              </p:ext>
            </p:extLst>
          </p:nvPr>
        </p:nvGraphicFramePr>
        <p:xfrm>
          <a:off x="4876800" y="3048000"/>
          <a:ext cx="4114800" cy="2529840"/>
        </p:xfrm>
        <a:graphic>
          <a:graphicData uri="http://schemas.openxmlformats.org/drawingml/2006/table">
            <a:tbl>
              <a:tblPr/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00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the transfer value can be paid into </a:t>
                      </a:r>
                      <a:r>
                        <a:rPr kumimoji="0" lang="en-US" sz="2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another private pension scheme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+mn-lt"/>
                        </a:rPr>
                        <a:t>(in any currency)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Rectangle 16"/>
          <p:cNvSpPr>
            <a:spLocks noChangeArrowheads="1"/>
          </p:cNvSpPr>
          <p:nvPr/>
        </p:nvSpPr>
        <p:spPr bwMode="auto">
          <a:xfrm>
            <a:off x="304800" y="3048000"/>
            <a:ext cx="3733800" cy="13731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800" dirty="0" smtClean="0"/>
              <a:t>the member is entitled </a:t>
            </a:r>
          </a:p>
          <a:p>
            <a:pPr algn="ctr"/>
            <a:r>
              <a:rPr lang="en-US" sz="2800" dirty="0" smtClean="0"/>
              <a:t>to a </a:t>
            </a:r>
            <a:r>
              <a:rPr lang="en-US" sz="2800" b="1" dirty="0" smtClean="0"/>
              <a:t>deferred retirement pension</a:t>
            </a:r>
            <a:endParaRPr lang="en-US" sz="2800" b="1" dirty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80803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cs typeface="Arial" charset="0"/>
              </a:rPr>
              <a:t>Leaving CERN ≥ 10 years</a:t>
            </a:r>
          </a:p>
        </p:txBody>
      </p:sp>
      <p:sp>
        <p:nvSpPr>
          <p:cNvPr id="12" name="AutoShape 7"/>
          <p:cNvSpPr>
            <a:spLocks noChangeArrowheads="1"/>
          </p:cNvSpPr>
          <p:nvPr/>
        </p:nvSpPr>
        <p:spPr bwMode="auto">
          <a:xfrm rot="20073246">
            <a:off x="5923845" y="1290488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9759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23850" y="83502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219200"/>
            <a:ext cx="8359775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/>
            <a:endParaRPr lang="en-GB" sz="2800" u="sng" dirty="0">
              <a:latin typeface="Calibri" pitchFamily="34" charset="0"/>
              <a:ea typeface="ＭＳ Ｐゴシック" charset="-128"/>
            </a:endParaRPr>
          </a:p>
          <a:p>
            <a:pPr marL="342900" indent="-342900">
              <a:buFontTx/>
              <a:buChar char="•"/>
            </a:pPr>
            <a:r>
              <a:rPr lang="en-GB" sz="2800" dirty="0"/>
              <a:t>Web site : </a:t>
            </a:r>
            <a:r>
              <a:rPr lang="en-GB" sz="2800" dirty="0">
                <a:hlinkClick r:id="rId2"/>
              </a:rPr>
              <a:t>http://pensionfund.cern.ch</a:t>
            </a:r>
            <a:endParaRPr lang="en-GB" sz="2800" dirty="0"/>
          </a:p>
          <a:p>
            <a:pPr marL="342900" indent="-342900"/>
            <a:endParaRPr lang="en-GB" sz="2800" dirty="0"/>
          </a:p>
          <a:p>
            <a:pPr marL="342900" indent="-342900" defTabSz="361950"/>
            <a:r>
              <a:rPr lang="en-GB" dirty="0"/>
              <a:t>		</a:t>
            </a:r>
            <a:r>
              <a:rPr lang="en-GB" sz="2400" dirty="0"/>
              <a:t>- Rules and Regulations of the CERN Pension Fund</a:t>
            </a:r>
            <a:endParaRPr lang="en-GB" sz="2400" dirty="0">
              <a:ea typeface="ＭＳ Ｐゴシック" charset="-128"/>
            </a:endParaRPr>
          </a:p>
          <a:p>
            <a:pPr marL="1257300" lvl="2" indent="-895350" defTabSz="361950"/>
            <a:r>
              <a:rPr lang="en-GB" sz="2400" dirty="0">
                <a:ea typeface="ＭＳ Ｐゴシック" charset="-128"/>
              </a:rPr>
              <a:t>- </a:t>
            </a:r>
            <a:r>
              <a:rPr lang="en-GB" sz="2400" dirty="0" smtClean="0">
                <a:ea typeface="ＭＳ Ｐゴシック" charset="-128"/>
              </a:rPr>
              <a:t>Annual report and </a:t>
            </a:r>
            <a:r>
              <a:rPr lang="en-GB" sz="2400" dirty="0" smtClean="0"/>
              <a:t>Financial </a:t>
            </a:r>
            <a:r>
              <a:rPr lang="en-GB" sz="2400" dirty="0"/>
              <a:t>statements</a:t>
            </a:r>
            <a:r>
              <a:rPr lang="en-GB" dirty="0"/>
              <a:t> </a:t>
            </a:r>
            <a:r>
              <a:rPr lang="en-GB" sz="2800" dirty="0">
                <a:ea typeface="ＭＳ Ｐゴシック" charset="-128"/>
              </a:rPr>
              <a:t>	</a:t>
            </a:r>
          </a:p>
          <a:p>
            <a:pPr marL="342900" indent="-342900">
              <a:buFontTx/>
              <a:buChar char="•"/>
            </a:pPr>
            <a:endParaRPr lang="en-GB" sz="2800" dirty="0">
              <a:ea typeface="ＭＳ Ｐゴシック" charset="-128"/>
            </a:endParaRPr>
          </a:p>
          <a:p>
            <a:pPr marL="342900" indent="-342900">
              <a:buFontTx/>
              <a:buChar char="•"/>
            </a:pPr>
            <a:r>
              <a:rPr lang="en-GB" sz="2800" dirty="0" smtClean="0">
                <a:ea typeface="ＭＳ Ｐゴシック" charset="-128"/>
              </a:rPr>
              <a:t>Annual Information Meeting (20 November 2020) </a:t>
            </a:r>
            <a:r>
              <a:rPr lang="en-GB" sz="2800" dirty="0">
                <a:ea typeface="ＭＳ Ｐゴシック" charset="-128"/>
                <a:hlinkClick r:id="rId3"/>
              </a:rPr>
              <a:t>https://indico.cern.ch/event/960443</a:t>
            </a:r>
            <a:r>
              <a:rPr lang="en-GB" sz="2800" dirty="0" smtClean="0">
                <a:ea typeface="ＭＳ Ｐゴシック" charset="-128"/>
                <a:hlinkClick r:id="rId3"/>
              </a:rPr>
              <a:t>/</a:t>
            </a:r>
            <a:r>
              <a:rPr lang="en-GB" sz="2800" dirty="0" smtClean="0">
                <a:ea typeface="ＭＳ Ｐゴシック" charset="-128"/>
              </a:rPr>
              <a:t> </a:t>
            </a:r>
          </a:p>
          <a:p>
            <a:pPr marL="342900" indent="-342900">
              <a:buFontTx/>
              <a:buChar char="•"/>
            </a:pPr>
            <a:endParaRPr lang="en-GB" sz="2800" dirty="0">
              <a:ea typeface="ＭＳ Ｐゴシック" charset="-128"/>
            </a:endParaRPr>
          </a:p>
          <a:p>
            <a:pPr marL="342900" indent="-342900">
              <a:buFontTx/>
              <a:buChar char="•"/>
            </a:pPr>
            <a:r>
              <a:rPr lang="en-GB" sz="2800" dirty="0" smtClean="0">
                <a:ea typeface="ＭＳ Ｐゴシック" charset="-128"/>
              </a:rPr>
              <a:t>Benefits Service (tel. 72738 or 63156)</a:t>
            </a:r>
            <a:endParaRPr lang="en-GB" sz="2800" dirty="0">
              <a:ea typeface="ＭＳ Ｐゴシック" charset="-128"/>
            </a:endParaRPr>
          </a:p>
          <a:p>
            <a:pPr marL="342900" indent="-342900"/>
            <a:r>
              <a:rPr lang="en-GB" sz="2800" dirty="0">
                <a:ea typeface="ＭＳ Ｐゴシック" charset="-128"/>
              </a:rPr>
              <a:t>	</a:t>
            </a:r>
            <a:r>
              <a:rPr lang="en-GB" sz="2800" dirty="0" smtClean="0">
                <a:ea typeface="ＭＳ Ｐゴシック" charset="-128"/>
                <a:hlinkClick r:id="rId4"/>
              </a:rPr>
              <a:t>pension-benefits@cern.ch</a:t>
            </a:r>
            <a:endParaRPr lang="en-GB" sz="2800" i="1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80803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cs typeface="Arial" charset="0"/>
              </a:rPr>
              <a:t>Other Information</a:t>
            </a:r>
            <a:endParaRPr lang="en-US" b="1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50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2"/>
          <p:cNvSpPr txBox="1">
            <a:spLocks/>
          </p:cNvSpPr>
          <p:nvPr/>
        </p:nvSpPr>
        <p:spPr>
          <a:xfrm>
            <a:off x="179755" y="6363316"/>
            <a:ext cx="3195638" cy="450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CERN Pension Fund - Benefits Service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1" name="Footer Placeholder 2"/>
          <p:cNvSpPr txBox="1">
            <a:spLocks/>
          </p:cNvSpPr>
          <p:nvPr/>
        </p:nvSpPr>
        <p:spPr>
          <a:xfrm>
            <a:off x="2806578" y="1282456"/>
            <a:ext cx="3951410" cy="3822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</a:rPr>
              <a:t>THANK YOU FOR YOUR ATTENTION</a:t>
            </a:r>
            <a:r>
              <a:rPr lang="en-US" sz="1600" dirty="0" smtClean="0"/>
              <a:t> Benefits Service</a:t>
            </a:r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179755" y="6086317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000" dirty="0">
                <a:solidFill>
                  <a:schemeClr val="bg2">
                    <a:lumMod val="75000"/>
                  </a:schemeClr>
                </a:solidFill>
              </a:rPr>
              <a:t>Disclaimer: The information included in this presentation is not legally </a:t>
            </a:r>
            <a:r>
              <a:rPr lang="en-GB" sz="1000" dirty="0" smtClean="0">
                <a:solidFill>
                  <a:schemeClr val="bg2">
                    <a:lumMod val="75000"/>
                  </a:schemeClr>
                </a:solidFill>
              </a:rPr>
              <a:t>binding</a:t>
            </a:r>
            <a:endParaRPr lang="es-ES" sz="10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24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Rectangle 2"/>
          <p:cNvSpPr txBox="1">
            <a:spLocks/>
          </p:cNvSpPr>
          <p:nvPr/>
        </p:nvSpPr>
        <p:spPr>
          <a:xfrm>
            <a:off x="457200" y="76200"/>
            <a:ext cx="82296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/>
              <a:t>Content</a:t>
            </a:r>
            <a:endParaRPr lang="en-GB" b="1" baseline="30000" dirty="0" smtClean="0"/>
          </a:p>
        </p:txBody>
      </p:sp>
      <p:sp>
        <p:nvSpPr>
          <p:cNvPr id="6" name="Rectangle 3"/>
          <p:cNvSpPr txBox="1">
            <a:spLocks/>
          </p:cNvSpPr>
          <p:nvPr/>
        </p:nvSpPr>
        <p:spPr>
          <a:xfrm>
            <a:off x="685800" y="1347958"/>
            <a:ext cx="8077200" cy="43434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3538" indent="-363538">
              <a:buFontTx/>
              <a:buAutoNum type="arabicParenR"/>
            </a:pPr>
            <a:r>
              <a:rPr lang="en-GB" sz="2600" b="1" dirty="0" smtClean="0"/>
              <a:t>The Fund </a:t>
            </a:r>
          </a:p>
          <a:p>
            <a:pPr lvl="1">
              <a:buFontTx/>
              <a:buChar char="•"/>
            </a:pPr>
            <a:r>
              <a:rPr lang="en-GB" dirty="0" smtClean="0"/>
              <a:t>Introduction</a:t>
            </a:r>
          </a:p>
          <a:p>
            <a:pPr lvl="1">
              <a:buFontTx/>
              <a:buChar char="•"/>
            </a:pPr>
            <a:r>
              <a:rPr lang="en-GB" dirty="0" smtClean="0"/>
              <a:t>Who for? / What for?</a:t>
            </a:r>
          </a:p>
          <a:p>
            <a:pPr lvl="1">
              <a:buFontTx/>
              <a:buChar char="•"/>
            </a:pPr>
            <a:r>
              <a:rPr lang="en-GB" dirty="0" smtClean="0"/>
              <a:t>Resources</a:t>
            </a:r>
          </a:p>
          <a:p>
            <a:pPr>
              <a:buFontTx/>
              <a:buNone/>
            </a:pPr>
            <a:endParaRPr lang="en-GB" sz="2600" b="1" dirty="0" smtClean="0"/>
          </a:p>
          <a:p>
            <a:pPr>
              <a:buFontTx/>
              <a:buNone/>
            </a:pPr>
            <a:r>
              <a:rPr lang="en-GB" sz="2600" b="1" dirty="0" smtClean="0"/>
              <a:t>2) Benefits</a:t>
            </a:r>
          </a:p>
          <a:p>
            <a:pPr lvl="1">
              <a:buFontTx/>
              <a:buChar char="•"/>
            </a:pPr>
            <a:r>
              <a:rPr lang="en-GB" dirty="0" smtClean="0"/>
              <a:t>Retirement</a:t>
            </a:r>
          </a:p>
          <a:p>
            <a:pPr lvl="1">
              <a:buFontTx/>
              <a:buChar char="•"/>
            </a:pPr>
            <a:r>
              <a:rPr lang="en-GB" dirty="0" smtClean="0"/>
              <a:t>Disability</a:t>
            </a:r>
          </a:p>
          <a:p>
            <a:pPr lvl="1">
              <a:buFontTx/>
              <a:buChar char="•"/>
            </a:pPr>
            <a:r>
              <a:rPr lang="en-GB" dirty="0" smtClean="0"/>
              <a:t>Surviving Spouse</a:t>
            </a:r>
          </a:p>
          <a:p>
            <a:pPr lvl="1">
              <a:buFontTx/>
              <a:buChar char="•"/>
            </a:pPr>
            <a:r>
              <a:rPr lang="en-GB" dirty="0" smtClean="0"/>
              <a:t>Orphans</a:t>
            </a:r>
          </a:p>
          <a:p>
            <a:pPr lvl="1">
              <a:buFontTx/>
              <a:buChar char="•"/>
            </a:pPr>
            <a:r>
              <a:rPr lang="en-GB" dirty="0" smtClean="0"/>
              <a:t>Transfer value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42900" y="838200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343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89354" y="1719019"/>
            <a:ext cx="7467600" cy="21336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 smtClean="0">
                <a:cs typeface="Arial" charset="0"/>
              </a:rPr>
              <a:t>THE FUND</a:t>
            </a:r>
            <a:r>
              <a:rPr lang="en-US" sz="3600" dirty="0" smtClean="0">
                <a:latin typeface="Arial" charset="0"/>
                <a:cs typeface="Arial" charset="0"/>
              </a:rPr>
              <a:t/>
            </a:r>
            <a:br>
              <a:rPr lang="en-US" sz="3600" dirty="0" smtClean="0">
                <a:latin typeface="Arial" charset="0"/>
                <a:cs typeface="Arial" charset="0"/>
              </a:rPr>
            </a:br>
            <a:r>
              <a:rPr lang="en-US" sz="2900" dirty="0" smtClean="0">
                <a:latin typeface="Arial" charset="0"/>
                <a:cs typeface="Arial" charset="0"/>
              </a:rPr>
              <a:t/>
            </a:r>
            <a:br>
              <a:rPr lang="en-US" sz="2900" dirty="0" smtClean="0">
                <a:latin typeface="Arial" charset="0"/>
                <a:cs typeface="Arial" charset="0"/>
              </a:rPr>
            </a:br>
            <a:r>
              <a:rPr lang="en-US" sz="2900" dirty="0" smtClean="0">
                <a:latin typeface="Arial" charset="0"/>
                <a:cs typeface="Arial" charset="0"/>
              </a:rPr>
              <a:t>	</a:t>
            </a:r>
            <a:endParaRPr lang="en-US" sz="3600" dirty="0" smtClean="0">
              <a:latin typeface="Arial" charset="0"/>
              <a:cs typeface="Arial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75004" y="2712794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pic>
        <p:nvPicPr>
          <p:cNvPr id="10" name="Picture 12" descr="http://t2.gstatic.com/images?q=tbn:ANd9GcT1vdlt9z6lA8Iy_pq-jhcAuT_BCQzAwZnYK0qWcaxsHSP0nur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11214" y="3108081"/>
            <a:ext cx="1142999" cy="114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4" descr="http://www.jenam2010.org/pdfs/es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8028" y="3108082"/>
            <a:ext cx="877143" cy="1142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7297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Rectangle 2"/>
          <p:cNvSpPr txBox="1">
            <a:spLocks/>
          </p:cNvSpPr>
          <p:nvPr/>
        </p:nvSpPr>
        <p:spPr>
          <a:xfrm>
            <a:off x="457200" y="76200"/>
            <a:ext cx="82296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/>
              <a:t>Introduction</a:t>
            </a:r>
            <a:endParaRPr lang="en-GB" b="1" baseline="30000" dirty="0" smtClean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42900" y="838200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457200" y="1164492"/>
            <a:ext cx="8229600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8288" indent="-268288" algn="just">
              <a:buFontTx/>
              <a:buChar char="•"/>
            </a:pPr>
            <a:r>
              <a:rPr lang="fr-CH" sz="2800" dirty="0" smtClean="0"/>
              <a:t>CERN </a:t>
            </a:r>
            <a:r>
              <a:rPr lang="en-US" sz="2800" dirty="0" smtClean="0"/>
              <a:t>is</a:t>
            </a:r>
            <a:r>
              <a:rPr lang="fr-CH" sz="2800" dirty="0" smtClean="0"/>
              <a:t> not </a:t>
            </a:r>
            <a:r>
              <a:rPr lang="en-GB" sz="2800" dirty="0" smtClean="0"/>
              <a:t>subjected</a:t>
            </a:r>
            <a:r>
              <a:rPr lang="fr-CH" sz="2800" dirty="0" smtClean="0"/>
              <a:t> </a:t>
            </a:r>
            <a:r>
              <a:rPr lang="fr-CH" sz="2800" dirty="0" smtClean="0"/>
              <a:t>to national </a:t>
            </a:r>
            <a:r>
              <a:rPr lang="en-US" sz="2800" dirty="0" smtClean="0"/>
              <a:t>laws</a:t>
            </a:r>
          </a:p>
          <a:p>
            <a:pPr algn="just"/>
            <a:endParaRPr lang="fr-CH" sz="2800" dirty="0"/>
          </a:p>
          <a:p>
            <a:pPr marL="268288" indent="-268288" algn="just">
              <a:buFontTx/>
              <a:buChar char="•"/>
            </a:pPr>
            <a:r>
              <a:rPr lang="en-GB" sz="2800" dirty="0" smtClean="0"/>
              <a:t>CERN created its own </a:t>
            </a:r>
            <a:r>
              <a:rPr lang="en-GB" sz="2800" dirty="0"/>
              <a:t>social security</a:t>
            </a:r>
          </a:p>
          <a:p>
            <a:pPr marL="268288" indent="-268288" algn="just">
              <a:buFontTx/>
              <a:buChar char="•"/>
            </a:pPr>
            <a:endParaRPr lang="fr-CH" sz="2800" dirty="0"/>
          </a:p>
          <a:p>
            <a:pPr marL="268288" indent="-268288" algn="just">
              <a:buFontTx/>
              <a:buChar char="•"/>
            </a:pPr>
            <a:r>
              <a:rPr lang="fr-CH" sz="2800" dirty="0" smtClean="0"/>
              <a:t>The Pension </a:t>
            </a:r>
            <a:r>
              <a:rPr lang="en-US" sz="2800" dirty="0" smtClean="0"/>
              <a:t>Fund is an integral </a:t>
            </a:r>
            <a:r>
              <a:rPr lang="fr-CH" sz="2800" dirty="0" smtClean="0"/>
              <a:t>part of CERN</a:t>
            </a: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fr-CH" sz="2400" dirty="0" err="1"/>
              <a:t>Own</a:t>
            </a:r>
            <a:r>
              <a:rPr lang="fr-CH" sz="2400" dirty="0"/>
              <a:t> </a:t>
            </a:r>
            <a:r>
              <a:rPr lang="fr-CH" sz="2400" dirty="0" smtClean="0"/>
              <a:t>Rules &amp; </a:t>
            </a:r>
            <a:r>
              <a:rPr lang="fr-CH" sz="2400" dirty="0" err="1" smtClean="0"/>
              <a:t>Regulations</a:t>
            </a:r>
            <a:endParaRPr lang="fr-CH" sz="2400" dirty="0" smtClean="0"/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fr-CH" sz="2400" dirty="0"/>
              <a:t>not </a:t>
            </a:r>
            <a:r>
              <a:rPr lang="en-GB" sz="2400" dirty="0" smtClean="0"/>
              <a:t>subjected</a:t>
            </a:r>
            <a:r>
              <a:rPr lang="fr-CH" sz="2400" dirty="0" smtClean="0"/>
              <a:t> </a:t>
            </a:r>
            <a:r>
              <a:rPr lang="fr-CH" sz="2400" dirty="0"/>
              <a:t>to national </a:t>
            </a:r>
            <a:r>
              <a:rPr lang="en-US" sz="2400" dirty="0" smtClean="0"/>
              <a:t>laws (ex.no </a:t>
            </a:r>
            <a:r>
              <a:rPr lang="en-US" sz="2400" dirty="0"/>
              <a:t>capital withdrawal for buying a property, no pension fund splitting in case of divorce, etc</a:t>
            </a:r>
            <a:r>
              <a:rPr lang="en-US" sz="2400" dirty="0" smtClean="0"/>
              <a:t>.)</a:t>
            </a:r>
            <a:endParaRPr lang="en-GB" sz="2400" dirty="0"/>
          </a:p>
          <a:p>
            <a:pPr lvl="1" algn="just"/>
            <a:r>
              <a:rPr lang="fr-CH" sz="2800" dirty="0" smtClean="0"/>
              <a:t>	</a:t>
            </a:r>
            <a:endParaRPr lang="en-GB" sz="2800" dirty="0"/>
          </a:p>
          <a:p>
            <a:pPr algn="just">
              <a:buFontTx/>
              <a:buChar char="•"/>
            </a:pPr>
            <a:r>
              <a:rPr lang="en-GB" sz="2800" dirty="0" smtClean="0"/>
              <a:t> Defined-benefit scheme</a:t>
            </a: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en-US" sz="2400" dirty="0" smtClean="0"/>
              <a:t>Benefits based on reference salary</a:t>
            </a:r>
            <a:endParaRPr lang="en-GB" sz="2400" dirty="0"/>
          </a:p>
          <a:p>
            <a:pPr algn="just">
              <a:buFont typeface="Arial" charset="0"/>
              <a:buChar char="•"/>
            </a:pPr>
            <a:endParaRPr lang="en-GB" sz="2800" dirty="0">
              <a:latin typeface="Calibri" pitchFamily="34" charset="0"/>
            </a:endParaRPr>
          </a:p>
          <a:p>
            <a:pPr algn="just">
              <a:buFontTx/>
              <a:buChar char="•"/>
            </a:pPr>
            <a:endParaRPr lang="en-GB" sz="2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802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/>
          </p:cNvSpPr>
          <p:nvPr/>
        </p:nvSpPr>
        <p:spPr>
          <a:xfrm>
            <a:off x="457200" y="1066765"/>
            <a:ext cx="8382000" cy="2954574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en-GB" sz="4400" b="1" dirty="0" smtClean="0"/>
              <a:t>Staff members</a:t>
            </a:r>
          </a:p>
          <a:p>
            <a:pPr algn="ctr">
              <a:buFontTx/>
              <a:buNone/>
            </a:pPr>
            <a:endParaRPr lang="en-GB" sz="1600" b="1" dirty="0" smtClean="0"/>
          </a:p>
          <a:p>
            <a:pPr marL="36576" indent="0">
              <a:buNone/>
            </a:pPr>
            <a:r>
              <a:rPr lang="en-GB" sz="2800" dirty="0" smtClean="0"/>
              <a:t>Reference Salary = Basic </a:t>
            </a:r>
            <a:r>
              <a:rPr lang="en-GB" sz="2800" dirty="0" smtClean="0"/>
              <a:t>salary </a:t>
            </a:r>
            <a:r>
              <a:rPr lang="en-GB" sz="2800" dirty="0"/>
              <a:t>*</a:t>
            </a:r>
            <a:r>
              <a:rPr lang="en-GB" sz="2800" dirty="0" smtClean="0"/>
              <a:t> </a:t>
            </a:r>
            <a:r>
              <a:rPr lang="en-GB" sz="2800" dirty="0" smtClean="0"/>
              <a:t>C Coefficient</a:t>
            </a:r>
            <a:endParaRPr lang="en-GB" sz="16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fr-FR" sz="2400" b="1" dirty="0" smtClean="0"/>
              <a:t>Basic </a:t>
            </a:r>
            <a:r>
              <a:rPr lang="fr-FR" sz="2400" b="1" dirty="0" err="1" smtClean="0"/>
              <a:t>salary</a:t>
            </a:r>
            <a:r>
              <a:rPr lang="fr-FR" sz="2400" b="1" dirty="0" smtClean="0"/>
              <a:t>:</a:t>
            </a:r>
            <a:r>
              <a:rPr lang="fr-FR" sz="2400" b="1" dirty="0" smtClean="0"/>
              <a:t> </a:t>
            </a:r>
            <a:r>
              <a:rPr lang="fr-FR" sz="2400" dirty="0" err="1" smtClean="0"/>
              <a:t>percentage</a:t>
            </a:r>
            <a:r>
              <a:rPr lang="fr-FR" sz="2400" dirty="0" smtClean="0"/>
              <a:t> of a </a:t>
            </a:r>
            <a:r>
              <a:rPr lang="fr-FR" sz="2400" dirty="0" err="1" smtClean="0"/>
              <a:t>midpoint</a:t>
            </a:r>
            <a:r>
              <a:rPr lang="fr-FR" sz="2400" dirty="0" smtClean="0"/>
              <a:t> of a grade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sz="2400" b="1" dirty="0"/>
              <a:t>Coefficient </a:t>
            </a:r>
            <a:r>
              <a:rPr lang="fr-FR" sz="2400" b="1" dirty="0" smtClean="0"/>
              <a:t>C:</a:t>
            </a:r>
            <a:r>
              <a:rPr lang="en-GB" sz="2400" dirty="0" smtClean="0"/>
              <a:t> </a:t>
            </a:r>
            <a:r>
              <a:rPr lang="en-GB" sz="2400" dirty="0" smtClean="0"/>
              <a:t>factor based </a:t>
            </a:r>
            <a:r>
              <a:rPr lang="en-GB" sz="2400" dirty="0"/>
              <a:t>on the basic </a:t>
            </a:r>
            <a:r>
              <a:rPr lang="en-GB" sz="2400" dirty="0" smtClean="0"/>
              <a:t>salary</a:t>
            </a:r>
            <a:endParaRPr lang="en-GB" sz="2400" dirty="0"/>
          </a:p>
          <a:p>
            <a:pPr marL="448056" lvl="1" indent="0">
              <a:buNone/>
            </a:pPr>
            <a:endParaRPr lang="fr-FR" sz="2400" dirty="0" smtClean="0"/>
          </a:p>
          <a:p>
            <a:pPr marL="448056" lvl="1" indent="0">
              <a:buNone/>
            </a:pPr>
            <a:endParaRPr lang="fr-FR" sz="2400" dirty="0" smtClean="0"/>
          </a:p>
          <a:p>
            <a:pPr marL="448056" lvl="1" indent="0">
              <a:buNone/>
            </a:pPr>
            <a:endParaRPr lang="en-GB" sz="1600" dirty="0" smtClean="0"/>
          </a:p>
          <a:p>
            <a:pPr>
              <a:buFont typeface="Arial"/>
              <a:buNone/>
            </a:pPr>
            <a:r>
              <a:rPr lang="en-GB" sz="2800" dirty="0" smtClean="0"/>
              <a:t>		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Rectangle 2"/>
          <p:cNvSpPr txBox="1">
            <a:spLocks/>
          </p:cNvSpPr>
          <p:nvPr/>
        </p:nvSpPr>
        <p:spPr>
          <a:xfrm>
            <a:off x="457200" y="76200"/>
            <a:ext cx="82296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/>
              <a:t>Reference salary</a:t>
            </a:r>
            <a:endParaRPr lang="en-GB" b="1" baseline="30000" dirty="0" smtClean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42900" y="838200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113" y="914400"/>
            <a:ext cx="5635411" cy="5238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3" name="Rectangle 32"/>
          <p:cNvSpPr/>
          <p:nvPr/>
        </p:nvSpPr>
        <p:spPr>
          <a:xfrm>
            <a:off x="1515762" y="5759955"/>
            <a:ext cx="785237" cy="21247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2416" y="3892004"/>
            <a:ext cx="3930925" cy="155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705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Rectangle 2"/>
          <p:cNvSpPr txBox="1">
            <a:spLocks/>
          </p:cNvSpPr>
          <p:nvPr/>
        </p:nvSpPr>
        <p:spPr>
          <a:xfrm>
            <a:off x="457200" y="76200"/>
            <a:ext cx="82296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/>
              <a:t>Reference salary</a:t>
            </a:r>
            <a:endParaRPr lang="en-GB" b="1" baseline="30000" dirty="0" smtClean="0"/>
          </a:p>
        </p:txBody>
      </p:sp>
      <p:sp>
        <p:nvSpPr>
          <p:cNvPr id="6" name="Rectangle 3"/>
          <p:cNvSpPr txBox="1">
            <a:spLocks/>
          </p:cNvSpPr>
          <p:nvPr/>
        </p:nvSpPr>
        <p:spPr>
          <a:xfrm>
            <a:off x="457200" y="1143000"/>
            <a:ext cx="8077200" cy="4343400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/>
              <a:buNone/>
            </a:pPr>
            <a:endParaRPr lang="en-GB" sz="4400" b="1" dirty="0" smtClean="0"/>
          </a:p>
          <a:p>
            <a:pPr algn="ctr">
              <a:buFont typeface="Arial"/>
              <a:buNone/>
            </a:pPr>
            <a:r>
              <a:rPr lang="en-GB" sz="4400" b="1" dirty="0" smtClean="0"/>
              <a:t>Fellows</a:t>
            </a:r>
          </a:p>
          <a:p>
            <a:pPr algn="ctr">
              <a:buFont typeface="Arial"/>
              <a:buNone/>
            </a:pPr>
            <a:r>
              <a:rPr lang="en-GB" sz="2800" b="1" dirty="0" smtClean="0"/>
              <a:t>(junior or senior)</a:t>
            </a:r>
          </a:p>
          <a:p>
            <a:pPr algn="ctr">
              <a:buFont typeface="Arial"/>
              <a:buNone/>
            </a:pPr>
            <a:endParaRPr lang="en-GB" sz="1600" b="1" dirty="0" smtClean="0"/>
          </a:p>
          <a:p>
            <a:pPr algn="ctr">
              <a:buFont typeface="Arial"/>
              <a:buNone/>
            </a:pPr>
            <a:r>
              <a:rPr lang="fr-CH" sz="4400" b="1" dirty="0" smtClean="0"/>
              <a:t>6’081 CHF</a:t>
            </a:r>
            <a:endParaRPr lang="en-GB" sz="4400" b="1" dirty="0" smtClean="0"/>
          </a:p>
          <a:p>
            <a:pPr algn="ctr">
              <a:buFont typeface="Arial"/>
              <a:buNone/>
            </a:pPr>
            <a:endParaRPr lang="en-GB" sz="4400" b="1" dirty="0" smtClean="0"/>
          </a:p>
          <a:p>
            <a:pPr algn="ctr">
              <a:buFont typeface="Arial"/>
              <a:buNone/>
            </a:pPr>
            <a:endParaRPr lang="en-GB" sz="4400" b="1" dirty="0" smtClean="0"/>
          </a:p>
          <a:p>
            <a:pPr algn="ctr">
              <a:buFontTx/>
              <a:buNone/>
            </a:pPr>
            <a:endParaRPr lang="en-GB" sz="4400" b="1" dirty="0" smtClean="0"/>
          </a:p>
          <a:p>
            <a:pPr algn="ctr">
              <a:buFontTx/>
              <a:buNone/>
            </a:pPr>
            <a:endParaRPr lang="en-GB" sz="1600" b="1" dirty="0" smtClean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42900" y="838200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8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342900" y="838200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1" name="Rectangle 2"/>
          <p:cNvSpPr txBox="1">
            <a:spLocks/>
          </p:cNvSpPr>
          <p:nvPr/>
        </p:nvSpPr>
        <p:spPr>
          <a:xfrm>
            <a:off x="457200" y="76200"/>
            <a:ext cx="82296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/>
              <a:t>Reference salary</a:t>
            </a:r>
            <a:endParaRPr lang="en-GB" b="1" baseline="300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4628" y="1021311"/>
            <a:ext cx="6034744" cy="4965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2617076" y="5407572"/>
            <a:ext cx="1079938" cy="165538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4563255" y="5418082"/>
            <a:ext cx="599952" cy="165538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/>
          <p:cNvCxnSpPr>
            <a:stCxn id="5" idx="3"/>
            <a:endCxn id="19" idx="1"/>
          </p:cNvCxnSpPr>
          <p:nvPr/>
        </p:nvCxnSpPr>
        <p:spPr>
          <a:xfrm>
            <a:off x="3697014" y="5490341"/>
            <a:ext cx="866241" cy="1051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784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04800" y="84137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304800" y="152400"/>
            <a:ext cx="84963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>
                <a:latin typeface="+mn-lt"/>
              </a:rPr>
              <a:t>Who for? 				 </a:t>
            </a:r>
            <a:r>
              <a:rPr lang="en-US" sz="4400" b="1" dirty="0" smtClean="0">
                <a:latin typeface="+mn-lt"/>
              </a:rPr>
              <a:t>What </a:t>
            </a:r>
            <a:r>
              <a:rPr lang="en-US" sz="4400" b="1" dirty="0">
                <a:latin typeface="+mn-lt"/>
              </a:rPr>
              <a:t>for?</a:t>
            </a:r>
            <a:endParaRPr lang="en-GB" sz="4400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7061" y="2194229"/>
            <a:ext cx="614362" cy="37094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Staff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4349" y="3997973"/>
            <a:ext cx="792162" cy="37094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Fellow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68000" y="5816637"/>
            <a:ext cx="1312090" cy="3735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>
                <a:latin typeface="+mj-lt"/>
              </a:rPr>
              <a:t>Staff/Fellow</a:t>
            </a:r>
            <a:endParaRPr lang="en-US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00362" y="1980548"/>
            <a:ext cx="3352800" cy="26151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en-US" sz="5400" b="1" dirty="0"/>
              <a:t>CERN </a:t>
            </a:r>
          </a:p>
          <a:p>
            <a:pPr algn="ctr"/>
            <a:r>
              <a:rPr lang="en-US" sz="5400" b="1" dirty="0"/>
              <a:t>PENSION FUND</a:t>
            </a:r>
          </a:p>
        </p:txBody>
      </p:sp>
      <p:sp>
        <p:nvSpPr>
          <p:cNvPr id="12" name="Right Arrow 11"/>
          <p:cNvSpPr>
            <a:spLocks noChangeArrowheads="1"/>
          </p:cNvSpPr>
          <p:nvPr/>
        </p:nvSpPr>
        <p:spPr bwMode="auto">
          <a:xfrm>
            <a:off x="1992350" y="3210709"/>
            <a:ext cx="762000" cy="385401"/>
          </a:xfrm>
          <a:prstGeom prst="right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6" name="Right Arrow 33"/>
          <p:cNvSpPr>
            <a:spLocks noChangeArrowheads="1"/>
          </p:cNvSpPr>
          <p:nvPr/>
        </p:nvSpPr>
        <p:spPr bwMode="auto">
          <a:xfrm rot="1454028">
            <a:off x="1930584" y="1659722"/>
            <a:ext cx="776570" cy="396683"/>
          </a:xfrm>
          <a:prstGeom prst="right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7" name="Right Arrow 33"/>
          <p:cNvSpPr>
            <a:spLocks noChangeArrowheads="1"/>
          </p:cNvSpPr>
          <p:nvPr/>
        </p:nvSpPr>
        <p:spPr bwMode="auto">
          <a:xfrm rot="20093693">
            <a:off x="1946584" y="4918586"/>
            <a:ext cx="762000" cy="385401"/>
          </a:xfrm>
          <a:prstGeom prst="right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cs typeface="+mn-cs"/>
            </a:endParaRPr>
          </a:p>
        </p:txBody>
      </p:sp>
      <p:pic>
        <p:nvPicPr>
          <p:cNvPr id="19" name="Picture 12" descr="http://t2.gstatic.com/images?q=tbn:ANd9GcT1vdlt9z6lA8Iy_pq-jhcAuT_BCQzAwZnYK0qWcaxsHSP0nur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940" y="1140291"/>
            <a:ext cx="946604" cy="9575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Picture 14" descr="http://www.jenam2010.org/pdfs/es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222" y="4909594"/>
            <a:ext cx="686610" cy="905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Picture 12" descr="http://t2.gstatic.com/images?q=tbn:ANd9GcT1vdlt9z6lA8Iy_pq-jhcAuT_BCQzAwZnYK0qWcaxsHSP0nur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128" y="2944049"/>
            <a:ext cx="946604" cy="9575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Picture 22" descr="Image Detail">
            <a:hlinkClick r:id="rId4" tgtFrame="&quot;_top&quot;"/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1654" y="4975112"/>
            <a:ext cx="1097280" cy="10136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46190" y="2752398"/>
            <a:ext cx="1140610" cy="146242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21577" y="1040475"/>
            <a:ext cx="1464629" cy="1344289"/>
          </a:xfrm>
          <a:prstGeom prst="rect">
            <a:avLst/>
          </a:prstGeom>
        </p:spPr>
      </p:pic>
      <p:sp>
        <p:nvSpPr>
          <p:cNvPr id="27" name="Right Arrow 26"/>
          <p:cNvSpPr>
            <a:spLocks noChangeArrowheads="1"/>
          </p:cNvSpPr>
          <p:nvPr/>
        </p:nvSpPr>
        <p:spPr bwMode="auto">
          <a:xfrm>
            <a:off x="6410743" y="3284614"/>
            <a:ext cx="762000" cy="385401"/>
          </a:xfrm>
          <a:prstGeom prst="right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28" name="Right Arrow 33"/>
          <p:cNvSpPr>
            <a:spLocks noChangeArrowheads="1"/>
          </p:cNvSpPr>
          <p:nvPr/>
        </p:nvSpPr>
        <p:spPr bwMode="auto">
          <a:xfrm rot="1724916">
            <a:off x="6348978" y="4801936"/>
            <a:ext cx="776570" cy="396683"/>
          </a:xfrm>
          <a:prstGeom prst="right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29" name="Right Arrow 33"/>
          <p:cNvSpPr>
            <a:spLocks noChangeArrowheads="1"/>
          </p:cNvSpPr>
          <p:nvPr/>
        </p:nvSpPr>
        <p:spPr bwMode="auto">
          <a:xfrm rot="20093693">
            <a:off x="6347548" y="1808275"/>
            <a:ext cx="762000" cy="385401"/>
          </a:xfrm>
          <a:prstGeom prst="right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2563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2" grpId="0" animBg="1"/>
      <p:bldP spid="16" grpId="0" animBg="1"/>
      <p:bldP spid="17" grpId="0" animBg="1"/>
      <p:bldP spid="27" grpId="0" animBg="1"/>
      <p:bldP spid="28" grpId="0" animBg="1"/>
      <p:bldP spid="29" grpId="0" animBg="1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1311</TotalTime>
  <Words>910</Words>
  <Application>Microsoft Office PowerPoint</Application>
  <PresentationFormat>On-screen Show (4:3)</PresentationFormat>
  <Paragraphs>213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ＭＳ Ｐゴシック</vt:lpstr>
      <vt:lpstr>Arial</vt:lpstr>
      <vt:lpstr>Calibri</vt:lpstr>
      <vt:lpstr>Courier New</vt:lpstr>
      <vt:lpstr>Optima</vt:lpstr>
      <vt:lpstr>Wingdings</vt:lpstr>
      <vt:lpstr>CERNCorporate4-3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Pilar Herguedas Munoz</cp:lastModifiedBy>
  <cp:revision>120</cp:revision>
  <cp:lastPrinted>2017-11-21T13:02:33Z</cp:lastPrinted>
  <dcterms:created xsi:type="dcterms:W3CDTF">2012-11-30T11:04:26Z</dcterms:created>
  <dcterms:modified xsi:type="dcterms:W3CDTF">2020-11-14T19:05:53Z</dcterms:modified>
</cp:coreProperties>
</file>