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26"/>
  </p:notesMasterIdLst>
  <p:sldIdLst>
    <p:sldId id="256" r:id="rId2"/>
    <p:sldId id="257" r:id="rId3"/>
    <p:sldId id="259" r:id="rId4"/>
    <p:sldId id="287" r:id="rId5"/>
    <p:sldId id="265" r:id="rId6"/>
    <p:sldId id="290" r:id="rId7"/>
    <p:sldId id="262" r:id="rId8"/>
    <p:sldId id="261" r:id="rId9"/>
    <p:sldId id="269" r:id="rId10"/>
    <p:sldId id="268" r:id="rId11"/>
    <p:sldId id="267" r:id="rId12"/>
    <p:sldId id="266" r:id="rId13"/>
    <p:sldId id="288" r:id="rId14"/>
    <p:sldId id="292" r:id="rId15"/>
    <p:sldId id="271" r:id="rId16"/>
    <p:sldId id="285" r:id="rId17"/>
    <p:sldId id="286" r:id="rId18"/>
    <p:sldId id="278" r:id="rId19"/>
    <p:sldId id="277" r:id="rId20"/>
    <p:sldId id="276" r:id="rId21"/>
    <p:sldId id="289" r:id="rId22"/>
    <p:sldId id="282" r:id="rId23"/>
    <p:sldId id="283" r:id="rId24"/>
    <p:sldId id="284" r:id="rId2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B387C"/>
    <a:srgbClr val="104282"/>
    <a:srgbClr val="0055A0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21" d="100"/>
          <a:sy n="121" d="100"/>
        </p:scale>
        <p:origin x="1236" y="90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3E8234E-FF71-42B7-A4FA-9F275A5B456B}" type="datetimeFigureOut">
              <a:rPr lang="es-ES" smtClean="0"/>
              <a:t>14/11/2020</a:t>
            </a:fld>
            <a:endParaRPr lang="es-E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214EFF-0BF3-451F-85B2-046FE0819EA1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445160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214EFF-0BF3-451F-85B2-046FE0819EA1}" type="slidenum">
              <a:rPr lang="es-ES" smtClean="0"/>
              <a:t>2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1354274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214EFF-0BF3-451F-85B2-046FE0819EA1}" type="slidenum">
              <a:rPr lang="es-ES" smtClean="0"/>
              <a:t>3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4001530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214EFF-0BF3-451F-85B2-046FE0819EA1}" type="slidenum">
              <a:rPr lang="es-ES" smtClean="0"/>
              <a:t>6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517832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AA562A-D415-42BE-85D1-89E274E4872A}" type="datetime1">
              <a:rPr lang="en-US" smtClean="0"/>
              <a:t>11/14/2020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smtClean="0"/>
              <a:t>Caisse de Pension du CERN - Service des Prestations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77A567-225A-4CD4-87F1-E002D15BE523}" type="datetime1">
              <a:rPr lang="en-US" smtClean="0"/>
              <a:t>11/14/2020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smtClean="0"/>
              <a:t>Caisse de Pension du CERN - Service des Prestations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CH" smtClean="0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DE1D9A-8395-44DD-A578-C30406A39D15}" type="datetime1">
              <a:rPr lang="en-US" smtClean="0"/>
              <a:t>11/14/2020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922643" y="6356350"/>
            <a:ext cx="415571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smtClean="0"/>
              <a:t>Caisse de Pension du CERN - Service des Prestations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6390879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  <p:pic>
        <p:nvPicPr>
          <p:cNvPr id="7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266393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6390879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  <p:pic>
        <p:nvPicPr>
          <p:cNvPr id="5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266393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835"/>
          <a:stretch/>
        </p:blipFill>
        <p:spPr>
          <a:xfrm>
            <a:off x="3959440" y="2765964"/>
            <a:ext cx="1221946" cy="1261931"/>
          </a:xfrm>
          <a:prstGeom prst="rect">
            <a:avLst/>
          </a:prstGeom>
        </p:spPr>
      </p:pic>
      <p:sp>
        <p:nvSpPr>
          <p:cNvPr id="6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6390879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38568B-18EC-43F4-BD6A-5B85394FE644}" type="datetime1">
              <a:rPr lang="en-US" smtClean="0"/>
              <a:t>11/14/2020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smtClean="0"/>
              <a:t>Caisse de Pension du CERN - Service des Prestations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9C9759-31BB-4E1A-9DA6-19FEEFAF84C3}" type="datetime1">
              <a:rPr lang="en-US" smtClean="0"/>
              <a:t>11/14/2020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smtClean="0"/>
              <a:t>Caisse de Pension du CERN - Service des Prestations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6576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19AC5E-8580-42B7-82DD-2E3805C69D9C}" type="datetime1">
              <a:rPr lang="en-US" smtClean="0"/>
              <a:t>11/14/2020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smtClean="0"/>
              <a:t>Caisse de Pension du CERN - Service des Prestations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7FB236-D48D-4B7F-ADB4-03E237C80C46}" type="datetime1">
              <a:rPr lang="en-US" smtClean="0"/>
              <a:t>11/14/2020</a:t>
            </a:fld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smtClean="0"/>
              <a:t>Caisse de Pension du CERN - Service des Prestations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FD63E2-FB07-47E1-912C-3867918ECADC}" type="datetime1">
              <a:rPr lang="en-US" smtClean="0"/>
              <a:t>11/14/2020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smtClean="0"/>
              <a:t>Caisse de Pension du CERN - Service des Prestations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timing>
    <p:tnLst>
      <p:par>
        <p:cTn id="1" dur="indefinite" restart="never" nodeType="tmRoot"/>
      </p:par>
    </p:tnLst>
  </p:timing>
  <p:hf hdr="0" dt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3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0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0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0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0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0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6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960443/" TargetMode="External"/><Relationship Id="rId2" Type="http://schemas.openxmlformats.org/officeDocument/2006/relationships/hyperlink" Target="http://pensionfund.cern.ch/" TargetMode="External"/><Relationship Id="rId1" Type="http://schemas.openxmlformats.org/officeDocument/2006/relationships/slideLayout" Target="../slideLayouts/slideLayout10.xml"/><Relationship Id="rId4" Type="http://schemas.openxmlformats.org/officeDocument/2006/relationships/hyperlink" Target="mailto:pension-benefits@cern.ch" TargetMode="Externa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openxmlformats.org/officeDocument/2006/relationships/image" Target="../media/image12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hyperlink" Target="http://fr.images.search.yahoo.com/r/_ylt=A0PDodn.TOhPmREAjWZuAQx.;_ylu=X3oDMTBpcGszamw0BHNlYwNmcC1pbWcEc2xrA2ltZw--/SIG=13njjr4q3/EXP=1340652926/**http:/www.studio-scrap.com/us/digital-kit/freebies/free-halloween-kit/Halloween-2010-contents.html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07263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9" name="TextBox 4"/>
          <p:cNvSpPr txBox="1">
            <a:spLocks noChangeArrowheads="1"/>
          </p:cNvSpPr>
          <p:nvPr/>
        </p:nvSpPr>
        <p:spPr bwMode="auto">
          <a:xfrm>
            <a:off x="457200" y="1752600"/>
            <a:ext cx="7620000" cy="31085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Tx/>
              <a:buChar char="•"/>
            </a:pPr>
            <a:r>
              <a:rPr lang="en-US" sz="2800" dirty="0"/>
              <a:t> </a:t>
            </a:r>
            <a:r>
              <a:rPr lang="en-US" sz="2800" dirty="0" err="1" smtClean="0"/>
              <a:t>Cotisations</a:t>
            </a:r>
            <a:r>
              <a:rPr lang="en-US" sz="2800" dirty="0" smtClean="0"/>
              <a:t> </a:t>
            </a:r>
            <a:r>
              <a:rPr lang="en-US" sz="2800" dirty="0" err="1" smtClean="0"/>
              <a:t>versées</a:t>
            </a:r>
            <a:r>
              <a:rPr lang="en-US" sz="2800" dirty="0" smtClean="0"/>
              <a:t> par le          et l’</a:t>
            </a:r>
            <a:endParaRPr lang="en-GB" sz="2800" dirty="0" smtClean="0"/>
          </a:p>
          <a:p>
            <a:endParaRPr lang="en-GB" sz="2800" dirty="0" smtClean="0"/>
          </a:p>
          <a:p>
            <a:pPr>
              <a:buFontTx/>
              <a:buChar char="•"/>
            </a:pPr>
            <a:r>
              <a:rPr lang="en-GB" sz="2800" dirty="0" smtClean="0"/>
              <a:t> </a:t>
            </a:r>
            <a:r>
              <a:rPr lang="en-GB" sz="2800" dirty="0" err="1" smtClean="0"/>
              <a:t>Cotisations</a:t>
            </a:r>
            <a:r>
              <a:rPr lang="en-GB" sz="2800" dirty="0" smtClean="0"/>
              <a:t> </a:t>
            </a:r>
            <a:r>
              <a:rPr lang="en-GB" sz="2800" dirty="0" err="1" smtClean="0"/>
              <a:t>versées</a:t>
            </a:r>
            <a:r>
              <a:rPr lang="en-GB" sz="2800" dirty="0" smtClean="0"/>
              <a:t> par les  </a:t>
            </a:r>
          </a:p>
          <a:p>
            <a:pPr>
              <a:buFontTx/>
              <a:buChar char="•"/>
            </a:pPr>
            <a:endParaRPr lang="en-GB" sz="2800" dirty="0"/>
          </a:p>
          <a:p>
            <a:pPr>
              <a:buFontTx/>
              <a:buChar char="•"/>
            </a:pPr>
            <a:r>
              <a:rPr lang="en-GB" sz="2800" dirty="0"/>
              <a:t> </a:t>
            </a:r>
            <a:r>
              <a:rPr lang="en-GB" sz="2800" dirty="0" err="1" smtClean="0"/>
              <a:t>Produit</a:t>
            </a:r>
            <a:r>
              <a:rPr lang="en-GB" sz="2800" dirty="0" smtClean="0"/>
              <a:t> du placement des </a:t>
            </a:r>
            <a:r>
              <a:rPr lang="en-GB" sz="2800" dirty="0" err="1" smtClean="0"/>
              <a:t>actifs</a:t>
            </a:r>
            <a:endParaRPr lang="en-GB" sz="2800" dirty="0"/>
          </a:p>
          <a:p>
            <a:pPr>
              <a:buFont typeface="Arial" charset="0"/>
              <a:buChar char="•"/>
            </a:pPr>
            <a:endParaRPr lang="en-GB" sz="2800" dirty="0"/>
          </a:p>
          <a:p>
            <a:pPr>
              <a:buFontTx/>
              <a:buChar char="•"/>
            </a:pPr>
            <a:r>
              <a:rPr lang="en-GB" sz="2800" dirty="0"/>
              <a:t> </a:t>
            </a:r>
            <a:r>
              <a:rPr lang="en-GB" sz="2800" dirty="0" err="1" smtClean="0"/>
              <a:t>Transferts</a:t>
            </a:r>
            <a:r>
              <a:rPr lang="en-GB" sz="2800" dirty="0" smtClean="0"/>
              <a:t> </a:t>
            </a:r>
            <a:r>
              <a:rPr lang="en-GB" sz="2800" dirty="0" err="1" smtClean="0"/>
              <a:t>d’autres</a:t>
            </a:r>
            <a:r>
              <a:rPr lang="en-GB" sz="2800" dirty="0" smtClean="0"/>
              <a:t> </a:t>
            </a:r>
            <a:r>
              <a:rPr lang="en-GB" sz="2800" dirty="0" err="1" smtClean="0"/>
              <a:t>caisses</a:t>
            </a:r>
            <a:r>
              <a:rPr lang="en-GB" sz="2800" dirty="0" smtClean="0"/>
              <a:t> </a:t>
            </a:r>
            <a:endParaRPr lang="en-GB" sz="2800" dirty="0"/>
          </a:p>
        </p:txBody>
      </p:sp>
      <p:sp>
        <p:nvSpPr>
          <p:cNvPr id="10" name="Rectangle 4"/>
          <p:cNvSpPr>
            <a:spLocks noChangeArrowheads="1"/>
          </p:cNvSpPr>
          <p:nvPr/>
        </p:nvSpPr>
        <p:spPr bwMode="auto">
          <a:xfrm>
            <a:off x="323850" y="838200"/>
            <a:ext cx="8496300" cy="73025"/>
          </a:xfrm>
          <a:prstGeom prst="rect">
            <a:avLst/>
          </a:prstGeom>
          <a:gradFill rotWithShape="1">
            <a:gsLst>
              <a:gs pos="0">
                <a:srgbClr val="666699"/>
              </a:gs>
              <a:gs pos="100000">
                <a:schemeClr val="accent1">
                  <a:alpha val="35001"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pic>
        <p:nvPicPr>
          <p:cNvPr id="11" name="Picture 12" descr="http://t2.gstatic.com/images?q=tbn:ANd9GcT1vdlt9z6lA8Iy_pq-jhcAuT_BCQzAwZnYK0qWcaxsHSP0nur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70107" y="1773106"/>
            <a:ext cx="533400" cy="53340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2" name="Picture 14" descr="http://www.jenam2010.org/pdfs/es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56541" y="1741919"/>
            <a:ext cx="457200" cy="59577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14110" y="2513763"/>
            <a:ext cx="986413" cy="924762"/>
          </a:xfrm>
          <a:prstGeom prst="rect">
            <a:avLst/>
          </a:prstGeom>
        </p:spPr>
      </p:pic>
      <p:sp>
        <p:nvSpPr>
          <p:cNvPr id="14" name="Rectangle 2"/>
          <p:cNvSpPr txBox="1">
            <a:spLocks/>
          </p:cNvSpPr>
          <p:nvPr/>
        </p:nvSpPr>
        <p:spPr>
          <a:xfrm>
            <a:off x="457200" y="76200"/>
            <a:ext cx="8229600" cy="838200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b="1" dirty="0" err="1" smtClean="0"/>
              <a:t>Ressources</a:t>
            </a:r>
            <a:endParaRPr lang="en-GB" b="1" baseline="30000" dirty="0" smtClean="0"/>
          </a:p>
        </p:txBody>
      </p:sp>
      <p:sp>
        <p:nvSpPr>
          <p:cNvPr id="1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713153" y="6270380"/>
            <a:ext cx="3944571" cy="451095"/>
          </a:xfrm>
        </p:spPr>
        <p:txBody>
          <a:bodyPr/>
          <a:lstStyle/>
          <a:p>
            <a:r>
              <a:rPr lang="fr-FR" dirty="0" smtClean="0"/>
              <a:t>Caisse de Pension du CERN - Service des Prestations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5554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6" name="TextBox 4"/>
          <p:cNvSpPr txBox="1">
            <a:spLocks noChangeArrowheads="1"/>
          </p:cNvSpPr>
          <p:nvPr/>
        </p:nvSpPr>
        <p:spPr bwMode="auto">
          <a:xfrm>
            <a:off x="609600" y="1524000"/>
            <a:ext cx="8001000" cy="31085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GB" sz="2800" b="1" dirty="0" smtClean="0"/>
              <a:t>Les </a:t>
            </a:r>
            <a:r>
              <a:rPr lang="en-GB" sz="2800" b="1" dirty="0" err="1" smtClean="0"/>
              <a:t>personnes</a:t>
            </a:r>
            <a:r>
              <a:rPr lang="en-GB" sz="2800" b="1" dirty="0" smtClean="0"/>
              <a:t> </a:t>
            </a:r>
            <a:r>
              <a:rPr lang="en-GB" sz="2800" b="1" dirty="0" err="1" smtClean="0"/>
              <a:t>devenues</a:t>
            </a:r>
            <a:r>
              <a:rPr lang="en-GB" sz="2800" b="1" dirty="0" smtClean="0"/>
              <a:t> </a:t>
            </a:r>
            <a:r>
              <a:rPr lang="en-GB" sz="2800" b="1" dirty="0" err="1" smtClean="0"/>
              <a:t>membres</a:t>
            </a:r>
            <a:r>
              <a:rPr lang="en-GB" sz="2800" b="1" dirty="0" smtClean="0"/>
              <a:t> de la </a:t>
            </a:r>
            <a:r>
              <a:rPr lang="en-GB" sz="2800" b="1" dirty="0" err="1" smtClean="0"/>
              <a:t>Caisse</a:t>
            </a:r>
            <a:r>
              <a:rPr lang="en-GB" sz="2800" b="1" dirty="0" smtClean="0"/>
              <a:t> </a:t>
            </a:r>
            <a:r>
              <a:rPr lang="en-GB" sz="2800" b="1" dirty="0" err="1" smtClean="0"/>
              <a:t>depuis</a:t>
            </a:r>
            <a:r>
              <a:rPr lang="en-GB" sz="2800" b="1" dirty="0" smtClean="0"/>
              <a:t> le 01.01.12 :</a:t>
            </a:r>
          </a:p>
          <a:p>
            <a:pPr>
              <a:buFontTx/>
              <a:buChar char="•"/>
            </a:pPr>
            <a:endParaRPr lang="en-GB" sz="2800" dirty="0"/>
          </a:p>
          <a:p>
            <a:pPr>
              <a:tabLst>
                <a:tab pos="2598738" algn="l"/>
                <a:tab pos="6011863" algn="l"/>
              </a:tabLst>
            </a:pPr>
            <a:r>
              <a:rPr lang="en-GB" sz="2800" dirty="0" smtClean="0"/>
              <a:t>			</a:t>
            </a:r>
          </a:p>
          <a:p>
            <a:pPr>
              <a:tabLst>
                <a:tab pos="1973263" algn="l"/>
                <a:tab pos="3230563" algn="l"/>
                <a:tab pos="6011863" algn="l"/>
              </a:tabLst>
            </a:pPr>
            <a:r>
              <a:rPr lang="en-GB" sz="2800" dirty="0"/>
              <a:t>	</a:t>
            </a:r>
            <a:endParaRPr lang="fr-CH" sz="1400" dirty="0">
              <a:solidFill>
                <a:srgbClr val="0000FF"/>
              </a:solidFill>
            </a:endParaRPr>
          </a:p>
          <a:p>
            <a:pPr marL="0" indent="0" algn="ctr">
              <a:buNone/>
              <a:tabLst>
                <a:tab pos="2332038" algn="l"/>
              </a:tabLst>
            </a:pPr>
            <a:endParaRPr lang="en-GB" sz="2800" b="1" dirty="0" smtClean="0"/>
          </a:p>
          <a:p>
            <a:pPr>
              <a:buFontTx/>
              <a:buChar char="•"/>
            </a:pPr>
            <a:endParaRPr lang="en-GB" sz="2800" dirty="0"/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323850" y="838200"/>
            <a:ext cx="8496300" cy="73025"/>
          </a:xfrm>
          <a:prstGeom prst="rect">
            <a:avLst/>
          </a:prstGeom>
          <a:gradFill rotWithShape="1">
            <a:gsLst>
              <a:gs pos="0">
                <a:srgbClr val="666699"/>
              </a:gs>
              <a:gs pos="100000">
                <a:schemeClr val="accent1">
                  <a:alpha val="35001"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77333583"/>
              </p:ext>
            </p:extLst>
          </p:nvPr>
        </p:nvGraphicFramePr>
        <p:xfrm>
          <a:off x="2413000" y="2590800"/>
          <a:ext cx="4136292" cy="2377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681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6814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26440">
                <a:tc>
                  <a:txBody>
                    <a:bodyPr/>
                    <a:lstStyle/>
                    <a:p>
                      <a:endParaRPr lang="fr-CH" dirty="0" smtClean="0"/>
                    </a:p>
                    <a:p>
                      <a:endParaRPr lang="fr-CH" dirty="0" smtClean="0"/>
                    </a:p>
                    <a:p>
                      <a:endParaRPr lang="fr-CH" dirty="0" smtClean="0"/>
                    </a:p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b="1" dirty="0" smtClean="0">
                          <a:solidFill>
                            <a:schemeClr val="tx1"/>
                          </a:solidFill>
                        </a:rPr>
                        <a:t>18.96% </a:t>
                      </a:r>
                    </a:p>
                    <a:p>
                      <a:pPr algn="ctr"/>
                      <a:r>
                        <a:rPr lang="fr-CH" sz="1200" b="1" dirty="0" smtClean="0">
                          <a:solidFill>
                            <a:schemeClr val="tx1"/>
                          </a:solidFill>
                        </a:rPr>
                        <a:t>du salaire de référence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26440">
                <a:tc>
                  <a:txBody>
                    <a:bodyPr/>
                    <a:lstStyle/>
                    <a:p>
                      <a:endParaRPr lang="fr-CH" dirty="0" smtClean="0"/>
                    </a:p>
                    <a:p>
                      <a:endParaRPr lang="fr-CH" dirty="0" smtClean="0"/>
                    </a:p>
                    <a:p>
                      <a:endParaRPr lang="fr-CH" dirty="0" smtClean="0"/>
                    </a:p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b="1" dirty="0" smtClean="0"/>
                        <a:t>12.64%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CH" sz="12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du salaire de référence</a:t>
                      </a:r>
                      <a:endParaRPr lang="fr-CH" b="1" dirty="0" smtClean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pic>
        <p:nvPicPr>
          <p:cNvPr id="9" name="Picture 12" descr="http://t2.gstatic.com/images?q=tbn:ANd9GcT1vdlt9z6lA8Iy_pq-jhcAuT_BCQzAwZnYK0qWcaxsHSP0nur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67000" y="2926787"/>
            <a:ext cx="533400" cy="53340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Picture 14" descr="http://www.jenam2010.org/pdfs/es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54412" y="2868731"/>
            <a:ext cx="457200" cy="59577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99787" y="3837566"/>
            <a:ext cx="986413" cy="924762"/>
          </a:xfrm>
          <a:prstGeom prst="rect">
            <a:avLst/>
          </a:prstGeom>
        </p:spPr>
      </p:pic>
      <p:sp>
        <p:nvSpPr>
          <p:cNvPr id="13" name="Rectangle 2"/>
          <p:cNvSpPr txBox="1">
            <a:spLocks/>
          </p:cNvSpPr>
          <p:nvPr/>
        </p:nvSpPr>
        <p:spPr>
          <a:xfrm>
            <a:off x="457200" y="76200"/>
            <a:ext cx="8229600" cy="838200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b="1" dirty="0" err="1" smtClean="0"/>
              <a:t>Cotisations</a:t>
            </a:r>
            <a:r>
              <a:rPr lang="en-GB" b="1" dirty="0" smtClean="0"/>
              <a:t> </a:t>
            </a:r>
            <a:r>
              <a:rPr lang="en-GB" b="1" dirty="0" err="1" smtClean="0"/>
              <a:t>mensuelles</a:t>
            </a:r>
            <a:endParaRPr lang="en-GB" b="1" baseline="30000" dirty="0" smtClean="0"/>
          </a:p>
        </p:txBody>
      </p:sp>
      <p:sp>
        <p:nvSpPr>
          <p:cNvPr id="14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713153" y="6270380"/>
            <a:ext cx="3944571" cy="451095"/>
          </a:xfrm>
        </p:spPr>
        <p:txBody>
          <a:bodyPr/>
          <a:lstStyle/>
          <a:p>
            <a:r>
              <a:rPr lang="fr-FR" dirty="0" smtClean="0"/>
              <a:t>Caisse de Pension du CERN - Service des Prestations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3289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685800" y="1650216"/>
            <a:ext cx="7772400" cy="4401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endParaRPr lang="en-GB" sz="2800" dirty="0" smtClean="0"/>
          </a:p>
          <a:p>
            <a:pPr>
              <a:buFontTx/>
              <a:buChar char="•"/>
              <a:tabLst>
                <a:tab pos="1706563" algn="l"/>
              </a:tabLst>
            </a:pPr>
            <a:r>
              <a:rPr lang="en-GB" sz="2800" dirty="0" smtClean="0"/>
              <a:t> </a:t>
            </a:r>
            <a:r>
              <a:rPr lang="en-GB" sz="2800" b="1" dirty="0" smtClean="0"/>
              <a:t>Qui :</a:t>
            </a:r>
            <a:r>
              <a:rPr lang="en-GB" sz="2800" dirty="0" smtClean="0"/>
              <a:t> </a:t>
            </a:r>
            <a:r>
              <a:rPr lang="en-GB" sz="2800" dirty="0" err="1" smtClean="0"/>
              <a:t>certaines</a:t>
            </a:r>
            <a:r>
              <a:rPr lang="en-GB" sz="2800" dirty="0" smtClean="0"/>
              <a:t> </a:t>
            </a:r>
            <a:r>
              <a:rPr lang="en-GB" sz="2800" dirty="0" err="1"/>
              <a:t>c</a:t>
            </a:r>
            <a:r>
              <a:rPr lang="en-GB" sz="2800" dirty="0" err="1" smtClean="0"/>
              <a:t>aisses</a:t>
            </a:r>
            <a:r>
              <a:rPr lang="en-GB" sz="2800" dirty="0" smtClean="0"/>
              <a:t> de pensions </a:t>
            </a:r>
            <a:r>
              <a:rPr lang="en-GB" sz="2800" b="1" dirty="0" err="1" smtClean="0"/>
              <a:t>privées</a:t>
            </a:r>
            <a:r>
              <a:rPr lang="en-GB" sz="2800" dirty="0" smtClean="0"/>
              <a:t> </a:t>
            </a:r>
          </a:p>
          <a:p>
            <a:pPr>
              <a:tabLst>
                <a:tab pos="1706563" algn="l"/>
              </a:tabLst>
            </a:pPr>
            <a:r>
              <a:rPr lang="en-GB" sz="2800" dirty="0"/>
              <a:t> </a:t>
            </a:r>
            <a:r>
              <a:rPr lang="en-GB" sz="2800" dirty="0" smtClean="0"/>
              <a:t>           (avec </a:t>
            </a:r>
            <a:r>
              <a:rPr lang="en-GB" sz="2800" dirty="0" err="1" smtClean="0"/>
              <a:t>leur</a:t>
            </a:r>
            <a:r>
              <a:rPr lang="en-GB" sz="2800" dirty="0" smtClean="0"/>
              <a:t> accord)</a:t>
            </a:r>
          </a:p>
          <a:p>
            <a:pPr>
              <a:buFontTx/>
              <a:buChar char="•"/>
              <a:tabLst>
                <a:tab pos="1706563" algn="l"/>
              </a:tabLst>
            </a:pPr>
            <a:endParaRPr lang="fr-CH" sz="2800" dirty="0"/>
          </a:p>
          <a:p>
            <a:pPr>
              <a:buFontTx/>
              <a:buChar char="•"/>
              <a:tabLst>
                <a:tab pos="1706563" algn="l"/>
              </a:tabLst>
            </a:pPr>
            <a:r>
              <a:rPr lang="fr-CH" sz="2800" dirty="0" smtClean="0"/>
              <a:t> </a:t>
            </a:r>
            <a:r>
              <a:rPr lang="fr-CH" sz="2800" b="1" dirty="0" smtClean="0"/>
              <a:t>Comment : </a:t>
            </a:r>
            <a:r>
              <a:rPr lang="en-US" sz="2800" dirty="0" err="1" smtClean="0"/>
              <a:t>virements</a:t>
            </a:r>
            <a:r>
              <a:rPr lang="en-US" sz="2800" dirty="0" smtClean="0"/>
              <a:t> </a:t>
            </a:r>
            <a:r>
              <a:rPr lang="en-US" sz="2800" dirty="0" err="1" smtClean="0"/>
              <a:t>bancaires</a:t>
            </a:r>
            <a:endParaRPr lang="en-US" sz="2800" dirty="0" smtClean="0"/>
          </a:p>
          <a:p>
            <a:pPr>
              <a:buFontTx/>
              <a:buChar char="•"/>
              <a:tabLst>
                <a:tab pos="1706563" algn="l"/>
              </a:tabLst>
            </a:pPr>
            <a:endParaRPr lang="en-US" sz="2800" dirty="0" smtClean="0"/>
          </a:p>
          <a:p>
            <a:pPr>
              <a:buFontTx/>
              <a:buChar char="•"/>
              <a:tabLst>
                <a:tab pos="1704975" algn="l"/>
              </a:tabLst>
            </a:pPr>
            <a:r>
              <a:rPr lang="en-US" sz="2800" dirty="0" smtClean="0"/>
              <a:t> </a:t>
            </a:r>
            <a:r>
              <a:rPr lang="en-US" sz="2800" b="1" dirty="0" smtClean="0"/>
              <a:t>But :</a:t>
            </a:r>
            <a:r>
              <a:rPr lang="en-US" sz="2800" dirty="0" smtClean="0"/>
              <a:t> - </a:t>
            </a:r>
            <a:r>
              <a:rPr lang="en-US" sz="2800" dirty="0" err="1" smtClean="0"/>
              <a:t>prestations</a:t>
            </a:r>
            <a:r>
              <a:rPr lang="en-US" sz="2800" dirty="0" smtClean="0"/>
              <a:t> plus </a:t>
            </a:r>
            <a:r>
              <a:rPr lang="en-US" sz="2800" dirty="0" err="1" smtClean="0"/>
              <a:t>élevées</a:t>
            </a:r>
            <a:endParaRPr lang="en-US" sz="2800" dirty="0" smtClean="0"/>
          </a:p>
          <a:p>
            <a:pPr lvl="1">
              <a:tabLst>
                <a:tab pos="1704975" algn="l"/>
              </a:tabLst>
            </a:pPr>
            <a:r>
              <a:rPr lang="en-US" sz="2800" dirty="0" smtClean="0"/>
              <a:t>       - droit à pension</a:t>
            </a:r>
          </a:p>
          <a:p>
            <a:pPr>
              <a:buFontTx/>
              <a:buChar char="•"/>
            </a:pPr>
            <a:endParaRPr lang="fr-CH" sz="2800" dirty="0"/>
          </a:p>
          <a:p>
            <a:pPr>
              <a:buFontTx/>
              <a:buChar char="•"/>
            </a:pPr>
            <a:endParaRPr lang="en-GB" sz="2800" dirty="0"/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304800" y="841375"/>
            <a:ext cx="8496300" cy="73025"/>
          </a:xfrm>
          <a:prstGeom prst="rect">
            <a:avLst/>
          </a:prstGeom>
          <a:gradFill rotWithShape="1">
            <a:gsLst>
              <a:gs pos="0">
                <a:srgbClr val="666699"/>
              </a:gs>
              <a:gs pos="100000">
                <a:schemeClr val="accent1">
                  <a:alpha val="35001"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8" name="Rectangle 2"/>
          <p:cNvSpPr txBox="1">
            <a:spLocks/>
          </p:cNvSpPr>
          <p:nvPr/>
        </p:nvSpPr>
        <p:spPr>
          <a:xfrm>
            <a:off x="457200" y="76200"/>
            <a:ext cx="8229600" cy="838200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b="1" dirty="0" err="1" smtClean="0"/>
              <a:t>Transferts</a:t>
            </a:r>
            <a:r>
              <a:rPr lang="en-GB" sz="4000" b="1" dirty="0" smtClean="0"/>
              <a:t> </a:t>
            </a:r>
            <a:r>
              <a:rPr lang="en-GB" sz="4000" b="1" dirty="0" err="1" smtClean="0"/>
              <a:t>d’autres</a:t>
            </a:r>
            <a:r>
              <a:rPr lang="en-GB" sz="4000" b="1" dirty="0" smtClean="0"/>
              <a:t> </a:t>
            </a:r>
            <a:r>
              <a:rPr lang="en-GB" sz="4000" b="1" dirty="0" err="1"/>
              <a:t>C</a:t>
            </a:r>
            <a:r>
              <a:rPr lang="en-GB" sz="4000" b="1" dirty="0" err="1" smtClean="0"/>
              <a:t>aisses</a:t>
            </a:r>
            <a:endParaRPr lang="en-GB" sz="4000" b="1" baseline="30000" dirty="0" smtClean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713153" y="6270380"/>
            <a:ext cx="3944571" cy="451095"/>
          </a:xfrm>
        </p:spPr>
        <p:txBody>
          <a:bodyPr/>
          <a:lstStyle/>
          <a:p>
            <a:r>
              <a:rPr lang="fr-FR" dirty="0" smtClean="0"/>
              <a:t>Caisse de Pension du CERN - Service des Prestations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2258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2017566" y="1687390"/>
            <a:ext cx="5237177" cy="2899724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5400" b="1" dirty="0" smtClean="0">
                <a:cs typeface="Arial" charset="0"/>
              </a:rPr>
              <a:t>PRESTATIONS</a:t>
            </a:r>
            <a:r>
              <a:rPr lang="en-US" sz="3600" dirty="0" smtClean="0">
                <a:latin typeface="Arial" charset="0"/>
                <a:cs typeface="Arial" charset="0"/>
              </a:rPr>
              <a:t/>
            </a:r>
            <a:br>
              <a:rPr lang="en-US" sz="3600" dirty="0" smtClean="0">
                <a:latin typeface="Arial" charset="0"/>
                <a:cs typeface="Arial" charset="0"/>
              </a:rPr>
            </a:br>
            <a:r>
              <a:rPr lang="en-US" sz="2900" dirty="0" smtClean="0">
                <a:latin typeface="Arial" charset="0"/>
                <a:cs typeface="Arial" charset="0"/>
              </a:rPr>
              <a:t/>
            </a:r>
            <a:br>
              <a:rPr lang="en-US" sz="2900" dirty="0" smtClean="0">
                <a:latin typeface="Arial" charset="0"/>
                <a:cs typeface="Arial" charset="0"/>
              </a:rPr>
            </a:br>
            <a:r>
              <a:rPr lang="en-US" sz="2900" dirty="0" smtClean="0">
                <a:latin typeface="Arial" charset="0"/>
                <a:cs typeface="Arial" charset="0"/>
              </a:rPr>
              <a:t>	</a:t>
            </a:r>
            <a:endParaRPr lang="en-US" sz="3600" dirty="0" smtClean="0">
              <a:latin typeface="Arial" charset="0"/>
              <a:cs typeface="Arial" charset="0"/>
            </a:endParaRPr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275004" y="2712794"/>
            <a:ext cx="8496300" cy="73025"/>
          </a:xfrm>
          <a:prstGeom prst="rect">
            <a:avLst/>
          </a:prstGeom>
          <a:gradFill rotWithShape="1">
            <a:gsLst>
              <a:gs pos="0">
                <a:srgbClr val="666699"/>
              </a:gs>
              <a:gs pos="100000">
                <a:schemeClr val="accent1">
                  <a:alpha val="35001"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pic>
        <p:nvPicPr>
          <p:cNvPr id="7" name="Picture 12" descr="http://t2.gstatic.com/images?q=tbn:ANd9GcT1vdlt9z6lA8Iy_pq-jhcAuT_BCQzAwZnYK0qWcaxsHSP0nur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71800" y="3124200"/>
            <a:ext cx="1142999" cy="1143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Picture 14" descr="http://www.jenam2010.org/pdfs/es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57800" y="3124200"/>
            <a:ext cx="877143" cy="114299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Picture 12" descr="http://t2.gstatic.com/images?q=tbn:ANd9GcT1vdlt9z6lA8Iy_pq-jhcAuT_BCQzAwZnYK0qWcaxsHSP0nur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71800" y="3108081"/>
            <a:ext cx="1142999" cy="1143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" name="Picture 14" descr="http://www.jenam2010.org/pdfs/es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57800" y="3108081"/>
            <a:ext cx="877143" cy="114299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2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713153" y="6270380"/>
            <a:ext cx="3944571" cy="451095"/>
          </a:xfrm>
        </p:spPr>
        <p:txBody>
          <a:bodyPr/>
          <a:lstStyle/>
          <a:p>
            <a:r>
              <a:rPr lang="fr-FR" dirty="0" smtClean="0"/>
              <a:t>Caisse de Pension du CERN - Service des Prestations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5614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323850" y="835025"/>
            <a:ext cx="8496300" cy="73025"/>
          </a:xfrm>
          <a:prstGeom prst="rect">
            <a:avLst/>
          </a:prstGeom>
          <a:gradFill rotWithShape="1">
            <a:gsLst>
              <a:gs pos="0">
                <a:srgbClr val="666699"/>
              </a:gs>
              <a:gs pos="100000">
                <a:schemeClr val="accent1">
                  <a:alpha val="35001"/>
                </a:schemeClr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7" name="TextBox 4"/>
          <p:cNvSpPr txBox="1">
            <a:spLocks noChangeArrowheads="1"/>
          </p:cNvSpPr>
          <p:nvPr/>
        </p:nvSpPr>
        <p:spPr bwMode="auto">
          <a:xfrm>
            <a:off x="457200" y="1343881"/>
            <a:ext cx="8362950" cy="4524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7338" indent="-28733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marL="571500" indent="-571500" algn="just" eaLnBrk="1" hangingPunct="1">
              <a:buFont typeface="Arial" panose="020B0604020202020204" pitchFamily="34" charset="0"/>
              <a:buChar char="•"/>
            </a:pPr>
            <a:r>
              <a:rPr lang="fr-CH" sz="3600" dirty="0" smtClean="0">
                <a:latin typeface="+mn-lt"/>
              </a:rPr>
              <a:t>Les prestations sont payées en francs suisses en Suisse</a:t>
            </a:r>
          </a:p>
          <a:p>
            <a:pPr marL="571500" indent="-571500" algn="just" eaLnBrk="1" hangingPunct="1">
              <a:buFont typeface="Arial" panose="020B0604020202020204" pitchFamily="34" charset="0"/>
              <a:buChar char="•"/>
            </a:pPr>
            <a:endParaRPr lang="fr-CH" sz="3600" dirty="0">
              <a:latin typeface="+mn-lt"/>
            </a:endParaRPr>
          </a:p>
          <a:p>
            <a:pPr marL="571500" indent="-571500" algn="just" eaLnBrk="1" hangingPunct="1">
              <a:buFont typeface="Arial" panose="020B0604020202020204" pitchFamily="34" charset="0"/>
              <a:buChar char="•"/>
            </a:pPr>
            <a:r>
              <a:rPr lang="fr-CH" sz="3600" dirty="0">
                <a:latin typeface="+mn-lt"/>
              </a:rPr>
              <a:t>Les pensions et autres prestations sont imposables selon les conditions définies dans la législation fiscale nationale qui est applicable à la personne </a:t>
            </a:r>
            <a:r>
              <a:rPr lang="fr-CH" sz="3600" dirty="0" smtClean="0">
                <a:latin typeface="+mn-lt"/>
              </a:rPr>
              <a:t>concernée</a:t>
            </a:r>
            <a:endParaRPr lang="en-US" sz="3600" dirty="0">
              <a:latin typeface="+mn-lt"/>
            </a:endParaRPr>
          </a:p>
        </p:txBody>
      </p:sp>
      <p:sp>
        <p:nvSpPr>
          <p:cNvPr id="8" name="Rectangle 2"/>
          <p:cNvSpPr txBox="1">
            <a:spLocks/>
          </p:cNvSpPr>
          <p:nvPr/>
        </p:nvSpPr>
        <p:spPr>
          <a:xfrm>
            <a:off x="457200" y="76200"/>
            <a:ext cx="8229600" cy="838200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b="1" dirty="0" err="1" smtClean="0"/>
              <a:t>Prestations</a:t>
            </a:r>
            <a:endParaRPr lang="en-GB" b="1" baseline="30000" dirty="0" smtClean="0"/>
          </a:p>
        </p:txBody>
      </p:sp>
      <p:sp>
        <p:nvSpPr>
          <p:cNvPr id="9" name="Footer Placeholder 2"/>
          <p:cNvSpPr txBox="1">
            <a:spLocks/>
          </p:cNvSpPr>
          <p:nvPr/>
        </p:nvSpPr>
        <p:spPr>
          <a:xfrm>
            <a:off x="713153" y="6270380"/>
            <a:ext cx="3944571" cy="45109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 smtClean="0"/>
              <a:t>Caisse de Pension du CERN - Service des Prestations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8814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4"/>
          <p:cNvSpPr txBox="1">
            <a:spLocks noChangeArrowheads="1"/>
          </p:cNvSpPr>
          <p:nvPr/>
        </p:nvSpPr>
        <p:spPr bwMode="auto">
          <a:xfrm>
            <a:off x="457200" y="1066800"/>
            <a:ext cx="8382000" cy="47859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7338" indent="-28733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buFont typeface="Arial" charset="0"/>
              <a:buNone/>
            </a:pPr>
            <a:endParaRPr lang="fr-CH" sz="2500" dirty="0">
              <a:latin typeface="+mn-lt"/>
            </a:endParaRPr>
          </a:p>
          <a:p>
            <a:pPr marL="0" indent="0" eaLnBrk="1" hangingPunct="1"/>
            <a:r>
              <a:rPr lang="en-US" sz="2500" b="1" dirty="0" smtClean="0">
                <a:latin typeface="+mn-lt"/>
              </a:rPr>
              <a:t>Les </a:t>
            </a:r>
            <a:r>
              <a:rPr lang="en-US" sz="2500" b="1" dirty="0" err="1" smtClean="0">
                <a:latin typeface="+mn-lt"/>
              </a:rPr>
              <a:t>personnes</a:t>
            </a:r>
            <a:r>
              <a:rPr lang="en-US" sz="2500" b="1" dirty="0" smtClean="0">
                <a:latin typeface="+mn-lt"/>
              </a:rPr>
              <a:t> </a:t>
            </a:r>
            <a:r>
              <a:rPr lang="en-US" sz="2500" b="1" dirty="0" err="1" smtClean="0">
                <a:latin typeface="+mn-lt"/>
              </a:rPr>
              <a:t>devenues</a:t>
            </a:r>
            <a:r>
              <a:rPr lang="en-US" sz="2500" b="1" dirty="0" smtClean="0">
                <a:latin typeface="+mn-lt"/>
              </a:rPr>
              <a:t> </a:t>
            </a:r>
            <a:r>
              <a:rPr lang="en-US" sz="2500" b="1" dirty="0" err="1" smtClean="0">
                <a:latin typeface="+mn-lt"/>
              </a:rPr>
              <a:t>membres</a:t>
            </a:r>
            <a:r>
              <a:rPr lang="en-US" sz="2500" b="1" dirty="0" smtClean="0">
                <a:latin typeface="+mn-lt"/>
              </a:rPr>
              <a:t> </a:t>
            </a:r>
          </a:p>
          <a:p>
            <a:pPr marL="0" indent="0" eaLnBrk="1" hangingPunct="1"/>
            <a:r>
              <a:rPr lang="en-US" sz="2500" b="1" dirty="0" smtClean="0">
                <a:latin typeface="+mn-lt"/>
              </a:rPr>
              <a:t>de la </a:t>
            </a:r>
            <a:r>
              <a:rPr lang="en-US" sz="2500" b="1" dirty="0" err="1" smtClean="0">
                <a:latin typeface="+mn-lt"/>
              </a:rPr>
              <a:t>Caisse</a:t>
            </a:r>
            <a:r>
              <a:rPr lang="en-US" sz="2500" b="1" dirty="0" smtClean="0">
                <a:latin typeface="+mn-lt"/>
              </a:rPr>
              <a:t> </a:t>
            </a:r>
            <a:r>
              <a:rPr lang="en-US" sz="2500" b="1" dirty="0" err="1" smtClean="0">
                <a:latin typeface="+mn-lt"/>
              </a:rPr>
              <a:t>depuis</a:t>
            </a:r>
            <a:r>
              <a:rPr lang="en-US" sz="2500" b="1" dirty="0" smtClean="0">
                <a:latin typeface="+mn-lt"/>
              </a:rPr>
              <a:t> le 01.01.12 et </a:t>
            </a:r>
          </a:p>
          <a:p>
            <a:pPr marL="0" indent="0" eaLnBrk="1" hangingPunct="1"/>
            <a:r>
              <a:rPr lang="en-US" sz="2500" b="1" dirty="0" err="1" smtClean="0">
                <a:latin typeface="+mn-lt"/>
              </a:rPr>
              <a:t>ayant</a:t>
            </a:r>
            <a:r>
              <a:rPr lang="en-US" sz="2500" b="1" dirty="0" smtClean="0">
                <a:latin typeface="+mn-lt"/>
              </a:rPr>
              <a:t> au </a:t>
            </a:r>
            <a:r>
              <a:rPr lang="en-US" sz="2500" b="1" dirty="0" err="1" smtClean="0">
                <a:latin typeface="+mn-lt"/>
              </a:rPr>
              <a:t>moins</a:t>
            </a:r>
            <a:r>
              <a:rPr lang="en-US" sz="2500" b="1" dirty="0" smtClean="0">
                <a:latin typeface="+mn-lt"/>
              </a:rPr>
              <a:t> 5 </a:t>
            </a:r>
            <a:r>
              <a:rPr lang="en-US" sz="2500" b="1" dirty="0" err="1" smtClean="0">
                <a:latin typeface="+mn-lt"/>
              </a:rPr>
              <a:t>ans</a:t>
            </a:r>
            <a:r>
              <a:rPr lang="en-US" sz="2500" b="1" dirty="0" smtClean="0">
                <a:latin typeface="+mn-lt"/>
              </a:rPr>
              <a:t> de service :</a:t>
            </a:r>
          </a:p>
          <a:p>
            <a:pPr marL="457200" indent="-457200" eaLnBrk="1" hangingPunct="1">
              <a:buFont typeface="Arial" pitchFamily="34" charset="0"/>
              <a:buChar char="•"/>
            </a:pPr>
            <a:endParaRPr lang="en-US" sz="2500" dirty="0" smtClean="0">
              <a:latin typeface="+mn-lt"/>
            </a:endParaRPr>
          </a:p>
          <a:p>
            <a:pPr eaLnBrk="1" hangingPunct="1">
              <a:buFontTx/>
              <a:buChar char="•"/>
            </a:pPr>
            <a:r>
              <a:rPr lang="en-GB" sz="2500" dirty="0" err="1" smtClean="0">
                <a:latin typeface="+mn-lt"/>
              </a:rPr>
              <a:t>L’âge</a:t>
            </a:r>
            <a:r>
              <a:rPr lang="en-GB" sz="2500" dirty="0" smtClean="0">
                <a:latin typeface="+mn-lt"/>
              </a:rPr>
              <a:t> </a:t>
            </a:r>
            <a:r>
              <a:rPr lang="en-GB" sz="2500" dirty="0" err="1" smtClean="0">
                <a:latin typeface="+mn-lt"/>
              </a:rPr>
              <a:t>officiel</a:t>
            </a:r>
            <a:r>
              <a:rPr lang="en-GB" sz="2500" dirty="0" smtClean="0">
                <a:latin typeface="+mn-lt"/>
              </a:rPr>
              <a:t> de la </a:t>
            </a:r>
            <a:r>
              <a:rPr lang="en-GB" sz="2500" dirty="0" err="1" smtClean="0">
                <a:latin typeface="+mn-lt"/>
              </a:rPr>
              <a:t>retraite</a:t>
            </a:r>
            <a:r>
              <a:rPr lang="en-GB" sz="2500" dirty="0" smtClean="0">
                <a:latin typeface="+mn-lt"/>
              </a:rPr>
              <a:t> </a:t>
            </a:r>
            <a:r>
              <a:rPr lang="en-GB" sz="2500" dirty="0" err="1" smtClean="0">
                <a:latin typeface="+mn-lt"/>
              </a:rPr>
              <a:t>est</a:t>
            </a:r>
            <a:r>
              <a:rPr lang="en-GB" sz="2500" dirty="0" smtClean="0">
                <a:latin typeface="+mn-lt"/>
              </a:rPr>
              <a:t> </a:t>
            </a:r>
            <a:r>
              <a:rPr lang="en-GB" sz="2500" b="1" dirty="0" smtClean="0">
                <a:latin typeface="+mn-lt"/>
              </a:rPr>
              <a:t>67 </a:t>
            </a:r>
            <a:r>
              <a:rPr lang="en-GB" sz="2500" b="1" dirty="0" err="1" smtClean="0">
                <a:latin typeface="+mn-lt"/>
              </a:rPr>
              <a:t>ans</a:t>
            </a:r>
            <a:endParaRPr lang="en-GB" sz="2500" b="1" dirty="0">
              <a:latin typeface="+mn-lt"/>
            </a:endParaRPr>
          </a:p>
          <a:p>
            <a:pPr marL="457200" indent="-457200" eaLnBrk="1" hangingPunct="1">
              <a:buFont typeface="Arial" pitchFamily="34" charset="0"/>
              <a:buChar char="•"/>
            </a:pPr>
            <a:endParaRPr lang="en-GB" sz="2500" dirty="0">
              <a:latin typeface="+mn-lt"/>
            </a:endParaRPr>
          </a:p>
          <a:p>
            <a:pPr>
              <a:buFontTx/>
              <a:buChar char="•"/>
            </a:pPr>
            <a:r>
              <a:rPr lang="en-GB" sz="2500" dirty="0" smtClean="0">
                <a:latin typeface="+mn-lt"/>
              </a:rPr>
              <a:t>Les pensions </a:t>
            </a:r>
            <a:r>
              <a:rPr lang="en-GB" sz="2500" dirty="0" err="1" smtClean="0">
                <a:latin typeface="+mn-lt"/>
              </a:rPr>
              <a:t>sont</a:t>
            </a:r>
            <a:r>
              <a:rPr lang="en-GB" sz="2500" dirty="0" smtClean="0">
                <a:latin typeface="+mn-lt"/>
              </a:rPr>
              <a:t> </a:t>
            </a:r>
            <a:r>
              <a:rPr lang="en-GB" sz="2500" dirty="0" err="1" smtClean="0">
                <a:latin typeface="+mn-lt"/>
              </a:rPr>
              <a:t>égales</a:t>
            </a:r>
            <a:r>
              <a:rPr lang="en-GB" sz="2500" dirty="0" smtClean="0">
                <a:latin typeface="+mn-lt"/>
              </a:rPr>
              <a:t> à </a:t>
            </a:r>
            <a:r>
              <a:rPr lang="en-GB" sz="2500" b="1" dirty="0" smtClean="0">
                <a:latin typeface="+mn-lt"/>
              </a:rPr>
              <a:t>1.85</a:t>
            </a:r>
            <a:r>
              <a:rPr lang="en-GB" sz="2500" b="1" dirty="0">
                <a:latin typeface="+mn-lt"/>
              </a:rPr>
              <a:t>% </a:t>
            </a:r>
            <a:r>
              <a:rPr lang="en-GB" sz="2500" b="1" dirty="0" smtClean="0">
                <a:latin typeface="+mn-lt"/>
              </a:rPr>
              <a:t>de la </a:t>
            </a:r>
            <a:r>
              <a:rPr lang="en-GB" sz="2500" b="1" dirty="0" err="1" smtClean="0">
                <a:latin typeface="+mn-lt"/>
              </a:rPr>
              <a:t>moyenne</a:t>
            </a:r>
            <a:r>
              <a:rPr lang="en-GB" sz="2500" b="1" dirty="0" smtClean="0">
                <a:latin typeface="+mn-lt"/>
              </a:rPr>
              <a:t> des </a:t>
            </a:r>
            <a:r>
              <a:rPr lang="en-GB" sz="2500" b="1" dirty="0" err="1" smtClean="0">
                <a:latin typeface="+mn-lt"/>
              </a:rPr>
              <a:t>salaires</a:t>
            </a:r>
            <a:r>
              <a:rPr lang="en-GB" sz="2500" b="1" dirty="0" smtClean="0">
                <a:latin typeface="+mn-lt"/>
              </a:rPr>
              <a:t> de </a:t>
            </a:r>
            <a:r>
              <a:rPr lang="en-GB" sz="2500" b="1" dirty="0" err="1" smtClean="0">
                <a:latin typeface="+mn-lt"/>
              </a:rPr>
              <a:t>référence</a:t>
            </a:r>
            <a:r>
              <a:rPr lang="en-GB" sz="2500" b="1" dirty="0" smtClean="0">
                <a:latin typeface="+mn-lt"/>
              </a:rPr>
              <a:t> des 36 </a:t>
            </a:r>
            <a:r>
              <a:rPr lang="en-GB" sz="2500" b="1" dirty="0" err="1" smtClean="0">
                <a:latin typeface="+mn-lt"/>
              </a:rPr>
              <a:t>derniers</a:t>
            </a:r>
            <a:r>
              <a:rPr lang="en-GB" sz="2500" b="1" dirty="0" smtClean="0">
                <a:latin typeface="+mn-lt"/>
              </a:rPr>
              <a:t> </a:t>
            </a:r>
            <a:r>
              <a:rPr lang="en-GB" sz="2500" b="1" dirty="0" err="1" smtClean="0">
                <a:latin typeface="+mn-lt"/>
              </a:rPr>
              <a:t>mois</a:t>
            </a:r>
            <a:r>
              <a:rPr lang="en-GB" sz="2500" b="1" dirty="0" smtClean="0">
                <a:latin typeface="+mn-lt"/>
              </a:rPr>
              <a:t>*</a:t>
            </a:r>
            <a:r>
              <a:rPr lang="en-GB" sz="2500" dirty="0" smtClean="0">
                <a:latin typeface="+mn-lt"/>
              </a:rPr>
              <a:t> par </a:t>
            </a:r>
            <a:r>
              <a:rPr lang="en-GB" sz="2500" dirty="0" err="1" smtClean="0">
                <a:latin typeface="+mn-lt"/>
              </a:rPr>
              <a:t>année</a:t>
            </a:r>
            <a:r>
              <a:rPr lang="en-GB" sz="2500" dirty="0" smtClean="0">
                <a:latin typeface="+mn-lt"/>
              </a:rPr>
              <a:t> </a:t>
            </a:r>
            <a:r>
              <a:rPr lang="en-GB" sz="2500" dirty="0" err="1" smtClean="0">
                <a:latin typeface="+mn-lt"/>
              </a:rPr>
              <a:t>d’affiliation</a:t>
            </a:r>
            <a:r>
              <a:rPr lang="en-GB" sz="2500" dirty="0" smtClean="0">
                <a:latin typeface="+mn-lt"/>
              </a:rPr>
              <a:t> </a:t>
            </a:r>
            <a:r>
              <a:rPr lang="en-GB" sz="2500" b="1" dirty="0" smtClean="0">
                <a:latin typeface="+mn-lt"/>
              </a:rPr>
              <a:t>(maximum 37 </a:t>
            </a:r>
            <a:r>
              <a:rPr lang="en-GB" sz="2500" b="1" dirty="0" err="1" smtClean="0">
                <a:latin typeface="+mn-lt"/>
              </a:rPr>
              <a:t>ans</a:t>
            </a:r>
            <a:r>
              <a:rPr lang="en-GB" sz="2500" b="1" dirty="0" smtClean="0">
                <a:latin typeface="+mn-lt"/>
              </a:rPr>
              <a:t> et 10 </a:t>
            </a:r>
            <a:r>
              <a:rPr lang="en-GB" sz="2500" b="1" dirty="0" err="1" smtClean="0">
                <a:latin typeface="+mn-lt"/>
              </a:rPr>
              <a:t>mois</a:t>
            </a:r>
            <a:r>
              <a:rPr lang="en-GB" sz="2500" b="1" dirty="0" smtClean="0">
                <a:latin typeface="+mn-lt"/>
              </a:rPr>
              <a:t>)</a:t>
            </a:r>
          </a:p>
          <a:p>
            <a:pPr marL="0" indent="0"/>
            <a:endParaRPr lang="fr-CH" sz="2500" dirty="0" smtClean="0">
              <a:latin typeface="+mn-lt"/>
            </a:endParaRPr>
          </a:p>
          <a:p>
            <a:pPr marL="182563" lvl="0" indent="-182563">
              <a:spcBef>
                <a:spcPct val="20000"/>
              </a:spcBef>
              <a:defRPr/>
            </a:pPr>
            <a:r>
              <a:rPr lang="fr-CH" sz="2500" i="1" dirty="0" smtClean="0">
                <a:latin typeface="+mn-lt"/>
              </a:rPr>
              <a:t>* </a:t>
            </a:r>
            <a:r>
              <a:rPr lang="fr-CH" sz="1600" i="1" dirty="0">
                <a:latin typeface="+mn-lt"/>
              </a:rPr>
              <a:t>Basés sur la grille des salaires au moment de la fin de contrat</a:t>
            </a:r>
            <a:endParaRPr lang="en-US" sz="1600" i="1" dirty="0">
              <a:latin typeface="+mn-lt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31876" y="1581055"/>
            <a:ext cx="1954924" cy="1794299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323850" y="835025"/>
            <a:ext cx="8496300" cy="73025"/>
          </a:xfrm>
          <a:prstGeom prst="rect">
            <a:avLst/>
          </a:prstGeom>
          <a:gradFill rotWithShape="1">
            <a:gsLst>
              <a:gs pos="0">
                <a:srgbClr val="666699"/>
              </a:gs>
              <a:gs pos="100000">
                <a:schemeClr val="accent1">
                  <a:alpha val="35001"/>
                </a:schemeClr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8" name="Rectangle 2"/>
          <p:cNvSpPr txBox="1">
            <a:spLocks/>
          </p:cNvSpPr>
          <p:nvPr/>
        </p:nvSpPr>
        <p:spPr>
          <a:xfrm>
            <a:off x="457200" y="76200"/>
            <a:ext cx="8229600" cy="838200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b="1" dirty="0" smtClean="0"/>
              <a:t>Pension de </a:t>
            </a:r>
            <a:r>
              <a:rPr lang="en-GB" b="1" dirty="0" err="1" smtClean="0"/>
              <a:t>Retraite</a:t>
            </a:r>
            <a:endParaRPr lang="en-GB" b="1" baseline="30000" dirty="0" smtClean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713153" y="6270380"/>
            <a:ext cx="3944571" cy="451095"/>
          </a:xfrm>
        </p:spPr>
        <p:txBody>
          <a:bodyPr/>
          <a:lstStyle/>
          <a:p>
            <a:r>
              <a:rPr lang="fr-FR" dirty="0" smtClean="0"/>
              <a:t>Caisse de Pension du CERN - Service des Prestations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3611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9" name="Rectangle 5"/>
          <p:cNvSpPr>
            <a:spLocks noChangeArrowheads="1"/>
          </p:cNvSpPr>
          <p:nvPr/>
        </p:nvSpPr>
        <p:spPr bwMode="auto">
          <a:xfrm>
            <a:off x="323850" y="835025"/>
            <a:ext cx="8496300" cy="73025"/>
          </a:xfrm>
          <a:prstGeom prst="rect">
            <a:avLst/>
          </a:prstGeom>
          <a:gradFill rotWithShape="1">
            <a:gsLst>
              <a:gs pos="0">
                <a:srgbClr val="666699"/>
              </a:gs>
              <a:gs pos="100000">
                <a:schemeClr val="accent1">
                  <a:alpha val="35001"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10" name="TextBox 4"/>
          <p:cNvSpPr txBox="1">
            <a:spLocks noChangeArrowheads="1"/>
          </p:cNvSpPr>
          <p:nvPr/>
        </p:nvSpPr>
        <p:spPr bwMode="auto">
          <a:xfrm>
            <a:off x="457200" y="915660"/>
            <a:ext cx="8382000" cy="5521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87338" indent="-287338">
              <a:buFont typeface="Arial" charset="0"/>
              <a:buNone/>
            </a:pPr>
            <a:endParaRPr lang="fr-CH" sz="2800" dirty="0"/>
          </a:p>
          <a:p>
            <a:pPr marL="287338" indent="-287338">
              <a:buFont typeface="Arial" charset="0"/>
              <a:buNone/>
            </a:pPr>
            <a:endParaRPr lang="fr-CH" sz="2800" dirty="0" smtClean="0"/>
          </a:p>
          <a:p>
            <a:pPr marL="287338" indent="-287338">
              <a:buFont typeface="Arial" charset="0"/>
              <a:buNone/>
            </a:pPr>
            <a:endParaRPr lang="fr-CH" sz="2800" dirty="0"/>
          </a:p>
          <a:p>
            <a:pPr marL="287338" indent="-287338">
              <a:buFont typeface="Arial" charset="0"/>
              <a:buNone/>
            </a:pPr>
            <a:endParaRPr lang="fr-CH" sz="2800" dirty="0"/>
          </a:p>
          <a:p>
            <a:pPr marL="287338" indent="-287338" algn="just">
              <a:buFontTx/>
              <a:buChar char="•"/>
            </a:pPr>
            <a:r>
              <a:rPr lang="fr-FR" sz="2800" dirty="0"/>
              <a:t>Versée à un membre dont </a:t>
            </a:r>
            <a:r>
              <a:rPr lang="fr-FR" sz="2800" b="1" dirty="0"/>
              <a:t>l’invalidité</a:t>
            </a:r>
            <a:r>
              <a:rPr lang="fr-FR" sz="2800" dirty="0"/>
              <a:t> a été </a:t>
            </a:r>
            <a:r>
              <a:rPr lang="fr-FR" sz="2800" b="1" dirty="0"/>
              <a:t>reconnue par l’Organisation</a:t>
            </a:r>
          </a:p>
          <a:p>
            <a:pPr algn="just"/>
            <a:endParaRPr lang="en-GB" sz="2800" dirty="0"/>
          </a:p>
          <a:p>
            <a:pPr marL="287338" indent="-287338" algn="just">
              <a:buFontTx/>
              <a:buChar char="•"/>
            </a:pPr>
            <a:r>
              <a:rPr lang="fr-FR" sz="2800" b="1" dirty="0"/>
              <a:t>Egale à la pension de retraite</a:t>
            </a:r>
            <a:r>
              <a:rPr lang="fr-FR" sz="2800" dirty="0"/>
              <a:t> qu’aurait reçue le membre à </a:t>
            </a:r>
            <a:r>
              <a:rPr lang="fr-FR" sz="2800" b="1" dirty="0"/>
              <a:t>l’âge de la retraite </a:t>
            </a:r>
            <a:r>
              <a:rPr lang="fr-FR" sz="2800" b="1" dirty="0" smtClean="0"/>
              <a:t>applicable*</a:t>
            </a:r>
            <a:endParaRPr lang="fr-FR" sz="2800" b="1" dirty="0"/>
          </a:p>
          <a:p>
            <a:pPr algn="just"/>
            <a:endParaRPr lang="en-GB" sz="2800" dirty="0"/>
          </a:p>
          <a:p>
            <a:pPr marL="287338" indent="-287338" algn="just">
              <a:buFontTx/>
              <a:buChar char="•"/>
            </a:pPr>
            <a:r>
              <a:rPr lang="fr-FR" sz="2800" dirty="0"/>
              <a:t>Peut être </a:t>
            </a:r>
            <a:r>
              <a:rPr lang="fr-FR" sz="2800" b="1" dirty="0"/>
              <a:t>partielle</a:t>
            </a:r>
            <a:r>
              <a:rPr lang="fr-FR" sz="2800" dirty="0"/>
              <a:t> ou </a:t>
            </a:r>
            <a:r>
              <a:rPr lang="fr-FR" sz="2800" b="1" dirty="0" smtClean="0"/>
              <a:t>totale</a:t>
            </a:r>
          </a:p>
          <a:p>
            <a:pPr marL="182563" indent="-182563" eaLnBrk="0" hangingPunct="0">
              <a:spcBef>
                <a:spcPct val="20000"/>
              </a:spcBef>
              <a:defRPr/>
            </a:pPr>
            <a:r>
              <a:rPr lang="en-GB" sz="1600" i="1" dirty="0" smtClean="0">
                <a:cs typeface="Arial" charset="0"/>
              </a:rPr>
              <a:t>*</a:t>
            </a:r>
            <a:r>
              <a:rPr lang="fr-CH" sz="1600" i="1" dirty="0">
                <a:cs typeface="Arial" charset="0"/>
              </a:rPr>
              <a:t>peu importe la durée du contrat</a:t>
            </a:r>
            <a:endParaRPr lang="en-US" sz="1600" i="1" dirty="0">
              <a:cs typeface="Arial" charset="0"/>
            </a:endParaRPr>
          </a:p>
          <a:p>
            <a:pPr marL="287338" indent="-287338">
              <a:buFontTx/>
              <a:buChar char="•"/>
            </a:pPr>
            <a:endParaRPr lang="fr-FR" sz="2800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1695" y="1209675"/>
            <a:ext cx="1140610" cy="1462425"/>
          </a:xfrm>
          <a:prstGeom prst="rect">
            <a:avLst/>
          </a:prstGeom>
        </p:spPr>
      </p:pic>
      <p:sp>
        <p:nvSpPr>
          <p:cNvPr id="11" name="Rectangle 2"/>
          <p:cNvSpPr txBox="1">
            <a:spLocks noChangeArrowheads="1"/>
          </p:cNvSpPr>
          <p:nvPr/>
        </p:nvSpPr>
        <p:spPr>
          <a:xfrm>
            <a:off x="457200" y="76200"/>
            <a:ext cx="8229600" cy="808038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b="1" dirty="0" smtClean="0"/>
              <a:t>Pension d’Invalidité</a:t>
            </a:r>
            <a:endParaRPr lang="en-US" b="1" dirty="0" smtClean="0"/>
          </a:p>
        </p:txBody>
      </p:sp>
      <p:sp>
        <p:nvSpPr>
          <p:cNvPr id="1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713153" y="6270380"/>
            <a:ext cx="3944571" cy="451095"/>
          </a:xfrm>
        </p:spPr>
        <p:txBody>
          <a:bodyPr/>
          <a:lstStyle/>
          <a:p>
            <a:r>
              <a:rPr lang="fr-FR" dirty="0" smtClean="0"/>
              <a:t>Caisse de Pension du CERN - Service des Prestations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314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323850" y="835025"/>
            <a:ext cx="8496300" cy="73025"/>
          </a:xfrm>
          <a:prstGeom prst="rect">
            <a:avLst/>
          </a:prstGeom>
          <a:gradFill rotWithShape="1">
            <a:gsLst>
              <a:gs pos="0">
                <a:srgbClr val="666699"/>
              </a:gs>
              <a:gs pos="100000">
                <a:schemeClr val="accent1">
                  <a:alpha val="35001"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7" name="TextBox 4"/>
          <p:cNvSpPr txBox="1">
            <a:spLocks noChangeArrowheads="1"/>
          </p:cNvSpPr>
          <p:nvPr/>
        </p:nvSpPr>
        <p:spPr bwMode="auto">
          <a:xfrm>
            <a:off x="380999" y="2071169"/>
            <a:ext cx="8382000" cy="45981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87338" indent="-287338">
              <a:buFont typeface="Arial" charset="0"/>
              <a:buNone/>
            </a:pPr>
            <a:endParaRPr lang="fr-CH" sz="2400" dirty="0"/>
          </a:p>
          <a:p>
            <a:pPr marL="287338" indent="-287338" algn="just">
              <a:buFontTx/>
              <a:buChar char="•"/>
            </a:pPr>
            <a:r>
              <a:rPr lang="fr-FR" sz="2400" dirty="0"/>
              <a:t>Versée au </a:t>
            </a:r>
            <a:r>
              <a:rPr lang="fr-FR" sz="2400" b="1" dirty="0"/>
              <a:t>conjoint/partenaire</a:t>
            </a:r>
            <a:r>
              <a:rPr lang="fr-FR" sz="2400" dirty="0"/>
              <a:t> d’un </a:t>
            </a:r>
            <a:r>
              <a:rPr lang="fr-FR" sz="2400" b="1" dirty="0"/>
              <a:t>membre</a:t>
            </a:r>
            <a:r>
              <a:rPr lang="fr-FR" sz="2400" dirty="0"/>
              <a:t> dont le mariage/partenariat durait depuis au moins 1 </a:t>
            </a:r>
            <a:r>
              <a:rPr lang="fr-FR" sz="2400" dirty="0" smtClean="0"/>
              <a:t>an:</a:t>
            </a:r>
          </a:p>
          <a:p>
            <a:pPr marL="914400" lvl="1" indent="-457200" algn="just">
              <a:buFont typeface="Wingdings" panose="05000000000000000000" pitchFamily="2" charset="2"/>
              <a:buChar char="Ø"/>
            </a:pPr>
            <a:r>
              <a:rPr lang="fr-FR" sz="2400" dirty="0" smtClean="0"/>
              <a:t>A partir du 1</a:t>
            </a:r>
            <a:r>
              <a:rPr lang="fr-FR" sz="2400" baseline="30000" dirty="0" smtClean="0"/>
              <a:t>er</a:t>
            </a:r>
            <a:r>
              <a:rPr lang="fr-FR" sz="2400" dirty="0" smtClean="0"/>
              <a:t> jour suivant le décès</a:t>
            </a:r>
          </a:p>
          <a:p>
            <a:pPr marL="914400" lvl="1" indent="-457200" algn="just">
              <a:buFont typeface="Wingdings" panose="05000000000000000000" pitchFamily="2" charset="2"/>
              <a:buChar char="Ø"/>
            </a:pPr>
            <a:r>
              <a:rPr lang="fr-FR" sz="2400" dirty="0" smtClean="0"/>
              <a:t>Jusqu’au dernier jour du mois du décès/remariage</a:t>
            </a:r>
            <a:endParaRPr lang="fr-FR" sz="2400" dirty="0"/>
          </a:p>
          <a:p>
            <a:pPr algn="just"/>
            <a:endParaRPr lang="en-GB" sz="2400" dirty="0"/>
          </a:p>
          <a:p>
            <a:pPr marL="287338" indent="-287338" algn="just">
              <a:buFontTx/>
              <a:buChar char="•"/>
            </a:pPr>
            <a:r>
              <a:rPr lang="fr-FR" sz="2400" dirty="0"/>
              <a:t>Egale à </a:t>
            </a:r>
            <a:r>
              <a:rPr lang="fr-FR" sz="2400" b="1" dirty="0"/>
              <a:t>1,1 % du dernier salaire de référence</a:t>
            </a:r>
            <a:r>
              <a:rPr lang="fr-FR" sz="2400" dirty="0"/>
              <a:t> par </a:t>
            </a:r>
            <a:r>
              <a:rPr lang="fr-FR" sz="2400" b="1" dirty="0"/>
              <a:t>année d’affiliation </a:t>
            </a:r>
            <a:r>
              <a:rPr lang="fr-FR" sz="2400" dirty="0"/>
              <a:t>que le membre </a:t>
            </a:r>
            <a:r>
              <a:rPr lang="fr-FR" sz="2400" b="1" dirty="0"/>
              <a:t>aurait eue à l’âge de la retraite </a:t>
            </a:r>
            <a:r>
              <a:rPr lang="fr-FR" sz="2400" b="1" dirty="0" smtClean="0"/>
              <a:t>applicable</a:t>
            </a:r>
          </a:p>
          <a:p>
            <a:endParaRPr lang="en-GB" sz="2400" i="1" dirty="0" smtClean="0"/>
          </a:p>
          <a:p>
            <a:pPr marL="182563" indent="-182563" eaLnBrk="0" hangingPunct="0">
              <a:spcBef>
                <a:spcPct val="20000"/>
              </a:spcBef>
              <a:defRPr/>
            </a:pPr>
            <a:r>
              <a:rPr lang="en-GB" sz="1600" i="1" dirty="0">
                <a:cs typeface="Arial" charset="0"/>
              </a:rPr>
              <a:t>*</a:t>
            </a:r>
            <a:r>
              <a:rPr lang="fr-CH" sz="1600" i="1" dirty="0">
                <a:cs typeface="Arial" charset="0"/>
              </a:rPr>
              <a:t>peu importe la durée du contrat</a:t>
            </a:r>
            <a:endParaRPr lang="en-US" sz="1600" i="1" dirty="0">
              <a:cs typeface="Arial" charset="0"/>
            </a:endParaRPr>
          </a:p>
          <a:p>
            <a:pPr marL="287338" indent="-287338">
              <a:buFontTx/>
              <a:buChar char="•"/>
            </a:pPr>
            <a:endParaRPr lang="fr-FR" sz="2400" b="1" dirty="0"/>
          </a:p>
        </p:txBody>
      </p:sp>
      <p:sp>
        <p:nvSpPr>
          <p:cNvPr id="8" name="Rectangle 2"/>
          <p:cNvSpPr txBox="1">
            <a:spLocks noChangeArrowheads="1"/>
          </p:cNvSpPr>
          <p:nvPr/>
        </p:nvSpPr>
        <p:spPr>
          <a:xfrm>
            <a:off x="211045" y="63499"/>
            <a:ext cx="8721909" cy="808038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b="1" dirty="0" smtClean="0"/>
              <a:t>Pension de Conjoint Survivant</a:t>
            </a:r>
            <a:endParaRPr lang="en-US" b="1" dirty="0" smtClean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713153" y="6270380"/>
            <a:ext cx="3944571" cy="451095"/>
          </a:xfrm>
        </p:spPr>
        <p:txBody>
          <a:bodyPr/>
          <a:lstStyle/>
          <a:p>
            <a:r>
              <a:rPr lang="fr-FR" dirty="0" smtClean="0"/>
              <a:t>Caisse de Pension du CERN - Service des Prestations</a:t>
            </a:r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8520" y="968587"/>
            <a:ext cx="2126957" cy="14219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2280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10" name="Rectangle 5"/>
          <p:cNvSpPr>
            <a:spLocks noChangeArrowheads="1"/>
          </p:cNvSpPr>
          <p:nvPr/>
        </p:nvSpPr>
        <p:spPr bwMode="auto">
          <a:xfrm>
            <a:off x="323850" y="835025"/>
            <a:ext cx="8496300" cy="73025"/>
          </a:xfrm>
          <a:prstGeom prst="rect">
            <a:avLst/>
          </a:prstGeom>
          <a:gradFill rotWithShape="1">
            <a:gsLst>
              <a:gs pos="0">
                <a:srgbClr val="666699"/>
              </a:gs>
              <a:gs pos="100000">
                <a:schemeClr val="accent1">
                  <a:alpha val="35001"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11" name="TextBox 4"/>
          <p:cNvSpPr txBox="1">
            <a:spLocks noChangeArrowheads="1"/>
          </p:cNvSpPr>
          <p:nvPr/>
        </p:nvSpPr>
        <p:spPr bwMode="auto">
          <a:xfrm>
            <a:off x="304800" y="1580257"/>
            <a:ext cx="8382000" cy="44873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en-GB" sz="2800" dirty="0" err="1" smtClean="0"/>
              <a:t>Payée</a:t>
            </a:r>
            <a:r>
              <a:rPr lang="en-GB" sz="2800" dirty="0" smtClean="0"/>
              <a:t> aux </a:t>
            </a:r>
            <a:r>
              <a:rPr lang="en-GB" sz="2800" b="1" dirty="0" err="1" smtClean="0"/>
              <a:t>enfants</a:t>
            </a:r>
            <a:r>
              <a:rPr lang="en-GB" sz="2800" b="1" dirty="0"/>
              <a:t> </a:t>
            </a:r>
            <a:r>
              <a:rPr lang="en-GB" sz="2800" b="1" dirty="0" err="1"/>
              <a:t>dépendants</a:t>
            </a:r>
            <a:r>
              <a:rPr lang="en-GB" sz="2800" b="1" dirty="0"/>
              <a:t> non </a:t>
            </a:r>
            <a:r>
              <a:rPr lang="en-GB" sz="2800" b="1" dirty="0" err="1" smtClean="0"/>
              <a:t>mariés</a:t>
            </a:r>
            <a:r>
              <a:rPr lang="en-GB" sz="2800" b="1" dirty="0" smtClean="0"/>
              <a:t> et sans </a:t>
            </a:r>
            <a:r>
              <a:rPr lang="en-GB" sz="2800" b="1" dirty="0" err="1" smtClean="0"/>
              <a:t>emplois</a:t>
            </a:r>
            <a:r>
              <a:rPr lang="en-GB" sz="2800" dirty="0" smtClean="0"/>
              <a:t> </a:t>
            </a:r>
            <a:r>
              <a:rPr lang="en-GB" sz="2800" dirty="0" err="1" smtClean="0"/>
              <a:t>jusqu’à</a:t>
            </a:r>
            <a:r>
              <a:rPr lang="en-GB" sz="2800" dirty="0" smtClean="0"/>
              <a:t> 20 </a:t>
            </a:r>
            <a:r>
              <a:rPr lang="en-GB" sz="2800" dirty="0" err="1" smtClean="0"/>
              <a:t>ans</a:t>
            </a:r>
            <a:r>
              <a:rPr lang="en-GB" sz="2800" dirty="0" smtClean="0"/>
              <a:t> </a:t>
            </a:r>
            <a:r>
              <a:rPr lang="en-GB" sz="2800" dirty="0" err="1" smtClean="0"/>
              <a:t>ou</a:t>
            </a:r>
            <a:r>
              <a:rPr lang="en-GB" sz="2800" dirty="0" smtClean="0"/>
              <a:t> </a:t>
            </a:r>
            <a:r>
              <a:rPr lang="en-GB" sz="2800" dirty="0" err="1" smtClean="0"/>
              <a:t>jusqu’à</a:t>
            </a:r>
            <a:r>
              <a:rPr lang="en-GB" sz="2800" dirty="0" smtClean="0"/>
              <a:t> 25 </a:t>
            </a:r>
            <a:r>
              <a:rPr lang="en-GB" sz="2800" dirty="0" err="1" smtClean="0"/>
              <a:t>ans</a:t>
            </a:r>
            <a:r>
              <a:rPr lang="en-GB" sz="2800" dirty="0" smtClean="0"/>
              <a:t> </a:t>
            </a:r>
            <a:r>
              <a:rPr lang="en-GB" sz="2800" dirty="0" err="1" smtClean="0"/>
              <a:t>s’ils</a:t>
            </a:r>
            <a:r>
              <a:rPr lang="en-GB" sz="2800" dirty="0" smtClean="0"/>
              <a:t> </a:t>
            </a:r>
            <a:r>
              <a:rPr lang="en-GB" sz="2800" dirty="0" err="1" smtClean="0"/>
              <a:t>poursuivent</a:t>
            </a:r>
            <a:r>
              <a:rPr lang="en-GB" sz="2800" dirty="0" smtClean="0"/>
              <a:t> des </a:t>
            </a:r>
            <a:r>
              <a:rPr lang="en-GB" sz="2800" dirty="0" err="1" smtClean="0"/>
              <a:t>études</a:t>
            </a:r>
            <a:r>
              <a:rPr lang="en-GB" sz="2800" dirty="0" smtClean="0"/>
              <a:t> à </a:t>
            </a:r>
            <a:r>
              <a:rPr lang="en-GB" sz="2800" dirty="0" err="1" smtClean="0"/>
              <a:t>plein</a:t>
            </a:r>
            <a:r>
              <a:rPr lang="en-GB" sz="2800" dirty="0" smtClean="0"/>
              <a:t> temps</a:t>
            </a:r>
          </a:p>
          <a:p>
            <a:pPr algn="just"/>
            <a:endParaRPr lang="en-GB" sz="2800" dirty="0" smtClean="0"/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en-GB" sz="2800" dirty="0" err="1" smtClean="0"/>
              <a:t>Egale</a:t>
            </a:r>
            <a:r>
              <a:rPr lang="en-GB" sz="2800" dirty="0" smtClean="0"/>
              <a:t> à :</a:t>
            </a:r>
          </a:p>
          <a:p>
            <a:pPr marL="742950" lvl="1" indent="-285750" algn="just"/>
            <a:r>
              <a:rPr lang="en-GB" sz="2800" dirty="0" smtClean="0"/>
              <a:t>	- </a:t>
            </a:r>
            <a:r>
              <a:rPr lang="en-GB" sz="2800" dirty="0"/>
              <a:t>24%* pour 1 </a:t>
            </a:r>
            <a:r>
              <a:rPr lang="en-GB" sz="2800" dirty="0" err="1"/>
              <a:t>orphelin</a:t>
            </a:r>
            <a:endParaRPr lang="en-GB" sz="2800" dirty="0"/>
          </a:p>
          <a:p>
            <a:pPr marL="742950" lvl="1" indent="-285750" algn="just"/>
            <a:r>
              <a:rPr lang="en-GB" sz="2800" dirty="0"/>
              <a:t>	- 34%* pour 2 </a:t>
            </a:r>
            <a:r>
              <a:rPr lang="en-GB" sz="2800" dirty="0" err="1"/>
              <a:t>orphelins</a:t>
            </a:r>
            <a:endParaRPr lang="en-GB" sz="2800" dirty="0"/>
          </a:p>
          <a:p>
            <a:pPr marL="742950" lvl="1" indent="-285750" algn="just"/>
            <a:r>
              <a:rPr lang="en-GB" sz="2800" dirty="0"/>
              <a:t>	- 40%* pour 3 </a:t>
            </a:r>
            <a:r>
              <a:rPr lang="en-GB" sz="2800" dirty="0" err="1"/>
              <a:t>orphelins</a:t>
            </a:r>
            <a:r>
              <a:rPr lang="en-GB" sz="2800" dirty="0" smtClean="0"/>
              <a:t>…</a:t>
            </a:r>
            <a:endParaRPr lang="en-GB" sz="2800" dirty="0"/>
          </a:p>
          <a:p>
            <a:pPr marL="287338" indent="-287338" algn="ctr"/>
            <a:endParaRPr lang="en-GB" sz="2800" dirty="0" smtClean="0"/>
          </a:p>
          <a:p>
            <a:pPr marL="182563" indent="-182563" eaLnBrk="0" hangingPunct="0">
              <a:spcBef>
                <a:spcPct val="20000"/>
              </a:spcBef>
              <a:defRPr/>
            </a:pPr>
            <a:r>
              <a:rPr lang="en-GB" sz="2800" b="1" i="1" dirty="0" smtClean="0">
                <a:cs typeface="Arial" charset="0"/>
              </a:rPr>
              <a:t>*</a:t>
            </a:r>
            <a:r>
              <a:rPr lang="fr-FR" sz="2800" b="1" i="1" dirty="0">
                <a:cs typeface="Arial" charset="0"/>
              </a:rPr>
              <a:t>du dernier salaire de référence du membre</a:t>
            </a:r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>
          <a:xfrm>
            <a:off x="457200" y="76200"/>
            <a:ext cx="8229600" cy="808038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b="1" dirty="0" smtClean="0"/>
              <a:t>Pension d’Orphelin</a:t>
            </a:r>
            <a:endParaRPr lang="en-US" b="1" dirty="0" smtClean="0"/>
          </a:p>
        </p:txBody>
      </p:sp>
      <p:sp>
        <p:nvSpPr>
          <p:cNvPr id="12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713153" y="6270380"/>
            <a:ext cx="3944571" cy="451095"/>
          </a:xfrm>
        </p:spPr>
        <p:txBody>
          <a:bodyPr/>
          <a:lstStyle/>
          <a:p>
            <a:r>
              <a:rPr lang="fr-FR" dirty="0" smtClean="0"/>
              <a:t>Caisse de Pension du CERN - Service des Prestations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1644" y="3113401"/>
            <a:ext cx="2858506" cy="19000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2056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323850" y="835025"/>
            <a:ext cx="8496300" cy="73025"/>
          </a:xfrm>
          <a:prstGeom prst="rect">
            <a:avLst/>
          </a:prstGeom>
          <a:gradFill rotWithShape="1">
            <a:gsLst>
              <a:gs pos="0">
                <a:srgbClr val="666699"/>
              </a:gs>
              <a:gs pos="100000">
                <a:schemeClr val="accent1">
                  <a:alpha val="35001"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457200" y="1219200"/>
            <a:ext cx="8359775" cy="403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just"/>
            <a:endParaRPr lang="en-GB" sz="2800" u="sng" dirty="0">
              <a:ea typeface="ＭＳ Ｐゴシック" charset="-128"/>
            </a:endParaRPr>
          </a:p>
          <a:p>
            <a:pPr marL="342900" indent="-342900" algn="just">
              <a:buFontTx/>
              <a:buChar char="•"/>
            </a:pPr>
            <a:r>
              <a:rPr lang="en-GB" sz="2800" dirty="0" err="1" smtClean="0">
                <a:ea typeface="ＭＳ Ｐゴシック" charset="-128"/>
              </a:rPr>
              <a:t>Calcul</a:t>
            </a:r>
            <a:r>
              <a:rPr lang="en-GB" sz="2800" dirty="0" smtClean="0">
                <a:ea typeface="ＭＳ Ｐゴシック" charset="-128"/>
              </a:rPr>
              <a:t> :</a:t>
            </a:r>
            <a:endParaRPr lang="en-GB" sz="2800" dirty="0">
              <a:ea typeface="ＭＳ Ｐゴシック" charset="-128"/>
            </a:endParaRPr>
          </a:p>
          <a:p>
            <a:pPr marL="342900" indent="-342900" algn="just">
              <a:tabLst>
                <a:tab pos="898525" algn="l"/>
                <a:tab pos="1074738" algn="l"/>
              </a:tabLst>
            </a:pPr>
            <a:r>
              <a:rPr lang="en-GB" sz="2800" dirty="0" smtClean="0">
                <a:ea typeface="ＭＳ Ｐゴシック" charset="-128"/>
              </a:rPr>
              <a:t>	- </a:t>
            </a:r>
            <a:r>
              <a:rPr lang="en-GB" sz="2800" b="1" dirty="0" smtClean="0">
                <a:ea typeface="ＭＳ Ｐゴシック" charset="-128"/>
              </a:rPr>
              <a:t>14.7%</a:t>
            </a:r>
            <a:r>
              <a:rPr lang="en-GB" sz="2800" dirty="0" smtClean="0">
                <a:ea typeface="ＭＳ Ｐゴシック" charset="-128"/>
              </a:rPr>
              <a:t> </a:t>
            </a:r>
            <a:r>
              <a:rPr lang="fr-FR" sz="2800" dirty="0" smtClean="0">
                <a:ea typeface="ＭＳ Ｐゴシック" charset="-128"/>
              </a:rPr>
              <a:t>du </a:t>
            </a:r>
            <a:r>
              <a:rPr lang="fr-FR" sz="2800" dirty="0">
                <a:ea typeface="ＭＳ Ｐゴシック" charset="-128"/>
              </a:rPr>
              <a:t>dernier salaire de référence pour </a:t>
            </a:r>
            <a:r>
              <a:rPr lang="fr-FR" sz="2800" dirty="0" smtClean="0">
                <a:ea typeface="ＭＳ Ｐゴシック" charset="-128"/>
              </a:rPr>
              <a:t>les 10 </a:t>
            </a:r>
            <a:r>
              <a:rPr lang="fr-FR" sz="2800" dirty="0">
                <a:ea typeface="ＭＳ Ｐゴシック" charset="-128"/>
              </a:rPr>
              <a:t>premières années de </a:t>
            </a:r>
            <a:r>
              <a:rPr lang="fr-FR" sz="2800" dirty="0" smtClean="0">
                <a:ea typeface="ＭＳ Ｐゴシック" charset="-128"/>
              </a:rPr>
              <a:t>service</a:t>
            </a:r>
          </a:p>
          <a:p>
            <a:pPr marL="342900" indent="-342900" algn="just">
              <a:tabLst>
                <a:tab pos="898525" algn="l"/>
                <a:tab pos="1074738" algn="l"/>
              </a:tabLst>
            </a:pPr>
            <a:r>
              <a:rPr lang="en-GB" sz="2800" dirty="0"/>
              <a:t>	</a:t>
            </a:r>
            <a:r>
              <a:rPr lang="en-GB" sz="2800" dirty="0" smtClean="0"/>
              <a:t>- </a:t>
            </a:r>
            <a:r>
              <a:rPr lang="en-GB" sz="2800" b="1" dirty="0"/>
              <a:t>22%</a:t>
            </a:r>
            <a:r>
              <a:rPr lang="en-GB" sz="2800" dirty="0"/>
              <a:t> </a:t>
            </a:r>
            <a:r>
              <a:rPr lang="fr-FR" sz="2800" dirty="0"/>
              <a:t>du dernier salaire de référence pour </a:t>
            </a:r>
            <a:r>
              <a:rPr lang="fr-FR" sz="2800" dirty="0" smtClean="0"/>
              <a:t>les années suivantes</a:t>
            </a:r>
          </a:p>
          <a:p>
            <a:pPr marL="342900" indent="-342900" algn="just">
              <a:tabLst>
                <a:tab pos="898525" algn="l"/>
                <a:tab pos="1074738" algn="l"/>
              </a:tabLst>
            </a:pPr>
            <a:endParaRPr lang="fr-FR" sz="2800" u="sng" dirty="0">
              <a:ea typeface="ＭＳ Ｐゴシック" charset="-128"/>
            </a:endParaRPr>
          </a:p>
          <a:p>
            <a:pPr marL="457200" indent="-457200" algn="just">
              <a:buFont typeface="Arial" panose="020B0604020202020204" pitchFamily="34" charset="0"/>
              <a:buChar char="•"/>
              <a:tabLst>
                <a:tab pos="898525" algn="l"/>
                <a:tab pos="1074738" algn="l"/>
              </a:tabLst>
            </a:pPr>
            <a:r>
              <a:rPr lang="fr-FR" sz="2800" dirty="0" smtClean="0">
                <a:ea typeface="ＭＳ Ｐゴシック" charset="-128"/>
              </a:rPr>
              <a:t>Versement : le mois suivant la fin de contrat</a:t>
            </a:r>
            <a:endParaRPr lang="en-GB" sz="2800" dirty="0">
              <a:ea typeface="ＭＳ Ｐゴシック" charset="-128"/>
            </a:endParaRPr>
          </a:p>
        </p:txBody>
      </p:sp>
      <p:sp>
        <p:nvSpPr>
          <p:cNvPr id="8" name="Rectangle 2"/>
          <p:cNvSpPr txBox="1">
            <a:spLocks noChangeArrowheads="1"/>
          </p:cNvSpPr>
          <p:nvPr/>
        </p:nvSpPr>
        <p:spPr>
          <a:xfrm>
            <a:off x="457200" y="76200"/>
            <a:ext cx="8229600" cy="808038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b="1" dirty="0" smtClean="0"/>
              <a:t>Valeur de Transfert</a:t>
            </a:r>
            <a:endParaRPr lang="en-US" b="1" dirty="0" smtClean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713153" y="6270380"/>
            <a:ext cx="3944571" cy="451095"/>
          </a:xfrm>
        </p:spPr>
        <p:txBody>
          <a:bodyPr/>
          <a:lstStyle/>
          <a:p>
            <a:r>
              <a:rPr lang="fr-FR" dirty="0" smtClean="0"/>
              <a:t>Caisse de Pension du CERN - Service des Prestations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3052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713153" y="6270380"/>
            <a:ext cx="3944571" cy="451095"/>
          </a:xfrm>
        </p:spPr>
        <p:txBody>
          <a:bodyPr/>
          <a:lstStyle/>
          <a:p>
            <a:r>
              <a:rPr lang="fr-FR" dirty="0" smtClean="0"/>
              <a:t>Caisse de Pension du CERN - Service des Prestations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275004" y="1058740"/>
            <a:ext cx="8545146" cy="2133600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5400" b="1" dirty="0" err="1" smtClean="0">
                <a:cs typeface="Arial" charset="0"/>
              </a:rPr>
              <a:t>Caisse</a:t>
            </a:r>
            <a:r>
              <a:rPr lang="en-US" sz="5400" b="1" dirty="0" smtClean="0">
                <a:cs typeface="Arial" charset="0"/>
              </a:rPr>
              <a:t> de Pensions du CERN</a:t>
            </a:r>
            <a:r>
              <a:rPr lang="en-US" sz="3600" dirty="0" smtClean="0">
                <a:latin typeface="Arial" charset="0"/>
                <a:cs typeface="Arial" charset="0"/>
              </a:rPr>
              <a:t/>
            </a:r>
            <a:br>
              <a:rPr lang="en-US" sz="3600" dirty="0" smtClean="0">
                <a:latin typeface="Arial" charset="0"/>
                <a:cs typeface="Arial" charset="0"/>
              </a:rPr>
            </a:br>
            <a:r>
              <a:rPr lang="en-US" sz="2900" dirty="0" smtClean="0">
                <a:latin typeface="Arial" charset="0"/>
                <a:cs typeface="Arial" charset="0"/>
              </a:rPr>
              <a:t/>
            </a:r>
            <a:br>
              <a:rPr lang="en-US" sz="2900" dirty="0" smtClean="0">
                <a:latin typeface="Arial" charset="0"/>
                <a:cs typeface="Arial" charset="0"/>
              </a:rPr>
            </a:br>
            <a:r>
              <a:rPr lang="en-US" sz="2900" dirty="0" smtClean="0">
                <a:latin typeface="Arial" charset="0"/>
                <a:cs typeface="Arial" charset="0"/>
              </a:rPr>
              <a:t>	</a:t>
            </a:r>
            <a:endParaRPr lang="en-US" sz="3600" dirty="0" smtClean="0">
              <a:latin typeface="Arial" charset="0"/>
              <a:cs typeface="Arial" charset="0"/>
            </a:endParaRPr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275004" y="2712794"/>
            <a:ext cx="8496300" cy="73025"/>
          </a:xfrm>
          <a:prstGeom prst="rect">
            <a:avLst/>
          </a:prstGeom>
          <a:gradFill rotWithShape="1">
            <a:gsLst>
              <a:gs pos="0">
                <a:srgbClr val="666699"/>
              </a:gs>
              <a:gs pos="100000">
                <a:schemeClr val="accent1">
                  <a:alpha val="35001"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pic>
        <p:nvPicPr>
          <p:cNvPr id="7" name="Picture 12" descr="http://t2.gstatic.com/images?q=tbn:ANd9GcT1vdlt9z6lA8Iy_pq-jhcAuT_BCQzAwZnYK0qWcaxsHSP0nurp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71800" y="3124200"/>
            <a:ext cx="1142999" cy="1143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Picture 14" descr="http://www.jenam2010.org/pdfs/eso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57800" y="3124200"/>
            <a:ext cx="877143" cy="114299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Subtitle 2"/>
          <p:cNvSpPr txBox="1">
            <a:spLocks/>
          </p:cNvSpPr>
          <p:nvPr/>
        </p:nvSpPr>
        <p:spPr>
          <a:xfrm>
            <a:off x="713154" y="4822580"/>
            <a:ext cx="3810000" cy="1016000"/>
          </a:xfrm>
          <a:prstGeom prst="rect">
            <a:avLst/>
          </a:prstGeom>
        </p:spPr>
        <p:txBody>
          <a:bodyPr/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CH" sz="1800" dirty="0" smtClean="0">
              <a:solidFill>
                <a:srgbClr val="898989"/>
              </a:solidFill>
              <a:latin typeface="Arial" charset="0"/>
              <a:cs typeface="Arial" charset="0"/>
            </a:endParaRPr>
          </a:p>
          <a:p>
            <a:endParaRPr lang="fr-CH" sz="1800" dirty="0" smtClean="0">
              <a:solidFill>
                <a:srgbClr val="898989"/>
              </a:solidFill>
              <a:latin typeface="Arial" charset="0"/>
              <a:cs typeface="Arial" charset="0"/>
            </a:endParaRPr>
          </a:p>
          <a:p>
            <a:pPr marL="36576" indent="0">
              <a:buNone/>
            </a:pPr>
            <a:r>
              <a:rPr lang="fr-CH" sz="2000" dirty="0" smtClean="0">
                <a:cs typeface="Arial" charset="0"/>
              </a:rPr>
              <a:t>Pilar Herguedas</a:t>
            </a:r>
          </a:p>
          <a:p>
            <a:endParaRPr lang="fr-CH" sz="1800" dirty="0" smtClean="0">
              <a:solidFill>
                <a:srgbClr val="898989"/>
              </a:solidFill>
              <a:latin typeface="Arial" charset="0"/>
              <a:cs typeface="Arial" charset="0"/>
            </a:endParaRPr>
          </a:p>
          <a:p>
            <a:endParaRPr lang="en-US" sz="2800" dirty="0" smtClean="0">
              <a:solidFill>
                <a:srgbClr val="898989"/>
              </a:solidFill>
              <a:latin typeface="Arial" charset="0"/>
              <a:cs typeface="Arial" charset="0"/>
            </a:endParaRPr>
          </a:p>
        </p:txBody>
      </p:sp>
      <p:pic>
        <p:nvPicPr>
          <p:cNvPr id="10" name="Picture 12" descr="http://t2.gstatic.com/images?q=tbn:ANd9GcT1vdlt9z6lA8Iy_pq-jhcAuT_BCQzAwZnYK0qWcaxsHSP0nurp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71800" y="3108081"/>
            <a:ext cx="1142999" cy="1143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" name="Picture 14" descr="http://www.jenam2010.org/pdfs/eso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57800" y="3108081"/>
            <a:ext cx="877143" cy="114299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064285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323850" y="835025"/>
            <a:ext cx="8496300" cy="73025"/>
          </a:xfrm>
          <a:prstGeom prst="rect">
            <a:avLst/>
          </a:prstGeom>
          <a:gradFill rotWithShape="1">
            <a:gsLst>
              <a:gs pos="0">
                <a:srgbClr val="666699"/>
              </a:gs>
              <a:gs pos="100000">
                <a:schemeClr val="accent1">
                  <a:alpha val="35001"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7" name="AutoShape 8"/>
          <p:cNvSpPr>
            <a:spLocks noChangeArrowheads="1"/>
          </p:cNvSpPr>
          <p:nvPr/>
        </p:nvSpPr>
        <p:spPr bwMode="auto">
          <a:xfrm rot="2198955">
            <a:off x="2133600" y="1371600"/>
            <a:ext cx="838200" cy="990600"/>
          </a:xfrm>
          <a:prstGeom prst="downArrow">
            <a:avLst>
              <a:gd name="adj1" fmla="val 50000"/>
              <a:gd name="adj2" fmla="val 29545"/>
            </a:avLst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endParaRPr lang="fr-CH"/>
          </a:p>
        </p:txBody>
      </p:sp>
      <p:sp>
        <p:nvSpPr>
          <p:cNvPr id="8" name="AutoShape 9"/>
          <p:cNvSpPr>
            <a:spLocks noChangeArrowheads="1"/>
          </p:cNvSpPr>
          <p:nvPr/>
        </p:nvSpPr>
        <p:spPr bwMode="auto">
          <a:xfrm rot="-2230715">
            <a:off x="6019800" y="1371600"/>
            <a:ext cx="838200" cy="990600"/>
          </a:xfrm>
          <a:prstGeom prst="downArrow">
            <a:avLst>
              <a:gd name="adj1" fmla="val 50000"/>
              <a:gd name="adj2" fmla="val 29545"/>
            </a:avLst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endParaRPr lang="fr-CH"/>
          </a:p>
        </p:txBody>
      </p:sp>
      <p:graphicFrame>
        <p:nvGraphicFramePr>
          <p:cNvPr id="9" name="Group 3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77831481"/>
              </p:ext>
            </p:extLst>
          </p:nvPr>
        </p:nvGraphicFramePr>
        <p:xfrm>
          <a:off x="5181600" y="3124200"/>
          <a:ext cx="3276600" cy="2225040"/>
        </p:xfrm>
        <a:graphic>
          <a:graphicData uri="http://schemas.openxmlformats.org/drawingml/2006/table">
            <a:tbl>
              <a:tblPr/>
              <a:tblGrid>
                <a:gridCol w="3276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524000">
                <a:tc>
                  <a:txBody>
                    <a:bodyPr/>
                    <a:lstStyle/>
                    <a:p>
                      <a:pPr marL="0" indent="0" algn="ctr">
                        <a:buFontTx/>
                        <a:buNone/>
                      </a:pPr>
                      <a:r>
                        <a:rPr lang="fr-FR" sz="2800" dirty="0" smtClean="0">
                          <a:latin typeface="+mn-lt"/>
                        </a:rPr>
                        <a:t>la valeur de transfert peut être versée </a:t>
                      </a:r>
                      <a:r>
                        <a:rPr lang="fr-FR" sz="2800" b="1" dirty="0" smtClean="0">
                          <a:latin typeface="+mn-lt"/>
                        </a:rPr>
                        <a:t>directement au membre</a:t>
                      </a:r>
                      <a:endParaRPr lang="fr-FR" sz="2800" b="1" i="1" dirty="0">
                        <a:latin typeface="+mn-lt"/>
                      </a:endParaRPr>
                    </a:p>
                  </a:txBody>
                  <a:tcPr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0" name="Rectangle 36"/>
          <p:cNvSpPr>
            <a:spLocks noChangeArrowheads="1"/>
          </p:cNvSpPr>
          <p:nvPr/>
        </p:nvSpPr>
        <p:spPr bwMode="auto">
          <a:xfrm>
            <a:off x="685800" y="3048000"/>
            <a:ext cx="3276600" cy="2985433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ctr"/>
            <a:r>
              <a:rPr lang="fr-FR" sz="2800" dirty="0">
                <a:ea typeface="ＭＳ Ｐゴシック" charset="-128"/>
              </a:rPr>
              <a:t>la valeur de transfert peut être versée à un autre </a:t>
            </a:r>
            <a:r>
              <a:rPr lang="fr-FR" sz="2800" b="1" dirty="0">
                <a:ea typeface="ＭＳ Ｐゴシック" charset="-128"/>
              </a:rPr>
              <a:t>régime de pensions </a:t>
            </a:r>
            <a:r>
              <a:rPr lang="fr-FR" sz="2800" b="1" dirty="0" smtClean="0">
                <a:ea typeface="ＭＳ Ｐゴシック" charset="-128"/>
              </a:rPr>
              <a:t>privé</a:t>
            </a:r>
          </a:p>
          <a:p>
            <a:pPr algn="ctr"/>
            <a:r>
              <a:rPr lang="en-US" sz="2000" dirty="0" smtClean="0"/>
              <a:t>(</a:t>
            </a:r>
            <a:r>
              <a:rPr lang="en-US" sz="2000" dirty="0" err="1" smtClean="0"/>
              <a:t>dans</a:t>
            </a:r>
            <a:r>
              <a:rPr lang="en-US" sz="2000" dirty="0" smtClean="0"/>
              <a:t> </a:t>
            </a:r>
            <a:r>
              <a:rPr lang="en-US" sz="2000" dirty="0" err="1" smtClean="0"/>
              <a:t>toutes</a:t>
            </a:r>
            <a:r>
              <a:rPr lang="en-US" sz="2000" dirty="0" smtClean="0"/>
              <a:t> les devises)</a:t>
            </a:r>
            <a:endParaRPr lang="en-US" sz="2000" dirty="0"/>
          </a:p>
          <a:p>
            <a:pPr algn="ctr"/>
            <a:endParaRPr lang="fr-FR" sz="2800" b="1" dirty="0">
              <a:ea typeface="ＭＳ Ｐゴシック" charset="-128"/>
            </a:endParaRPr>
          </a:p>
        </p:txBody>
      </p:sp>
      <p:sp>
        <p:nvSpPr>
          <p:cNvPr id="11" name="Rectangle 2"/>
          <p:cNvSpPr txBox="1">
            <a:spLocks noChangeArrowheads="1"/>
          </p:cNvSpPr>
          <p:nvPr/>
        </p:nvSpPr>
        <p:spPr>
          <a:xfrm>
            <a:off x="457200" y="76200"/>
            <a:ext cx="8229600" cy="808038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 smtClean="0">
                <a:cs typeface="Arial" charset="0"/>
              </a:rPr>
              <a:t>Fin de service &lt; </a:t>
            </a:r>
            <a:r>
              <a:rPr lang="en-US" b="1" dirty="0">
                <a:cs typeface="Arial" charset="0"/>
              </a:rPr>
              <a:t>5 </a:t>
            </a:r>
            <a:r>
              <a:rPr lang="en-US" b="1" dirty="0" err="1" smtClean="0">
                <a:cs typeface="Arial" charset="0"/>
              </a:rPr>
              <a:t>ans</a:t>
            </a:r>
            <a:endParaRPr lang="en-US" b="1" dirty="0">
              <a:cs typeface="Arial" charset="0"/>
            </a:endParaRPr>
          </a:p>
        </p:txBody>
      </p:sp>
      <p:sp>
        <p:nvSpPr>
          <p:cNvPr id="12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713153" y="6270380"/>
            <a:ext cx="3944571" cy="451095"/>
          </a:xfrm>
        </p:spPr>
        <p:txBody>
          <a:bodyPr/>
          <a:lstStyle/>
          <a:p>
            <a:r>
              <a:rPr lang="fr-FR" dirty="0" smtClean="0"/>
              <a:t>Caisse de Pension du CERN - Service des Prestations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53718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1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10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21</a:t>
            </a:fld>
            <a:endParaRPr lang="en-US" dirty="0"/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323850" y="835025"/>
            <a:ext cx="8496300" cy="73025"/>
          </a:xfrm>
          <a:prstGeom prst="rect">
            <a:avLst/>
          </a:prstGeom>
          <a:gradFill rotWithShape="1">
            <a:gsLst>
              <a:gs pos="0">
                <a:srgbClr val="666699"/>
              </a:gs>
              <a:gs pos="100000">
                <a:schemeClr val="accent1">
                  <a:alpha val="35001"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11" name="AutoShape 15"/>
          <p:cNvSpPr>
            <a:spLocks noChangeArrowheads="1"/>
          </p:cNvSpPr>
          <p:nvPr/>
        </p:nvSpPr>
        <p:spPr bwMode="auto">
          <a:xfrm rot="2198955">
            <a:off x="1600200" y="1968603"/>
            <a:ext cx="838200" cy="990600"/>
          </a:xfrm>
          <a:prstGeom prst="downArrow">
            <a:avLst>
              <a:gd name="adj1" fmla="val 50000"/>
              <a:gd name="adj2" fmla="val 29545"/>
            </a:avLst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endParaRPr lang="fr-CH"/>
          </a:p>
        </p:txBody>
      </p:sp>
      <p:sp>
        <p:nvSpPr>
          <p:cNvPr id="12" name="AutoShape 16"/>
          <p:cNvSpPr>
            <a:spLocks noChangeArrowheads="1"/>
          </p:cNvSpPr>
          <p:nvPr/>
        </p:nvSpPr>
        <p:spPr bwMode="auto">
          <a:xfrm>
            <a:off x="4114800" y="1841394"/>
            <a:ext cx="838200" cy="2667000"/>
          </a:xfrm>
          <a:prstGeom prst="downArrow">
            <a:avLst>
              <a:gd name="adj1" fmla="val 50000"/>
              <a:gd name="adj2" fmla="val 79545"/>
            </a:avLst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endParaRPr lang="fr-CH"/>
          </a:p>
        </p:txBody>
      </p:sp>
      <p:sp>
        <p:nvSpPr>
          <p:cNvPr id="13" name="AutoShape 17"/>
          <p:cNvSpPr>
            <a:spLocks noChangeArrowheads="1"/>
          </p:cNvSpPr>
          <p:nvPr/>
        </p:nvSpPr>
        <p:spPr bwMode="auto">
          <a:xfrm rot="-2289592">
            <a:off x="6717741" y="1967759"/>
            <a:ext cx="838200" cy="990600"/>
          </a:xfrm>
          <a:prstGeom prst="downArrow">
            <a:avLst>
              <a:gd name="adj1" fmla="val 50000"/>
              <a:gd name="adj2" fmla="val 29545"/>
            </a:avLst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endParaRPr lang="fr-CH"/>
          </a:p>
        </p:txBody>
      </p:sp>
      <p:sp>
        <p:nvSpPr>
          <p:cNvPr id="14" name="Text Box 69"/>
          <p:cNvSpPr txBox="1">
            <a:spLocks noChangeArrowheads="1"/>
          </p:cNvSpPr>
          <p:nvPr/>
        </p:nvSpPr>
        <p:spPr bwMode="auto">
          <a:xfrm>
            <a:off x="0" y="2992581"/>
            <a:ext cx="3200400" cy="1754326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ctr"/>
            <a:r>
              <a:rPr lang="fr-FR" sz="2400" dirty="0">
                <a:ea typeface="ＭＳ Ｐゴシック" charset="-128"/>
              </a:rPr>
              <a:t>le membre peut opter pour une </a:t>
            </a:r>
            <a:r>
              <a:rPr lang="fr-FR" sz="2400" b="1" dirty="0">
                <a:ea typeface="ＭＳ Ｐゴシック" charset="-128"/>
              </a:rPr>
              <a:t>pension de retraite différée</a:t>
            </a:r>
          </a:p>
          <a:p>
            <a:pPr>
              <a:spcBef>
                <a:spcPct val="50000"/>
              </a:spcBef>
            </a:pPr>
            <a:endParaRPr lang="en-US" sz="2400" dirty="0"/>
          </a:p>
        </p:txBody>
      </p:sp>
      <p:sp>
        <p:nvSpPr>
          <p:cNvPr id="15" name="Text Box 72"/>
          <p:cNvSpPr txBox="1">
            <a:spLocks noChangeArrowheads="1"/>
          </p:cNvSpPr>
          <p:nvPr/>
        </p:nvSpPr>
        <p:spPr bwMode="auto">
          <a:xfrm>
            <a:off x="2472558" y="4555037"/>
            <a:ext cx="4122684" cy="1877437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fr-FR" sz="2400" dirty="0"/>
              <a:t>la valeur de transfert peut être versée à un autre </a:t>
            </a:r>
            <a:r>
              <a:rPr lang="fr-FR" sz="2400" b="1" dirty="0"/>
              <a:t>régime de pensions </a:t>
            </a:r>
            <a:r>
              <a:rPr lang="fr-FR" sz="2400" b="1" dirty="0" smtClean="0"/>
              <a:t>privé</a:t>
            </a:r>
          </a:p>
          <a:p>
            <a:pPr algn="ctr"/>
            <a:r>
              <a:rPr lang="en-US" sz="2000" dirty="0"/>
              <a:t>(</a:t>
            </a:r>
            <a:r>
              <a:rPr lang="en-US" sz="2000" dirty="0" err="1"/>
              <a:t>dans</a:t>
            </a:r>
            <a:r>
              <a:rPr lang="en-US" sz="2000" dirty="0"/>
              <a:t> </a:t>
            </a:r>
            <a:r>
              <a:rPr lang="en-US" sz="2000" dirty="0" err="1"/>
              <a:t>toutes</a:t>
            </a:r>
            <a:r>
              <a:rPr lang="en-US" sz="2000" dirty="0"/>
              <a:t> les devises)</a:t>
            </a:r>
          </a:p>
          <a:p>
            <a:pPr algn="ctr"/>
            <a:endParaRPr lang="fr-FR" sz="2400" b="1" dirty="0"/>
          </a:p>
        </p:txBody>
      </p:sp>
      <p:sp>
        <p:nvSpPr>
          <p:cNvPr id="16" name="Text Box 73"/>
          <p:cNvSpPr txBox="1">
            <a:spLocks noChangeArrowheads="1"/>
          </p:cNvSpPr>
          <p:nvPr/>
        </p:nvSpPr>
        <p:spPr bwMode="auto">
          <a:xfrm>
            <a:off x="5410200" y="2992581"/>
            <a:ext cx="3657600" cy="1200329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ctr"/>
            <a:r>
              <a:rPr lang="fr-FR" sz="2400" dirty="0"/>
              <a:t>la valeur de transfert peut être versée </a:t>
            </a:r>
            <a:r>
              <a:rPr lang="fr-FR" sz="2400" b="1" dirty="0"/>
              <a:t>directement au membre</a:t>
            </a:r>
            <a:endParaRPr lang="fr-FR" sz="2400" b="1" dirty="0">
              <a:ea typeface="ＭＳ Ｐゴシック" charset="-128"/>
            </a:endParaRPr>
          </a:p>
        </p:txBody>
      </p:sp>
      <p:sp>
        <p:nvSpPr>
          <p:cNvPr id="17" name="Rectangle 2"/>
          <p:cNvSpPr txBox="1">
            <a:spLocks noChangeArrowheads="1"/>
          </p:cNvSpPr>
          <p:nvPr/>
        </p:nvSpPr>
        <p:spPr>
          <a:xfrm>
            <a:off x="495300" y="101649"/>
            <a:ext cx="8229600" cy="808038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800" b="1" dirty="0">
                <a:cs typeface="Arial" charset="0"/>
              </a:rPr>
              <a:t>5 </a:t>
            </a:r>
            <a:r>
              <a:rPr lang="fr-CH" sz="3800" b="1" dirty="0" smtClean="0">
                <a:cs typeface="Arial" charset="0"/>
              </a:rPr>
              <a:t>ans ≤ Fin de service </a:t>
            </a:r>
            <a:r>
              <a:rPr lang="fr-CH" sz="3800" b="1" dirty="0">
                <a:cs typeface="Arial" charset="0"/>
              </a:rPr>
              <a:t>&lt; 10 </a:t>
            </a:r>
            <a:r>
              <a:rPr lang="fr-CH" sz="3800" b="1" dirty="0" smtClean="0">
                <a:cs typeface="Arial" charset="0"/>
              </a:rPr>
              <a:t>ans</a:t>
            </a:r>
            <a:endParaRPr lang="en-US" sz="3800" b="1" dirty="0">
              <a:cs typeface="Arial" charset="0"/>
            </a:endParaRPr>
          </a:p>
        </p:txBody>
      </p:sp>
      <p:sp>
        <p:nvSpPr>
          <p:cNvPr id="1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713153" y="6270380"/>
            <a:ext cx="3944571" cy="451095"/>
          </a:xfrm>
        </p:spPr>
        <p:txBody>
          <a:bodyPr/>
          <a:lstStyle/>
          <a:p>
            <a:r>
              <a:rPr lang="fr-FR" dirty="0" smtClean="0"/>
              <a:t>Caisse de Pension du CERN - Service des Prestations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400522" y="1065540"/>
            <a:ext cx="84196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600" i="1" dirty="0" smtClean="0">
                <a:solidFill>
                  <a:srgbClr val="002060"/>
                </a:solidFill>
              </a:rPr>
              <a:t>Pour information: les périodes de congés non payés (cotisations suspendues) ne sont pas considérées comme des périodes de service</a:t>
            </a:r>
            <a:endParaRPr lang="en-US" sz="1600" i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75161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 animBg="1"/>
      <p:bldP spid="14" grpId="0"/>
      <p:bldP spid="15" grpId="0"/>
      <p:bldP spid="16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22</a:t>
            </a:fld>
            <a:endParaRPr lang="en-US" dirty="0"/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323850" y="835025"/>
            <a:ext cx="8496300" cy="73025"/>
          </a:xfrm>
          <a:prstGeom prst="rect">
            <a:avLst/>
          </a:prstGeom>
          <a:gradFill rotWithShape="1">
            <a:gsLst>
              <a:gs pos="0">
                <a:srgbClr val="666699"/>
              </a:gs>
              <a:gs pos="100000">
                <a:schemeClr val="accent1">
                  <a:alpha val="35001"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7" name="AutoShape 7"/>
          <p:cNvSpPr>
            <a:spLocks noChangeArrowheads="1"/>
          </p:cNvSpPr>
          <p:nvPr/>
        </p:nvSpPr>
        <p:spPr bwMode="auto">
          <a:xfrm rot="2198955">
            <a:off x="2133600" y="1295249"/>
            <a:ext cx="838200" cy="990600"/>
          </a:xfrm>
          <a:prstGeom prst="downArrow">
            <a:avLst>
              <a:gd name="adj1" fmla="val 50000"/>
              <a:gd name="adj2" fmla="val 29545"/>
            </a:avLst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endParaRPr lang="fr-CH"/>
          </a:p>
        </p:txBody>
      </p:sp>
      <p:graphicFrame>
        <p:nvGraphicFramePr>
          <p:cNvPr id="9" name="Group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26895852"/>
              </p:ext>
            </p:extLst>
          </p:nvPr>
        </p:nvGraphicFramePr>
        <p:xfrm>
          <a:off x="4876800" y="3048000"/>
          <a:ext cx="4114800" cy="2103120"/>
        </p:xfrm>
        <a:graphic>
          <a:graphicData uri="http://schemas.openxmlformats.org/drawingml/2006/table">
            <a:tbl>
              <a:tblPr/>
              <a:tblGrid>
                <a:gridCol w="4114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600200">
                <a:tc>
                  <a:txBody>
                    <a:bodyPr/>
                    <a:lstStyle/>
                    <a:p>
                      <a:pPr marL="0" indent="0" algn="ctr">
                        <a:buFontTx/>
                        <a:buNone/>
                      </a:pPr>
                      <a:r>
                        <a:rPr lang="fr-FR" sz="2800" dirty="0" smtClean="0">
                          <a:latin typeface="+mn-lt"/>
                        </a:rPr>
                        <a:t>la valeur de transfert peut être versée à un autre </a:t>
                      </a:r>
                      <a:r>
                        <a:rPr lang="fr-FR" sz="2800" b="1" dirty="0" smtClean="0">
                          <a:latin typeface="+mn-lt"/>
                        </a:rPr>
                        <a:t>régime de pensions privé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>
                          <a:latin typeface="+mn-lt"/>
                        </a:rPr>
                        <a:t>(</a:t>
                      </a:r>
                      <a:r>
                        <a:rPr lang="en-US" sz="2000" dirty="0" err="1" smtClean="0">
                          <a:latin typeface="+mn-lt"/>
                        </a:rPr>
                        <a:t>dans</a:t>
                      </a:r>
                      <a:r>
                        <a:rPr lang="en-US" sz="2000" dirty="0" smtClean="0">
                          <a:latin typeface="+mn-lt"/>
                        </a:rPr>
                        <a:t> </a:t>
                      </a:r>
                      <a:r>
                        <a:rPr lang="en-US" sz="2000" dirty="0" err="1" smtClean="0">
                          <a:latin typeface="+mn-lt"/>
                        </a:rPr>
                        <a:t>toutes</a:t>
                      </a:r>
                      <a:r>
                        <a:rPr lang="en-US" sz="2000" dirty="0" smtClean="0">
                          <a:latin typeface="+mn-lt"/>
                        </a:rPr>
                        <a:t> les devises)</a:t>
                      </a:r>
                    </a:p>
                  </a:txBody>
                  <a:tcPr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0" name="Rectangle 16"/>
          <p:cNvSpPr>
            <a:spLocks noChangeArrowheads="1"/>
          </p:cNvSpPr>
          <p:nvPr/>
        </p:nvSpPr>
        <p:spPr bwMode="auto">
          <a:xfrm>
            <a:off x="304800" y="3048000"/>
            <a:ext cx="3733800" cy="137318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ctr"/>
            <a:r>
              <a:rPr lang="fr-FR" sz="2800" dirty="0">
                <a:ea typeface="ＭＳ Ｐゴシック" charset="-128"/>
              </a:rPr>
              <a:t>le membre peut opter pour une </a:t>
            </a:r>
            <a:r>
              <a:rPr lang="fr-FR" sz="2800" b="1" dirty="0">
                <a:ea typeface="ＭＳ Ｐゴシック" charset="-128"/>
              </a:rPr>
              <a:t>pension de retraite différée</a:t>
            </a:r>
            <a:endParaRPr lang="fr-FR" sz="2800" b="1" u="sng" dirty="0">
              <a:ea typeface="ＭＳ Ｐゴシック" charset="-128"/>
            </a:endParaRPr>
          </a:p>
        </p:txBody>
      </p:sp>
      <p:sp>
        <p:nvSpPr>
          <p:cNvPr id="11" name="Rectangle 2"/>
          <p:cNvSpPr txBox="1">
            <a:spLocks noChangeArrowheads="1"/>
          </p:cNvSpPr>
          <p:nvPr/>
        </p:nvSpPr>
        <p:spPr>
          <a:xfrm>
            <a:off x="457200" y="76200"/>
            <a:ext cx="8229600" cy="808038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 smtClean="0">
                <a:cs typeface="Arial" charset="0"/>
              </a:rPr>
              <a:t>Fin de service </a:t>
            </a:r>
            <a:r>
              <a:rPr lang="en-US" b="1" dirty="0">
                <a:cs typeface="Arial" charset="0"/>
              </a:rPr>
              <a:t>≥ 10 </a:t>
            </a:r>
            <a:r>
              <a:rPr lang="en-US" b="1" dirty="0" err="1" smtClean="0">
                <a:cs typeface="Arial" charset="0"/>
              </a:rPr>
              <a:t>ans</a:t>
            </a:r>
            <a:endParaRPr lang="en-US" b="1" dirty="0">
              <a:cs typeface="Arial" charset="0"/>
            </a:endParaRPr>
          </a:p>
        </p:txBody>
      </p:sp>
      <p:sp>
        <p:nvSpPr>
          <p:cNvPr id="12" name="AutoShape 7"/>
          <p:cNvSpPr>
            <a:spLocks noChangeArrowheads="1"/>
          </p:cNvSpPr>
          <p:nvPr/>
        </p:nvSpPr>
        <p:spPr bwMode="auto">
          <a:xfrm rot="20073246">
            <a:off x="5923845" y="1290488"/>
            <a:ext cx="838200" cy="990600"/>
          </a:xfrm>
          <a:prstGeom prst="downArrow">
            <a:avLst>
              <a:gd name="adj1" fmla="val 50000"/>
              <a:gd name="adj2" fmla="val 29545"/>
            </a:avLst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endParaRPr lang="fr-CH"/>
          </a:p>
        </p:txBody>
      </p:sp>
      <p:sp>
        <p:nvSpPr>
          <p:cNvPr id="1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713153" y="6270380"/>
            <a:ext cx="3944571" cy="451095"/>
          </a:xfrm>
        </p:spPr>
        <p:txBody>
          <a:bodyPr/>
          <a:lstStyle/>
          <a:p>
            <a:r>
              <a:rPr lang="fr-FR" dirty="0" smtClean="0"/>
              <a:t>Caisse de Pension du CERN - Service des Prestations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7593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0" grpId="0"/>
      <p:bldP spid="12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23</a:t>
            </a:fld>
            <a:endParaRPr lang="en-US" dirty="0"/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323850" y="835025"/>
            <a:ext cx="8496300" cy="73025"/>
          </a:xfrm>
          <a:prstGeom prst="rect">
            <a:avLst/>
          </a:prstGeom>
          <a:gradFill rotWithShape="1">
            <a:gsLst>
              <a:gs pos="0">
                <a:srgbClr val="666699"/>
              </a:gs>
              <a:gs pos="100000">
                <a:schemeClr val="accent1">
                  <a:alpha val="35001"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457200" y="1219200"/>
            <a:ext cx="8362950" cy="4748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/>
            <a:endParaRPr lang="en-GB" sz="2800" u="sng" dirty="0">
              <a:ea typeface="ＭＳ Ｐゴシック" charset="-128"/>
            </a:endParaRPr>
          </a:p>
          <a:p>
            <a:pPr marL="342900" indent="-342900">
              <a:buFontTx/>
              <a:buChar char="•"/>
            </a:pPr>
            <a:r>
              <a:rPr lang="en-GB" sz="2800" dirty="0" smtClean="0"/>
              <a:t>Site internet </a:t>
            </a:r>
            <a:r>
              <a:rPr lang="en-GB" sz="2800" dirty="0"/>
              <a:t>: </a:t>
            </a:r>
            <a:r>
              <a:rPr lang="en-GB" sz="2800" dirty="0">
                <a:hlinkClick r:id="rId2"/>
              </a:rPr>
              <a:t>http://pensionfund.cern.ch</a:t>
            </a:r>
            <a:endParaRPr lang="en-GB" sz="2800" dirty="0"/>
          </a:p>
          <a:p>
            <a:pPr marL="342900" indent="-342900"/>
            <a:endParaRPr lang="en-GB" sz="2800" dirty="0"/>
          </a:p>
          <a:p>
            <a:pPr marL="342900" indent="-342900" defTabSz="361950"/>
            <a:r>
              <a:rPr lang="en-GB" dirty="0"/>
              <a:t>		</a:t>
            </a:r>
            <a:r>
              <a:rPr lang="en-GB" sz="2400" dirty="0"/>
              <a:t>- </a:t>
            </a:r>
            <a:r>
              <a:rPr lang="en-GB" sz="2400" dirty="0" err="1" smtClean="0"/>
              <a:t>Statuts</a:t>
            </a:r>
            <a:r>
              <a:rPr lang="en-GB" sz="2400" dirty="0" smtClean="0"/>
              <a:t> et </a:t>
            </a:r>
            <a:r>
              <a:rPr lang="en-GB" sz="2400" dirty="0" err="1" smtClean="0"/>
              <a:t>Règlements</a:t>
            </a:r>
            <a:r>
              <a:rPr lang="en-GB" sz="2400" dirty="0" smtClean="0"/>
              <a:t> de la </a:t>
            </a:r>
            <a:r>
              <a:rPr lang="en-GB" sz="2400" dirty="0" err="1" smtClean="0"/>
              <a:t>Caisse</a:t>
            </a:r>
            <a:r>
              <a:rPr lang="en-GB" sz="2400" dirty="0" smtClean="0"/>
              <a:t> de Pensions</a:t>
            </a:r>
          </a:p>
          <a:p>
            <a:pPr marL="342900" indent="-342900">
              <a:tabLst>
                <a:tab pos="361950" algn="l"/>
              </a:tabLst>
            </a:pPr>
            <a:r>
              <a:rPr lang="en-GB" sz="2400" dirty="0"/>
              <a:t>	</a:t>
            </a:r>
            <a:r>
              <a:rPr lang="en-GB" sz="2400" dirty="0" smtClean="0"/>
              <a:t>	- Rapport </a:t>
            </a:r>
            <a:r>
              <a:rPr lang="en-GB" sz="2400" dirty="0" err="1" smtClean="0"/>
              <a:t>annuel</a:t>
            </a:r>
            <a:r>
              <a:rPr lang="en-GB" sz="2400" dirty="0" smtClean="0"/>
              <a:t> et </a:t>
            </a:r>
            <a:r>
              <a:rPr lang="en-GB" sz="2400" dirty="0" err="1" smtClean="0"/>
              <a:t>Etats</a:t>
            </a:r>
            <a:r>
              <a:rPr lang="en-GB" sz="2400" dirty="0" smtClean="0"/>
              <a:t> financiers</a:t>
            </a:r>
            <a:r>
              <a:rPr lang="en-GB" dirty="0" smtClean="0"/>
              <a:t> </a:t>
            </a:r>
            <a:r>
              <a:rPr lang="en-GB" sz="2800" dirty="0">
                <a:ea typeface="ＭＳ Ｐゴシック" charset="-128"/>
              </a:rPr>
              <a:t>	</a:t>
            </a:r>
          </a:p>
          <a:p>
            <a:pPr marL="342900" indent="-342900">
              <a:buFontTx/>
              <a:buChar char="•"/>
            </a:pPr>
            <a:endParaRPr lang="en-GB" sz="2800" dirty="0">
              <a:ea typeface="ＭＳ Ｐゴシック" charset="-128"/>
            </a:endParaRPr>
          </a:p>
          <a:p>
            <a:pPr marL="342900" indent="-342900">
              <a:buFontTx/>
              <a:buChar char="•"/>
            </a:pPr>
            <a:r>
              <a:rPr lang="en-GB" sz="2800" dirty="0" err="1" smtClean="0">
                <a:ea typeface="ＭＳ Ｐゴシック" charset="-128"/>
              </a:rPr>
              <a:t>Réunion</a:t>
            </a:r>
            <a:r>
              <a:rPr lang="en-GB" sz="2800" dirty="0" smtClean="0">
                <a:ea typeface="ＭＳ Ｐゴシック" charset="-128"/>
              </a:rPr>
              <a:t> </a:t>
            </a:r>
            <a:r>
              <a:rPr lang="en-GB" sz="2800" dirty="0" err="1" smtClean="0">
                <a:ea typeface="ＭＳ Ｐゴシック" charset="-128"/>
              </a:rPr>
              <a:t>d’information</a:t>
            </a:r>
            <a:r>
              <a:rPr lang="en-GB" sz="2800" dirty="0" smtClean="0">
                <a:ea typeface="ＭＳ Ｐゴシック" charset="-128"/>
              </a:rPr>
              <a:t> </a:t>
            </a:r>
            <a:r>
              <a:rPr lang="en-GB" sz="2800" dirty="0" err="1" smtClean="0">
                <a:ea typeface="ＭＳ Ｐゴシック" charset="-128"/>
              </a:rPr>
              <a:t>annuelle</a:t>
            </a:r>
            <a:r>
              <a:rPr lang="en-GB" sz="2800" dirty="0" smtClean="0">
                <a:ea typeface="ＭＳ Ｐゴシック" charset="-128"/>
              </a:rPr>
              <a:t> </a:t>
            </a:r>
            <a:r>
              <a:rPr lang="en-GB" sz="2400" dirty="0" smtClean="0">
                <a:ea typeface="ＭＳ Ｐゴシック" charset="-128"/>
              </a:rPr>
              <a:t>(20 </a:t>
            </a:r>
            <a:r>
              <a:rPr lang="en-GB" sz="2400" dirty="0" err="1" smtClean="0">
                <a:ea typeface="ＭＳ Ｐゴシック" charset="-128"/>
              </a:rPr>
              <a:t>novembre</a:t>
            </a:r>
            <a:r>
              <a:rPr lang="en-GB" sz="2400" dirty="0" smtClean="0">
                <a:ea typeface="ＭＳ Ｐゴシック" charset="-128"/>
              </a:rPr>
              <a:t> 2020)</a:t>
            </a:r>
          </a:p>
          <a:p>
            <a:pPr indent="361950"/>
            <a:r>
              <a:rPr lang="en-GB" sz="2800" dirty="0" smtClean="0">
                <a:ea typeface="ＭＳ Ｐゴシック" charset="-128"/>
                <a:hlinkClick r:id="rId3"/>
              </a:rPr>
              <a:t>https</a:t>
            </a:r>
            <a:r>
              <a:rPr lang="en-GB" sz="2800" dirty="0">
                <a:ea typeface="ＭＳ Ｐゴシック" charset="-128"/>
                <a:hlinkClick r:id="rId3"/>
              </a:rPr>
              <a:t>://indico.cern.ch/event/960443</a:t>
            </a:r>
            <a:r>
              <a:rPr lang="en-GB" sz="2800" dirty="0" smtClean="0">
                <a:ea typeface="ＭＳ Ｐゴシック" charset="-128"/>
                <a:hlinkClick r:id="rId3"/>
              </a:rPr>
              <a:t>/</a:t>
            </a:r>
            <a:r>
              <a:rPr lang="en-GB" sz="2800" dirty="0" smtClean="0">
                <a:ea typeface="ＭＳ Ｐゴシック" charset="-128"/>
              </a:rPr>
              <a:t> </a:t>
            </a:r>
          </a:p>
          <a:p>
            <a:endParaRPr lang="en-GB" sz="2800" dirty="0">
              <a:ea typeface="ＭＳ Ｐゴシック" charset="-128"/>
            </a:endParaRPr>
          </a:p>
          <a:p>
            <a:pPr marL="342900" indent="-342900">
              <a:buFontTx/>
              <a:buChar char="•"/>
            </a:pPr>
            <a:r>
              <a:rPr lang="en-GB" sz="2800" dirty="0" smtClean="0">
                <a:ea typeface="ＭＳ Ｐゴシック" charset="-128"/>
              </a:rPr>
              <a:t>Service des </a:t>
            </a:r>
            <a:r>
              <a:rPr lang="en-GB" sz="2800" dirty="0" err="1" smtClean="0">
                <a:ea typeface="ＭＳ Ｐゴシック" charset="-128"/>
              </a:rPr>
              <a:t>Prestations</a:t>
            </a:r>
            <a:r>
              <a:rPr lang="en-GB" sz="2800" dirty="0" smtClean="0">
                <a:ea typeface="ＭＳ Ｐゴシック" charset="-128"/>
              </a:rPr>
              <a:t> (</a:t>
            </a:r>
            <a:r>
              <a:rPr lang="en-GB" sz="2800" dirty="0" err="1" smtClean="0">
                <a:ea typeface="ＭＳ Ｐゴシック" charset="-128"/>
              </a:rPr>
              <a:t>tél</a:t>
            </a:r>
            <a:r>
              <a:rPr lang="en-GB" sz="2800" dirty="0" smtClean="0">
                <a:ea typeface="ＭＳ Ｐゴシック" charset="-128"/>
              </a:rPr>
              <a:t>. 72738 </a:t>
            </a:r>
            <a:r>
              <a:rPr lang="en-GB" sz="2800" dirty="0" err="1" smtClean="0">
                <a:ea typeface="ＭＳ Ｐゴシック" charset="-128"/>
              </a:rPr>
              <a:t>ou</a:t>
            </a:r>
            <a:r>
              <a:rPr lang="en-GB" sz="2800" dirty="0" smtClean="0">
                <a:ea typeface="ＭＳ Ｐゴシック" charset="-128"/>
              </a:rPr>
              <a:t> 63156)</a:t>
            </a:r>
            <a:endParaRPr lang="en-GB" sz="2800" dirty="0">
              <a:ea typeface="ＭＳ Ｐゴシック" charset="-128"/>
            </a:endParaRPr>
          </a:p>
          <a:p>
            <a:pPr marL="342900" indent="-342900"/>
            <a:r>
              <a:rPr lang="en-GB" sz="2800" dirty="0">
                <a:ea typeface="ＭＳ Ｐゴシック" charset="-128"/>
              </a:rPr>
              <a:t>	</a:t>
            </a:r>
            <a:r>
              <a:rPr lang="en-GB" sz="2800" dirty="0" smtClean="0">
                <a:ea typeface="ＭＳ Ｐゴシック" charset="-128"/>
                <a:hlinkClick r:id="rId4"/>
              </a:rPr>
              <a:t>pension-benefits@cern.ch</a:t>
            </a:r>
            <a:endParaRPr lang="en-GB" sz="2800" i="1" dirty="0"/>
          </a:p>
        </p:txBody>
      </p:sp>
      <p:sp>
        <p:nvSpPr>
          <p:cNvPr id="8" name="Rectangle 2"/>
          <p:cNvSpPr txBox="1">
            <a:spLocks noChangeArrowheads="1"/>
          </p:cNvSpPr>
          <p:nvPr/>
        </p:nvSpPr>
        <p:spPr>
          <a:xfrm>
            <a:off x="212115" y="76200"/>
            <a:ext cx="8719769" cy="808038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 err="1" smtClean="0">
                <a:cs typeface="Arial" charset="0"/>
              </a:rPr>
              <a:t>Informations</a:t>
            </a:r>
            <a:r>
              <a:rPr lang="en-US" b="1" dirty="0" smtClean="0">
                <a:cs typeface="Arial" charset="0"/>
              </a:rPr>
              <a:t> </a:t>
            </a:r>
            <a:r>
              <a:rPr lang="en-US" b="1" dirty="0" err="1" smtClean="0">
                <a:cs typeface="Arial" charset="0"/>
              </a:rPr>
              <a:t>complémentaires</a:t>
            </a:r>
            <a:endParaRPr lang="en-US" b="1" dirty="0">
              <a:cs typeface="Arial" charset="0"/>
            </a:endParaRPr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713153" y="6270380"/>
            <a:ext cx="3944571" cy="451095"/>
          </a:xfrm>
        </p:spPr>
        <p:txBody>
          <a:bodyPr/>
          <a:lstStyle/>
          <a:p>
            <a:r>
              <a:rPr lang="fr-FR" dirty="0" smtClean="0"/>
              <a:t>Caisse de Pension du CERN - Service des Prestations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3500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ooter Placeholder 2"/>
          <p:cNvSpPr txBox="1">
            <a:spLocks/>
          </p:cNvSpPr>
          <p:nvPr/>
        </p:nvSpPr>
        <p:spPr>
          <a:xfrm>
            <a:off x="179755" y="6363316"/>
            <a:ext cx="4135070" cy="4508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US" dirty="0" err="1" smtClean="0">
                <a:solidFill>
                  <a:schemeClr val="bg2">
                    <a:lumMod val="75000"/>
                  </a:schemeClr>
                </a:solidFill>
              </a:rPr>
              <a:t>Caisse</a:t>
            </a:r>
            <a:r>
              <a:rPr lang="en-US" dirty="0" smtClean="0">
                <a:solidFill>
                  <a:schemeClr val="bg2">
                    <a:lumMod val="75000"/>
                  </a:schemeClr>
                </a:solidFill>
              </a:rPr>
              <a:t> de Pensions du CERN – Service des </a:t>
            </a:r>
            <a:r>
              <a:rPr lang="en-US" dirty="0" err="1" smtClean="0">
                <a:solidFill>
                  <a:schemeClr val="bg2">
                    <a:lumMod val="75000"/>
                  </a:schemeClr>
                </a:solidFill>
              </a:rPr>
              <a:t>Prestations</a:t>
            </a:r>
            <a:endParaRPr lang="en-US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11" name="Footer Placeholder 2"/>
          <p:cNvSpPr txBox="1">
            <a:spLocks/>
          </p:cNvSpPr>
          <p:nvPr/>
        </p:nvSpPr>
        <p:spPr>
          <a:xfrm>
            <a:off x="2806578" y="1282456"/>
            <a:ext cx="3951410" cy="3822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 smtClean="0">
                <a:solidFill>
                  <a:srgbClr val="0B387C"/>
                </a:solidFill>
              </a:rPr>
              <a:t>MERCI POUR VOTRE ATTENTION </a:t>
            </a:r>
            <a:endParaRPr lang="en-US" sz="1600" dirty="0">
              <a:solidFill>
                <a:srgbClr val="0B387C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179755" y="6102649"/>
            <a:ext cx="6329363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000" dirty="0">
                <a:solidFill>
                  <a:schemeClr val="bg2">
                    <a:lumMod val="75000"/>
                  </a:schemeClr>
                </a:solidFill>
              </a:rPr>
              <a:t>Avertissement: Les informations incluses dans cette présentation ne sont pas juridiquement contraignantes</a:t>
            </a:r>
            <a:endParaRPr lang="es-ES" sz="1000" dirty="0">
              <a:solidFill>
                <a:schemeClr val="bg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5247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5" name="Rectangle 2"/>
          <p:cNvSpPr txBox="1">
            <a:spLocks/>
          </p:cNvSpPr>
          <p:nvPr/>
        </p:nvSpPr>
        <p:spPr>
          <a:xfrm>
            <a:off x="457200" y="76200"/>
            <a:ext cx="8229600" cy="838200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b="1" dirty="0" err="1" smtClean="0"/>
              <a:t>Sommaire</a:t>
            </a:r>
            <a:endParaRPr lang="en-GB" b="1" baseline="30000" dirty="0" smtClean="0"/>
          </a:p>
        </p:txBody>
      </p:sp>
      <p:sp>
        <p:nvSpPr>
          <p:cNvPr id="6" name="Rectangle 3"/>
          <p:cNvSpPr txBox="1">
            <a:spLocks/>
          </p:cNvSpPr>
          <p:nvPr/>
        </p:nvSpPr>
        <p:spPr>
          <a:xfrm>
            <a:off x="685800" y="1143000"/>
            <a:ext cx="8077200" cy="4343400"/>
          </a:xfrm>
          <a:prstGeom prst="rect">
            <a:avLst/>
          </a:prstGeom>
        </p:spPr>
        <p:txBody>
          <a:bodyPr>
            <a:normAutofit fontScale="92500" lnSpcReduction="20000"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2600" b="1" dirty="0" smtClean="0"/>
              <a:t>1) La </a:t>
            </a:r>
            <a:r>
              <a:rPr lang="en-GB" sz="2600" b="1" dirty="0" err="1" smtClean="0"/>
              <a:t>Caisse</a:t>
            </a:r>
            <a:endParaRPr lang="en-GB" sz="2600" b="1" dirty="0" smtClean="0"/>
          </a:p>
          <a:p>
            <a:pPr lvl="1">
              <a:buFontTx/>
              <a:buChar char="•"/>
            </a:pPr>
            <a:r>
              <a:rPr lang="en-GB" dirty="0" smtClean="0"/>
              <a:t>Introduction</a:t>
            </a:r>
          </a:p>
          <a:p>
            <a:pPr lvl="1">
              <a:buFontTx/>
              <a:buChar char="•"/>
            </a:pPr>
            <a:r>
              <a:rPr lang="en-GB" dirty="0" smtClean="0"/>
              <a:t>Pour qui? / Pour quoi?</a:t>
            </a:r>
          </a:p>
          <a:p>
            <a:pPr lvl="1">
              <a:buFontTx/>
              <a:buChar char="•"/>
            </a:pPr>
            <a:r>
              <a:rPr lang="en-GB" dirty="0" err="1" smtClean="0"/>
              <a:t>Ressources</a:t>
            </a:r>
            <a:endParaRPr lang="en-GB" dirty="0" smtClean="0"/>
          </a:p>
          <a:p>
            <a:pPr>
              <a:buFontTx/>
              <a:buNone/>
            </a:pPr>
            <a:endParaRPr lang="en-GB" sz="2600" b="1" dirty="0" smtClean="0"/>
          </a:p>
          <a:p>
            <a:pPr>
              <a:buFontTx/>
              <a:buNone/>
            </a:pPr>
            <a:r>
              <a:rPr lang="en-GB" sz="2600" b="1" dirty="0" smtClean="0"/>
              <a:t>2) </a:t>
            </a:r>
            <a:r>
              <a:rPr lang="en-GB" sz="2600" b="1" dirty="0" err="1" smtClean="0"/>
              <a:t>Prestations</a:t>
            </a:r>
            <a:endParaRPr lang="en-GB" sz="2600" b="1" dirty="0" smtClean="0"/>
          </a:p>
          <a:p>
            <a:pPr lvl="1">
              <a:buFontTx/>
              <a:buChar char="•"/>
            </a:pPr>
            <a:r>
              <a:rPr lang="en-GB" dirty="0" err="1" smtClean="0"/>
              <a:t>Retraite</a:t>
            </a:r>
            <a:endParaRPr lang="en-GB" dirty="0" smtClean="0"/>
          </a:p>
          <a:p>
            <a:pPr lvl="1">
              <a:buFontTx/>
              <a:buChar char="•"/>
            </a:pPr>
            <a:r>
              <a:rPr lang="en-GB" dirty="0" err="1" smtClean="0"/>
              <a:t>Invalidité</a:t>
            </a:r>
            <a:endParaRPr lang="en-GB" dirty="0" smtClean="0"/>
          </a:p>
          <a:p>
            <a:pPr lvl="1">
              <a:buFontTx/>
              <a:buChar char="•"/>
            </a:pPr>
            <a:r>
              <a:rPr lang="en-GB" dirty="0" smtClean="0"/>
              <a:t>Conjoint </a:t>
            </a:r>
            <a:r>
              <a:rPr lang="en-GB" dirty="0" err="1" smtClean="0"/>
              <a:t>Survivant</a:t>
            </a:r>
            <a:endParaRPr lang="en-GB" dirty="0" smtClean="0"/>
          </a:p>
          <a:p>
            <a:pPr lvl="1">
              <a:buFontTx/>
              <a:buChar char="•"/>
            </a:pPr>
            <a:r>
              <a:rPr lang="en-GB" dirty="0" err="1" smtClean="0"/>
              <a:t>Orphelin</a:t>
            </a:r>
            <a:endParaRPr lang="en-GB" dirty="0" smtClean="0"/>
          </a:p>
          <a:p>
            <a:pPr lvl="1">
              <a:buFontTx/>
              <a:buChar char="•"/>
            </a:pPr>
            <a:r>
              <a:rPr lang="en-GB" dirty="0" err="1" smtClean="0"/>
              <a:t>Valeur</a:t>
            </a:r>
            <a:r>
              <a:rPr lang="en-GB" dirty="0" smtClean="0"/>
              <a:t> de </a:t>
            </a:r>
            <a:r>
              <a:rPr lang="en-GB" dirty="0" err="1" smtClean="0"/>
              <a:t>Transfert</a:t>
            </a:r>
            <a:endParaRPr lang="en-GB" dirty="0" smtClean="0"/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342900" y="838200"/>
            <a:ext cx="8496300" cy="73025"/>
          </a:xfrm>
          <a:prstGeom prst="rect">
            <a:avLst/>
          </a:prstGeom>
          <a:gradFill rotWithShape="1">
            <a:gsLst>
              <a:gs pos="0">
                <a:srgbClr val="666699"/>
              </a:gs>
              <a:gs pos="100000">
                <a:schemeClr val="accent1">
                  <a:alpha val="35001"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713153" y="6270380"/>
            <a:ext cx="3944571" cy="451095"/>
          </a:xfrm>
        </p:spPr>
        <p:txBody>
          <a:bodyPr/>
          <a:lstStyle/>
          <a:p>
            <a:r>
              <a:rPr lang="fr-FR" dirty="0" smtClean="0"/>
              <a:t>Caisse de Pension du CERN - Service des Prestations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3434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793332" y="1687390"/>
            <a:ext cx="7467600" cy="2133600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5400" b="1" dirty="0" smtClean="0">
                <a:cs typeface="Arial" charset="0"/>
              </a:rPr>
              <a:t>LA CAISSE</a:t>
            </a:r>
            <a:r>
              <a:rPr lang="en-US" sz="3600" dirty="0" smtClean="0">
                <a:latin typeface="Arial" charset="0"/>
                <a:cs typeface="Arial" charset="0"/>
              </a:rPr>
              <a:t/>
            </a:r>
            <a:br>
              <a:rPr lang="en-US" sz="3600" dirty="0" smtClean="0">
                <a:latin typeface="Arial" charset="0"/>
                <a:cs typeface="Arial" charset="0"/>
              </a:rPr>
            </a:br>
            <a:r>
              <a:rPr lang="en-US" sz="2900" dirty="0" smtClean="0">
                <a:latin typeface="Arial" charset="0"/>
                <a:cs typeface="Arial" charset="0"/>
              </a:rPr>
              <a:t/>
            </a:r>
            <a:br>
              <a:rPr lang="en-US" sz="2900" dirty="0" smtClean="0">
                <a:latin typeface="Arial" charset="0"/>
                <a:cs typeface="Arial" charset="0"/>
              </a:rPr>
            </a:br>
            <a:r>
              <a:rPr lang="en-US" sz="2900" dirty="0" smtClean="0">
                <a:latin typeface="Arial" charset="0"/>
                <a:cs typeface="Arial" charset="0"/>
              </a:rPr>
              <a:t>	</a:t>
            </a:r>
            <a:endParaRPr lang="en-US" sz="3600" dirty="0" smtClean="0">
              <a:latin typeface="Arial" charset="0"/>
              <a:cs typeface="Arial" charset="0"/>
            </a:endParaRPr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275004" y="2712794"/>
            <a:ext cx="8496300" cy="73025"/>
          </a:xfrm>
          <a:prstGeom prst="rect">
            <a:avLst/>
          </a:prstGeom>
          <a:gradFill rotWithShape="1">
            <a:gsLst>
              <a:gs pos="0">
                <a:srgbClr val="666699"/>
              </a:gs>
              <a:gs pos="100000">
                <a:schemeClr val="accent1">
                  <a:alpha val="35001"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pic>
        <p:nvPicPr>
          <p:cNvPr id="7" name="Picture 12" descr="http://t2.gstatic.com/images?q=tbn:ANd9GcT1vdlt9z6lA8Iy_pq-jhcAuT_BCQzAwZnYK0qWcaxsHSP0nur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71800" y="3124200"/>
            <a:ext cx="1142999" cy="1143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Picture 14" descr="http://www.jenam2010.org/pdfs/es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57800" y="3124200"/>
            <a:ext cx="877143" cy="114299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Picture 12" descr="http://t2.gstatic.com/images?q=tbn:ANd9GcT1vdlt9z6lA8Iy_pq-jhcAuT_BCQzAwZnYK0qWcaxsHSP0nur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71800" y="3108081"/>
            <a:ext cx="1142999" cy="1143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" name="Picture 14" descr="http://www.jenam2010.org/pdfs/es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57800" y="3108081"/>
            <a:ext cx="877143" cy="114299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2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713153" y="6270380"/>
            <a:ext cx="3944571" cy="451095"/>
          </a:xfrm>
        </p:spPr>
        <p:txBody>
          <a:bodyPr/>
          <a:lstStyle/>
          <a:p>
            <a:r>
              <a:rPr lang="fr-FR" dirty="0" smtClean="0"/>
              <a:t>Caisse de Pension du CERN - Service des Prestations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2976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5" name="Rectangle 2"/>
          <p:cNvSpPr txBox="1">
            <a:spLocks/>
          </p:cNvSpPr>
          <p:nvPr/>
        </p:nvSpPr>
        <p:spPr>
          <a:xfrm>
            <a:off x="457200" y="76200"/>
            <a:ext cx="8229600" cy="838200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b="1" dirty="0" smtClean="0"/>
              <a:t>Introduction</a:t>
            </a:r>
            <a:endParaRPr lang="en-GB" b="1" baseline="30000" dirty="0" smtClean="0"/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342900" y="838200"/>
            <a:ext cx="8496300" cy="73025"/>
          </a:xfrm>
          <a:prstGeom prst="rect">
            <a:avLst/>
          </a:prstGeom>
          <a:gradFill rotWithShape="1">
            <a:gsLst>
              <a:gs pos="0">
                <a:srgbClr val="666699"/>
              </a:gs>
              <a:gs pos="100000">
                <a:schemeClr val="accent1">
                  <a:alpha val="35001"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9" name="TextBox 4"/>
          <p:cNvSpPr txBox="1">
            <a:spLocks noChangeArrowheads="1"/>
          </p:cNvSpPr>
          <p:nvPr/>
        </p:nvSpPr>
        <p:spPr bwMode="auto">
          <a:xfrm>
            <a:off x="457200" y="1066250"/>
            <a:ext cx="8229600" cy="526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68288" indent="-268288" algn="just">
              <a:buFontTx/>
              <a:buChar char="•"/>
            </a:pPr>
            <a:r>
              <a:rPr lang="fr-CH" sz="2400" dirty="0" smtClean="0"/>
              <a:t>Le CERN n’est pas soumis aux droits nationaux</a:t>
            </a:r>
            <a:endParaRPr lang="en-US" sz="2400" dirty="0" smtClean="0"/>
          </a:p>
          <a:p>
            <a:pPr algn="just"/>
            <a:endParaRPr lang="fr-CH" sz="2400" dirty="0"/>
          </a:p>
          <a:p>
            <a:pPr marL="268288" indent="-268288" algn="just">
              <a:buFontTx/>
              <a:buChar char="•"/>
            </a:pPr>
            <a:r>
              <a:rPr lang="en-GB" sz="2400" dirty="0" smtClean="0"/>
              <a:t>Le CERN a </a:t>
            </a:r>
            <a:r>
              <a:rPr lang="en-GB" sz="2400" dirty="0" err="1" smtClean="0"/>
              <a:t>créé</a:t>
            </a:r>
            <a:r>
              <a:rPr lang="en-GB" sz="2400" dirty="0" smtClean="0"/>
              <a:t> son </a:t>
            </a:r>
            <a:r>
              <a:rPr lang="en-GB" sz="2400" dirty="0" err="1" smtClean="0"/>
              <a:t>propre</a:t>
            </a:r>
            <a:r>
              <a:rPr lang="en-GB" sz="2400" dirty="0" smtClean="0"/>
              <a:t> </a:t>
            </a:r>
            <a:r>
              <a:rPr lang="en-GB" sz="2400" dirty="0" err="1" smtClean="0"/>
              <a:t>système</a:t>
            </a:r>
            <a:r>
              <a:rPr lang="en-GB" sz="2400" dirty="0" smtClean="0"/>
              <a:t> de protection </a:t>
            </a:r>
            <a:r>
              <a:rPr lang="en-GB" sz="2400" dirty="0" err="1" smtClean="0"/>
              <a:t>sociale</a:t>
            </a:r>
            <a:endParaRPr lang="en-GB" sz="2400" dirty="0" smtClean="0"/>
          </a:p>
          <a:p>
            <a:pPr marL="268288" indent="-268288" algn="just">
              <a:buFontTx/>
              <a:buChar char="•"/>
            </a:pPr>
            <a:endParaRPr lang="fr-CH" sz="2400" dirty="0" smtClean="0"/>
          </a:p>
          <a:p>
            <a:pPr marL="268288" indent="-268288" algn="just">
              <a:buFontTx/>
              <a:buChar char="•"/>
            </a:pPr>
            <a:r>
              <a:rPr lang="fr-CH" sz="2400" dirty="0" smtClean="0"/>
              <a:t>La Caisse de pensions fait partie intégrante du CERN</a:t>
            </a:r>
          </a:p>
          <a:p>
            <a:pPr marL="914400" lvl="1" indent="-457200" algn="just">
              <a:buFont typeface="Courier New" panose="02070309020205020404" pitchFamily="49" charset="0"/>
              <a:buChar char="o"/>
            </a:pPr>
            <a:r>
              <a:rPr lang="fr-CH" sz="2400" dirty="0" smtClean="0"/>
              <a:t>Propre Statuts et Règlements</a:t>
            </a:r>
          </a:p>
          <a:p>
            <a:pPr marL="914400" lvl="1" indent="-457200" algn="just">
              <a:buFont typeface="Courier New" panose="02070309020205020404" pitchFamily="49" charset="0"/>
              <a:buChar char="o"/>
            </a:pPr>
            <a:r>
              <a:rPr lang="en-US" sz="2400" dirty="0" smtClean="0"/>
              <a:t>Pas </a:t>
            </a:r>
            <a:r>
              <a:rPr lang="en-US" sz="2400" dirty="0" err="1" smtClean="0"/>
              <a:t>soumis</a:t>
            </a:r>
            <a:r>
              <a:rPr lang="en-US" sz="2400" dirty="0" smtClean="0"/>
              <a:t> aux droits </a:t>
            </a:r>
            <a:r>
              <a:rPr lang="en-US" sz="2400" dirty="0" err="1" smtClean="0"/>
              <a:t>nationaux</a:t>
            </a:r>
            <a:r>
              <a:rPr lang="en-US" sz="2400" dirty="0" smtClean="0"/>
              <a:t>: ex. pas </a:t>
            </a:r>
            <a:r>
              <a:rPr lang="en-US" sz="2400" dirty="0"/>
              <a:t>de </a:t>
            </a:r>
            <a:r>
              <a:rPr lang="en-US" sz="2400" dirty="0" err="1"/>
              <a:t>retrait</a:t>
            </a:r>
            <a:r>
              <a:rPr lang="en-US" sz="2400" dirty="0"/>
              <a:t> de capital pour </a:t>
            </a:r>
            <a:r>
              <a:rPr lang="en-US" sz="2400" dirty="0" err="1"/>
              <a:t>l’achat</a:t>
            </a:r>
            <a:r>
              <a:rPr lang="en-US" sz="2400" dirty="0"/>
              <a:t> d’un </a:t>
            </a:r>
            <a:r>
              <a:rPr lang="en-US" sz="2400" dirty="0" err="1"/>
              <a:t>bien</a:t>
            </a:r>
            <a:r>
              <a:rPr lang="en-US" sz="2400" dirty="0"/>
              <a:t> </a:t>
            </a:r>
            <a:r>
              <a:rPr lang="en-US" sz="2400" dirty="0" err="1"/>
              <a:t>immobilier</a:t>
            </a:r>
            <a:r>
              <a:rPr lang="en-US" sz="2400" dirty="0"/>
              <a:t>, pas de </a:t>
            </a:r>
            <a:r>
              <a:rPr lang="en-US" sz="2400" dirty="0" err="1"/>
              <a:t>partage</a:t>
            </a:r>
            <a:r>
              <a:rPr lang="en-US" sz="2400" dirty="0"/>
              <a:t> de pension </a:t>
            </a:r>
            <a:r>
              <a:rPr lang="en-US" sz="2400" dirty="0" err="1"/>
              <a:t>en</a:t>
            </a:r>
            <a:r>
              <a:rPr lang="en-US" sz="2400" dirty="0"/>
              <a:t> </a:t>
            </a:r>
            <a:r>
              <a:rPr lang="en-US" sz="2400" dirty="0" err="1"/>
              <a:t>cas</a:t>
            </a:r>
            <a:r>
              <a:rPr lang="en-US" sz="2400" dirty="0"/>
              <a:t> de divorce, etc</a:t>
            </a:r>
            <a:r>
              <a:rPr lang="en-US" sz="2400" dirty="0" smtClean="0"/>
              <a:t>.</a:t>
            </a:r>
          </a:p>
          <a:p>
            <a:pPr lvl="1" algn="just"/>
            <a:r>
              <a:rPr lang="fr-CH" sz="2400" dirty="0" smtClean="0"/>
              <a:t>	</a:t>
            </a:r>
            <a:endParaRPr lang="en-GB" sz="2400" dirty="0"/>
          </a:p>
          <a:p>
            <a:pPr algn="just">
              <a:buFontTx/>
              <a:buChar char="•"/>
            </a:pPr>
            <a:r>
              <a:rPr lang="en-GB" sz="2400" dirty="0" smtClean="0"/>
              <a:t> </a:t>
            </a:r>
            <a:r>
              <a:rPr lang="en-GB" sz="2400" dirty="0" err="1" smtClean="0"/>
              <a:t>Caisse</a:t>
            </a:r>
            <a:r>
              <a:rPr lang="en-GB" sz="2400" dirty="0" smtClean="0"/>
              <a:t> </a:t>
            </a:r>
            <a:r>
              <a:rPr lang="en-GB" sz="2400" dirty="0" err="1" smtClean="0"/>
              <a:t>en</a:t>
            </a:r>
            <a:r>
              <a:rPr lang="en-GB" sz="2400" dirty="0" smtClean="0"/>
              <a:t> </a:t>
            </a:r>
            <a:r>
              <a:rPr lang="en-GB" sz="2400" dirty="0" err="1" smtClean="0"/>
              <a:t>Primauté</a:t>
            </a:r>
            <a:r>
              <a:rPr lang="en-GB" sz="2400" dirty="0" smtClean="0"/>
              <a:t> de </a:t>
            </a:r>
            <a:r>
              <a:rPr lang="en-GB" sz="2400" dirty="0" err="1" smtClean="0"/>
              <a:t>prestations</a:t>
            </a:r>
            <a:endParaRPr lang="en-GB" sz="2400" dirty="0" smtClean="0"/>
          </a:p>
          <a:p>
            <a:pPr marL="914400" lvl="1" indent="-457200" algn="just">
              <a:buFont typeface="Courier New" panose="02070309020205020404" pitchFamily="49" charset="0"/>
              <a:buChar char="o"/>
            </a:pPr>
            <a:r>
              <a:rPr lang="en-US" sz="2400" dirty="0" err="1" smtClean="0"/>
              <a:t>Prestations</a:t>
            </a:r>
            <a:r>
              <a:rPr lang="en-US" sz="2400" dirty="0" smtClean="0"/>
              <a:t> </a:t>
            </a:r>
            <a:r>
              <a:rPr lang="en-US" sz="2400" dirty="0" err="1" smtClean="0"/>
              <a:t>basées</a:t>
            </a:r>
            <a:r>
              <a:rPr lang="en-US" sz="2400" dirty="0" smtClean="0"/>
              <a:t> sur le </a:t>
            </a:r>
            <a:r>
              <a:rPr lang="en-US" sz="2400" dirty="0" err="1" smtClean="0"/>
              <a:t>salaire</a:t>
            </a:r>
            <a:r>
              <a:rPr lang="en-US" sz="2400" dirty="0" smtClean="0"/>
              <a:t> de </a:t>
            </a:r>
            <a:r>
              <a:rPr lang="en-US" sz="2400" dirty="0" err="1" smtClean="0"/>
              <a:t>référence</a:t>
            </a:r>
            <a:endParaRPr lang="en-GB" sz="2400" dirty="0"/>
          </a:p>
          <a:p>
            <a:pPr algn="just">
              <a:buFontTx/>
              <a:buChar char="•"/>
            </a:pPr>
            <a:endParaRPr lang="en-GB" sz="2400" dirty="0"/>
          </a:p>
        </p:txBody>
      </p:sp>
      <p:sp>
        <p:nvSpPr>
          <p:cNvPr id="10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713153" y="6270380"/>
            <a:ext cx="3944571" cy="451095"/>
          </a:xfrm>
        </p:spPr>
        <p:txBody>
          <a:bodyPr/>
          <a:lstStyle/>
          <a:p>
            <a:r>
              <a:rPr lang="fr-FR" dirty="0" smtClean="0"/>
              <a:t>Caisse de Pension du CERN - Service des Prestations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8020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3"/>
          <p:cNvSpPr txBox="1">
            <a:spLocks/>
          </p:cNvSpPr>
          <p:nvPr/>
        </p:nvSpPr>
        <p:spPr>
          <a:xfrm>
            <a:off x="342900" y="1139825"/>
            <a:ext cx="8496300" cy="2954574"/>
          </a:xfrm>
          <a:prstGeom prst="rect">
            <a:avLst/>
          </a:prstGeom>
        </p:spPr>
        <p:txBody>
          <a:bodyPr/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buFontTx/>
              <a:buNone/>
            </a:pPr>
            <a:r>
              <a:rPr lang="en-GB" sz="4400" b="1" dirty="0" err="1" smtClean="0"/>
              <a:t>Membres</a:t>
            </a:r>
            <a:r>
              <a:rPr lang="en-GB" sz="4400" b="1" dirty="0" smtClean="0"/>
              <a:t> du personnel</a:t>
            </a:r>
          </a:p>
          <a:p>
            <a:pPr algn="ctr">
              <a:buFontTx/>
              <a:buNone/>
            </a:pPr>
            <a:endParaRPr lang="en-GB" sz="1600" b="1" dirty="0" smtClean="0"/>
          </a:p>
          <a:p>
            <a:pPr marL="36576" indent="0">
              <a:buNone/>
            </a:pPr>
            <a:r>
              <a:rPr lang="en-GB" sz="2600" dirty="0" err="1" smtClean="0"/>
              <a:t>Salaire</a:t>
            </a:r>
            <a:r>
              <a:rPr lang="en-GB" sz="2600" dirty="0" smtClean="0"/>
              <a:t> de </a:t>
            </a:r>
            <a:r>
              <a:rPr lang="en-GB" sz="2600" dirty="0" err="1" smtClean="0"/>
              <a:t>Référence</a:t>
            </a:r>
            <a:r>
              <a:rPr lang="en-GB" sz="2600" dirty="0" smtClean="0"/>
              <a:t> = </a:t>
            </a:r>
            <a:r>
              <a:rPr lang="en-GB" sz="2600" dirty="0" err="1" smtClean="0"/>
              <a:t>Salaire</a:t>
            </a:r>
            <a:r>
              <a:rPr lang="en-GB" sz="2600" dirty="0" smtClean="0"/>
              <a:t> de base </a:t>
            </a:r>
            <a:r>
              <a:rPr lang="en-GB" sz="2600" dirty="0"/>
              <a:t>x</a:t>
            </a:r>
            <a:r>
              <a:rPr lang="en-GB" sz="2600" dirty="0" smtClean="0"/>
              <a:t> Coefficient C</a:t>
            </a:r>
          </a:p>
          <a:p>
            <a:pPr marL="630238" lvl="1" indent="-182563">
              <a:buFont typeface="Wingdings" panose="05000000000000000000" pitchFamily="2" charset="2"/>
              <a:buChar char="Ø"/>
            </a:pPr>
            <a:r>
              <a:rPr lang="fr-FR" sz="2400" b="1" dirty="0" smtClean="0"/>
              <a:t>Salaire de base = </a:t>
            </a:r>
            <a:r>
              <a:rPr lang="fr-FR" sz="2400" dirty="0" smtClean="0"/>
              <a:t>% du point médian d’un grade</a:t>
            </a:r>
          </a:p>
          <a:p>
            <a:pPr marL="630238" lvl="1" indent="-182563">
              <a:buFont typeface="Wingdings" panose="05000000000000000000" pitchFamily="2" charset="2"/>
              <a:buChar char="Ø"/>
            </a:pPr>
            <a:r>
              <a:rPr lang="fr-FR" sz="2400" b="1" dirty="0"/>
              <a:t>Coefficient </a:t>
            </a:r>
            <a:r>
              <a:rPr lang="fr-FR" sz="2400" b="1" dirty="0" smtClean="0"/>
              <a:t>C = </a:t>
            </a:r>
            <a:r>
              <a:rPr lang="fr-FR" sz="2400" dirty="0" smtClean="0"/>
              <a:t>facteur dépendant du </a:t>
            </a:r>
            <a:r>
              <a:rPr lang="en-GB" sz="2400" dirty="0" err="1" smtClean="0"/>
              <a:t>salaire</a:t>
            </a:r>
            <a:r>
              <a:rPr lang="en-GB" sz="2400" dirty="0" smtClean="0"/>
              <a:t> </a:t>
            </a:r>
            <a:r>
              <a:rPr lang="en-GB" sz="2400" dirty="0"/>
              <a:t>de </a:t>
            </a:r>
            <a:r>
              <a:rPr lang="en-GB" sz="2400" dirty="0" smtClean="0"/>
              <a:t>base</a:t>
            </a:r>
            <a:endParaRPr lang="en-GB" sz="2400" dirty="0"/>
          </a:p>
          <a:p>
            <a:pPr marL="448056" lvl="1" indent="0">
              <a:buNone/>
            </a:pPr>
            <a:endParaRPr lang="fr-FR" sz="2400" dirty="0" smtClean="0"/>
          </a:p>
          <a:p>
            <a:pPr marL="448056" lvl="1" indent="0">
              <a:buNone/>
            </a:pPr>
            <a:endParaRPr lang="en-GB" sz="1600" dirty="0" smtClean="0"/>
          </a:p>
          <a:p>
            <a:pPr>
              <a:buFont typeface="Arial"/>
              <a:buNone/>
            </a:pPr>
            <a:r>
              <a:rPr lang="en-GB" sz="2800" dirty="0" smtClean="0"/>
              <a:t>		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5" name="Rectangle 2"/>
          <p:cNvSpPr txBox="1">
            <a:spLocks/>
          </p:cNvSpPr>
          <p:nvPr/>
        </p:nvSpPr>
        <p:spPr>
          <a:xfrm>
            <a:off x="457200" y="76200"/>
            <a:ext cx="8229600" cy="838200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b="1" dirty="0" err="1" smtClean="0"/>
              <a:t>Salaire</a:t>
            </a:r>
            <a:r>
              <a:rPr lang="en-GB" b="1" dirty="0" smtClean="0"/>
              <a:t> de </a:t>
            </a:r>
            <a:r>
              <a:rPr lang="en-GB" b="1" dirty="0" err="1" smtClean="0"/>
              <a:t>Référence</a:t>
            </a:r>
            <a:endParaRPr lang="en-GB" b="1" baseline="30000" dirty="0" smtClean="0"/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342900" y="838200"/>
            <a:ext cx="8496300" cy="73025"/>
          </a:xfrm>
          <a:prstGeom prst="rect">
            <a:avLst/>
          </a:prstGeom>
          <a:gradFill rotWithShape="1">
            <a:gsLst>
              <a:gs pos="0">
                <a:srgbClr val="666699"/>
              </a:gs>
              <a:gs pos="100000">
                <a:schemeClr val="accent1">
                  <a:alpha val="35001"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713153" y="6270380"/>
            <a:ext cx="3944571" cy="451095"/>
          </a:xfrm>
        </p:spPr>
        <p:txBody>
          <a:bodyPr/>
          <a:lstStyle/>
          <a:p>
            <a:r>
              <a:rPr lang="fr-FR" dirty="0" smtClean="0"/>
              <a:t>Caisse de Pension du CERN - Service des Prestations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2900" y="911225"/>
            <a:ext cx="5390988" cy="5178662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1560786" y="5620407"/>
            <a:ext cx="748862" cy="181303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4"/>
          <a:srcRect r="12431" b="502"/>
          <a:stretch/>
        </p:blipFill>
        <p:spPr>
          <a:xfrm>
            <a:off x="4680384" y="4097574"/>
            <a:ext cx="4049769" cy="15641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17055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5" name="Rectangle 2"/>
          <p:cNvSpPr txBox="1">
            <a:spLocks/>
          </p:cNvSpPr>
          <p:nvPr/>
        </p:nvSpPr>
        <p:spPr>
          <a:xfrm>
            <a:off x="457200" y="76200"/>
            <a:ext cx="8229600" cy="838200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b="1" dirty="0" err="1" smtClean="0"/>
              <a:t>Salaire</a:t>
            </a:r>
            <a:r>
              <a:rPr lang="en-GB" b="1" dirty="0" smtClean="0"/>
              <a:t> de </a:t>
            </a:r>
            <a:r>
              <a:rPr lang="en-GB" b="1" dirty="0" err="1" smtClean="0"/>
              <a:t>Référence</a:t>
            </a:r>
            <a:endParaRPr lang="en-GB" b="1" baseline="30000" dirty="0" smtClean="0"/>
          </a:p>
        </p:txBody>
      </p:sp>
      <p:sp>
        <p:nvSpPr>
          <p:cNvPr id="6" name="Rectangle 3"/>
          <p:cNvSpPr txBox="1">
            <a:spLocks/>
          </p:cNvSpPr>
          <p:nvPr/>
        </p:nvSpPr>
        <p:spPr>
          <a:xfrm>
            <a:off x="457200" y="1143000"/>
            <a:ext cx="8077200" cy="4343400"/>
          </a:xfrm>
          <a:prstGeom prst="rect">
            <a:avLst/>
          </a:prstGeom>
        </p:spPr>
        <p:txBody>
          <a:bodyPr/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buFont typeface="Arial"/>
              <a:buNone/>
            </a:pPr>
            <a:endParaRPr lang="en-GB" sz="4400" b="1" dirty="0" smtClean="0"/>
          </a:p>
          <a:p>
            <a:pPr algn="ctr">
              <a:buFont typeface="Arial"/>
              <a:buNone/>
            </a:pPr>
            <a:r>
              <a:rPr lang="en-GB" sz="4400" b="1" dirty="0" err="1" smtClean="0"/>
              <a:t>Boursiers</a:t>
            </a:r>
            <a:endParaRPr lang="en-GB" sz="4400" b="1" dirty="0" smtClean="0"/>
          </a:p>
          <a:p>
            <a:pPr algn="ctr">
              <a:buFont typeface="Arial"/>
              <a:buNone/>
            </a:pPr>
            <a:r>
              <a:rPr lang="en-GB" sz="2800" b="1" dirty="0" smtClean="0"/>
              <a:t>(junior </a:t>
            </a:r>
            <a:r>
              <a:rPr lang="en-GB" sz="2800" b="1" dirty="0" err="1" smtClean="0"/>
              <a:t>ou</a:t>
            </a:r>
            <a:r>
              <a:rPr lang="en-GB" sz="2800" b="1" dirty="0" smtClean="0"/>
              <a:t> </a:t>
            </a:r>
            <a:r>
              <a:rPr lang="en-GB" sz="2800" b="1" dirty="0" err="1" smtClean="0"/>
              <a:t>sénior</a:t>
            </a:r>
            <a:r>
              <a:rPr lang="en-GB" sz="2800" b="1" dirty="0" smtClean="0"/>
              <a:t>)</a:t>
            </a:r>
          </a:p>
          <a:p>
            <a:pPr algn="ctr">
              <a:buFont typeface="Arial"/>
              <a:buNone/>
            </a:pPr>
            <a:endParaRPr lang="en-GB" sz="1600" b="1" dirty="0" smtClean="0"/>
          </a:p>
          <a:p>
            <a:pPr algn="ctr">
              <a:buFont typeface="Arial"/>
              <a:buNone/>
            </a:pPr>
            <a:r>
              <a:rPr lang="fr-CH" sz="4400" b="1" dirty="0" smtClean="0"/>
              <a:t>6’081 CHF</a:t>
            </a:r>
            <a:endParaRPr lang="en-GB" sz="4400" b="1" dirty="0" smtClean="0"/>
          </a:p>
          <a:p>
            <a:pPr algn="ctr">
              <a:buFont typeface="Arial"/>
              <a:buNone/>
            </a:pPr>
            <a:endParaRPr lang="en-GB" sz="4400" b="1" dirty="0" smtClean="0"/>
          </a:p>
          <a:p>
            <a:pPr algn="ctr">
              <a:buFont typeface="Arial"/>
              <a:buNone/>
            </a:pPr>
            <a:endParaRPr lang="en-GB" sz="4400" b="1" dirty="0" smtClean="0"/>
          </a:p>
          <a:p>
            <a:pPr algn="ctr">
              <a:buFontTx/>
              <a:buNone/>
            </a:pPr>
            <a:endParaRPr lang="en-GB" sz="4400" b="1" dirty="0" smtClean="0"/>
          </a:p>
          <a:p>
            <a:pPr algn="ctr">
              <a:buFontTx/>
              <a:buNone/>
            </a:pPr>
            <a:endParaRPr lang="en-GB" sz="1600" b="1" dirty="0" smtClean="0"/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342900" y="838200"/>
            <a:ext cx="8496300" cy="73025"/>
          </a:xfrm>
          <a:prstGeom prst="rect">
            <a:avLst/>
          </a:prstGeom>
          <a:gradFill rotWithShape="1">
            <a:gsLst>
              <a:gs pos="0">
                <a:srgbClr val="666699"/>
              </a:gs>
              <a:gs pos="100000">
                <a:schemeClr val="accent1">
                  <a:alpha val="35001"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713153" y="6270380"/>
            <a:ext cx="3944571" cy="451095"/>
          </a:xfrm>
        </p:spPr>
        <p:txBody>
          <a:bodyPr/>
          <a:lstStyle/>
          <a:p>
            <a:r>
              <a:rPr lang="fr-FR" dirty="0" smtClean="0"/>
              <a:t>Caisse de Pension du CERN - Service des Prestations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87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13" name="Rectangle 4"/>
          <p:cNvSpPr>
            <a:spLocks noChangeArrowheads="1"/>
          </p:cNvSpPr>
          <p:nvPr/>
        </p:nvSpPr>
        <p:spPr bwMode="auto">
          <a:xfrm>
            <a:off x="342900" y="838200"/>
            <a:ext cx="8496300" cy="73025"/>
          </a:xfrm>
          <a:prstGeom prst="rect">
            <a:avLst/>
          </a:prstGeom>
          <a:gradFill rotWithShape="1">
            <a:gsLst>
              <a:gs pos="0">
                <a:srgbClr val="666699"/>
              </a:gs>
              <a:gs pos="100000">
                <a:schemeClr val="accent1">
                  <a:alpha val="35001"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11" name="Rectangle 2"/>
          <p:cNvSpPr txBox="1">
            <a:spLocks/>
          </p:cNvSpPr>
          <p:nvPr/>
        </p:nvSpPr>
        <p:spPr>
          <a:xfrm>
            <a:off x="457200" y="76200"/>
            <a:ext cx="8229600" cy="838200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b="1" dirty="0" err="1" smtClean="0"/>
              <a:t>Salaire</a:t>
            </a:r>
            <a:r>
              <a:rPr lang="en-GB" b="1" dirty="0" smtClean="0"/>
              <a:t> de </a:t>
            </a:r>
            <a:r>
              <a:rPr lang="en-GB" b="1" dirty="0" err="1" smtClean="0"/>
              <a:t>Référence</a:t>
            </a:r>
            <a:endParaRPr lang="en-GB" b="1" baseline="30000" dirty="0" smtClean="0"/>
          </a:p>
        </p:txBody>
      </p:sp>
      <p:sp>
        <p:nvSpPr>
          <p:cNvPr id="1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713153" y="6270380"/>
            <a:ext cx="3944571" cy="451095"/>
          </a:xfrm>
        </p:spPr>
        <p:txBody>
          <a:bodyPr/>
          <a:lstStyle/>
          <a:p>
            <a:r>
              <a:rPr lang="fr-FR" dirty="0" smtClean="0"/>
              <a:t>Caisse de Pension du CERN - Service des Prestations</a:t>
            </a:r>
            <a:endParaRPr lang="en-US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54628" y="1021311"/>
            <a:ext cx="6034744" cy="496529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0" name="Rectangle 19"/>
          <p:cNvSpPr/>
          <p:nvPr/>
        </p:nvSpPr>
        <p:spPr>
          <a:xfrm>
            <a:off x="2617076" y="5407572"/>
            <a:ext cx="1079938" cy="165538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/>
          <p:cNvSpPr/>
          <p:nvPr/>
        </p:nvSpPr>
        <p:spPr>
          <a:xfrm>
            <a:off x="4563255" y="5418082"/>
            <a:ext cx="599952" cy="165538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2" name="Straight Arrow Connector 21"/>
          <p:cNvCxnSpPr>
            <a:stCxn id="20" idx="3"/>
            <a:endCxn id="21" idx="1"/>
          </p:cNvCxnSpPr>
          <p:nvPr/>
        </p:nvCxnSpPr>
        <p:spPr>
          <a:xfrm>
            <a:off x="3697014" y="5490341"/>
            <a:ext cx="866241" cy="1051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77848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304800" y="841375"/>
            <a:ext cx="8496300" cy="73025"/>
          </a:xfrm>
          <a:prstGeom prst="rect">
            <a:avLst/>
          </a:prstGeom>
          <a:gradFill rotWithShape="1">
            <a:gsLst>
              <a:gs pos="0">
                <a:srgbClr val="666699"/>
              </a:gs>
              <a:gs pos="100000">
                <a:schemeClr val="accent1">
                  <a:alpha val="35001"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6" name="Rectangle 5"/>
          <p:cNvSpPr/>
          <p:nvPr/>
        </p:nvSpPr>
        <p:spPr>
          <a:xfrm>
            <a:off x="304800" y="152400"/>
            <a:ext cx="849630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400" b="1" dirty="0" smtClean="0"/>
              <a:t>Pour qui</a:t>
            </a:r>
            <a:r>
              <a:rPr lang="en-US" sz="4400" b="1" dirty="0" smtClean="0">
                <a:latin typeface="+mn-lt"/>
              </a:rPr>
              <a:t>? </a:t>
            </a:r>
            <a:r>
              <a:rPr lang="en-US" sz="4400" b="1" dirty="0">
                <a:latin typeface="+mn-lt"/>
              </a:rPr>
              <a:t>		</a:t>
            </a:r>
            <a:r>
              <a:rPr lang="en-US" sz="4400" b="1" dirty="0"/>
              <a:t> </a:t>
            </a:r>
            <a:r>
              <a:rPr lang="en-US" sz="4400" b="1" dirty="0" smtClean="0"/>
              <a:t>    </a:t>
            </a:r>
            <a:r>
              <a:rPr lang="en-US" sz="4400" b="1" dirty="0" smtClean="0">
                <a:latin typeface="+mn-lt"/>
              </a:rPr>
              <a:t>Pour quoi?</a:t>
            </a:r>
            <a:endParaRPr lang="en-GB" sz="4400" dirty="0">
              <a:latin typeface="+mn-lt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0326" y="2187501"/>
            <a:ext cx="2544286" cy="36933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dirty="0" err="1" smtClean="0">
                <a:latin typeface="+mj-lt"/>
              </a:rPr>
              <a:t>Membres</a:t>
            </a:r>
            <a:r>
              <a:rPr lang="en-US" dirty="0" smtClean="0">
                <a:latin typeface="+mj-lt"/>
              </a:rPr>
              <a:t> du personnel</a:t>
            </a:r>
            <a:endParaRPr lang="en-US" dirty="0">
              <a:latin typeface="+mj-lt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98095" y="3997973"/>
            <a:ext cx="1159292" cy="36933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dirty="0" err="1" smtClean="0">
                <a:latin typeface="+mj-lt"/>
              </a:rPr>
              <a:t>Boursiers</a:t>
            </a:r>
            <a:endParaRPr lang="en-US" dirty="0">
              <a:latin typeface="+mj-lt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0326" y="5816637"/>
            <a:ext cx="3583032" cy="36933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dirty="0" err="1" smtClean="0">
                <a:latin typeface="+mj-lt"/>
              </a:rPr>
              <a:t>Membres</a:t>
            </a:r>
            <a:r>
              <a:rPr lang="en-US" dirty="0" smtClean="0">
                <a:latin typeface="+mj-lt"/>
              </a:rPr>
              <a:t> du personnel/</a:t>
            </a:r>
            <a:r>
              <a:rPr lang="en-US" dirty="0" err="1" smtClean="0">
                <a:latin typeface="+mj-lt"/>
              </a:rPr>
              <a:t>Boursiers</a:t>
            </a:r>
            <a:endParaRPr lang="en-US" dirty="0">
              <a:latin typeface="+mj-lt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900362" y="1980548"/>
            <a:ext cx="3352800" cy="258532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/>
            <a:r>
              <a:rPr lang="en-US" sz="5400" b="1" dirty="0" smtClean="0">
                <a:latin typeface="Calibri" pitchFamily="34" charset="0"/>
              </a:rPr>
              <a:t>CAISSE </a:t>
            </a:r>
          </a:p>
          <a:p>
            <a:pPr algn="ctr"/>
            <a:r>
              <a:rPr lang="en-US" sz="5400" b="1" dirty="0" smtClean="0">
                <a:latin typeface="Calibri" pitchFamily="34" charset="0"/>
              </a:rPr>
              <a:t>DE PENSIONS </a:t>
            </a:r>
            <a:endParaRPr lang="en-US" sz="5400" b="1" dirty="0">
              <a:latin typeface="Calibri" pitchFamily="34" charset="0"/>
            </a:endParaRPr>
          </a:p>
        </p:txBody>
      </p:sp>
      <p:sp>
        <p:nvSpPr>
          <p:cNvPr id="12" name="Right Arrow 11"/>
          <p:cNvSpPr>
            <a:spLocks noChangeArrowheads="1"/>
          </p:cNvSpPr>
          <p:nvPr/>
        </p:nvSpPr>
        <p:spPr bwMode="auto">
          <a:xfrm>
            <a:off x="1852612" y="3290911"/>
            <a:ext cx="762000" cy="385401"/>
          </a:xfrm>
          <a:prstGeom prst="rightArrow">
            <a:avLst>
              <a:gd name="adj1" fmla="val 50000"/>
              <a:gd name="adj2" fmla="val 33333"/>
            </a:avLst>
          </a:prstGeom>
          <a:solidFill>
            <a:schemeClr val="accent1"/>
          </a:solidFill>
          <a:ln w="25400" algn="ctr">
            <a:solidFill>
              <a:srgbClr val="385D8A"/>
            </a:solidFill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chemeClr val="lt1"/>
              </a:solidFill>
              <a:latin typeface="+mn-lt"/>
              <a:cs typeface="+mn-cs"/>
            </a:endParaRPr>
          </a:p>
        </p:txBody>
      </p:sp>
      <p:sp>
        <p:nvSpPr>
          <p:cNvPr id="13" name="Right Arrow 33"/>
          <p:cNvSpPr>
            <a:spLocks noChangeArrowheads="1"/>
          </p:cNvSpPr>
          <p:nvPr/>
        </p:nvSpPr>
        <p:spPr bwMode="auto">
          <a:xfrm rot="1435675">
            <a:off x="6272212" y="4906547"/>
            <a:ext cx="762000" cy="385401"/>
          </a:xfrm>
          <a:prstGeom prst="rightArrow">
            <a:avLst>
              <a:gd name="adj1" fmla="val 50000"/>
              <a:gd name="adj2" fmla="val 33333"/>
            </a:avLst>
          </a:prstGeom>
          <a:solidFill>
            <a:schemeClr val="accent1"/>
          </a:solidFill>
          <a:ln w="25400" algn="ctr">
            <a:solidFill>
              <a:srgbClr val="385D8A"/>
            </a:solidFill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chemeClr val="lt1"/>
              </a:solidFill>
              <a:latin typeface="+mn-lt"/>
              <a:cs typeface="+mn-cs"/>
            </a:endParaRPr>
          </a:p>
        </p:txBody>
      </p:sp>
      <p:sp>
        <p:nvSpPr>
          <p:cNvPr id="14" name="Right Arrow 33"/>
          <p:cNvSpPr>
            <a:spLocks noChangeArrowheads="1"/>
          </p:cNvSpPr>
          <p:nvPr/>
        </p:nvSpPr>
        <p:spPr bwMode="auto">
          <a:xfrm rot="20477808">
            <a:off x="6272212" y="1646204"/>
            <a:ext cx="762000" cy="385401"/>
          </a:xfrm>
          <a:prstGeom prst="rightArrow">
            <a:avLst>
              <a:gd name="adj1" fmla="val 50000"/>
              <a:gd name="adj2" fmla="val 33333"/>
            </a:avLst>
          </a:prstGeom>
          <a:solidFill>
            <a:schemeClr val="accent1"/>
          </a:solidFill>
          <a:ln w="25400" algn="ctr">
            <a:solidFill>
              <a:srgbClr val="385D8A"/>
            </a:solidFill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chemeClr val="lt1"/>
              </a:solidFill>
              <a:latin typeface="+mn-lt"/>
              <a:cs typeface="+mn-cs"/>
            </a:endParaRPr>
          </a:p>
        </p:txBody>
      </p:sp>
      <p:sp>
        <p:nvSpPr>
          <p:cNvPr id="15" name="Right Arrow 33"/>
          <p:cNvSpPr>
            <a:spLocks noChangeArrowheads="1"/>
          </p:cNvSpPr>
          <p:nvPr/>
        </p:nvSpPr>
        <p:spPr bwMode="auto">
          <a:xfrm>
            <a:off x="6272212" y="3290911"/>
            <a:ext cx="762000" cy="385401"/>
          </a:xfrm>
          <a:prstGeom prst="rightArrow">
            <a:avLst>
              <a:gd name="adj1" fmla="val 50000"/>
              <a:gd name="adj2" fmla="val 33333"/>
            </a:avLst>
          </a:prstGeom>
          <a:solidFill>
            <a:schemeClr val="accent1"/>
          </a:solidFill>
          <a:ln w="25400" algn="ctr">
            <a:solidFill>
              <a:srgbClr val="385D8A"/>
            </a:solidFill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chemeClr val="lt1"/>
              </a:solidFill>
              <a:latin typeface="+mn-lt"/>
              <a:cs typeface="+mn-cs"/>
            </a:endParaRPr>
          </a:p>
        </p:txBody>
      </p:sp>
      <p:sp>
        <p:nvSpPr>
          <p:cNvPr id="16" name="Right Arrow 33"/>
          <p:cNvSpPr>
            <a:spLocks noChangeArrowheads="1"/>
          </p:cNvSpPr>
          <p:nvPr/>
        </p:nvSpPr>
        <p:spPr bwMode="auto">
          <a:xfrm rot="1454028">
            <a:off x="1930584" y="1659722"/>
            <a:ext cx="776570" cy="396683"/>
          </a:xfrm>
          <a:prstGeom prst="rightArrow">
            <a:avLst>
              <a:gd name="adj1" fmla="val 50000"/>
              <a:gd name="adj2" fmla="val 33333"/>
            </a:avLst>
          </a:prstGeom>
          <a:solidFill>
            <a:schemeClr val="accent1"/>
          </a:solidFill>
          <a:ln w="25400" algn="ctr">
            <a:solidFill>
              <a:srgbClr val="385D8A"/>
            </a:solidFill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chemeClr val="lt1"/>
              </a:solidFill>
              <a:latin typeface="+mn-lt"/>
              <a:cs typeface="+mn-cs"/>
            </a:endParaRPr>
          </a:p>
        </p:txBody>
      </p:sp>
      <p:sp>
        <p:nvSpPr>
          <p:cNvPr id="17" name="Right Arrow 33"/>
          <p:cNvSpPr>
            <a:spLocks noChangeArrowheads="1"/>
          </p:cNvSpPr>
          <p:nvPr/>
        </p:nvSpPr>
        <p:spPr bwMode="auto">
          <a:xfrm rot="20093693">
            <a:off x="1852612" y="4918584"/>
            <a:ext cx="762000" cy="385401"/>
          </a:xfrm>
          <a:prstGeom prst="rightArrow">
            <a:avLst>
              <a:gd name="adj1" fmla="val 50000"/>
              <a:gd name="adj2" fmla="val 33333"/>
            </a:avLst>
          </a:prstGeom>
          <a:solidFill>
            <a:schemeClr val="accent1"/>
          </a:solidFill>
          <a:ln w="25400" algn="ctr">
            <a:solidFill>
              <a:srgbClr val="385D8A"/>
            </a:solidFill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chemeClr val="lt1"/>
              </a:solidFill>
              <a:latin typeface="+mn-lt"/>
              <a:cs typeface="+mn-cs"/>
            </a:endParaRPr>
          </a:p>
        </p:txBody>
      </p:sp>
      <p:pic>
        <p:nvPicPr>
          <p:cNvPr id="19" name="Picture 12" descr="http://t2.gstatic.com/images?q=tbn:ANd9GcT1vdlt9z6lA8Iy_pq-jhcAuT_BCQzAwZnYK0qWcaxsHSP0nur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0940" y="1140291"/>
            <a:ext cx="946604" cy="95753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0" name="Picture 14" descr="http://www.jenam2010.org/pdfs/es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5222" y="4909594"/>
            <a:ext cx="686610" cy="9050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1" name="Picture 12" descr="http://t2.gstatic.com/images?q=tbn:ANd9GcT1vdlt9z6lA8Iy_pq-jhcAuT_BCQzAwZnYK0qWcaxsHSP0nur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7128" y="2944049"/>
            <a:ext cx="946604" cy="95753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3" name="Picture 22" descr="Image Detail">
            <a:hlinkClick r:id="rId4" tgtFrame="&quot;_top&quot;"/>
          </p:cNvPr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1654" y="4975112"/>
            <a:ext cx="1097280" cy="101360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546190" y="2752398"/>
            <a:ext cx="1140610" cy="1462425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521577" y="1040475"/>
            <a:ext cx="1464629" cy="1344289"/>
          </a:xfrm>
          <a:prstGeom prst="rect">
            <a:avLst/>
          </a:prstGeom>
        </p:spPr>
      </p:pic>
      <p:sp>
        <p:nvSpPr>
          <p:cNvPr id="22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713153" y="6270380"/>
            <a:ext cx="3944571" cy="451095"/>
          </a:xfrm>
        </p:spPr>
        <p:txBody>
          <a:bodyPr/>
          <a:lstStyle/>
          <a:p>
            <a:r>
              <a:rPr lang="fr-FR" dirty="0" smtClean="0"/>
              <a:t>Caisse de Pension du CERN - Service des Prestations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25634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</p:bldLst>
  </p:timing>
</p:sld>
</file>

<file path=ppt/theme/theme1.xml><?xml version="1.0" encoding="utf-8"?>
<a:theme xmlns:a="http://schemas.openxmlformats.org/drawingml/2006/main" name="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CERNCorporate4-3.potx</Template>
  <TotalTime>1172</TotalTime>
  <Words>1036</Words>
  <Application>Microsoft Office PowerPoint</Application>
  <PresentationFormat>On-screen Show (4:3)</PresentationFormat>
  <Paragraphs>210</Paragraphs>
  <Slides>24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31" baseType="lpstr">
      <vt:lpstr>ＭＳ Ｐゴシック</vt:lpstr>
      <vt:lpstr>Arial</vt:lpstr>
      <vt:lpstr>Calibri</vt:lpstr>
      <vt:lpstr>Courier New</vt:lpstr>
      <vt:lpstr>Optima</vt:lpstr>
      <vt:lpstr>Wingdings</vt:lpstr>
      <vt:lpstr>CERNCorporate4-3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CERN User</dc:creator>
  <cp:lastModifiedBy>Pilar Herguedas Munoz</cp:lastModifiedBy>
  <cp:revision>111</cp:revision>
  <dcterms:created xsi:type="dcterms:W3CDTF">2012-11-30T11:04:26Z</dcterms:created>
  <dcterms:modified xsi:type="dcterms:W3CDTF">2020-11-14T19:29:54Z</dcterms:modified>
</cp:coreProperties>
</file>