
<file path=[Content_Types].xml><?xml version="1.0" encoding="utf-8"?>
<Types xmlns="http://schemas.openxmlformats.org/package/2006/content-types">
  <Default Extension="xml" ContentType="application/xml"/>
  <Default Extension="jpeg" ContentType="image/jpeg"/>
  <Default Extension="tiff" ContentType="image/tiff"/>
  <Default Extension="mp4" ContentType="video/unknown"/>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4036" r:id="rId2"/>
  </p:sldMasterIdLst>
  <p:notesMasterIdLst>
    <p:notesMasterId r:id="rId22"/>
  </p:notesMasterIdLst>
  <p:sldIdLst>
    <p:sldId id="256" r:id="rId3"/>
    <p:sldId id="257" r:id="rId4"/>
    <p:sldId id="261" r:id="rId5"/>
    <p:sldId id="258" r:id="rId6"/>
    <p:sldId id="259" r:id="rId7"/>
    <p:sldId id="262" r:id="rId8"/>
    <p:sldId id="260"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96FC"/>
    <a:srgbClr val="81C4E3"/>
    <a:srgbClr val="81C3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04"/>
    <p:restoredTop sz="95646"/>
  </p:normalViewPr>
  <p:slideViewPr>
    <p:cSldViewPr snapToGrid="0" snapToObjects="1">
      <p:cViewPr varScale="1">
        <p:scale>
          <a:sx n="92" d="100"/>
          <a:sy n="92" d="100"/>
        </p:scale>
        <p:origin x="-680" y="-112"/>
      </p:cViewPr>
      <p:guideLst>
        <p:guide orient="horz" pos="2160"/>
        <p:guide pos="3840"/>
      </p:guideLst>
    </p:cSldViewPr>
  </p:slideViewPr>
  <p:outlineViewPr>
    <p:cViewPr>
      <p:scale>
        <a:sx n="33" d="100"/>
        <a:sy n="33" d="100"/>
      </p:scale>
      <p:origin x="0" y="0"/>
    </p:cViewPr>
    <p:sldLst>
      <p:sld r:id="rId1" collapse="1"/>
      <p:sld r:id="rId2" collapse="1"/>
    </p:sldLst>
  </p:outlineViewPr>
  <p:notesTextViewPr>
    <p:cViewPr>
      <p:scale>
        <a:sx n="1" d="1"/>
        <a:sy n="1" d="1"/>
      </p:scale>
      <p:origin x="0" y="0"/>
    </p:cViewPr>
  </p:notesTextViewPr>
  <p:notesViewPr>
    <p:cSldViewPr snapToGrid="0" snapToObjects="1">
      <p:cViewPr varScale="1">
        <p:scale>
          <a:sx n="94" d="100"/>
          <a:sy n="94" d="100"/>
        </p:scale>
        <p:origin x="3728" y="184"/>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_rels/viewProps.xml.rels><?xml version="1.0" encoding="UTF-8" standalone="yes"?>
<Relationships xmlns="http://schemas.openxmlformats.org/package/2006/relationships"><Relationship Id="rId1" Type="http://schemas.openxmlformats.org/officeDocument/2006/relationships/slide" Target="slides/slide10.xml"/><Relationship Id="rId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1104D8-C869-0842-A3EF-889ED4C5CCE0}" type="datetimeFigureOut">
              <a:rPr lang="it-IT" smtClean="0"/>
              <a:t>14/10/20</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9E9A64-8EFF-A045-B93D-7D954ACCF257}" type="slidenum">
              <a:rPr lang="it-IT" smtClean="0"/>
              <a:t>‹#›</a:t>
            </a:fld>
            <a:endParaRPr lang="it-IT"/>
          </a:p>
        </p:txBody>
      </p:sp>
    </p:spTree>
    <p:extLst>
      <p:ext uri="{BB962C8B-B14F-4D97-AF65-F5344CB8AC3E}">
        <p14:creationId xmlns:p14="http://schemas.microsoft.com/office/powerpoint/2010/main" val="997753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9E9A64-8EFF-A045-B93D-7D954ACCF257}" type="slidenum">
              <a:rPr lang="it-IT" smtClean="0"/>
              <a:t>1</a:t>
            </a:fld>
            <a:endParaRPr lang="it-IT"/>
          </a:p>
        </p:txBody>
      </p:sp>
    </p:spTree>
    <p:extLst>
      <p:ext uri="{BB962C8B-B14F-4D97-AF65-F5344CB8AC3E}">
        <p14:creationId xmlns:p14="http://schemas.microsoft.com/office/powerpoint/2010/main" val="377988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Since the DM dominates the universe matter-&gt; it had to lead the formation of the structure of the universe (galaxy, cluster of galaxy,…)</a:t>
            </a:r>
          </a:p>
          <a:p>
            <a:r>
              <a:rPr lang="en-GB" dirty="0"/>
              <a:t>On the left, a simulation of the DM from the very early universe until now: at the beginning DM uniform in dots, then collapsing for gravitation, it forms these structures which are the stuff we call DM halos. At the end (image also reported in the figure) what we observe today (magnified, a galaxy)</a:t>
            </a:r>
          </a:p>
          <a:p>
            <a:r>
              <a:rPr lang="en-GB" dirty="0"/>
              <a:t>These can be explained not only considering a DM but also with a Cold DM, which means that it should be ”slow “at the early universe, to have this bottom-up structure growing, that we observe today.</a:t>
            </a:r>
          </a:p>
          <a:p>
            <a:endParaRPr lang="en-GB" dirty="0"/>
          </a:p>
        </p:txBody>
      </p:sp>
      <p:sp>
        <p:nvSpPr>
          <p:cNvPr id="4" name="Slide Number Placeholder 3"/>
          <p:cNvSpPr>
            <a:spLocks noGrp="1"/>
          </p:cNvSpPr>
          <p:nvPr>
            <p:ph type="sldNum" sz="quarter" idx="5"/>
          </p:nvPr>
        </p:nvSpPr>
        <p:spPr/>
        <p:txBody>
          <a:bodyPr/>
          <a:lstStyle/>
          <a:p>
            <a:fld id="{4D9E9A64-8EFF-A045-B93D-7D954ACCF257}" type="slidenum">
              <a:rPr lang="it-IT" smtClean="0"/>
              <a:t>15</a:t>
            </a:fld>
            <a:endParaRPr lang="it-IT"/>
          </a:p>
        </p:txBody>
      </p:sp>
    </p:spTree>
    <p:extLst>
      <p:ext uri="{BB962C8B-B14F-4D97-AF65-F5344CB8AC3E}">
        <p14:creationId xmlns:p14="http://schemas.microsoft.com/office/powerpoint/2010/main" val="1115759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External background-&gt; bring the detector deep underground</a:t>
            </a:r>
          </a:p>
          <a:p>
            <a:r>
              <a:rPr lang="en-US" dirty="0"/>
              <a:t>Internal</a:t>
            </a:r>
            <a:r>
              <a:rPr lang="en-US" baseline="0" dirty="0"/>
              <a:t> background  -&gt; do not use “dirty” materials</a:t>
            </a:r>
            <a:endParaRPr lang="en-US" dirty="0"/>
          </a:p>
        </p:txBody>
      </p:sp>
      <p:sp>
        <p:nvSpPr>
          <p:cNvPr id="4" name="Slide Number Placeholder 3"/>
          <p:cNvSpPr>
            <a:spLocks noGrp="1"/>
          </p:cNvSpPr>
          <p:nvPr>
            <p:ph type="sldNum" sz="quarter" idx="10"/>
          </p:nvPr>
        </p:nvSpPr>
        <p:spPr/>
        <p:txBody>
          <a:bodyPr/>
          <a:lstStyle/>
          <a:p>
            <a:fld id="{4D9E9A64-8EFF-A045-B93D-7D954ACCF257}" type="slidenum">
              <a:rPr lang="it-IT" smtClean="0"/>
              <a:t>16</a:t>
            </a:fld>
            <a:endParaRPr lang="it-IT"/>
          </a:p>
        </p:txBody>
      </p:sp>
    </p:spTree>
    <p:extLst>
      <p:ext uri="{BB962C8B-B14F-4D97-AF65-F5344CB8AC3E}">
        <p14:creationId xmlns:p14="http://schemas.microsoft.com/office/powerpoint/2010/main" val="330732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9E9A64-8EFF-A045-B93D-7D954ACCF257}" type="slidenum">
              <a:rPr lang="it-IT" smtClean="0"/>
              <a:t>17</a:t>
            </a:fld>
            <a:endParaRPr lang="it-IT"/>
          </a:p>
        </p:txBody>
      </p:sp>
    </p:spTree>
    <p:extLst>
      <p:ext uri="{BB962C8B-B14F-4D97-AF65-F5344CB8AC3E}">
        <p14:creationId xmlns:p14="http://schemas.microsoft.com/office/powerpoint/2010/main" val="844377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we</a:t>
            </a:r>
            <a:r>
              <a:rPr lang="en-US" baseline="0" dirty="0"/>
              <a:t> can try to use the f90 variable which is defined as</a:t>
            </a:r>
            <a:r>
              <a:rPr lang="mr-IN" baseline="0" dirty="0"/>
              <a:t>…</a:t>
            </a:r>
            <a:endParaRPr lang="it-IT" baseline="0" dirty="0"/>
          </a:p>
          <a:p>
            <a:endParaRPr lang="en-US" dirty="0"/>
          </a:p>
        </p:txBody>
      </p:sp>
      <p:sp>
        <p:nvSpPr>
          <p:cNvPr id="4" name="Slide Number Placeholder 3"/>
          <p:cNvSpPr>
            <a:spLocks noGrp="1"/>
          </p:cNvSpPr>
          <p:nvPr>
            <p:ph type="sldNum" sz="quarter" idx="10"/>
          </p:nvPr>
        </p:nvSpPr>
        <p:spPr/>
        <p:txBody>
          <a:bodyPr/>
          <a:lstStyle/>
          <a:p>
            <a:fld id="{4D9E9A64-8EFF-A045-B93D-7D954ACCF257}" type="slidenum">
              <a:rPr lang="it-IT" smtClean="0"/>
              <a:t>18</a:t>
            </a:fld>
            <a:endParaRPr lang="it-IT"/>
          </a:p>
        </p:txBody>
      </p:sp>
    </p:spTree>
    <p:extLst>
      <p:ext uri="{BB962C8B-B14F-4D97-AF65-F5344CB8AC3E}">
        <p14:creationId xmlns:p14="http://schemas.microsoft.com/office/powerpoint/2010/main" val="1824046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we can get this result</a:t>
            </a:r>
          </a:p>
          <a:p>
            <a:r>
              <a:rPr lang="en-GB" dirty="0"/>
              <a:t>No DM candidate</a:t>
            </a:r>
          </a:p>
        </p:txBody>
      </p:sp>
      <p:sp>
        <p:nvSpPr>
          <p:cNvPr id="4" name="Slide Number Placeholder 3"/>
          <p:cNvSpPr>
            <a:spLocks noGrp="1"/>
          </p:cNvSpPr>
          <p:nvPr>
            <p:ph type="sldNum" sz="quarter" idx="5"/>
          </p:nvPr>
        </p:nvSpPr>
        <p:spPr/>
        <p:txBody>
          <a:bodyPr/>
          <a:lstStyle/>
          <a:p>
            <a:fld id="{4D9E9A64-8EFF-A045-B93D-7D954ACCF257}" type="slidenum">
              <a:rPr lang="it-IT" smtClean="0"/>
              <a:t>19</a:t>
            </a:fld>
            <a:endParaRPr lang="it-IT"/>
          </a:p>
        </p:txBody>
      </p:sp>
    </p:spTree>
    <p:extLst>
      <p:ext uri="{BB962C8B-B14F-4D97-AF65-F5344CB8AC3E}">
        <p14:creationId xmlns:p14="http://schemas.microsoft.com/office/powerpoint/2010/main" val="3556233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4D9E9A64-8EFF-A045-B93D-7D954ACCF257}" type="slidenum">
              <a:rPr lang="it-IT" smtClean="0"/>
              <a:t>2</a:t>
            </a:fld>
            <a:endParaRPr lang="it-IT"/>
          </a:p>
        </p:txBody>
      </p:sp>
    </p:spTree>
    <p:extLst>
      <p:ext uri="{BB962C8B-B14F-4D97-AF65-F5344CB8AC3E}">
        <p14:creationId xmlns:p14="http://schemas.microsoft.com/office/powerpoint/2010/main" val="1386796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sz="quarter" idx="5"/>
          </p:nvPr>
        </p:nvSpPr>
        <p:spPr/>
        <p:txBody>
          <a:bodyPr/>
          <a:lstStyle/>
          <a:p>
            <a:fld id="{4D9E9A64-8EFF-A045-B93D-7D954ACCF257}" type="slidenum">
              <a:rPr lang="it-IT" smtClean="0"/>
              <a:t>3</a:t>
            </a:fld>
            <a:endParaRPr lang="it-IT"/>
          </a:p>
        </p:txBody>
      </p:sp>
    </p:spTree>
    <p:extLst>
      <p:ext uri="{BB962C8B-B14F-4D97-AF65-F5344CB8AC3E}">
        <p14:creationId xmlns:p14="http://schemas.microsoft.com/office/powerpoint/2010/main" val="1386796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sz="quarter" idx="5"/>
          </p:nvPr>
        </p:nvSpPr>
        <p:spPr/>
        <p:txBody>
          <a:bodyPr/>
          <a:lstStyle/>
          <a:p>
            <a:fld id="{4D9E9A64-8EFF-A045-B93D-7D954ACCF257}" type="slidenum">
              <a:rPr lang="it-IT" smtClean="0"/>
              <a:t>4</a:t>
            </a:fld>
            <a:endParaRPr lang="it-IT"/>
          </a:p>
        </p:txBody>
      </p:sp>
    </p:spTree>
    <p:extLst>
      <p:ext uri="{BB962C8B-B14F-4D97-AF65-F5344CB8AC3E}">
        <p14:creationId xmlns:p14="http://schemas.microsoft.com/office/powerpoint/2010/main" val="187124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Actually, all this represents just  the 15% of  all the matter in the Universe.</a:t>
            </a:r>
          </a:p>
          <a:p>
            <a:r>
              <a:rPr lang="en-GB" dirty="0"/>
              <a:t>Moreover, in this 15% about 13.5% is made of intergalactic gas</a:t>
            </a:r>
          </a:p>
        </p:txBody>
      </p:sp>
      <p:sp>
        <p:nvSpPr>
          <p:cNvPr id="4" name="Slide Number Placeholder 3"/>
          <p:cNvSpPr>
            <a:spLocks noGrp="1"/>
          </p:cNvSpPr>
          <p:nvPr>
            <p:ph type="sldNum" sz="quarter" idx="5"/>
          </p:nvPr>
        </p:nvSpPr>
        <p:spPr/>
        <p:txBody>
          <a:bodyPr/>
          <a:lstStyle/>
          <a:p>
            <a:fld id="{4D9E9A64-8EFF-A045-B93D-7D954ACCF257}" type="slidenum">
              <a:rPr lang="it-IT" smtClean="0"/>
              <a:t>10</a:t>
            </a:fld>
            <a:endParaRPr lang="it-IT"/>
          </a:p>
        </p:txBody>
      </p:sp>
    </p:spTree>
    <p:extLst>
      <p:ext uri="{BB962C8B-B14F-4D97-AF65-F5344CB8AC3E}">
        <p14:creationId xmlns:p14="http://schemas.microsoft.com/office/powerpoint/2010/main" val="3004013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galaxy like the Milky way. Focus the attention before on the bulk of the galaxy (about the same behaviour) and on the edge—&gt; much faster for stars in the right one</a:t>
            </a:r>
          </a:p>
          <a:p>
            <a:r>
              <a:rPr lang="en-GB" dirty="0"/>
              <a:t>On the right, what we observe</a:t>
            </a:r>
            <a:r>
              <a:rPr lang="en-GB" dirty="0">
                <a:sym typeface="Wingdings" pitchFamily="2" charset="2"/>
              </a:rPr>
              <a:t> can be explained with the hypothesis of a DM halo</a:t>
            </a:r>
            <a:endParaRPr lang="en-GB" dirty="0"/>
          </a:p>
        </p:txBody>
      </p:sp>
      <p:sp>
        <p:nvSpPr>
          <p:cNvPr id="4" name="Slide Number Placeholder 3"/>
          <p:cNvSpPr>
            <a:spLocks noGrp="1"/>
          </p:cNvSpPr>
          <p:nvPr>
            <p:ph type="sldNum" sz="quarter" idx="5"/>
          </p:nvPr>
        </p:nvSpPr>
        <p:spPr/>
        <p:txBody>
          <a:bodyPr/>
          <a:lstStyle/>
          <a:p>
            <a:fld id="{4D9E9A64-8EFF-A045-B93D-7D954ACCF257}" type="slidenum">
              <a:rPr lang="it-IT" smtClean="0"/>
              <a:t>11</a:t>
            </a:fld>
            <a:endParaRPr lang="it-IT"/>
          </a:p>
        </p:txBody>
      </p:sp>
    </p:spTree>
    <p:extLst>
      <p:ext uri="{BB962C8B-B14F-4D97-AF65-F5344CB8AC3E}">
        <p14:creationId xmlns:p14="http://schemas.microsoft.com/office/powerpoint/2010/main" val="3660387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Bullet cluster: 2 galaxy cluster that collided recently (in the galactic scale, ~ 100 millions years ago)</a:t>
            </a:r>
          </a:p>
          <a:p>
            <a:r>
              <a:rPr lang="en-GB" dirty="0"/>
              <a:t>Red: ordinary matter (intergalactic gas)</a:t>
            </a:r>
            <a:r>
              <a:rPr lang="en-GB" dirty="0">
                <a:sym typeface="Wingdings" pitchFamily="2" charset="2"/>
              </a:rPr>
              <a:t> heated and slowed observed by X-Ray</a:t>
            </a:r>
          </a:p>
          <a:p>
            <a:r>
              <a:rPr lang="en-GB" dirty="0">
                <a:sym typeface="Wingdings" pitchFamily="2" charset="2"/>
              </a:rPr>
              <a:t>Blu: DM (observed with gravitational lensing, a slide in the back up if needed)</a:t>
            </a:r>
          </a:p>
          <a:p>
            <a:endParaRPr lang="en-GB" dirty="0">
              <a:sym typeface="Wingdings" pitchFamily="2" charset="2"/>
            </a:endParaRPr>
          </a:p>
          <a:p>
            <a:r>
              <a:rPr lang="en-GB" dirty="0">
                <a:sym typeface="Wingdings" pitchFamily="2" charset="2"/>
              </a:rPr>
              <a:t>Before collision: in the galaxy, the ordinary matter (visible) and the DM are in the same place</a:t>
            </a:r>
          </a:p>
          <a:p>
            <a:r>
              <a:rPr lang="en-GB" dirty="0">
                <a:sym typeface="Wingdings" pitchFamily="2" charset="2"/>
              </a:rPr>
              <a:t>After collision : they are not coincident anymore</a:t>
            </a:r>
          </a:p>
          <a:p>
            <a:r>
              <a:rPr lang="en-GB" dirty="0">
                <a:sym typeface="Wingdings" pitchFamily="2" charset="2"/>
              </a:rPr>
              <a:t>Moreover the ordinary matter shape is changed (shocked and slowed down) while the DM is not</a:t>
            </a:r>
          </a:p>
          <a:p>
            <a:r>
              <a:rPr lang="en-GB" dirty="0" err="1">
                <a:sym typeface="Wingdings" pitchFamily="2" charset="2"/>
              </a:rPr>
              <a:t>Letion</a:t>
            </a:r>
            <a:r>
              <a:rPr lang="en-GB" dirty="0">
                <a:sym typeface="Wingdings" pitchFamily="2" charset="2"/>
              </a:rPr>
              <a:t> learned: This can be explained with DM and we also learned another characteristic of DM: it interacts weakly (both with itself and with ordinary matter)</a:t>
            </a:r>
            <a:endParaRPr lang="en-GB" dirty="0"/>
          </a:p>
        </p:txBody>
      </p:sp>
      <p:sp>
        <p:nvSpPr>
          <p:cNvPr id="4" name="Slide Number Placeholder 3"/>
          <p:cNvSpPr>
            <a:spLocks noGrp="1"/>
          </p:cNvSpPr>
          <p:nvPr>
            <p:ph type="sldNum" sz="quarter" idx="5"/>
          </p:nvPr>
        </p:nvSpPr>
        <p:spPr/>
        <p:txBody>
          <a:bodyPr/>
          <a:lstStyle/>
          <a:p>
            <a:fld id="{4D9E9A64-8EFF-A045-B93D-7D954ACCF257}" type="slidenum">
              <a:rPr lang="it-IT" smtClean="0"/>
              <a:t>12</a:t>
            </a:fld>
            <a:endParaRPr lang="it-IT"/>
          </a:p>
        </p:txBody>
      </p:sp>
    </p:spTree>
    <p:extLst>
      <p:ext uri="{BB962C8B-B14F-4D97-AF65-F5344CB8AC3E}">
        <p14:creationId xmlns:p14="http://schemas.microsoft.com/office/powerpoint/2010/main" val="2431624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noProof="0" dirty="0">
                <a:solidFill>
                  <a:schemeClr val="tx1"/>
                </a:solidFill>
                <a:effectLst/>
                <a:latin typeface="+mn-lt"/>
                <a:ea typeface="+mn-ea"/>
                <a:cs typeface="+mn-cs"/>
              </a:rPr>
              <a:t>CMB (explain)</a:t>
            </a:r>
          </a:p>
          <a:p>
            <a:r>
              <a:rPr lang="en-GB" sz="1200" b="0" i="0" u="none" strike="noStrike" kern="1200" noProof="0" dirty="0">
                <a:solidFill>
                  <a:schemeClr val="tx1"/>
                </a:solidFill>
                <a:effectLst/>
                <a:latin typeface="+mn-lt"/>
                <a:ea typeface="+mn-ea"/>
                <a:cs typeface="+mn-cs"/>
              </a:rPr>
              <a:t>Very small temperature anisotropies of a few parts in 100,000 , anyway fundamental</a:t>
            </a:r>
          </a:p>
          <a:p>
            <a:r>
              <a:rPr lang="en-GB" sz="1200" b="0" i="0" u="none" strike="noStrike" kern="1200" noProof="0" dirty="0">
                <a:solidFill>
                  <a:schemeClr val="tx1"/>
                </a:solidFill>
                <a:effectLst/>
                <a:latin typeface="+mn-lt"/>
                <a:ea typeface="+mn-ea"/>
                <a:cs typeface="+mn-cs"/>
              </a:rPr>
              <a:t>These observed </a:t>
            </a:r>
            <a:r>
              <a:rPr lang="it-IT" sz="1200" b="0" i="0" u="none" strike="noStrike" kern="1200" dirty="0" err="1">
                <a:solidFill>
                  <a:schemeClr val="tx1"/>
                </a:solidFill>
                <a:effectLst/>
                <a:latin typeface="+mn-lt"/>
                <a:ea typeface="+mn-ea"/>
                <a:cs typeface="+mn-cs"/>
              </a:rPr>
              <a:t>fluctuations</a:t>
            </a:r>
            <a:r>
              <a:rPr lang="en-GB" sz="1200" b="0" i="0" u="none" strike="noStrike" kern="1200" noProof="0" dirty="0">
                <a:solidFill>
                  <a:schemeClr val="tx1"/>
                </a:solidFill>
                <a:effectLst/>
                <a:latin typeface="+mn-lt"/>
                <a:ea typeface="+mn-ea"/>
                <a:cs typeface="+mn-cs"/>
              </a:rPr>
              <a:t> can be explained only with a model </a:t>
            </a:r>
            <a:r>
              <a:rPr lang="it-IT" sz="1200" b="0" i="0" u="none" strike="noStrike" kern="1200" dirty="0" err="1">
                <a:solidFill>
                  <a:schemeClr val="tx1"/>
                </a:solidFill>
                <a:effectLst/>
                <a:latin typeface="+mn-lt"/>
                <a:ea typeface="+mn-ea"/>
                <a:cs typeface="+mn-cs"/>
              </a:rPr>
              <a:t>which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considers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presence</a:t>
            </a:r>
            <a:r>
              <a:rPr lang="it-IT" sz="1200" b="0" i="0" u="none" strike="noStrike" kern="1200" dirty="0">
                <a:solidFill>
                  <a:schemeClr val="tx1"/>
                </a:solidFill>
                <a:effectLst/>
                <a:latin typeface="+mn-lt"/>
                <a:ea typeface="+mn-ea"/>
                <a:cs typeface="+mn-cs"/>
              </a:rPr>
              <a:t> of DM. </a:t>
            </a:r>
            <a:r>
              <a:rPr lang="it-IT" sz="1200" b="0" i="0" u="none" strike="noStrike" kern="1200" dirty="0" err="1">
                <a:solidFill>
                  <a:schemeClr val="tx1"/>
                </a:solidFill>
                <a:effectLst/>
                <a:latin typeface="+mn-lt"/>
                <a:ea typeface="+mn-ea"/>
                <a:cs typeface="+mn-cs"/>
              </a:rPr>
              <a:t>Moreover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must </a:t>
            </a:r>
            <a:r>
              <a:rPr lang="it-IT" sz="1200" b="0" i="0" u="none" strike="noStrike" kern="1200" dirty="0" err="1">
                <a:solidFill>
                  <a:schemeClr val="tx1"/>
                </a:solidFill>
                <a:effectLst/>
                <a:latin typeface="+mn-lt"/>
                <a:ea typeface="+mn-ea"/>
                <a:cs typeface="+mn-cs"/>
              </a:rPr>
              <a:t>exist</a:t>
            </a:r>
            <a:r>
              <a:rPr lang="it-IT" sz="1200" b="0" i="0" u="none" strike="noStrike" kern="1200" dirty="0">
                <a:solidFill>
                  <a:schemeClr val="tx1"/>
                </a:solidFill>
                <a:effectLst/>
                <a:latin typeface="+mn-lt"/>
                <a:ea typeface="+mn-ea"/>
                <a:cs typeface="+mn-cs"/>
              </a:rPr>
              <a:t> in the </a:t>
            </a:r>
            <a:r>
              <a:rPr lang="it-IT" sz="1200" b="0" i="0" u="none" strike="noStrike" kern="1200" dirty="0" err="1">
                <a:solidFill>
                  <a:schemeClr val="tx1"/>
                </a:solidFill>
                <a:effectLst/>
                <a:latin typeface="+mn-lt"/>
                <a:ea typeface="+mn-ea"/>
                <a:cs typeface="+mn-cs"/>
              </a:rPr>
              <a:t>proportion</a:t>
            </a:r>
            <a:r>
              <a:rPr lang="it-IT" sz="1200" b="0" i="0" u="none" strike="noStrike" kern="1200" dirty="0">
                <a:solidFill>
                  <a:schemeClr val="tx1"/>
                </a:solidFill>
                <a:effectLst/>
                <a:latin typeface="+mn-lt"/>
                <a:ea typeface="+mn-ea"/>
                <a:cs typeface="+mn-cs"/>
              </a:rPr>
              <a:t> of 1:6 (15%: 85%)</a:t>
            </a:r>
            <a:endParaRPr lang="en-GB" noProof="0" dirty="0"/>
          </a:p>
        </p:txBody>
      </p:sp>
      <p:sp>
        <p:nvSpPr>
          <p:cNvPr id="4" name="Slide Number Placeholder 3"/>
          <p:cNvSpPr>
            <a:spLocks noGrp="1"/>
          </p:cNvSpPr>
          <p:nvPr>
            <p:ph type="sldNum" sz="quarter" idx="5"/>
          </p:nvPr>
        </p:nvSpPr>
        <p:spPr/>
        <p:txBody>
          <a:bodyPr/>
          <a:lstStyle/>
          <a:p>
            <a:fld id="{4D9E9A64-8EFF-A045-B93D-7D954ACCF257}" type="slidenum">
              <a:rPr lang="it-IT" smtClean="0"/>
              <a:t>13</a:t>
            </a:fld>
            <a:endParaRPr lang="it-IT"/>
          </a:p>
        </p:txBody>
      </p:sp>
    </p:spTree>
    <p:extLst>
      <p:ext uri="{BB962C8B-B14F-4D97-AF65-F5344CB8AC3E}">
        <p14:creationId xmlns:p14="http://schemas.microsoft.com/office/powerpoint/2010/main" val="626765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Since the DM dominates the universe matter-&gt; it had to lead the formation of the structure of the universe (galaxy, cluster of galaxy,…)</a:t>
            </a:r>
          </a:p>
          <a:p>
            <a:r>
              <a:rPr lang="en-GB" dirty="0"/>
              <a:t>On the left, a simulation of the DM from the very early universe until now: at the beginning DM uniform in dots, then collapsing for gravitation, it forms these structures which are the stuff we call DM halos. At the end (image also reported in the figure) what we observe today (magnified, a galaxy)</a:t>
            </a:r>
          </a:p>
          <a:p>
            <a:r>
              <a:rPr lang="en-GB" dirty="0"/>
              <a:t>These can be explained not only considering a DM but also with a Cold DM, which means that it should be ”slow “at the early universe, to have this bottom-up structure growing, that we observe today.</a:t>
            </a:r>
          </a:p>
          <a:p>
            <a:endParaRPr lang="en-GB" dirty="0"/>
          </a:p>
        </p:txBody>
      </p:sp>
      <p:sp>
        <p:nvSpPr>
          <p:cNvPr id="4" name="Slide Number Placeholder 3"/>
          <p:cNvSpPr>
            <a:spLocks noGrp="1"/>
          </p:cNvSpPr>
          <p:nvPr>
            <p:ph type="sldNum" sz="quarter" idx="5"/>
          </p:nvPr>
        </p:nvSpPr>
        <p:spPr/>
        <p:txBody>
          <a:bodyPr/>
          <a:lstStyle/>
          <a:p>
            <a:fld id="{4D9E9A64-8EFF-A045-B93D-7D954ACCF257}" type="slidenum">
              <a:rPr lang="it-IT" smtClean="0"/>
              <a:t>14</a:t>
            </a:fld>
            <a:endParaRPr lang="it-IT"/>
          </a:p>
        </p:txBody>
      </p:sp>
    </p:spTree>
    <p:extLst>
      <p:ext uri="{BB962C8B-B14F-4D97-AF65-F5344CB8AC3E}">
        <p14:creationId xmlns:p14="http://schemas.microsoft.com/office/powerpoint/2010/main" val="1115759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51BE73-8040-5C4C-8DE4-3E43C865FB99}"/>
              </a:ext>
            </a:extLst>
          </p:cNvPr>
          <p:cNvSpPr>
            <a:spLocks noGrp="1"/>
          </p:cNvSpPr>
          <p:nvPr>
            <p:ph type="ctrTitle"/>
          </p:nvPr>
        </p:nvSpPr>
        <p:spPr>
          <a:xfrm>
            <a:off x="1611575" y="1"/>
            <a:ext cx="8968851" cy="869430"/>
          </a:xfrm>
        </p:spPr>
        <p:txBody>
          <a:bodyPr anchor="b">
            <a:normAutofit/>
          </a:bodyPr>
          <a:lstStyle>
            <a:lvl1pPr algn="ctr">
              <a:defRPr sz="5000"/>
            </a:lvl1pPr>
          </a:lstStyle>
          <a:p>
            <a:r>
              <a:rPr lang="en-GB" dirty="0"/>
              <a:t>Click to edit Master title style</a:t>
            </a:r>
            <a:endParaRPr lang="it-IT" dirty="0"/>
          </a:p>
        </p:txBody>
      </p:sp>
      <p:sp>
        <p:nvSpPr>
          <p:cNvPr id="6" name="Slide Number Placeholder 5">
            <a:extLst>
              <a:ext uri="{FF2B5EF4-FFF2-40B4-BE49-F238E27FC236}">
                <a16:creationId xmlns:a16="http://schemas.microsoft.com/office/drawing/2014/main" xmlns="" id="{68517ED4-C1A7-8248-83F4-C8572B76D4E4}"/>
              </a:ext>
            </a:extLst>
          </p:cNvPr>
          <p:cNvSpPr>
            <a:spLocks noGrp="1"/>
          </p:cNvSpPr>
          <p:nvPr>
            <p:ph type="sldNum" sz="quarter" idx="12"/>
          </p:nvPr>
        </p:nvSpPr>
        <p:spPr/>
        <p:txBody>
          <a:bodyPr/>
          <a:lstStyle/>
          <a:p>
            <a:fld id="{1D74C8E5-8120-164A-8DEA-1C0164A9CBB2}" type="slidenum">
              <a:rPr lang="it-IT" smtClean="0"/>
              <a:t>‹#›</a:t>
            </a:fld>
            <a:endParaRPr lang="it-IT" dirty="0"/>
          </a:p>
        </p:txBody>
      </p:sp>
    </p:spTree>
    <p:extLst>
      <p:ext uri="{BB962C8B-B14F-4D97-AF65-F5344CB8AC3E}">
        <p14:creationId xmlns:p14="http://schemas.microsoft.com/office/powerpoint/2010/main" val="304600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933A1F-C058-334E-8B6A-E4F331A0F8AE}"/>
              </a:ext>
            </a:extLst>
          </p:cNvPr>
          <p:cNvSpPr>
            <a:spLocks noGrp="1"/>
          </p:cNvSpPr>
          <p:nvPr>
            <p:ph type="title"/>
          </p:nvPr>
        </p:nvSpPr>
        <p:spPr/>
        <p:txBody>
          <a:bodyPr/>
          <a:lstStyle/>
          <a:p>
            <a:r>
              <a:rPr lang="en-GB"/>
              <a:t>Click to edit Master title style</a:t>
            </a:r>
            <a:endParaRPr lang="it-IT"/>
          </a:p>
        </p:txBody>
      </p:sp>
      <p:sp>
        <p:nvSpPr>
          <p:cNvPr id="3" name="Vertical Text Placeholder 2">
            <a:extLst>
              <a:ext uri="{FF2B5EF4-FFF2-40B4-BE49-F238E27FC236}">
                <a16:creationId xmlns:a16="http://schemas.microsoft.com/office/drawing/2014/main" xmlns="" id="{FF2F8ACE-E4C3-A146-82FF-C74C28FFD19A}"/>
              </a:ext>
            </a:extLst>
          </p:cNvPr>
          <p:cNvSpPr>
            <a:spLocks noGrp="1"/>
          </p:cNvSpPr>
          <p:nvPr>
            <p:ph type="body" orient="vert" idx="1"/>
          </p:nvPr>
        </p:nvSpPr>
        <p:spPr>
          <a:xfrm>
            <a:off x="838200" y="1825625"/>
            <a:ext cx="105156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Date Placeholder 3">
            <a:extLst>
              <a:ext uri="{FF2B5EF4-FFF2-40B4-BE49-F238E27FC236}">
                <a16:creationId xmlns:a16="http://schemas.microsoft.com/office/drawing/2014/main" xmlns="" id="{77FB89F8-4018-5C4B-8762-C3095EF5EC2D}"/>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5" name="Footer Placeholder 4">
            <a:extLst>
              <a:ext uri="{FF2B5EF4-FFF2-40B4-BE49-F238E27FC236}">
                <a16:creationId xmlns:a16="http://schemas.microsoft.com/office/drawing/2014/main" xmlns="" id="{0B448FE3-6130-1B48-B226-AFC0DD44FED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xmlns="" id="{9C4C05AB-44F2-634E-87F2-ADC5CBF3376B}"/>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1029371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474F0859-FBBF-AE4B-8EEE-29744B11BF2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it-IT"/>
          </a:p>
        </p:txBody>
      </p:sp>
      <p:sp>
        <p:nvSpPr>
          <p:cNvPr id="3" name="Vertical Text Placeholder 2">
            <a:extLst>
              <a:ext uri="{FF2B5EF4-FFF2-40B4-BE49-F238E27FC236}">
                <a16:creationId xmlns:a16="http://schemas.microsoft.com/office/drawing/2014/main" xmlns="" id="{153CB034-DF8E-1747-BDFB-728AE7055947}"/>
              </a:ext>
            </a:extLst>
          </p:cNvPr>
          <p:cNvSpPr>
            <a:spLocks noGrp="1"/>
          </p:cNvSpPr>
          <p:nvPr>
            <p:ph type="body" orient="vert" idx="1"/>
          </p:nvPr>
        </p:nvSpPr>
        <p:spPr>
          <a:xfrm>
            <a:off x="838200" y="365125"/>
            <a:ext cx="7734300"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Date Placeholder 3">
            <a:extLst>
              <a:ext uri="{FF2B5EF4-FFF2-40B4-BE49-F238E27FC236}">
                <a16:creationId xmlns:a16="http://schemas.microsoft.com/office/drawing/2014/main" xmlns="" id="{017A18F2-DDC1-D849-BC93-6303EFF5CD53}"/>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5" name="Footer Placeholder 4">
            <a:extLst>
              <a:ext uri="{FF2B5EF4-FFF2-40B4-BE49-F238E27FC236}">
                <a16:creationId xmlns:a16="http://schemas.microsoft.com/office/drawing/2014/main" xmlns="" id="{786E85C7-44A5-A542-8BFC-FE78072347A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xmlns="" id="{1CAAAA4F-15A4-3144-AE0D-9BFA0ECC5D62}"/>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1312266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51BE73-8040-5C4C-8DE4-3E43C865FB99}"/>
              </a:ext>
            </a:extLst>
          </p:cNvPr>
          <p:cNvSpPr>
            <a:spLocks noGrp="1"/>
          </p:cNvSpPr>
          <p:nvPr>
            <p:ph type="ctrTitle"/>
          </p:nvPr>
        </p:nvSpPr>
        <p:spPr>
          <a:xfrm>
            <a:off x="1611575" y="1"/>
            <a:ext cx="8968851" cy="869430"/>
          </a:xfrm>
        </p:spPr>
        <p:txBody>
          <a:bodyPr anchor="b">
            <a:normAutofit/>
          </a:bodyPr>
          <a:lstStyle>
            <a:lvl1pPr algn="ctr">
              <a:defRPr sz="5000"/>
            </a:lvl1pPr>
          </a:lstStyle>
          <a:p>
            <a:r>
              <a:rPr lang="en-GB" dirty="0"/>
              <a:t>Click to edit Master title style</a:t>
            </a:r>
            <a:endParaRPr lang="it-IT" dirty="0"/>
          </a:p>
        </p:txBody>
      </p:sp>
      <p:sp>
        <p:nvSpPr>
          <p:cNvPr id="6" name="Slide Number Placeholder 5">
            <a:extLst>
              <a:ext uri="{FF2B5EF4-FFF2-40B4-BE49-F238E27FC236}">
                <a16:creationId xmlns:a16="http://schemas.microsoft.com/office/drawing/2014/main" xmlns="" id="{68517ED4-C1A7-8248-83F4-C8572B76D4E4}"/>
              </a:ext>
            </a:extLst>
          </p:cNvPr>
          <p:cNvSpPr>
            <a:spLocks noGrp="1"/>
          </p:cNvSpPr>
          <p:nvPr>
            <p:ph type="sldNum" sz="quarter" idx="12"/>
          </p:nvPr>
        </p:nvSpPr>
        <p:spPr/>
        <p:txBody>
          <a:bodyPr/>
          <a:lstStyle/>
          <a:p>
            <a:fld id="{1D74C8E5-8120-164A-8DEA-1C0164A9CBB2}" type="slidenum">
              <a:rPr lang="it-IT" smtClean="0"/>
              <a:t>‹#›</a:t>
            </a:fld>
            <a:endParaRPr lang="it-IT" dirty="0"/>
          </a:p>
        </p:txBody>
      </p:sp>
    </p:spTree>
    <p:extLst>
      <p:ext uri="{BB962C8B-B14F-4D97-AF65-F5344CB8AC3E}">
        <p14:creationId xmlns:p14="http://schemas.microsoft.com/office/powerpoint/2010/main" val="2765969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530A681-0055-514A-ACF7-4FC57FA07D5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xmlns="" id="{883A7836-57A5-1F41-981E-8B184E2936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xmlns="" id="{ADED0DF7-90A2-7245-A9AB-C57F696D959C}"/>
              </a:ext>
            </a:extLst>
          </p:cNvPr>
          <p:cNvSpPr>
            <a:spLocks noGrp="1"/>
          </p:cNvSpPr>
          <p:nvPr>
            <p:ph type="dt" sz="half" idx="10"/>
          </p:nvPr>
        </p:nvSpPr>
        <p:spPr/>
        <p:txBody>
          <a:bodyPr/>
          <a:lstStyle/>
          <a:p>
            <a:fld id="{558C8B79-9E52-D940-8079-DF5B9AFD2D4F}" type="datetime1">
              <a:rPr lang="it-IT" smtClean="0"/>
              <a:t>14/10/20</a:t>
            </a:fld>
            <a:endParaRPr lang="it-IT"/>
          </a:p>
        </p:txBody>
      </p:sp>
      <p:sp>
        <p:nvSpPr>
          <p:cNvPr id="5" name="Footer Placeholder 4">
            <a:extLst>
              <a:ext uri="{FF2B5EF4-FFF2-40B4-BE49-F238E27FC236}">
                <a16:creationId xmlns:a16="http://schemas.microsoft.com/office/drawing/2014/main" xmlns="" id="{1B3C0A87-44E5-AF4F-83D4-64782D523CD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xmlns="" id="{BA5831FC-B718-EB48-8CA8-7F06A11A4933}"/>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3564814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DE3C5D-9324-B242-BE28-39B2511CE7B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xmlns="" id="{7D6B5F68-BC0C-F04F-B9D6-35DAE42D652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xmlns="" id="{7612F643-7D41-0649-8D75-62CB0C59A6BD}"/>
              </a:ext>
            </a:extLst>
          </p:cNvPr>
          <p:cNvSpPr>
            <a:spLocks noGrp="1"/>
          </p:cNvSpPr>
          <p:nvPr>
            <p:ph type="dt" sz="half" idx="10"/>
          </p:nvPr>
        </p:nvSpPr>
        <p:spPr/>
        <p:txBody>
          <a:bodyPr/>
          <a:lstStyle/>
          <a:p>
            <a:fld id="{97F4C394-8519-3243-B639-61B7B9A226C5}" type="datetime1">
              <a:rPr lang="it-IT" smtClean="0"/>
              <a:t>14/10/20</a:t>
            </a:fld>
            <a:endParaRPr lang="it-IT"/>
          </a:p>
        </p:txBody>
      </p:sp>
      <p:sp>
        <p:nvSpPr>
          <p:cNvPr id="5" name="Footer Placeholder 4">
            <a:extLst>
              <a:ext uri="{FF2B5EF4-FFF2-40B4-BE49-F238E27FC236}">
                <a16:creationId xmlns:a16="http://schemas.microsoft.com/office/drawing/2014/main" xmlns="" id="{512ADB4C-BDCD-6649-8452-7088D83D8C6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xmlns="" id="{D88F457D-8425-6049-8BE4-18C338FCDB6E}"/>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2479822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321A75-AF69-1244-883F-38EB5A93B2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xmlns="" id="{5EF9BE54-D671-D341-AA01-AA6CD6E701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104771E3-9D6F-2D44-9233-A41DB72D3051}"/>
              </a:ext>
            </a:extLst>
          </p:cNvPr>
          <p:cNvSpPr>
            <a:spLocks noGrp="1"/>
          </p:cNvSpPr>
          <p:nvPr>
            <p:ph type="dt" sz="half" idx="10"/>
          </p:nvPr>
        </p:nvSpPr>
        <p:spPr/>
        <p:txBody>
          <a:bodyPr/>
          <a:lstStyle/>
          <a:p>
            <a:fld id="{A3D1D566-2A66-6044-A20F-EF3778E2AE05}" type="datetime1">
              <a:rPr lang="it-IT" smtClean="0"/>
              <a:t>14/10/20</a:t>
            </a:fld>
            <a:endParaRPr lang="it-IT"/>
          </a:p>
        </p:txBody>
      </p:sp>
      <p:sp>
        <p:nvSpPr>
          <p:cNvPr id="5" name="Footer Placeholder 4">
            <a:extLst>
              <a:ext uri="{FF2B5EF4-FFF2-40B4-BE49-F238E27FC236}">
                <a16:creationId xmlns:a16="http://schemas.microsoft.com/office/drawing/2014/main" xmlns="" id="{0720A084-3922-C146-A6EA-13401E076E0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xmlns="" id="{B1D75B06-0AEC-8F4E-BAB1-A16AD3736BB4}"/>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2291062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50475D-43C0-A844-ACCB-74E14F7B90B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xmlns="" id="{3EEE16B4-A112-0347-90EC-3D608181A0D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xmlns="" id="{5E377763-678D-864B-B829-00674F7CD1A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xmlns="" id="{34145894-809A-594C-B51C-D25F5AFFEA3B}"/>
              </a:ext>
            </a:extLst>
          </p:cNvPr>
          <p:cNvSpPr>
            <a:spLocks noGrp="1"/>
          </p:cNvSpPr>
          <p:nvPr>
            <p:ph type="dt" sz="half" idx="10"/>
          </p:nvPr>
        </p:nvSpPr>
        <p:spPr/>
        <p:txBody>
          <a:bodyPr/>
          <a:lstStyle/>
          <a:p>
            <a:fld id="{CC684BAB-2E5C-B44F-84CE-B02DFDCA5F90}" type="datetime1">
              <a:rPr lang="it-IT" smtClean="0"/>
              <a:t>14/10/20</a:t>
            </a:fld>
            <a:endParaRPr lang="it-IT"/>
          </a:p>
        </p:txBody>
      </p:sp>
      <p:sp>
        <p:nvSpPr>
          <p:cNvPr id="6" name="Footer Placeholder 5">
            <a:extLst>
              <a:ext uri="{FF2B5EF4-FFF2-40B4-BE49-F238E27FC236}">
                <a16:creationId xmlns:a16="http://schemas.microsoft.com/office/drawing/2014/main" xmlns="" id="{E73B9184-C168-D446-AECC-A68271CA1659}"/>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xmlns="" id="{F1254659-DB3C-C348-B7BC-7AE6135BCAAF}"/>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488053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082501-60DB-7C49-B043-2991E0AB281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xmlns="" id="{148F20A8-AD3B-C447-B247-80E3019834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5BEB7129-1C4B-2843-A4D1-8D792B3E42B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xmlns="" id="{7D284BE0-C64F-5F4B-B241-9FB7629499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281C053F-8115-4744-BA92-5EFED6D1833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xmlns="" id="{CD05C0A4-BBEC-9844-808D-BE5E4D59E5FA}"/>
              </a:ext>
            </a:extLst>
          </p:cNvPr>
          <p:cNvSpPr>
            <a:spLocks noGrp="1"/>
          </p:cNvSpPr>
          <p:nvPr>
            <p:ph type="dt" sz="half" idx="10"/>
          </p:nvPr>
        </p:nvSpPr>
        <p:spPr/>
        <p:txBody>
          <a:bodyPr/>
          <a:lstStyle/>
          <a:p>
            <a:fld id="{22444F8F-58B1-5148-85AE-57673D37670B}" type="datetime1">
              <a:rPr lang="it-IT" smtClean="0"/>
              <a:t>14/10/20</a:t>
            </a:fld>
            <a:endParaRPr lang="it-IT"/>
          </a:p>
        </p:txBody>
      </p:sp>
      <p:sp>
        <p:nvSpPr>
          <p:cNvPr id="8" name="Footer Placeholder 7">
            <a:extLst>
              <a:ext uri="{FF2B5EF4-FFF2-40B4-BE49-F238E27FC236}">
                <a16:creationId xmlns:a16="http://schemas.microsoft.com/office/drawing/2014/main" xmlns="" id="{4F8D6DF2-3EEE-494B-9B2E-0BC897C575A2}"/>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xmlns="" id="{4DD597F5-3BDF-F648-8AEA-9643FF39E1BC}"/>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25011776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915494-A1C0-C34C-A2F9-52BD89FE3E8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xmlns="" id="{CBA0BC4B-BE9A-A54F-9C4D-B0928EACF4BF}"/>
              </a:ext>
            </a:extLst>
          </p:cNvPr>
          <p:cNvSpPr>
            <a:spLocks noGrp="1"/>
          </p:cNvSpPr>
          <p:nvPr>
            <p:ph type="dt" sz="half" idx="10"/>
          </p:nvPr>
        </p:nvSpPr>
        <p:spPr/>
        <p:txBody>
          <a:bodyPr/>
          <a:lstStyle/>
          <a:p>
            <a:fld id="{64F72261-A812-8147-BC17-E706EA4E9A41}" type="datetime1">
              <a:rPr lang="it-IT" smtClean="0"/>
              <a:t>14/10/20</a:t>
            </a:fld>
            <a:endParaRPr lang="it-IT"/>
          </a:p>
        </p:txBody>
      </p:sp>
      <p:sp>
        <p:nvSpPr>
          <p:cNvPr id="4" name="Footer Placeholder 3">
            <a:extLst>
              <a:ext uri="{FF2B5EF4-FFF2-40B4-BE49-F238E27FC236}">
                <a16:creationId xmlns:a16="http://schemas.microsoft.com/office/drawing/2014/main" xmlns="" id="{FC520210-4C2F-FC46-9FD6-977ADA68B47B}"/>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xmlns="" id="{66304B55-8676-4749-B0EA-9B8B8200C618}"/>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77440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E31C9350-6142-A946-9D70-6979854AB49E}"/>
              </a:ext>
            </a:extLst>
          </p:cNvPr>
          <p:cNvSpPr>
            <a:spLocks noGrp="1"/>
          </p:cNvSpPr>
          <p:nvPr>
            <p:ph type="dt" sz="half" idx="10"/>
          </p:nvPr>
        </p:nvSpPr>
        <p:spPr/>
        <p:txBody>
          <a:bodyPr/>
          <a:lstStyle/>
          <a:p>
            <a:fld id="{A4FACF0A-0891-6049-8938-2572F353B591}" type="datetime1">
              <a:rPr lang="it-IT" smtClean="0"/>
              <a:t>14/10/20</a:t>
            </a:fld>
            <a:endParaRPr lang="it-IT"/>
          </a:p>
        </p:txBody>
      </p:sp>
      <p:sp>
        <p:nvSpPr>
          <p:cNvPr id="3" name="Footer Placeholder 2">
            <a:extLst>
              <a:ext uri="{FF2B5EF4-FFF2-40B4-BE49-F238E27FC236}">
                <a16:creationId xmlns:a16="http://schemas.microsoft.com/office/drawing/2014/main" xmlns="" id="{36E757CF-06E6-884E-9A31-280E7D2CBE76}"/>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xmlns="" id="{7D4A7220-40EB-D747-94FE-4CEEA72600CA}"/>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3391381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388DF9-A39F-6748-8AC9-1060FCA7AEAE}"/>
              </a:ext>
            </a:extLst>
          </p:cNvPr>
          <p:cNvSpPr>
            <a:spLocks noGrp="1"/>
          </p:cNvSpPr>
          <p:nvPr>
            <p:ph type="title"/>
          </p:nvPr>
        </p:nvSpPr>
        <p:spPr>
          <a:xfrm>
            <a:off x="1582492" y="-152525"/>
            <a:ext cx="9027016" cy="1325563"/>
          </a:xfrm>
        </p:spPr>
        <p:txBody>
          <a:bodyPr/>
          <a:lstStyle/>
          <a:p>
            <a:r>
              <a:rPr lang="en-GB" dirty="0"/>
              <a:t>Click to edit Master title style</a:t>
            </a:r>
            <a:endParaRPr lang="it-IT" dirty="0"/>
          </a:p>
        </p:txBody>
      </p:sp>
      <p:sp>
        <p:nvSpPr>
          <p:cNvPr id="3" name="Content Placeholder 2">
            <a:extLst>
              <a:ext uri="{FF2B5EF4-FFF2-40B4-BE49-F238E27FC236}">
                <a16:creationId xmlns:a16="http://schemas.microsoft.com/office/drawing/2014/main" xmlns="" id="{E09BD9C6-29DA-D240-B34D-16E3225F7EB9}"/>
              </a:ext>
            </a:extLst>
          </p:cNvPr>
          <p:cNvSpPr>
            <a:spLocks noGrp="1"/>
          </p:cNvSpPr>
          <p:nvPr>
            <p:ph idx="1"/>
          </p:nvPr>
        </p:nvSpPr>
        <p:spPr>
          <a:xfrm>
            <a:off x="838200" y="1825625"/>
            <a:ext cx="10515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Date Placeholder 3">
            <a:extLst>
              <a:ext uri="{FF2B5EF4-FFF2-40B4-BE49-F238E27FC236}">
                <a16:creationId xmlns:a16="http://schemas.microsoft.com/office/drawing/2014/main" xmlns="" id="{7A76305F-D020-6C42-8E07-FFC3C7B0DD70}"/>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5" name="Footer Placeholder 4">
            <a:extLst>
              <a:ext uri="{FF2B5EF4-FFF2-40B4-BE49-F238E27FC236}">
                <a16:creationId xmlns:a16="http://schemas.microsoft.com/office/drawing/2014/main" xmlns="" id="{431DCE7C-9CF2-1D45-9620-9CBE1E9B0D6A}"/>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xmlns="" id="{276C883E-DED0-5C45-AD0C-14C6B0248451}"/>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23568306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76EDE2-C1EA-4945-80D0-77910B849A0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xmlns="" id="{46FF8FDF-5CCC-4443-85E8-86D6D92382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xmlns="" id="{CEF38FB2-EE1B-5E41-A7BD-240C089AB9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30C29CE6-F8F4-9B41-BD0C-BD5494F763C0}"/>
              </a:ext>
            </a:extLst>
          </p:cNvPr>
          <p:cNvSpPr>
            <a:spLocks noGrp="1"/>
          </p:cNvSpPr>
          <p:nvPr>
            <p:ph type="dt" sz="half" idx="10"/>
          </p:nvPr>
        </p:nvSpPr>
        <p:spPr/>
        <p:txBody>
          <a:bodyPr/>
          <a:lstStyle/>
          <a:p>
            <a:fld id="{1AD98384-21FD-904B-A4D2-FB609952319E}" type="datetime1">
              <a:rPr lang="it-IT" smtClean="0"/>
              <a:t>14/10/20</a:t>
            </a:fld>
            <a:endParaRPr lang="it-IT"/>
          </a:p>
        </p:txBody>
      </p:sp>
      <p:sp>
        <p:nvSpPr>
          <p:cNvPr id="6" name="Footer Placeholder 5">
            <a:extLst>
              <a:ext uri="{FF2B5EF4-FFF2-40B4-BE49-F238E27FC236}">
                <a16:creationId xmlns:a16="http://schemas.microsoft.com/office/drawing/2014/main" xmlns="" id="{4BDDD89D-997F-134A-8203-706DEF1B7074}"/>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xmlns="" id="{5447A255-C066-C640-B5E3-3E112F25979A}"/>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24202215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8548F5-ACAB-EE4B-998C-1FCC79510D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xmlns="" id="{5DC512C9-70C4-E949-9AB6-2F380EDDE4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D5CC7B96-7A88-EF4E-93B8-7DB58A067C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90319303-398E-DC4E-8E73-AC4CEE23534E}"/>
              </a:ext>
            </a:extLst>
          </p:cNvPr>
          <p:cNvSpPr>
            <a:spLocks noGrp="1"/>
          </p:cNvSpPr>
          <p:nvPr>
            <p:ph type="dt" sz="half" idx="10"/>
          </p:nvPr>
        </p:nvSpPr>
        <p:spPr/>
        <p:txBody>
          <a:bodyPr/>
          <a:lstStyle/>
          <a:p>
            <a:fld id="{09B482E8-6E0E-1B4F-B1FD-C69DB9E858D9}" type="datetimeFigureOut">
              <a:rPr lang="en-US" smtClean="0"/>
              <a:pPr/>
              <a:t>14/10/20</a:t>
            </a:fld>
            <a:endParaRPr lang="en-US" dirty="0"/>
          </a:p>
        </p:txBody>
      </p:sp>
      <p:sp>
        <p:nvSpPr>
          <p:cNvPr id="6" name="Footer Placeholder 5">
            <a:extLst>
              <a:ext uri="{FF2B5EF4-FFF2-40B4-BE49-F238E27FC236}">
                <a16:creationId xmlns:a16="http://schemas.microsoft.com/office/drawing/2014/main" xmlns="" id="{1FA7468D-B579-4D42-B0C8-EDAAFBE4BB3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FDB83396-D861-694A-8FA5-41AEDD90EB04}"/>
              </a:ext>
            </a:extLst>
          </p:cNvPr>
          <p:cNvSpPr>
            <a:spLocks noGrp="1"/>
          </p:cNvSpPr>
          <p:nvPr>
            <p:ph type="sldNum" sz="quarter" idx="12"/>
          </p:nvPr>
        </p:nvSpPr>
        <p:spPr/>
        <p:txBody>
          <a:bodyPr/>
          <a:lstStyle/>
          <a:p>
            <a:fld id="{1D74C8E5-8120-164A-8DEA-1C0164A9CBB2}" type="slidenum">
              <a:rPr lang="it-IT" smtClean="0"/>
              <a:pPr/>
              <a:t>‹#›</a:t>
            </a:fld>
            <a:endParaRPr lang="it-IT" dirty="0"/>
          </a:p>
        </p:txBody>
      </p:sp>
    </p:spTree>
    <p:extLst>
      <p:ext uri="{BB962C8B-B14F-4D97-AF65-F5344CB8AC3E}">
        <p14:creationId xmlns:p14="http://schemas.microsoft.com/office/powerpoint/2010/main" val="12917614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EE6792-EBE5-4646-98F1-416EBEFE32B6}"/>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xmlns="" id="{A3C10AE5-E734-8149-97E4-E320B629C40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xmlns="" id="{B2401704-DB3C-254B-8E6A-661F9C99BC56}"/>
              </a:ext>
            </a:extLst>
          </p:cNvPr>
          <p:cNvSpPr>
            <a:spLocks noGrp="1"/>
          </p:cNvSpPr>
          <p:nvPr>
            <p:ph type="dt" sz="half" idx="10"/>
          </p:nvPr>
        </p:nvSpPr>
        <p:spPr/>
        <p:txBody>
          <a:bodyPr/>
          <a:lstStyle/>
          <a:p>
            <a:fld id="{25DE9C0C-0D12-2144-ADB4-1B464314590A}" type="datetime1">
              <a:rPr lang="it-IT" smtClean="0"/>
              <a:t>14/10/20</a:t>
            </a:fld>
            <a:endParaRPr lang="it-IT"/>
          </a:p>
        </p:txBody>
      </p:sp>
      <p:sp>
        <p:nvSpPr>
          <p:cNvPr id="5" name="Footer Placeholder 4">
            <a:extLst>
              <a:ext uri="{FF2B5EF4-FFF2-40B4-BE49-F238E27FC236}">
                <a16:creationId xmlns:a16="http://schemas.microsoft.com/office/drawing/2014/main" xmlns="" id="{DA90D9FA-3473-FC4E-859F-3D09778211E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xmlns="" id="{173E48A6-3B58-FE4F-85B8-86A1D628E076}"/>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29179879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C195F3B6-3D9B-8A40-84E4-7F7A5B352098}"/>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xmlns="" id="{DDC010D1-27B6-1949-AF96-1E6555EF361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xmlns="" id="{C6D25D70-1F8A-3247-A574-20EA3136A8E3}"/>
              </a:ext>
            </a:extLst>
          </p:cNvPr>
          <p:cNvSpPr>
            <a:spLocks noGrp="1"/>
          </p:cNvSpPr>
          <p:nvPr>
            <p:ph type="dt" sz="half" idx="10"/>
          </p:nvPr>
        </p:nvSpPr>
        <p:spPr/>
        <p:txBody>
          <a:bodyPr/>
          <a:lstStyle/>
          <a:p>
            <a:fld id="{CE9048EC-8E0D-0249-80D9-F59EF21E8870}" type="datetime1">
              <a:rPr lang="it-IT" smtClean="0"/>
              <a:t>14/10/20</a:t>
            </a:fld>
            <a:endParaRPr lang="it-IT"/>
          </a:p>
        </p:txBody>
      </p:sp>
      <p:sp>
        <p:nvSpPr>
          <p:cNvPr id="5" name="Footer Placeholder 4">
            <a:extLst>
              <a:ext uri="{FF2B5EF4-FFF2-40B4-BE49-F238E27FC236}">
                <a16:creationId xmlns:a16="http://schemas.microsoft.com/office/drawing/2014/main" xmlns="" id="{EADB9213-2CFC-3E46-9EDB-07ED64BC93C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xmlns="" id="{2637FA91-6844-E14C-8FC6-1DBC77BAF5CC}"/>
              </a:ext>
            </a:extLst>
          </p:cNvPr>
          <p:cNvSpPr>
            <a:spLocks noGrp="1"/>
          </p:cNvSpPr>
          <p:nvPr>
            <p:ph type="sldNum" sz="quarter" idx="12"/>
          </p:nvPr>
        </p:nvSpPr>
        <p:spPr/>
        <p:txBody>
          <a:bodyPr/>
          <a:lstStyle/>
          <a:p>
            <a:fld id="{15227EF3-FBF8-A94C-810E-79F5FF2B54C2}" type="slidenum">
              <a:rPr lang="it-IT" smtClean="0"/>
              <a:t>‹#›</a:t>
            </a:fld>
            <a:endParaRPr lang="it-IT"/>
          </a:p>
        </p:txBody>
      </p:sp>
    </p:spTree>
    <p:extLst>
      <p:ext uri="{BB962C8B-B14F-4D97-AF65-F5344CB8AC3E}">
        <p14:creationId xmlns:p14="http://schemas.microsoft.com/office/powerpoint/2010/main" val="1703902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87221B-59FF-7149-B13D-2987A775E8F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it-IT"/>
          </a:p>
        </p:txBody>
      </p:sp>
      <p:sp>
        <p:nvSpPr>
          <p:cNvPr id="3" name="Text Placeholder 2">
            <a:extLst>
              <a:ext uri="{FF2B5EF4-FFF2-40B4-BE49-F238E27FC236}">
                <a16:creationId xmlns:a16="http://schemas.microsoft.com/office/drawing/2014/main" xmlns="" id="{83B271C7-BCB1-D445-87A1-1F5A32671F0C}"/>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510C0CD5-975B-E54A-B114-767FFE18EDC7}"/>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5" name="Footer Placeholder 4">
            <a:extLst>
              <a:ext uri="{FF2B5EF4-FFF2-40B4-BE49-F238E27FC236}">
                <a16:creationId xmlns:a16="http://schemas.microsoft.com/office/drawing/2014/main" xmlns="" id="{D6934E69-BA38-AC41-9423-779FCEBDBA9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xmlns="" id="{062ADB10-CE56-3A49-AA89-878E4F505668}"/>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196699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AB3CBD-B0AC-5C43-A77E-C0B52447C40D}"/>
              </a:ext>
            </a:extLst>
          </p:cNvPr>
          <p:cNvSpPr>
            <a:spLocks noGrp="1"/>
          </p:cNvSpPr>
          <p:nvPr>
            <p:ph type="title"/>
          </p:nvPr>
        </p:nvSpPr>
        <p:spPr/>
        <p:txBody>
          <a:bodyPr/>
          <a:lstStyle/>
          <a:p>
            <a:r>
              <a:rPr lang="en-GB"/>
              <a:t>Click to edit Master title style</a:t>
            </a:r>
            <a:endParaRPr lang="it-IT"/>
          </a:p>
        </p:txBody>
      </p:sp>
      <p:sp>
        <p:nvSpPr>
          <p:cNvPr id="3" name="Content Placeholder 2">
            <a:extLst>
              <a:ext uri="{FF2B5EF4-FFF2-40B4-BE49-F238E27FC236}">
                <a16:creationId xmlns:a16="http://schemas.microsoft.com/office/drawing/2014/main" xmlns="" id="{DEB90FB2-5BD8-A244-8804-B8B0447A2128}"/>
              </a:ext>
            </a:extLst>
          </p:cNvPr>
          <p:cNvSpPr>
            <a:spLocks noGrp="1"/>
          </p:cNvSpPr>
          <p:nvPr>
            <p:ph sz="half" idx="1"/>
          </p:nvPr>
        </p:nvSpPr>
        <p:spPr>
          <a:xfrm>
            <a:off x="838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Content Placeholder 3">
            <a:extLst>
              <a:ext uri="{FF2B5EF4-FFF2-40B4-BE49-F238E27FC236}">
                <a16:creationId xmlns:a16="http://schemas.microsoft.com/office/drawing/2014/main" xmlns="" id="{04116B90-BAF3-1146-8A58-038D4E41F8E2}"/>
              </a:ext>
            </a:extLst>
          </p:cNvPr>
          <p:cNvSpPr>
            <a:spLocks noGrp="1"/>
          </p:cNvSpPr>
          <p:nvPr>
            <p:ph sz="half" idx="2"/>
          </p:nvPr>
        </p:nvSpPr>
        <p:spPr>
          <a:xfrm>
            <a:off x="6172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5" name="Date Placeholder 4">
            <a:extLst>
              <a:ext uri="{FF2B5EF4-FFF2-40B4-BE49-F238E27FC236}">
                <a16:creationId xmlns:a16="http://schemas.microsoft.com/office/drawing/2014/main" xmlns="" id="{098FF2A8-FE50-E04A-92DD-BAB3306111A9}"/>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6" name="Footer Placeholder 5">
            <a:extLst>
              <a:ext uri="{FF2B5EF4-FFF2-40B4-BE49-F238E27FC236}">
                <a16:creationId xmlns:a16="http://schemas.microsoft.com/office/drawing/2014/main" xmlns="" id="{AF84AFAB-B7E8-C446-8CC1-940D80F5A832}"/>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xmlns="" id="{144D3906-1FD1-6145-83FE-92E1C2FD6CB9}"/>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233387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A472BD4-46A2-FD42-B344-29D17F353B5F}"/>
              </a:ext>
            </a:extLst>
          </p:cNvPr>
          <p:cNvSpPr>
            <a:spLocks noGrp="1"/>
          </p:cNvSpPr>
          <p:nvPr>
            <p:ph type="title"/>
          </p:nvPr>
        </p:nvSpPr>
        <p:spPr>
          <a:xfrm>
            <a:off x="839788" y="365125"/>
            <a:ext cx="10515600" cy="1325563"/>
          </a:xfrm>
        </p:spPr>
        <p:txBody>
          <a:bodyPr/>
          <a:lstStyle/>
          <a:p>
            <a:r>
              <a:rPr lang="en-GB"/>
              <a:t>Click to edit Master title style</a:t>
            </a:r>
            <a:endParaRPr lang="it-IT"/>
          </a:p>
        </p:txBody>
      </p:sp>
      <p:sp>
        <p:nvSpPr>
          <p:cNvPr id="3" name="Text Placeholder 2">
            <a:extLst>
              <a:ext uri="{FF2B5EF4-FFF2-40B4-BE49-F238E27FC236}">
                <a16:creationId xmlns:a16="http://schemas.microsoft.com/office/drawing/2014/main" xmlns="" id="{15DF5FA5-CD26-BE4A-AA87-64685ACA84DB}"/>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E6046657-3E64-8047-82F8-9A778416EAF5}"/>
              </a:ext>
            </a:extLst>
          </p:cNvPr>
          <p:cNvSpPr>
            <a:spLocks noGrp="1"/>
          </p:cNvSpPr>
          <p:nvPr>
            <p:ph sz="half" idx="2"/>
          </p:nvPr>
        </p:nvSpPr>
        <p:spPr>
          <a:xfrm>
            <a:off x="839788" y="2505075"/>
            <a:ext cx="515778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5" name="Text Placeholder 4">
            <a:extLst>
              <a:ext uri="{FF2B5EF4-FFF2-40B4-BE49-F238E27FC236}">
                <a16:creationId xmlns:a16="http://schemas.microsoft.com/office/drawing/2014/main" xmlns="" id="{178A3C43-C2A4-1C46-8C8F-A94E230C8C7D}"/>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952F43D3-13D3-4244-BDC4-FC6866845978}"/>
              </a:ext>
            </a:extLst>
          </p:cNvPr>
          <p:cNvSpPr>
            <a:spLocks noGrp="1"/>
          </p:cNvSpPr>
          <p:nvPr>
            <p:ph sz="quarter" idx="4"/>
          </p:nvPr>
        </p:nvSpPr>
        <p:spPr>
          <a:xfrm>
            <a:off x="6172200" y="2505075"/>
            <a:ext cx="51831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7" name="Date Placeholder 6">
            <a:extLst>
              <a:ext uri="{FF2B5EF4-FFF2-40B4-BE49-F238E27FC236}">
                <a16:creationId xmlns:a16="http://schemas.microsoft.com/office/drawing/2014/main" xmlns="" id="{6962D88B-F1EF-6246-9816-D2D034A70615}"/>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8" name="Footer Placeholder 7">
            <a:extLst>
              <a:ext uri="{FF2B5EF4-FFF2-40B4-BE49-F238E27FC236}">
                <a16:creationId xmlns:a16="http://schemas.microsoft.com/office/drawing/2014/main" xmlns="" id="{5515B1F2-DA5B-E349-B799-15B28584747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xmlns="" id="{912943D7-E2CC-ED4B-8849-33D1FF068590}"/>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1087717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6272F2-CFDD-1E4C-B757-484D2B2A41C0}"/>
              </a:ext>
            </a:extLst>
          </p:cNvPr>
          <p:cNvSpPr>
            <a:spLocks noGrp="1"/>
          </p:cNvSpPr>
          <p:nvPr>
            <p:ph type="title"/>
          </p:nvPr>
        </p:nvSpPr>
        <p:spPr/>
        <p:txBody>
          <a:bodyPr/>
          <a:lstStyle/>
          <a:p>
            <a:r>
              <a:rPr lang="en-GB"/>
              <a:t>Click to edit Master title style</a:t>
            </a:r>
            <a:endParaRPr lang="it-IT"/>
          </a:p>
        </p:txBody>
      </p:sp>
      <p:sp>
        <p:nvSpPr>
          <p:cNvPr id="3" name="Date Placeholder 2">
            <a:extLst>
              <a:ext uri="{FF2B5EF4-FFF2-40B4-BE49-F238E27FC236}">
                <a16:creationId xmlns:a16="http://schemas.microsoft.com/office/drawing/2014/main" xmlns="" id="{4EEA7E34-B4F7-FC4C-B467-BDAE3A90F07E}"/>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4" name="Footer Placeholder 3">
            <a:extLst>
              <a:ext uri="{FF2B5EF4-FFF2-40B4-BE49-F238E27FC236}">
                <a16:creationId xmlns:a16="http://schemas.microsoft.com/office/drawing/2014/main" xmlns="" id="{3F353318-5E9F-0749-8EF5-D697668766B8}"/>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xmlns="" id="{86C888ED-B371-7F42-9A23-6F589AA40FF7}"/>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4225255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0D617F2-1888-144F-97EB-EB1E64CFBFD3}"/>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3" name="Footer Placeholder 2">
            <a:extLst>
              <a:ext uri="{FF2B5EF4-FFF2-40B4-BE49-F238E27FC236}">
                <a16:creationId xmlns:a16="http://schemas.microsoft.com/office/drawing/2014/main" xmlns="" id="{6793931C-FDDB-6B46-9B3F-09A28061376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xmlns="" id="{B6830C17-B006-DC45-942F-3DD327DB601D}"/>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679871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D92D9C9-AEAF-524B-969D-5EE95127D0A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it-IT"/>
          </a:p>
        </p:txBody>
      </p:sp>
      <p:sp>
        <p:nvSpPr>
          <p:cNvPr id="3" name="Content Placeholder 2">
            <a:extLst>
              <a:ext uri="{FF2B5EF4-FFF2-40B4-BE49-F238E27FC236}">
                <a16:creationId xmlns:a16="http://schemas.microsoft.com/office/drawing/2014/main" xmlns="" id="{DDFC83DA-FA2C-1343-BEF1-452F22E7626C}"/>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Text Placeholder 3">
            <a:extLst>
              <a:ext uri="{FF2B5EF4-FFF2-40B4-BE49-F238E27FC236}">
                <a16:creationId xmlns:a16="http://schemas.microsoft.com/office/drawing/2014/main" xmlns="" id="{D936CB42-74C6-304E-863C-24797263935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48978DEE-EFF8-DC4B-9078-18797F3F3127}"/>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6" name="Footer Placeholder 5">
            <a:extLst>
              <a:ext uri="{FF2B5EF4-FFF2-40B4-BE49-F238E27FC236}">
                <a16:creationId xmlns:a16="http://schemas.microsoft.com/office/drawing/2014/main" xmlns="" id="{5349599A-3BE8-2B4D-B115-D6216A2BEFCF}"/>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xmlns="" id="{F285D3E1-502F-D547-9359-A996A103A93F}"/>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302396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898FB7-6B5D-B04D-B37A-24D022723C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it-IT"/>
          </a:p>
        </p:txBody>
      </p:sp>
      <p:sp>
        <p:nvSpPr>
          <p:cNvPr id="3" name="Picture Placeholder 2">
            <a:extLst>
              <a:ext uri="{FF2B5EF4-FFF2-40B4-BE49-F238E27FC236}">
                <a16:creationId xmlns:a16="http://schemas.microsoft.com/office/drawing/2014/main" xmlns="" id="{A8A751DB-9B24-0242-A9A4-07D2C48489B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xmlns="" id="{2ED5131F-E4FB-5244-92C6-0C0751E9DBB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4BE0DE74-FF7A-5F46-90CD-966182785A59}"/>
              </a:ext>
            </a:extLst>
          </p:cNvPr>
          <p:cNvSpPr>
            <a:spLocks noGrp="1"/>
          </p:cNvSpPr>
          <p:nvPr>
            <p:ph type="dt" sz="half" idx="10"/>
          </p:nvPr>
        </p:nvSpPr>
        <p:spPr>
          <a:xfrm>
            <a:off x="838200" y="6356350"/>
            <a:ext cx="2743200" cy="365125"/>
          </a:xfrm>
          <a:prstGeom prst="rect">
            <a:avLst/>
          </a:prstGeom>
        </p:spPr>
        <p:txBody>
          <a:bodyPr/>
          <a:lstStyle/>
          <a:p>
            <a:fld id="{03A84BE6-F01B-B04F-8AFB-E3832F65CBF2}" type="datetimeFigureOut">
              <a:rPr lang="it-IT" smtClean="0"/>
              <a:t>14/10/20</a:t>
            </a:fld>
            <a:endParaRPr lang="it-IT"/>
          </a:p>
        </p:txBody>
      </p:sp>
      <p:sp>
        <p:nvSpPr>
          <p:cNvPr id="6" name="Footer Placeholder 5">
            <a:extLst>
              <a:ext uri="{FF2B5EF4-FFF2-40B4-BE49-F238E27FC236}">
                <a16:creationId xmlns:a16="http://schemas.microsoft.com/office/drawing/2014/main" xmlns="" id="{1DC82BC3-DD9D-4F4D-89C2-B3C8440A68AF}"/>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xmlns="" id="{C1A868E2-6A99-E847-A655-EA86DE5EC569}"/>
              </a:ext>
            </a:extLst>
          </p:cNvPr>
          <p:cNvSpPr>
            <a:spLocks noGrp="1"/>
          </p:cNvSpPr>
          <p:nvPr>
            <p:ph type="sldNum" sz="quarter" idx="12"/>
          </p:nvPr>
        </p:nvSpPr>
        <p:spPr/>
        <p:txBody>
          <a:bodyPr/>
          <a:lstStyle/>
          <a:p>
            <a:fld id="{1D74C8E5-8120-164A-8DEA-1C0164A9CBB2}" type="slidenum">
              <a:rPr lang="it-IT" smtClean="0"/>
              <a:t>‹#›</a:t>
            </a:fld>
            <a:endParaRPr lang="it-IT"/>
          </a:p>
        </p:txBody>
      </p:sp>
    </p:spTree>
    <p:extLst>
      <p:ext uri="{BB962C8B-B14F-4D97-AF65-F5344CB8AC3E}">
        <p14:creationId xmlns:p14="http://schemas.microsoft.com/office/powerpoint/2010/main" val="27401268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EE6DA034-41C9-084A-8307-7365BE7668A3}"/>
              </a:ext>
            </a:extLst>
          </p:cNvPr>
          <p:cNvSpPr>
            <a:spLocks noGrp="1"/>
          </p:cNvSpPr>
          <p:nvPr>
            <p:ph type="title"/>
          </p:nvPr>
        </p:nvSpPr>
        <p:spPr>
          <a:xfrm>
            <a:off x="1582492" y="-152525"/>
            <a:ext cx="9027016" cy="1325563"/>
          </a:xfrm>
          <a:prstGeom prst="rect">
            <a:avLst/>
          </a:prstGeom>
        </p:spPr>
        <p:txBody>
          <a:bodyPr vert="horz" lIns="91440" tIns="45720" rIns="91440" bIns="45720" rtlCol="0" anchor="ctr">
            <a:normAutofit/>
          </a:bodyPr>
          <a:lstStyle/>
          <a:p>
            <a:r>
              <a:rPr lang="en-GB" dirty="0"/>
              <a:t>Click to edit Master title style</a:t>
            </a:r>
            <a:endParaRPr lang="it-IT" dirty="0"/>
          </a:p>
        </p:txBody>
      </p:sp>
      <p:sp>
        <p:nvSpPr>
          <p:cNvPr id="6" name="Slide Number Placeholder 5">
            <a:extLst>
              <a:ext uri="{FF2B5EF4-FFF2-40B4-BE49-F238E27FC236}">
                <a16:creationId xmlns:a16="http://schemas.microsoft.com/office/drawing/2014/main" xmlns="" id="{0D9199FD-FE5C-F646-B9DA-56E4B89A3242}"/>
              </a:ext>
            </a:extLst>
          </p:cNvPr>
          <p:cNvSpPr>
            <a:spLocks noGrp="1"/>
          </p:cNvSpPr>
          <p:nvPr>
            <p:ph type="sldNum" sz="quarter" idx="4"/>
          </p:nvPr>
        </p:nvSpPr>
        <p:spPr>
          <a:xfrm>
            <a:off x="-11789" y="6492875"/>
            <a:ext cx="447512" cy="365125"/>
          </a:xfrm>
          <a:prstGeom prst="rect">
            <a:avLst/>
          </a:prstGeom>
        </p:spPr>
        <p:txBody>
          <a:bodyPr vert="horz" lIns="91440" tIns="45720" rIns="91440" bIns="45720" rtlCol="0" anchor="ctr"/>
          <a:lstStyle>
            <a:lvl1pPr algn="r">
              <a:defRPr sz="1600">
                <a:solidFill>
                  <a:schemeClr val="tx1"/>
                </a:solidFill>
                <a:latin typeface="Helvetica" pitchFamily="2" charset="0"/>
              </a:defRPr>
            </a:lvl1pPr>
          </a:lstStyle>
          <a:p>
            <a:fld id="{1D74C8E5-8120-164A-8DEA-1C0164A9CBB2}" type="slidenum">
              <a:rPr lang="it-IT" smtClean="0"/>
              <a:pPr/>
              <a:t>‹#›</a:t>
            </a:fld>
            <a:endParaRPr lang="it-IT" dirty="0"/>
          </a:p>
        </p:txBody>
      </p:sp>
      <p:pic>
        <p:nvPicPr>
          <p:cNvPr id="8" name="Picture 7">
            <a:extLst>
              <a:ext uri="{FF2B5EF4-FFF2-40B4-BE49-F238E27FC236}">
                <a16:creationId xmlns:a16="http://schemas.microsoft.com/office/drawing/2014/main" xmlns="" id="{A2A38825-5B91-7146-9EF8-0F256C8C9BDD}"/>
              </a:ext>
            </a:extLst>
          </p:cNvPr>
          <p:cNvPicPr>
            <a:picLocks noChangeAspect="1"/>
          </p:cNvPicPr>
          <p:nvPr userDrawn="1"/>
        </p:nvPicPr>
        <p:blipFill>
          <a:blip r:embed="rId14"/>
          <a:stretch>
            <a:fillRect/>
          </a:stretch>
        </p:blipFill>
        <p:spPr>
          <a:xfrm rot="16200000">
            <a:off x="-2335190" y="3741145"/>
            <a:ext cx="5481772" cy="60053"/>
          </a:xfrm>
          <a:prstGeom prst="rect">
            <a:avLst/>
          </a:prstGeom>
        </p:spPr>
      </p:pic>
      <p:cxnSp>
        <p:nvCxnSpPr>
          <p:cNvPr id="13" name="Straight Connector 12">
            <a:extLst>
              <a:ext uri="{FF2B5EF4-FFF2-40B4-BE49-F238E27FC236}">
                <a16:creationId xmlns:a16="http://schemas.microsoft.com/office/drawing/2014/main" xmlns="" id="{8F1DE34B-8A29-2146-98B6-8D0303DDBA5F}"/>
              </a:ext>
            </a:extLst>
          </p:cNvPr>
          <p:cNvCxnSpPr>
            <a:cxnSpLocks/>
          </p:cNvCxnSpPr>
          <p:nvPr userDrawn="1"/>
        </p:nvCxnSpPr>
        <p:spPr>
          <a:xfrm>
            <a:off x="2595695" y="876190"/>
            <a:ext cx="7000611" cy="0"/>
          </a:xfrm>
          <a:prstGeom prst="line">
            <a:avLst/>
          </a:prstGeom>
          <a:ln w="25400">
            <a:solidFill>
              <a:srgbClr val="81C3E2"/>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xmlns="" id="{CCF8C1C3-D35B-9C4A-822E-A74082E38D1A}"/>
              </a:ext>
            </a:extLst>
          </p:cNvPr>
          <p:cNvSpPr/>
          <p:nvPr userDrawn="1"/>
        </p:nvSpPr>
        <p:spPr>
          <a:xfrm rot="16200000">
            <a:off x="-2738584" y="3377331"/>
            <a:ext cx="5930899" cy="338554"/>
          </a:xfrm>
          <a:prstGeom prst="rect">
            <a:avLst/>
          </a:prstGeom>
        </p:spPr>
        <p:txBody>
          <a:bodyPr wrap="square">
            <a:spAutoFit/>
          </a:bodyPr>
          <a:lstStyle/>
          <a:p>
            <a:pPr marL="0" indent="0">
              <a:buFont typeface="Arial" panose="020B0604020202020204" pitchFamily="34" charset="0"/>
              <a:buNone/>
            </a:pPr>
            <a:r>
              <a:rPr lang="en-GB" sz="1600" kern="0" dirty="0" smtClean="0">
                <a:solidFill>
                  <a:srgbClr val="000000"/>
                </a:solidFill>
                <a:latin typeface="Helvetica Light"/>
                <a:sym typeface="Helvetica Light"/>
              </a:rPr>
              <a:t>D. De Gruttola, IPPOG Steering group meeting</a:t>
            </a:r>
            <a:r>
              <a:rPr lang="en-GB" sz="1600" kern="0" dirty="0">
                <a:solidFill>
                  <a:srgbClr val="000000"/>
                </a:solidFill>
                <a:latin typeface="Helvetica Light"/>
                <a:sym typeface="Helvetica Light"/>
              </a:rPr>
              <a:t>, </a:t>
            </a:r>
            <a:r>
              <a:rPr lang="en-GB" sz="1600" kern="0" dirty="0" smtClean="0">
                <a:solidFill>
                  <a:srgbClr val="000000"/>
                </a:solidFill>
                <a:latin typeface="Helvetica Light"/>
                <a:sym typeface="Helvetica Light"/>
              </a:rPr>
              <a:t>15 Oct</a:t>
            </a:r>
            <a:r>
              <a:rPr lang="en-GB" sz="1600" kern="0" baseline="0" dirty="0" smtClean="0">
                <a:solidFill>
                  <a:srgbClr val="000000"/>
                </a:solidFill>
                <a:latin typeface="Helvetica Light"/>
                <a:sym typeface="Helvetica Light"/>
              </a:rPr>
              <a:t> 2020</a:t>
            </a:r>
            <a:endParaRPr lang="en-GB" sz="1600" kern="0" dirty="0">
              <a:solidFill>
                <a:srgbClr val="000000"/>
              </a:solidFill>
              <a:latin typeface="Helvetica Light"/>
              <a:sym typeface="Helvetica Light"/>
            </a:endParaRPr>
          </a:p>
        </p:txBody>
      </p:sp>
      <p:pic>
        <p:nvPicPr>
          <p:cNvPr id="14" name="Picture 13" descr="unisa.pn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57588" y="53016"/>
            <a:ext cx="528143" cy="528143"/>
          </a:xfrm>
          <a:prstGeom prst="rect">
            <a:avLst/>
          </a:prstGeom>
        </p:spPr>
      </p:pic>
      <p:pic>
        <p:nvPicPr>
          <p:cNvPr id="15" name="logo_INFN_new.png" descr="logo_INFN_new.png">
            <a:extLst>
              <a:ext uri="{FF2B5EF4-FFF2-40B4-BE49-F238E27FC236}">
                <a16:creationId xmlns:a16="http://schemas.microsoft.com/office/drawing/2014/main" xmlns="" id="{A03AA02D-E1D8-C243-9AE9-5C8BB26870A4}"/>
              </a:ext>
            </a:extLst>
          </p:cNvPr>
          <p:cNvPicPr>
            <a:picLocks noChangeAspect="1"/>
          </p:cNvPicPr>
          <p:nvPr userDrawn="1"/>
        </p:nvPicPr>
        <p:blipFill>
          <a:blip r:embed="rId16"/>
          <a:srcRect/>
          <a:stretch>
            <a:fillRect/>
          </a:stretch>
        </p:blipFill>
        <p:spPr>
          <a:xfrm>
            <a:off x="0" y="606309"/>
            <a:ext cx="659631" cy="348047"/>
          </a:xfrm>
          <a:prstGeom prst="rect">
            <a:avLst/>
          </a:prstGeom>
          <a:ln w="12700" cap="flat">
            <a:noFill/>
            <a:miter lim="400000"/>
          </a:ln>
          <a:effectLst/>
        </p:spPr>
      </p:pic>
    </p:spTree>
    <p:extLst>
      <p:ext uri="{BB962C8B-B14F-4D97-AF65-F5344CB8AC3E}">
        <p14:creationId xmlns:p14="http://schemas.microsoft.com/office/powerpoint/2010/main" val="716089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897" r:id="rId12"/>
  </p:sldLayoutIdLst>
  <p:txStyles>
    <p:titleStyle>
      <a:lvl1pPr algn="l" defTabSz="914400" rtl="0" eaLnBrk="1" latinLnBrk="0" hangingPunct="1">
        <a:lnSpc>
          <a:spcPct val="90000"/>
        </a:lnSpc>
        <a:spcBef>
          <a:spcPct val="0"/>
        </a:spcBef>
        <a:buNone/>
        <a:defRPr sz="5000" b="1" kern="1200">
          <a:solidFill>
            <a:srgbClr val="2C96FC"/>
          </a:solidFill>
          <a:latin typeface="Helvetic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E237F4C-D6C1-2048-B156-E7FC626A9C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xmlns="" id="{BA01D59F-0373-B949-B805-DCDAF17457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xmlns="" id="{488305C4-0AB0-DA4F-BEC2-13CB218B9C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027E13-833C-974F-977D-9175C503AD04}" type="datetimeFigureOut">
              <a:rPr lang="en-GB" smtClean="0"/>
              <a:t>14/10/20</a:t>
            </a:fld>
            <a:endParaRPr lang="en-GB"/>
          </a:p>
        </p:txBody>
      </p:sp>
      <p:sp>
        <p:nvSpPr>
          <p:cNvPr id="5" name="Footer Placeholder 4">
            <a:extLst>
              <a:ext uri="{FF2B5EF4-FFF2-40B4-BE49-F238E27FC236}">
                <a16:creationId xmlns:a16="http://schemas.microsoft.com/office/drawing/2014/main" xmlns="" id="{940FFF55-6E36-724E-81A9-E49DD7BCF8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1F59AB41-F058-884D-9944-BD4D07619F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4C8E5-8120-164A-8DEA-1C0164A9CBB2}" type="slidenum">
              <a:rPr lang="it-IT" smtClean="0"/>
              <a:pPr/>
              <a:t>‹#›</a:t>
            </a:fld>
            <a:endParaRPr lang="it-IT" dirty="0"/>
          </a:p>
        </p:txBody>
      </p:sp>
    </p:spTree>
    <p:extLst>
      <p:ext uri="{BB962C8B-B14F-4D97-AF65-F5344CB8AC3E}">
        <p14:creationId xmlns:p14="http://schemas.microsoft.com/office/powerpoint/2010/main" val="1006337742"/>
      </p:ext>
    </p:extLst>
  </p:cSld>
  <p:clrMap bg1="lt1" tx1="dk1" bg2="lt2" tx2="dk2" accent1="accent1" accent2="accent2" accent3="accent3" accent4="accent4" accent5="accent5" accent6="accent6" hlink="hlink" folHlink="folHlink"/>
  <p:sldLayoutIdLst>
    <p:sldLayoutId id="2147484037" r:id="rId1"/>
    <p:sldLayoutId id="2147484038" r:id="rId2"/>
    <p:sldLayoutId id="2147484039" r:id="rId3"/>
    <p:sldLayoutId id="2147484040" r:id="rId4"/>
    <p:sldLayoutId id="2147484041" r:id="rId5"/>
    <p:sldLayoutId id="2147484042" r:id="rId6"/>
    <p:sldLayoutId id="2147484043" r:id="rId7"/>
    <p:sldLayoutId id="2147484044" r:id="rId8"/>
    <p:sldLayoutId id="2147484045" r:id="rId9"/>
    <p:sldLayoutId id="2147484046" r:id="rId10"/>
    <p:sldLayoutId id="21474840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6.xml"/><Relationship Id="rId5" Type="http://schemas.openxmlformats.org/officeDocument/2006/relationships/image" Target="../media/image8.png"/><Relationship Id="rId1" Type="http://schemas.microsoft.com/office/2007/relationships/media" Target="../media/media1.mp4"/><Relationship Id="rId2" Type="http://schemas.openxmlformats.org/officeDocument/2006/relationships/video" Target="../media/media1.mp4"/></Relationships>
</file>

<file path=ppt/slides/_rels/slide12.xml.rels><?xml version="1.0" encoding="UTF-8" standalone="yes"?>
<Relationships xmlns="http://schemas.openxmlformats.org/package/2006/relationships"><Relationship Id="rId3" Type="http://schemas.openxmlformats.org/officeDocument/2006/relationships/image" Target="../media/image26.tiff"/><Relationship Id="rId4" Type="http://schemas.openxmlformats.org/officeDocument/2006/relationships/image" Target="../media/image27.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3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31.tiff"/></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2.xml"/><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emf"/><Relationship Id="rId8" Type="http://schemas.openxmlformats.org/officeDocument/2006/relationships/image" Target="../media/image8.png"/><Relationship Id="rId9" Type="http://schemas.openxmlformats.org/officeDocument/2006/relationships/hyperlink" Target="http://darkside.lngs.infn.it/outreach/promotional-video-2/" TargetMode="External"/><Relationship Id="rId1" Type="http://schemas.microsoft.com/office/2007/relationships/media" Target="../media/media1.mp4"/><Relationship Id="rId2" Type="http://schemas.openxmlformats.org/officeDocument/2006/relationships/video" Target="../media/media1.mp4"/></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4.xml"/><Relationship Id="rId5" Type="http://schemas.openxmlformats.org/officeDocument/2006/relationships/image" Target="../media/image10.png"/><Relationship Id="rId1" Type="http://schemas.microsoft.com/office/2007/relationships/media" Target="../media/media2.mp4"/><Relationship Id="rId2" Type="http://schemas.openxmlformats.org/officeDocument/2006/relationships/video" Target="../media/media2.mp4"/></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emf"/><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tiff"/><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image" Target="../media/image7.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839DDAD1-8FE4-304A-8AF9-FA8E2A242C26}"/>
              </a:ext>
            </a:extLst>
          </p:cNvPr>
          <p:cNvSpPr/>
          <p:nvPr/>
        </p:nvSpPr>
        <p:spPr>
          <a:xfrm>
            <a:off x="-15186" y="0"/>
            <a:ext cx="12207186" cy="5648656"/>
          </a:xfrm>
          <a:prstGeom prst="rect">
            <a:avLst/>
          </a:prstGeom>
          <a:solidFill>
            <a:srgbClr val="2C96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xmlns="" id="{466603C3-6EA4-4E4F-A586-6EBDA3097D14}"/>
              </a:ext>
            </a:extLst>
          </p:cNvPr>
          <p:cNvSpPr/>
          <p:nvPr/>
        </p:nvSpPr>
        <p:spPr>
          <a:xfrm>
            <a:off x="39696" y="1759047"/>
            <a:ext cx="4950827" cy="3403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Ultra Fast Silicon Detector…">
            <a:extLst>
              <a:ext uri="{FF2B5EF4-FFF2-40B4-BE49-F238E27FC236}">
                <a16:creationId xmlns:a16="http://schemas.microsoft.com/office/drawing/2014/main" xmlns="" id="{64652E3E-65EF-B045-9156-8A172931AC8C}"/>
              </a:ext>
            </a:extLst>
          </p:cNvPr>
          <p:cNvSpPr txBox="1"/>
          <p:nvPr/>
        </p:nvSpPr>
        <p:spPr>
          <a:xfrm>
            <a:off x="2756929" y="-200639"/>
            <a:ext cx="6706261" cy="1289456"/>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defTabSz="457200">
              <a:lnSpc>
                <a:spcPts val="10500"/>
              </a:lnSpc>
              <a:defRPr sz="5000" b="1">
                <a:latin typeface="Helvetica"/>
                <a:ea typeface="Helvetica"/>
                <a:cs typeface="Helvetica"/>
                <a:sym typeface="Helvetica"/>
              </a:defRPr>
            </a:pPr>
            <a:r>
              <a:rPr lang="en-GB" sz="5000" dirty="0" err="1">
                <a:solidFill>
                  <a:schemeClr val="bg1"/>
                </a:solidFill>
                <a:latin typeface="Helvetica" pitchFamily="2" charset="0"/>
              </a:rPr>
              <a:t>Darkside</a:t>
            </a:r>
            <a:r>
              <a:rPr lang="en-GB" sz="5000" dirty="0">
                <a:solidFill>
                  <a:schemeClr val="bg1"/>
                </a:solidFill>
                <a:latin typeface="Helvetica" pitchFamily="2" charset="0"/>
              </a:rPr>
              <a:t> </a:t>
            </a:r>
            <a:r>
              <a:rPr lang="en-GB" sz="5000" dirty="0" err="1">
                <a:solidFill>
                  <a:schemeClr val="bg1"/>
                </a:solidFill>
                <a:latin typeface="Helvetica" pitchFamily="2" charset="0"/>
              </a:rPr>
              <a:t>Masterclass</a:t>
            </a:r>
            <a:endParaRPr lang="en-GB" sz="5000" dirty="0">
              <a:solidFill>
                <a:schemeClr val="bg1"/>
              </a:solidFill>
              <a:latin typeface="Helvetica" pitchFamily="2" charset="0"/>
            </a:endParaRPr>
          </a:p>
        </p:txBody>
      </p:sp>
      <p:sp>
        <p:nvSpPr>
          <p:cNvPr id="27" name="Line">
            <a:extLst>
              <a:ext uri="{FF2B5EF4-FFF2-40B4-BE49-F238E27FC236}">
                <a16:creationId xmlns:a16="http://schemas.microsoft.com/office/drawing/2014/main" xmlns="" id="{BEA1A160-A495-CD4C-96E6-4A4CB5E2EF9B}"/>
              </a:ext>
            </a:extLst>
          </p:cNvPr>
          <p:cNvSpPr/>
          <p:nvPr/>
        </p:nvSpPr>
        <p:spPr>
          <a:xfrm>
            <a:off x="750741" y="1009788"/>
            <a:ext cx="10603059" cy="48940"/>
          </a:xfrm>
          <a:prstGeom prst="line">
            <a:avLst/>
          </a:prstGeom>
          <a:ln w="31750">
            <a:solidFill>
              <a:srgbClr val="002060">
                <a:alpha val="58000"/>
              </a:srgbClr>
            </a:solidFill>
            <a:miter lim="400000"/>
          </a:ln>
        </p:spPr>
        <p:txBody>
          <a:bodyPr lIns="50800" tIns="50800" rIns="50800" bIns="50800" anchor="ctr"/>
          <a:lstStyle/>
          <a:p>
            <a:pPr>
              <a:defRPr sz="2400"/>
            </a:pPr>
            <a:endParaRPr lang="en-GB" dirty="0">
              <a:latin typeface="Helvetica" pitchFamily="2" charset="0"/>
            </a:endParaRPr>
          </a:p>
        </p:txBody>
      </p:sp>
      <p:grpSp>
        <p:nvGrpSpPr>
          <p:cNvPr id="36" name="Group 35">
            <a:extLst>
              <a:ext uri="{FF2B5EF4-FFF2-40B4-BE49-F238E27FC236}">
                <a16:creationId xmlns:a16="http://schemas.microsoft.com/office/drawing/2014/main" xmlns="" id="{4B8678EE-36DD-4546-AB9E-A52B721E5D51}"/>
              </a:ext>
            </a:extLst>
          </p:cNvPr>
          <p:cNvGrpSpPr/>
          <p:nvPr/>
        </p:nvGrpSpPr>
        <p:grpSpPr>
          <a:xfrm>
            <a:off x="-15186" y="5689586"/>
            <a:ext cx="5426184" cy="1209344"/>
            <a:chOff x="4114782" y="3859192"/>
            <a:chExt cx="5426184" cy="1209344"/>
          </a:xfrm>
        </p:grpSpPr>
        <p:pic>
          <p:nvPicPr>
            <p:cNvPr id="1026" name="Picture 2">
              <a:extLst>
                <a:ext uri="{FF2B5EF4-FFF2-40B4-BE49-F238E27FC236}">
                  <a16:creationId xmlns:a16="http://schemas.microsoft.com/office/drawing/2014/main" xmlns="" id="{5F732D17-4D12-C24F-A42C-A06E9B3BE5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782" y="3859192"/>
              <a:ext cx="1168414" cy="1168414"/>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xmlns="" id="{E93096EC-C4E3-C542-B4B4-A9228DA84331}"/>
                </a:ext>
              </a:extLst>
            </p:cNvPr>
            <p:cNvSpPr/>
            <p:nvPr/>
          </p:nvSpPr>
          <p:spPr>
            <a:xfrm>
              <a:off x="5267775" y="4422205"/>
              <a:ext cx="4273191" cy="646331"/>
            </a:xfrm>
            <a:prstGeom prst="rect">
              <a:avLst/>
            </a:prstGeom>
          </p:spPr>
          <p:txBody>
            <a:bodyPr wrap="square">
              <a:spAutoFit/>
            </a:bodyPr>
            <a:lstStyle/>
            <a:p>
              <a:r>
                <a:rPr lang="it-IT" dirty="0" smtClean="0">
                  <a:latin typeface="Helvetica" pitchFamily="2" charset="0"/>
                </a:rPr>
                <a:t>IPPOG </a:t>
              </a:r>
              <a:r>
                <a:rPr lang="it-IT" dirty="0" err="1" smtClean="0">
                  <a:latin typeface="Helvetica" pitchFamily="2" charset="0"/>
                </a:rPr>
                <a:t>Steering</a:t>
              </a:r>
              <a:r>
                <a:rPr lang="it-IT" dirty="0" smtClean="0">
                  <a:latin typeface="Helvetica" pitchFamily="2" charset="0"/>
                </a:rPr>
                <a:t> </a:t>
              </a:r>
              <a:r>
                <a:rPr lang="it-IT" dirty="0" err="1" smtClean="0">
                  <a:latin typeface="Helvetica" pitchFamily="2" charset="0"/>
                </a:rPr>
                <a:t>group</a:t>
              </a:r>
              <a:r>
                <a:rPr lang="it-IT" dirty="0" smtClean="0">
                  <a:latin typeface="Helvetica" pitchFamily="2" charset="0"/>
                </a:rPr>
                <a:t> meeting CERN15 </a:t>
              </a:r>
              <a:r>
                <a:rPr lang="it-IT" dirty="0" err="1" smtClean="0">
                  <a:latin typeface="Helvetica" pitchFamily="2" charset="0"/>
                </a:rPr>
                <a:t>October</a:t>
              </a:r>
              <a:r>
                <a:rPr lang="it-IT" dirty="0" smtClean="0">
                  <a:latin typeface="Helvetica" pitchFamily="2" charset="0"/>
                </a:rPr>
                <a:t> 2020</a:t>
              </a:r>
              <a:endParaRPr lang="it-IT" dirty="0">
                <a:latin typeface="Helvetica" pitchFamily="2" charset="0"/>
              </a:endParaRPr>
            </a:p>
          </p:txBody>
        </p:sp>
      </p:grpSp>
      <p:sp>
        <p:nvSpPr>
          <p:cNvPr id="38" name="Rectangle 37">
            <a:extLst>
              <a:ext uri="{FF2B5EF4-FFF2-40B4-BE49-F238E27FC236}">
                <a16:creationId xmlns:a16="http://schemas.microsoft.com/office/drawing/2014/main" xmlns="" id="{B22D017D-6C3F-7D41-BAC3-7419A2524220}"/>
              </a:ext>
            </a:extLst>
          </p:cNvPr>
          <p:cNvSpPr/>
          <p:nvPr/>
        </p:nvSpPr>
        <p:spPr>
          <a:xfrm>
            <a:off x="5194664" y="2112492"/>
            <a:ext cx="6957640" cy="3046988"/>
          </a:xfrm>
          <a:prstGeom prst="rect">
            <a:avLst/>
          </a:prstGeom>
        </p:spPr>
        <p:txBody>
          <a:bodyPr wrap="square">
            <a:spAutoFit/>
          </a:bodyPr>
          <a:lstStyle/>
          <a:p>
            <a:pPr marL="342900" indent="-342900">
              <a:buFont typeface="Arial" panose="020B0604020202020204" pitchFamily="34" charset="0"/>
              <a:buChar char="•"/>
            </a:pPr>
            <a:r>
              <a:rPr lang="en-GB" sz="2400" b="1" kern="0" dirty="0">
                <a:latin typeface="Helvetica Light"/>
                <a:sym typeface="Helvetica Light"/>
              </a:rPr>
              <a:t>Organized in classes also remotely connected between different countries</a:t>
            </a:r>
          </a:p>
          <a:p>
            <a:pPr marL="342900" indent="-342900">
              <a:buFont typeface="Arial" panose="020B0604020202020204" pitchFamily="34" charset="0"/>
              <a:buChar char="•"/>
            </a:pPr>
            <a:r>
              <a:rPr lang="en-GB" sz="2400" kern="0" dirty="0">
                <a:latin typeface="Helvetica Light"/>
                <a:sym typeface="Helvetica Light"/>
              </a:rPr>
              <a:t>Lessons about the physics case and the experiment</a:t>
            </a:r>
          </a:p>
          <a:p>
            <a:pPr marL="342900" indent="-342900">
              <a:buFont typeface="Arial" panose="020B0604020202020204" pitchFamily="34" charset="0"/>
              <a:buChar char="•"/>
            </a:pPr>
            <a:r>
              <a:rPr lang="en-GB" sz="2400" kern="0" dirty="0">
                <a:latin typeface="Helvetica Light"/>
                <a:sym typeface="Helvetica Light"/>
              </a:rPr>
              <a:t>Data analysis via </a:t>
            </a:r>
            <a:r>
              <a:rPr lang="en-GB" sz="2400" kern="0" dirty="0" smtClean="0">
                <a:latin typeface="Helvetica Light"/>
                <a:sym typeface="Helvetica Light"/>
              </a:rPr>
              <a:t>Excel (and root)</a:t>
            </a:r>
            <a:endParaRPr lang="en-GB" sz="2400" kern="0" dirty="0">
              <a:latin typeface="Helvetica Light"/>
              <a:sym typeface="Helvetica Light"/>
            </a:endParaRPr>
          </a:p>
          <a:p>
            <a:pPr marL="342900" indent="-342900">
              <a:buFont typeface="Arial" panose="020B0604020202020204" pitchFamily="34" charset="0"/>
              <a:buChar char="•"/>
            </a:pPr>
            <a:r>
              <a:rPr lang="en-GB" sz="2400" kern="0" dirty="0">
                <a:latin typeface="Helvetica Light"/>
                <a:sym typeface="Helvetica Light"/>
              </a:rPr>
              <a:t>Discussion of the results together with a small competition</a:t>
            </a:r>
          </a:p>
          <a:p>
            <a:pPr marL="342900" indent="-342900">
              <a:buFont typeface="Arial" panose="020B0604020202020204" pitchFamily="34" charset="0"/>
              <a:buChar char="•"/>
            </a:pPr>
            <a:endParaRPr lang="en-GB" sz="2400" kern="0" dirty="0">
              <a:latin typeface="Helvetica Light"/>
              <a:sym typeface="Helvetica Light"/>
            </a:endParaRPr>
          </a:p>
        </p:txBody>
      </p:sp>
      <p:sp>
        <p:nvSpPr>
          <p:cNvPr id="13" name="Rectangle 12">
            <a:extLst>
              <a:ext uri="{FF2B5EF4-FFF2-40B4-BE49-F238E27FC236}">
                <a16:creationId xmlns:a16="http://schemas.microsoft.com/office/drawing/2014/main" xmlns="" id="{3C0CC439-68B0-BC45-9778-9F4438BDAED3}"/>
              </a:ext>
            </a:extLst>
          </p:cNvPr>
          <p:cNvSpPr/>
          <p:nvPr/>
        </p:nvSpPr>
        <p:spPr>
          <a:xfrm>
            <a:off x="249537" y="2274838"/>
            <a:ext cx="4430040" cy="2308324"/>
          </a:xfrm>
          <a:prstGeom prst="rect">
            <a:avLst/>
          </a:prstGeom>
        </p:spPr>
        <p:txBody>
          <a:bodyPr wrap="square">
            <a:spAutoFit/>
          </a:bodyPr>
          <a:lstStyle/>
          <a:p>
            <a:pPr algn="ctr"/>
            <a:r>
              <a:rPr lang="en-GB" sz="2400" kern="0" dirty="0" smtClean="0">
                <a:solidFill>
                  <a:srgbClr val="000000"/>
                </a:solidFill>
                <a:latin typeface="Helvetica Light"/>
                <a:sym typeface="Helvetica Light"/>
              </a:rPr>
              <a:t>Get a feeling of the physics case behind and of the </a:t>
            </a:r>
            <a:r>
              <a:rPr lang="en-GB" sz="2400" kern="0" dirty="0" err="1" smtClean="0">
                <a:solidFill>
                  <a:srgbClr val="000000"/>
                </a:solidFill>
                <a:latin typeface="Helvetica Light"/>
                <a:sym typeface="Helvetica Light"/>
              </a:rPr>
              <a:t>Darkside</a:t>
            </a:r>
            <a:r>
              <a:rPr lang="en-GB" sz="2400" kern="0" dirty="0" smtClean="0">
                <a:solidFill>
                  <a:srgbClr val="000000"/>
                </a:solidFill>
                <a:latin typeface="Helvetica Light"/>
                <a:sym typeface="Helvetica Light"/>
              </a:rPr>
              <a:t> experiment solution, making the students face also the (simplified) analysis steps that lead to the final results</a:t>
            </a:r>
            <a:endParaRPr lang="en-GB" sz="2400" kern="0" dirty="0">
              <a:solidFill>
                <a:srgbClr val="000000"/>
              </a:solidFill>
              <a:latin typeface="Helvetica Light"/>
              <a:sym typeface="Helvetica Light"/>
            </a:endParaRPr>
          </a:p>
        </p:txBody>
      </p:sp>
      <p:sp>
        <p:nvSpPr>
          <p:cNvPr id="14" name="Rectangle 13">
            <a:extLst>
              <a:ext uri="{FF2B5EF4-FFF2-40B4-BE49-F238E27FC236}">
                <a16:creationId xmlns:a16="http://schemas.microsoft.com/office/drawing/2014/main" xmlns="" id="{147FC6C7-DEE6-F94A-BC63-AF63E3185DE4}"/>
              </a:ext>
            </a:extLst>
          </p:cNvPr>
          <p:cNvSpPr/>
          <p:nvPr/>
        </p:nvSpPr>
        <p:spPr>
          <a:xfrm>
            <a:off x="-43129" y="1009029"/>
            <a:ext cx="12397317" cy="800219"/>
          </a:xfrm>
          <a:prstGeom prst="rect">
            <a:avLst/>
          </a:prstGeom>
        </p:spPr>
        <p:txBody>
          <a:bodyPr wrap="square">
            <a:spAutoFit/>
          </a:bodyPr>
          <a:lstStyle/>
          <a:p>
            <a:r>
              <a:rPr lang="en-GB" sz="2400" b="1" u="sng" kern="0" dirty="0" err="1" smtClean="0">
                <a:solidFill>
                  <a:schemeClr val="bg1"/>
                </a:solidFill>
                <a:latin typeface="Helvetica Light"/>
                <a:sym typeface="Helvetica Light"/>
              </a:rPr>
              <a:t>D.De</a:t>
            </a:r>
            <a:r>
              <a:rPr lang="en-GB" sz="2400" b="1" u="sng" kern="0" dirty="0" smtClean="0">
                <a:solidFill>
                  <a:schemeClr val="bg1"/>
                </a:solidFill>
                <a:latin typeface="Helvetica Light"/>
                <a:sym typeface="Helvetica Light"/>
              </a:rPr>
              <a:t> Gruttola</a:t>
            </a:r>
            <a:r>
              <a:rPr lang="en-GB" sz="2400" b="1" kern="0" dirty="0" smtClean="0">
                <a:solidFill>
                  <a:schemeClr val="bg1"/>
                </a:solidFill>
                <a:latin typeface="Helvetica Light"/>
                <a:sym typeface="Helvetica Light"/>
              </a:rPr>
              <a:t>*, </a:t>
            </a:r>
            <a:r>
              <a:rPr lang="en-GB" sz="2200" b="1" kern="0" dirty="0" smtClean="0">
                <a:solidFill>
                  <a:schemeClr val="bg1"/>
                </a:solidFill>
                <a:latin typeface="Helvetica Light"/>
                <a:sym typeface="Helvetica Light"/>
              </a:rPr>
              <a:t>F. </a:t>
            </a:r>
            <a:r>
              <a:rPr lang="en-GB" sz="2200" b="1" kern="0" dirty="0" err="1" smtClean="0">
                <a:solidFill>
                  <a:schemeClr val="bg1"/>
                </a:solidFill>
                <a:latin typeface="Helvetica Light"/>
                <a:sym typeface="Helvetica Light"/>
              </a:rPr>
              <a:t>Carnesecchi</a:t>
            </a:r>
            <a:r>
              <a:rPr lang="en-GB" sz="2200" b="1" kern="0" dirty="0" smtClean="0">
                <a:solidFill>
                  <a:schemeClr val="bg1"/>
                </a:solidFill>
                <a:latin typeface="Helvetica Light"/>
                <a:sym typeface="Helvetica Light"/>
              </a:rPr>
              <a:t>, F. </a:t>
            </a:r>
            <a:r>
              <a:rPr lang="en-GB" sz="2200" b="1" kern="0" dirty="0" err="1" smtClean="0">
                <a:solidFill>
                  <a:schemeClr val="bg1"/>
                </a:solidFill>
                <a:latin typeface="Helvetica Light"/>
                <a:sym typeface="Helvetica Light"/>
              </a:rPr>
              <a:t>Coccetti</a:t>
            </a:r>
            <a:r>
              <a:rPr lang="en-GB" sz="2200" b="1" kern="0" dirty="0" smtClean="0">
                <a:solidFill>
                  <a:schemeClr val="bg1"/>
                </a:solidFill>
                <a:latin typeface="Helvetica Light"/>
                <a:sym typeface="Helvetica Light"/>
              </a:rPr>
              <a:t>, M. </a:t>
            </a:r>
            <a:r>
              <a:rPr lang="en-GB" sz="2200" b="1" kern="0" dirty="0" err="1" smtClean="0">
                <a:solidFill>
                  <a:schemeClr val="bg1"/>
                </a:solidFill>
                <a:latin typeface="Helvetica Light"/>
                <a:sym typeface="Helvetica Light"/>
              </a:rPr>
              <a:t>Garbini</a:t>
            </a:r>
            <a:r>
              <a:rPr lang="en-GB" sz="2200" b="1" kern="0" dirty="0" smtClean="0">
                <a:solidFill>
                  <a:schemeClr val="bg1"/>
                </a:solidFill>
                <a:latin typeface="Helvetica Light"/>
                <a:sym typeface="Helvetica Light"/>
              </a:rPr>
              <a:t>, D. </a:t>
            </a:r>
            <a:r>
              <a:rPr lang="en-GB" sz="2200" b="1" kern="0" dirty="0" err="1" smtClean="0">
                <a:solidFill>
                  <a:schemeClr val="bg1"/>
                </a:solidFill>
                <a:latin typeface="Helvetica Light"/>
                <a:sym typeface="Helvetica Light"/>
              </a:rPr>
              <a:t>Hatzifotadou</a:t>
            </a:r>
            <a:r>
              <a:rPr lang="en-GB" sz="2200" b="1" kern="0" dirty="0" smtClean="0">
                <a:solidFill>
                  <a:schemeClr val="bg1"/>
                </a:solidFill>
                <a:latin typeface="Helvetica Light"/>
                <a:sym typeface="Helvetica Light"/>
              </a:rPr>
              <a:t>, R. </a:t>
            </a:r>
            <a:r>
              <a:rPr lang="en-GB" sz="2200" b="1" kern="0" dirty="0" err="1" smtClean="0">
                <a:solidFill>
                  <a:schemeClr val="bg1"/>
                </a:solidFill>
                <a:latin typeface="Helvetica Light"/>
                <a:sym typeface="Helvetica Light"/>
              </a:rPr>
              <a:t>Nania</a:t>
            </a:r>
            <a:r>
              <a:rPr lang="en-GB" sz="2200" b="1" kern="0" dirty="0" smtClean="0">
                <a:solidFill>
                  <a:schemeClr val="bg1"/>
                </a:solidFill>
                <a:latin typeface="Helvetica Light"/>
                <a:sym typeface="Helvetica Light"/>
              </a:rPr>
              <a:t>, C. Pellegrino       </a:t>
            </a:r>
          </a:p>
          <a:p>
            <a:pPr algn="just"/>
            <a:r>
              <a:rPr lang="en-GB" sz="2200" kern="0" dirty="0" smtClean="0">
                <a:solidFill>
                  <a:schemeClr val="bg1"/>
                </a:solidFill>
                <a:latin typeface="Helvetica Light"/>
                <a:sym typeface="Helvetica Light"/>
              </a:rPr>
              <a:t>*University </a:t>
            </a:r>
            <a:r>
              <a:rPr lang="en-GB" sz="2200" kern="0" dirty="0">
                <a:solidFill>
                  <a:schemeClr val="bg1"/>
                </a:solidFill>
                <a:latin typeface="Helvetica Light"/>
                <a:sym typeface="Helvetica Light"/>
              </a:rPr>
              <a:t>and INFN of </a:t>
            </a:r>
            <a:r>
              <a:rPr lang="en-GB" sz="2200" kern="0" dirty="0" smtClean="0">
                <a:solidFill>
                  <a:schemeClr val="bg1"/>
                </a:solidFill>
                <a:latin typeface="Helvetica Light"/>
                <a:sym typeface="Helvetica Light"/>
              </a:rPr>
              <a:t>Salerno, Italy</a:t>
            </a:r>
            <a:endParaRPr lang="en-GB" sz="2200" kern="0" dirty="0">
              <a:solidFill>
                <a:schemeClr val="bg1"/>
              </a:solidFill>
              <a:latin typeface="Helvetica Light"/>
              <a:sym typeface="Helvetica Light"/>
            </a:endParaRPr>
          </a:p>
        </p:txBody>
      </p:sp>
      <p:sp>
        <p:nvSpPr>
          <p:cNvPr id="10" name="Rectangle 9">
            <a:extLst>
              <a:ext uri="{FF2B5EF4-FFF2-40B4-BE49-F238E27FC236}">
                <a16:creationId xmlns:a16="http://schemas.microsoft.com/office/drawing/2014/main" xmlns="" id="{04602EED-60D8-F24F-9CFA-3792ECC9D333}"/>
              </a:ext>
            </a:extLst>
          </p:cNvPr>
          <p:cNvSpPr/>
          <p:nvPr/>
        </p:nvSpPr>
        <p:spPr>
          <a:xfrm>
            <a:off x="-15186" y="5283481"/>
            <a:ext cx="12207186" cy="36660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xmlns="" id="{22CF6221-D9FA-6448-9981-B8DC700239F0}"/>
              </a:ext>
            </a:extLst>
          </p:cNvPr>
          <p:cNvSpPr/>
          <p:nvPr/>
        </p:nvSpPr>
        <p:spPr>
          <a:xfrm>
            <a:off x="6572922" y="5291308"/>
            <a:ext cx="5619078" cy="369332"/>
          </a:xfrm>
          <a:prstGeom prst="rect">
            <a:avLst/>
          </a:prstGeom>
        </p:spPr>
        <p:txBody>
          <a:bodyPr wrap="square">
            <a:spAutoFit/>
          </a:bodyPr>
          <a:lstStyle/>
          <a:p>
            <a:pPr algn="ctr"/>
            <a:r>
              <a:rPr lang="en-GB" kern="0" dirty="0">
                <a:solidFill>
                  <a:schemeClr val="bg1"/>
                </a:solidFill>
                <a:latin typeface="Helvetica Light"/>
                <a:sym typeface="Helvetica Light"/>
              </a:rPr>
              <a:t>Masterclass developed and realized by Centro Fermi</a:t>
            </a:r>
          </a:p>
        </p:txBody>
      </p:sp>
      <p:pic>
        <p:nvPicPr>
          <p:cNvPr id="18" name="Picture 17" descr="unis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25675" y="5771020"/>
            <a:ext cx="1026630" cy="1026630"/>
          </a:xfrm>
          <a:prstGeom prst="rect">
            <a:avLst/>
          </a:prstGeom>
        </p:spPr>
      </p:pic>
      <p:pic>
        <p:nvPicPr>
          <p:cNvPr id="19" name="logo_INFN_new.png" descr="logo_INFN_new.png">
            <a:extLst>
              <a:ext uri="{FF2B5EF4-FFF2-40B4-BE49-F238E27FC236}">
                <a16:creationId xmlns:a16="http://schemas.microsoft.com/office/drawing/2014/main" xmlns="" id="{A03AA02D-E1D8-C243-9AE9-5C8BB26870A4}"/>
              </a:ext>
            </a:extLst>
          </p:cNvPr>
          <p:cNvPicPr>
            <a:picLocks noChangeAspect="1"/>
          </p:cNvPicPr>
          <p:nvPr/>
        </p:nvPicPr>
        <p:blipFill>
          <a:blip r:embed="rId5"/>
          <a:srcRect/>
          <a:stretch>
            <a:fillRect/>
          </a:stretch>
        </p:blipFill>
        <p:spPr>
          <a:xfrm>
            <a:off x="9193176" y="5771020"/>
            <a:ext cx="1932500" cy="1019662"/>
          </a:xfrm>
          <a:prstGeom prst="rect">
            <a:avLst/>
          </a:prstGeom>
          <a:ln w="12700" cap="flat">
            <a:noFill/>
            <a:miter lim="400000"/>
          </a:ln>
          <a:effectLst/>
        </p:spPr>
      </p:pic>
    </p:spTree>
    <p:extLst>
      <p:ext uri="{BB962C8B-B14F-4D97-AF65-F5344CB8AC3E}">
        <p14:creationId xmlns:p14="http://schemas.microsoft.com/office/powerpoint/2010/main" val="379635358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 xmlns:a16="http://schemas.microsoft.com/office/drawing/2014/main" id="{77A94994-8D6E-7942-ACE7-CEFA91B880D6}"/>
              </a:ext>
            </a:extLst>
          </p:cNvPr>
          <p:cNvSpPr txBox="1"/>
          <p:nvPr/>
        </p:nvSpPr>
        <p:spPr>
          <a:xfrm>
            <a:off x="242047" y="3267635"/>
            <a:ext cx="184731" cy="369332"/>
          </a:xfrm>
          <a:prstGeom prst="rect">
            <a:avLst/>
          </a:prstGeom>
          <a:noFill/>
        </p:spPr>
        <p:txBody>
          <a:bodyPr wrap="none" rtlCol="0">
            <a:spAutoFit/>
          </a:bodyPr>
          <a:lstStyle/>
          <a:p>
            <a:endParaRPr lang="en-GB" dirty="0"/>
          </a:p>
        </p:txBody>
      </p:sp>
      <p:grpSp>
        <p:nvGrpSpPr>
          <p:cNvPr id="3" name="Group 2"/>
          <p:cNvGrpSpPr/>
          <p:nvPr/>
        </p:nvGrpSpPr>
        <p:grpSpPr>
          <a:xfrm>
            <a:off x="0" y="0"/>
            <a:ext cx="12192000" cy="6886938"/>
            <a:chOff x="0" y="0"/>
            <a:chExt cx="12192000" cy="6886938"/>
          </a:xfrm>
        </p:grpSpPr>
        <p:pic>
          <p:nvPicPr>
            <p:cNvPr id="2" name="Picture 1" descr="Schermata 2020-05-28 alle 21.45.4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828"/>
              <a:ext cx="12192000" cy="6843439"/>
            </a:xfrm>
            <a:prstGeom prst="rect">
              <a:avLst/>
            </a:prstGeom>
          </p:spPr>
        </p:pic>
        <p:pic>
          <p:nvPicPr>
            <p:cNvPr id="10" name="Picture 9" descr="Schermata 2020-05-28 alle 21.45.46.png"/>
            <p:cNvPicPr>
              <a:picLocks noChangeAspect="1"/>
            </p:cNvPicPr>
            <p:nvPr/>
          </p:nvPicPr>
          <p:blipFill rotWithShape="1">
            <a:blip r:embed="rId3">
              <a:extLst>
                <a:ext uri="{28A0092B-C50C-407E-A947-70E740481C1C}">
                  <a14:useLocalDpi xmlns:a14="http://schemas.microsoft.com/office/drawing/2010/main" val="0"/>
                </a:ext>
              </a:extLst>
            </a:blip>
            <a:srcRect l="3590" r="90728" b="92855"/>
            <a:stretch/>
          </p:blipFill>
          <p:spPr>
            <a:xfrm>
              <a:off x="0" y="0"/>
              <a:ext cx="12192000" cy="359176"/>
            </a:xfrm>
            <a:prstGeom prst="rect">
              <a:avLst/>
            </a:prstGeom>
          </p:spPr>
        </p:pic>
        <p:pic>
          <p:nvPicPr>
            <p:cNvPr id="12" name="Picture 11" descr="Schermata 2020-05-28 alle 21.45.46.png"/>
            <p:cNvPicPr>
              <a:picLocks noChangeAspect="1"/>
            </p:cNvPicPr>
            <p:nvPr/>
          </p:nvPicPr>
          <p:blipFill rotWithShape="1">
            <a:blip r:embed="rId3">
              <a:extLst>
                <a:ext uri="{28A0092B-C50C-407E-A947-70E740481C1C}">
                  <a14:useLocalDpi xmlns:a14="http://schemas.microsoft.com/office/drawing/2010/main" val="0"/>
                </a:ext>
              </a:extLst>
            </a:blip>
            <a:srcRect l="3590" r="90728" b="92855"/>
            <a:stretch/>
          </p:blipFill>
          <p:spPr>
            <a:xfrm>
              <a:off x="0" y="6841219"/>
              <a:ext cx="12192000" cy="45719"/>
            </a:xfrm>
            <a:prstGeom prst="rect">
              <a:avLst/>
            </a:prstGeom>
          </p:spPr>
        </p:pic>
      </p:grpSp>
    </p:spTree>
    <p:extLst>
      <p:ext uri="{BB962C8B-B14F-4D97-AF65-F5344CB8AC3E}">
        <p14:creationId xmlns:p14="http://schemas.microsoft.com/office/powerpoint/2010/main" val="23893813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 xmlns:a16="http://schemas.microsoft.com/office/drawing/2014/main" id="{D0218649-7208-F045-B19D-348D67B8BEC0}"/>
              </a:ext>
            </a:extLst>
          </p:cNvPr>
          <p:cNvGrpSpPr/>
          <p:nvPr/>
        </p:nvGrpSpPr>
        <p:grpSpPr>
          <a:xfrm>
            <a:off x="1585670" y="508821"/>
            <a:ext cx="9682621" cy="369332"/>
            <a:chOff x="2247385" y="319838"/>
            <a:chExt cx="9682621" cy="369332"/>
          </a:xfrm>
        </p:grpSpPr>
        <p:sp>
          <p:nvSpPr>
            <p:cNvPr id="4" name="Rectangle 3">
              <a:extLst>
                <a:ext uri="{FF2B5EF4-FFF2-40B4-BE49-F238E27FC236}">
                  <a16:creationId xmlns="" xmlns:a16="http://schemas.microsoft.com/office/drawing/2014/main" id="{E8A90C19-DA1D-7B4B-BBA3-82672FEB3303}"/>
                </a:ext>
              </a:extLst>
            </p:cNvPr>
            <p:cNvSpPr/>
            <p:nvPr/>
          </p:nvSpPr>
          <p:spPr>
            <a:xfrm>
              <a:off x="2247385" y="319838"/>
              <a:ext cx="3131763" cy="369332"/>
            </a:xfrm>
            <a:prstGeom prst="rect">
              <a:avLst/>
            </a:prstGeom>
          </p:spPr>
          <p:txBody>
            <a:bodyPr wrap="square">
              <a:spAutoFit/>
            </a:bodyPr>
            <a:lstStyle/>
            <a:p>
              <a:r>
                <a:rPr lang="it-IT" dirty="0" err="1">
                  <a:latin typeface="Helvetica Neue" panose="02000503000000020004" pitchFamily="2" charset="0"/>
                  <a:ea typeface="Helvetica Neue" panose="02000503000000020004" pitchFamily="2" charset="0"/>
                  <a:cs typeface="Helvetica Neue" panose="02000503000000020004" pitchFamily="2" charset="0"/>
                </a:rPr>
                <a:t>Galaxy</a:t>
              </a:r>
              <a:r>
                <a:rPr lang="it-IT" dirty="0">
                  <a:latin typeface="Helvetica Neue" panose="02000503000000020004" pitchFamily="2" charset="0"/>
                  <a:ea typeface="Helvetica Neue" panose="02000503000000020004" pitchFamily="2" charset="0"/>
                  <a:cs typeface="Helvetica Neue" panose="02000503000000020004" pitchFamily="2" charset="0"/>
                </a:rPr>
                <a:t> </a:t>
              </a:r>
              <a:r>
                <a:rPr lang="it-IT" dirty="0" err="1">
                  <a:latin typeface="Helvetica Neue" panose="02000503000000020004" pitchFamily="2" charset="0"/>
                  <a:ea typeface="Helvetica Neue" panose="02000503000000020004" pitchFamily="2" charset="0"/>
                  <a:cs typeface="Helvetica Neue" panose="02000503000000020004" pitchFamily="2" charset="0"/>
                </a:rPr>
                <a:t>without</a:t>
              </a:r>
              <a:r>
                <a:rPr lang="it-IT" dirty="0">
                  <a:latin typeface="Helvetica Neue" panose="02000503000000020004" pitchFamily="2" charset="0"/>
                  <a:ea typeface="Helvetica Neue" panose="02000503000000020004" pitchFamily="2" charset="0"/>
                  <a:cs typeface="Helvetica Neue" panose="02000503000000020004" pitchFamily="2" charset="0"/>
                </a:rPr>
                <a:t> dark </a:t>
              </a:r>
              <a:r>
                <a:rPr lang="it-IT" dirty="0" err="1">
                  <a:latin typeface="Helvetica Neue" panose="02000503000000020004" pitchFamily="2" charset="0"/>
                  <a:ea typeface="Helvetica Neue" panose="02000503000000020004" pitchFamily="2" charset="0"/>
                  <a:cs typeface="Helvetica Neue" panose="02000503000000020004" pitchFamily="2" charset="0"/>
                </a:rPr>
                <a:t>matter</a:t>
              </a:r>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Rectangle 9">
              <a:extLst>
                <a:ext uri="{FF2B5EF4-FFF2-40B4-BE49-F238E27FC236}">
                  <a16:creationId xmlns="" xmlns:a16="http://schemas.microsoft.com/office/drawing/2014/main" id="{66CF0176-95CF-4F48-B8CD-2E4BBEECC474}"/>
                </a:ext>
              </a:extLst>
            </p:cNvPr>
            <p:cNvSpPr/>
            <p:nvPr/>
          </p:nvSpPr>
          <p:spPr>
            <a:xfrm>
              <a:off x="7393415" y="319838"/>
              <a:ext cx="4536591" cy="369332"/>
            </a:xfrm>
            <a:prstGeom prst="rect">
              <a:avLst/>
            </a:prstGeom>
          </p:spPr>
          <p:txBody>
            <a:bodyPr wrap="square">
              <a:spAutoFit/>
            </a:bodyPr>
            <a:lstStyle/>
            <a:p>
              <a:r>
                <a:rPr lang="it-IT" dirty="0" err="1">
                  <a:latin typeface="Helvetica Neue" panose="02000503000000020004" pitchFamily="2" charset="0"/>
                  <a:ea typeface="Helvetica Neue" panose="02000503000000020004" pitchFamily="2" charset="0"/>
                  <a:cs typeface="Helvetica Neue" panose="02000503000000020004" pitchFamily="2" charset="0"/>
                </a:rPr>
                <a:t>Galaxy</a:t>
              </a:r>
              <a:r>
                <a:rPr lang="it-IT" dirty="0">
                  <a:latin typeface="Helvetica Neue" panose="02000503000000020004" pitchFamily="2" charset="0"/>
                  <a:ea typeface="Helvetica Neue" panose="02000503000000020004" pitchFamily="2" charset="0"/>
                  <a:cs typeface="Helvetica Neue" panose="02000503000000020004" pitchFamily="2" charset="0"/>
                </a:rPr>
                <a:t> with the </a:t>
              </a:r>
              <a:r>
                <a:rPr lang="it-IT" dirty="0" err="1">
                  <a:latin typeface="Helvetica Neue" panose="02000503000000020004" pitchFamily="2" charset="0"/>
                  <a:ea typeface="Helvetica Neue" panose="02000503000000020004" pitchFamily="2" charset="0"/>
                  <a:cs typeface="Helvetica Neue" panose="02000503000000020004" pitchFamily="2" charset="0"/>
                </a:rPr>
                <a:t>presence</a:t>
              </a:r>
              <a:r>
                <a:rPr lang="it-IT" dirty="0">
                  <a:latin typeface="Helvetica Neue" panose="02000503000000020004" pitchFamily="2" charset="0"/>
                  <a:ea typeface="Helvetica Neue" panose="02000503000000020004" pitchFamily="2" charset="0"/>
                  <a:cs typeface="Helvetica Neue" panose="02000503000000020004" pitchFamily="2" charset="0"/>
                </a:rPr>
                <a:t> of dark </a:t>
              </a:r>
              <a:r>
                <a:rPr lang="it-IT" dirty="0" err="1">
                  <a:latin typeface="Helvetica Neue" panose="02000503000000020004" pitchFamily="2" charset="0"/>
                  <a:ea typeface="Helvetica Neue" panose="02000503000000020004" pitchFamily="2" charset="0"/>
                  <a:cs typeface="Helvetica Neue" panose="02000503000000020004" pitchFamily="2" charset="0"/>
                </a:rPr>
                <a:t>matter</a:t>
              </a:r>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grpSp>
      <p:pic>
        <p:nvPicPr>
          <p:cNvPr id="11" name="Online Media 10" descr="videoplayback">
            <a:hlinkClick r:id="" action="ppaction://media"/>
            <a:extLst>
              <a:ext uri="{FF2B5EF4-FFF2-40B4-BE49-F238E27FC236}">
                <a16:creationId xmlns="" xmlns:a16="http://schemas.microsoft.com/office/drawing/2014/main" id="{A7925034-EB64-B54A-A3A2-3C1E1C745B15}"/>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923709" y="878153"/>
            <a:ext cx="10294792" cy="5147396"/>
          </a:xfrm>
          <a:prstGeom prst="rect">
            <a:avLst/>
          </a:prstGeom>
        </p:spPr>
      </p:pic>
    </p:spTree>
    <p:extLst>
      <p:ext uri="{BB962C8B-B14F-4D97-AF65-F5344CB8AC3E}">
        <p14:creationId xmlns:p14="http://schemas.microsoft.com/office/powerpoint/2010/main" val="20817816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65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96DCB4E2-B151-284D-9083-BCC376A2F241}"/>
              </a:ext>
            </a:extLst>
          </p:cNvPr>
          <p:cNvPicPr>
            <a:picLocks noChangeAspect="1"/>
          </p:cNvPicPr>
          <p:nvPr/>
        </p:nvPicPr>
        <p:blipFill rotWithShape="1">
          <a:blip r:embed="rId3"/>
          <a:srcRect l="12970"/>
          <a:stretch/>
        </p:blipFill>
        <p:spPr>
          <a:xfrm>
            <a:off x="0" y="12878"/>
            <a:ext cx="8259158" cy="6858000"/>
          </a:xfrm>
          <a:prstGeom prst="rect">
            <a:avLst/>
          </a:prstGeom>
        </p:spPr>
      </p:pic>
      <p:grpSp>
        <p:nvGrpSpPr>
          <p:cNvPr id="8" name="Group 7">
            <a:extLst>
              <a:ext uri="{FF2B5EF4-FFF2-40B4-BE49-F238E27FC236}">
                <a16:creationId xmlns="" xmlns:a16="http://schemas.microsoft.com/office/drawing/2014/main" id="{965F72BB-F6F8-454F-B94E-2FCD763AC8FF}"/>
              </a:ext>
            </a:extLst>
          </p:cNvPr>
          <p:cNvGrpSpPr/>
          <p:nvPr/>
        </p:nvGrpSpPr>
        <p:grpSpPr>
          <a:xfrm>
            <a:off x="6973402" y="-12879"/>
            <a:ext cx="5300163" cy="6858000"/>
            <a:chOff x="6973402" y="-12879"/>
            <a:chExt cx="5300163" cy="6858000"/>
          </a:xfrm>
        </p:grpSpPr>
        <p:pic>
          <p:nvPicPr>
            <p:cNvPr id="5" name="Picture 4">
              <a:extLst>
                <a:ext uri="{FF2B5EF4-FFF2-40B4-BE49-F238E27FC236}">
                  <a16:creationId xmlns="" xmlns:a16="http://schemas.microsoft.com/office/drawing/2014/main" id="{9731A4AC-A19D-EC45-96C0-B0D2D8B2A186}"/>
                </a:ext>
              </a:extLst>
            </p:cNvPr>
            <p:cNvPicPr>
              <a:picLocks noChangeAspect="1"/>
            </p:cNvPicPr>
            <p:nvPr/>
          </p:nvPicPr>
          <p:blipFill rotWithShape="1">
            <a:blip r:embed="rId4"/>
            <a:srcRect t="5317" r="3957"/>
            <a:stretch/>
          </p:blipFill>
          <p:spPr>
            <a:xfrm>
              <a:off x="6973402" y="-12879"/>
              <a:ext cx="5300163" cy="6858000"/>
            </a:xfrm>
            <a:prstGeom prst="rect">
              <a:avLst/>
            </a:prstGeom>
            <a:ln>
              <a:noFill/>
            </a:ln>
            <a:effectLst>
              <a:softEdge rad="112500"/>
            </a:effectLst>
          </p:spPr>
        </p:pic>
        <p:sp>
          <p:nvSpPr>
            <p:cNvPr id="10" name="Rectangle 9">
              <a:extLst>
                <a:ext uri="{FF2B5EF4-FFF2-40B4-BE49-F238E27FC236}">
                  <a16:creationId xmlns="" xmlns:a16="http://schemas.microsoft.com/office/drawing/2014/main" id="{A765FE6A-D9AF-E542-A151-5CC4BC098D7D}"/>
                </a:ext>
              </a:extLst>
            </p:cNvPr>
            <p:cNvSpPr/>
            <p:nvPr/>
          </p:nvSpPr>
          <p:spPr>
            <a:xfrm rot="16200000">
              <a:off x="10670911" y="1287747"/>
              <a:ext cx="2795958" cy="246221"/>
            </a:xfrm>
            <a:prstGeom prst="rect">
              <a:avLst/>
            </a:prstGeom>
          </p:spPr>
          <p:txBody>
            <a:bodyPr wrap="none">
              <a:spAutoFit/>
            </a:bodyPr>
            <a:lstStyle/>
            <a:p>
              <a:r>
                <a:rPr lang="en-GB" sz="1000" dirty="0">
                  <a:latin typeface="Helvetica Neue" panose="02000503000000020004" pitchFamily="2" charset="0"/>
                  <a:ea typeface="Helvetica Neue" panose="02000503000000020004" pitchFamily="2" charset="0"/>
                  <a:cs typeface="Helvetica Neue" panose="02000503000000020004" pitchFamily="2" charset="0"/>
                </a:rPr>
                <a:t>http://</a:t>
              </a:r>
              <a:r>
                <a:rPr lang="en-GB" sz="1000" dirty="0" err="1">
                  <a:latin typeface="Helvetica Neue" panose="02000503000000020004" pitchFamily="2" charset="0"/>
                  <a:ea typeface="Helvetica Neue" panose="02000503000000020004" pitchFamily="2" charset="0"/>
                  <a:cs typeface="Helvetica Neue" panose="02000503000000020004" pitchFamily="2" charset="0"/>
                </a:rPr>
                <a:t>phdcomics.com</a:t>
              </a:r>
              <a:r>
                <a:rPr lang="en-GB" sz="1000" dirty="0">
                  <a:latin typeface="Helvetica Neue" panose="02000503000000020004" pitchFamily="2" charset="0"/>
                  <a:ea typeface="Helvetica Neue" panose="02000503000000020004" pitchFamily="2" charset="0"/>
                  <a:cs typeface="Helvetica Neue" panose="02000503000000020004" pitchFamily="2" charset="0"/>
                </a:rPr>
                <a:t>/tv/?pl=</a:t>
              </a:r>
              <a:r>
                <a:rPr lang="en-GB" sz="1000" dirty="0" err="1">
                  <a:latin typeface="Helvetica Neue" panose="02000503000000020004" pitchFamily="2" charset="0"/>
                  <a:ea typeface="Helvetica Neue" panose="02000503000000020004" pitchFamily="2" charset="0"/>
                  <a:cs typeface="Helvetica Neue" panose="02000503000000020004" pitchFamily="2" charset="0"/>
                </a:rPr>
                <a:t>thingsexplained</a:t>
              </a:r>
              <a:endParaRPr lang="en-GB" sz="1000" dirty="0">
                <a:latin typeface="Helvetica Neue" panose="02000503000000020004" pitchFamily="2" charset="0"/>
                <a:ea typeface="Helvetica Neue" panose="02000503000000020004" pitchFamily="2" charset="0"/>
                <a:cs typeface="Helvetica Neue" panose="02000503000000020004" pitchFamily="2" charset="0"/>
              </a:endParaRPr>
            </a:p>
          </p:txBody>
        </p:sp>
      </p:grpSp>
      <p:pic>
        <p:nvPicPr>
          <p:cNvPr id="19" name="Picture 18">
            <a:extLst>
              <a:ext uri="{FF2B5EF4-FFF2-40B4-BE49-F238E27FC236}">
                <a16:creationId xmlns="" xmlns:a16="http://schemas.microsoft.com/office/drawing/2014/main" id="{B705F432-33E9-A247-B9FE-D6649F695656}"/>
              </a:ext>
            </a:extLst>
          </p:cNvPr>
          <p:cNvPicPr>
            <a:picLocks noChangeAspect="1"/>
          </p:cNvPicPr>
          <p:nvPr/>
        </p:nvPicPr>
        <p:blipFill rotWithShape="1">
          <a:blip r:embed="rId3"/>
          <a:srcRect l="21282" t="28758" r="58313" b="17647"/>
          <a:stretch/>
        </p:blipFill>
        <p:spPr>
          <a:xfrm>
            <a:off x="788894" y="1972234"/>
            <a:ext cx="1936377" cy="3675531"/>
          </a:xfrm>
          <a:prstGeom prst="ellipse">
            <a:avLst/>
          </a:prstGeom>
        </p:spPr>
      </p:pic>
      <p:pic>
        <p:nvPicPr>
          <p:cNvPr id="20" name="Picture 19">
            <a:extLst>
              <a:ext uri="{FF2B5EF4-FFF2-40B4-BE49-F238E27FC236}">
                <a16:creationId xmlns="" xmlns:a16="http://schemas.microsoft.com/office/drawing/2014/main" id="{86C5FDE9-FE40-A046-918F-7E0B42B881FF}"/>
              </a:ext>
            </a:extLst>
          </p:cNvPr>
          <p:cNvPicPr>
            <a:picLocks noChangeAspect="1"/>
          </p:cNvPicPr>
          <p:nvPr/>
        </p:nvPicPr>
        <p:blipFill rotWithShape="1">
          <a:blip r:embed="rId3"/>
          <a:srcRect l="67530" t="28570" r="19896" b="38488"/>
          <a:stretch/>
        </p:blipFill>
        <p:spPr>
          <a:xfrm>
            <a:off x="5162246" y="1972234"/>
            <a:ext cx="1193294" cy="2259107"/>
          </a:xfrm>
          <a:prstGeom prst="ellipse">
            <a:avLst/>
          </a:prstGeom>
        </p:spPr>
      </p:pic>
      <p:grpSp>
        <p:nvGrpSpPr>
          <p:cNvPr id="21" name="Group 20">
            <a:extLst>
              <a:ext uri="{FF2B5EF4-FFF2-40B4-BE49-F238E27FC236}">
                <a16:creationId xmlns="" xmlns:a16="http://schemas.microsoft.com/office/drawing/2014/main" id="{64CA0C3C-39FA-7D4A-9A8A-7A5AA930E484}"/>
              </a:ext>
            </a:extLst>
          </p:cNvPr>
          <p:cNvGrpSpPr/>
          <p:nvPr/>
        </p:nvGrpSpPr>
        <p:grpSpPr>
          <a:xfrm>
            <a:off x="7978589" y="12879"/>
            <a:ext cx="4213411" cy="4953569"/>
            <a:chOff x="7978589" y="12879"/>
            <a:chExt cx="4213411" cy="4953569"/>
          </a:xfrm>
        </p:grpSpPr>
        <p:pic>
          <p:nvPicPr>
            <p:cNvPr id="22" name="Picture 21">
              <a:extLst>
                <a:ext uri="{FF2B5EF4-FFF2-40B4-BE49-F238E27FC236}">
                  <a16:creationId xmlns="" xmlns:a16="http://schemas.microsoft.com/office/drawing/2014/main" id="{1DE4B071-5690-AD43-99AB-37E0017076FD}"/>
                </a:ext>
              </a:extLst>
            </p:cNvPr>
            <p:cNvPicPr>
              <a:picLocks noChangeAspect="1"/>
            </p:cNvPicPr>
            <p:nvPr/>
          </p:nvPicPr>
          <p:blipFill rotWithShape="1">
            <a:blip r:embed="rId4"/>
            <a:srcRect l="18215" t="52836" r="57224" b="25937"/>
            <a:stretch/>
          </p:blipFill>
          <p:spPr>
            <a:xfrm>
              <a:off x="7978589" y="3429000"/>
              <a:ext cx="1355422" cy="1537448"/>
            </a:xfrm>
            <a:prstGeom prst="ellipse">
              <a:avLst/>
            </a:prstGeom>
            <a:ln>
              <a:noFill/>
            </a:ln>
            <a:effectLst>
              <a:softEdge rad="112500"/>
            </a:effectLst>
          </p:spPr>
        </p:pic>
        <p:sp>
          <p:nvSpPr>
            <p:cNvPr id="23" name="Rectangle 22">
              <a:extLst>
                <a:ext uri="{FF2B5EF4-FFF2-40B4-BE49-F238E27FC236}">
                  <a16:creationId xmlns="" xmlns:a16="http://schemas.microsoft.com/office/drawing/2014/main" id="{61C0D3D9-D13B-9144-B2FB-F9A123EF0C76}"/>
                </a:ext>
              </a:extLst>
            </p:cNvPr>
            <p:cNvSpPr/>
            <p:nvPr/>
          </p:nvSpPr>
          <p:spPr>
            <a:xfrm rot="16200000">
              <a:off x="10670911" y="1287747"/>
              <a:ext cx="2795958" cy="246221"/>
            </a:xfrm>
            <a:prstGeom prst="rect">
              <a:avLst/>
            </a:prstGeom>
          </p:spPr>
          <p:txBody>
            <a:bodyPr wrap="none">
              <a:spAutoFit/>
            </a:bodyPr>
            <a:lstStyle/>
            <a:p>
              <a:r>
                <a:rPr lang="en-GB" sz="1000" dirty="0">
                  <a:latin typeface="Helvetica Neue" panose="02000503000000020004" pitchFamily="2" charset="0"/>
                  <a:ea typeface="Helvetica Neue" panose="02000503000000020004" pitchFamily="2" charset="0"/>
                  <a:cs typeface="Helvetica Neue" panose="02000503000000020004" pitchFamily="2" charset="0"/>
                </a:rPr>
                <a:t>http://</a:t>
              </a:r>
              <a:r>
                <a:rPr lang="en-GB" sz="1000" dirty="0" err="1">
                  <a:latin typeface="Helvetica Neue" panose="02000503000000020004" pitchFamily="2" charset="0"/>
                  <a:ea typeface="Helvetica Neue" panose="02000503000000020004" pitchFamily="2" charset="0"/>
                  <a:cs typeface="Helvetica Neue" panose="02000503000000020004" pitchFamily="2" charset="0"/>
                </a:rPr>
                <a:t>phdcomics.com</a:t>
              </a:r>
              <a:r>
                <a:rPr lang="en-GB" sz="1000" dirty="0">
                  <a:latin typeface="Helvetica Neue" panose="02000503000000020004" pitchFamily="2" charset="0"/>
                  <a:ea typeface="Helvetica Neue" panose="02000503000000020004" pitchFamily="2" charset="0"/>
                  <a:cs typeface="Helvetica Neue" panose="02000503000000020004" pitchFamily="2" charset="0"/>
                </a:rPr>
                <a:t>/tv/?pl=</a:t>
              </a:r>
              <a:r>
                <a:rPr lang="en-GB" sz="1000" dirty="0" err="1">
                  <a:latin typeface="Helvetica Neue" panose="02000503000000020004" pitchFamily="2" charset="0"/>
                  <a:ea typeface="Helvetica Neue" panose="02000503000000020004" pitchFamily="2" charset="0"/>
                  <a:cs typeface="Helvetica Neue" panose="02000503000000020004" pitchFamily="2" charset="0"/>
                </a:rPr>
                <a:t>thingsexplained</a:t>
              </a:r>
              <a:endParaRPr lang="en-GB" sz="1000" dirty="0">
                <a:latin typeface="Helvetica Neue" panose="02000503000000020004" pitchFamily="2" charset="0"/>
                <a:ea typeface="Helvetica Neue" panose="02000503000000020004" pitchFamily="2" charset="0"/>
                <a:cs typeface="Helvetica Neue" panose="02000503000000020004" pitchFamily="2" charset="0"/>
              </a:endParaRPr>
            </a:p>
          </p:txBody>
        </p:sp>
      </p:grpSp>
      <p:pic>
        <p:nvPicPr>
          <p:cNvPr id="25" name="Picture 24">
            <a:extLst>
              <a:ext uri="{FF2B5EF4-FFF2-40B4-BE49-F238E27FC236}">
                <a16:creationId xmlns="" xmlns:a16="http://schemas.microsoft.com/office/drawing/2014/main" id="{A358137C-5893-BD48-B9AA-C8981051DE6C}"/>
              </a:ext>
            </a:extLst>
          </p:cNvPr>
          <p:cNvPicPr>
            <a:picLocks noChangeAspect="1"/>
          </p:cNvPicPr>
          <p:nvPr/>
        </p:nvPicPr>
        <p:blipFill rotWithShape="1">
          <a:blip r:embed="rId4"/>
          <a:srcRect l="60991" t="38890" r="19730" b="46939"/>
          <a:stretch/>
        </p:blipFill>
        <p:spPr>
          <a:xfrm>
            <a:off x="10339198" y="2402541"/>
            <a:ext cx="1063908" cy="1026459"/>
          </a:xfrm>
          <a:prstGeom prst="ellipse">
            <a:avLst/>
          </a:prstGeom>
          <a:ln>
            <a:noFill/>
          </a:ln>
          <a:effectLst>
            <a:softEdge rad="112500"/>
          </a:effectLst>
        </p:spPr>
      </p:pic>
    </p:spTree>
    <p:extLst>
      <p:ext uri="{BB962C8B-B14F-4D97-AF65-F5344CB8AC3E}">
        <p14:creationId xmlns:p14="http://schemas.microsoft.com/office/powerpoint/2010/main" val="37275894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2"/>
                                        </p:tgtEl>
                                        <p:attrNameLst>
                                          <p:attrName>style.opacity</p:attrName>
                                        </p:attrNameLst>
                                      </p:cBhvr>
                                      <p:to>
                                        <p:strVal val="0.5"/>
                                      </p:to>
                                    </p:set>
                                    <p:animEffect filter="image" prLst="opacity: 0.5">
                                      <p:cBhvr rctx="IE">
                                        <p:cTn id="7" dur="indefinite"/>
                                        <p:tgtEl>
                                          <p:spTgt spid="2"/>
                                        </p:tgtEl>
                                      </p:cBhvr>
                                    </p:animEffect>
                                  </p:childTnLst>
                                </p:cTn>
                              </p:par>
                              <p:par>
                                <p:cTn id="8" presetID="9" presetClass="emph" presetSubtype="0" nodeType="withEffect">
                                  <p:stCondLst>
                                    <p:cond delay="0"/>
                                  </p:stCondLst>
                                  <p:childTnLst>
                                    <p:set>
                                      <p:cBhvr>
                                        <p:cTn id="9" dur="indefinite"/>
                                        <p:tgtEl>
                                          <p:spTgt spid="8"/>
                                        </p:tgtEl>
                                        <p:attrNameLst>
                                          <p:attrName>style.opacity</p:attrName>
                                        </p:attrNameLst>
                                      </p:cBhvr>
                                      <p:to>
                                        <p:strVal val="0.5"/>
                                      </p:to>
                                    </p:set>
                                    <p:animEffect filter="image" prLst="opacity: 0.5">
                                      <p:cBhvr rctx="IE">
                                        <p:cTn id="10" dur="indefinite"/>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Bent Arrow 15">
            <a:extLst>
              <a:ext uri="{FF2B5EF4-FFF2-40B4-BE49-F238E27FC236}">
                <a16:creationId xmlns="" xmlns:a16="http://schemas.microsoft.com/office/drawing/2014/main" id="{FDC16A01-0F8D-9749-86CE-A08872BB4C2A}"/>
              </a:ext>
            </a:extLst>
          </p:cNvPr>
          <p:cNvSpPr/>
          <p:nvPr/>
        </p:nvSpPr>
        <p:spPr>
          <a:xfrm rot="16200000" flipH="1" flipV="1">
            <a:off x="8250156" y="1300715"/>
            <a:ext cx="1082595" cy="2138772"/>
          </a:xfrm>
          <a:prstGeom prst="bentArrow">
            <a:avLst>
              <a:gd name="adj1" fmla="val 5918"/>
              <a:gd name="adj2" fmla="val 13019"/>
              <a:gd name="adj3" fmla="val 22822"/>
              <a:gd name="adj4" fmla="val 7717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Box 20">
            <a:extLst>
              <a:ext uri="{FF2B5EF4-FFF2-40B4-BE49-F238E27FC236}">
                <a16:creationId xmlns="" xmlns:a16="http://schemas.microsoft.com/office/drawing/2014/main" id="{4FCAAB58-1E6A-9B46-8C2C-8D9457CFBDAF}"/>
              </a:ext>
            </a:extLst>
          </p:cNvPr>
          <p:cNvSpPr txBox="1"/>
          <p:nvPr/>
        </p:nvSpPr>
        <p:spPr>
          <a:xfrm>
            <a:off x="432952" y="4616230"/>
            <a:ext cx="1996864" cy="835196"/>
          </a:xfrm>
          <a:prstGeom prst="rect">
            <a:avLst/>
          </a:prstGeom>
        </p:spPr>
        <p:txBody>
          <a:bodyPr vert="horz" lIns="91440" tIns="45720" rIns="91440" bIns="45720" rtlCol="0" anchor="t">
            <a:normAutofit/>
          </a:bodyPr>
          <a:lstStyle/>
          <a:p>
            <a:pPr marL="57150">
              <a:lnSpc>
                <a:spcPct val="90000"/>
              </a:lnSpc>
              <a:spcAft>
                <a:spcPts val="600"/>
              </a:spcAft>
            </a:pPr>
            <a:r>
              <a:rPr lang="en-US" b="1" dirty="0">
                <a:solidFill>
                  <a:schemeClr val="bg1"/>
                </a:solidFill>
                <a:latin typeface="Helvetica Light" panose="020B0403020202020204" pitchFamily="34" charset="0"/>
                <a:ea typeface="Helvetica Neue" panose="02000503000000020004" pitchFamily="2" charset="0"/>
                <a:cs typeface="Helvetica Neue" panose="02000503000000020004" pitchFamily="2" charset="0"/>
              </a:rPr>
              <a:t>Cold spot</a:t>
            </a:r>
          </a:p>
          <a:p>
            <a:pPr marL="57150">
              <a:lnSpc>
                <a:spcPct val="90000"/>
              </a:lnSpc>
              <a:spcAft>
                <a:spcPts val="600"/>
              </a:spcAft>
            </a:pPr>
            <a:r>
              <a:rPr lang="en-US" dirty="0">
                <a:solidFill>
                  <a:schemeClr val="bg1"/>
                </a:solidFill>
                <a:latin typeface="Helvetica Light" panose="020B0403020202020204" pitchFamily="34" charset="0"/>
                <a:ea typeface="Helvetica Neue" panose="02000503000000020004" pitchFamily="2" charset="0"/>
                <a:cs typeface="Helvetica Neue" panose="02000503000000020004" pitchFamily="2" charset="0"/>
              </a:rPr>
              <a:t>(high density)</a:t>
            </a:r>
          </a:p>
        </p:txBody>
      </p:sp>
      <p:sp>
        <p:nvSpPr>
          <p:cNvPr id="22" name="TextBox 21">
            <a:extLst>
              <a:ext uri="{FF2B5EF4-FFF2-40B4-BE49-F238E27FC236}">
                <a16:creationId xmlns="" xmlns:a16="http://schemas.microsoft.com/office/drawing/2014/main" id="{20408469-ED22-424B-80BF-35ADC676E2AB}"/>
              </a:ext>
            </a:extLst>
          </p:cNvPr>
          <p:cNvSpPr txBox="1"/>
          <p:nvPr/>
        </p:nvSpPr>
        <p:spPr>
          <a:xfrm>
            <a:off x="432952" y="5296374"/>
            <a:ext cx="1996864" cy="835196"/>
          </a:xfrm>
          <a:prstGeom prst="rect">
            <a:avLst/>
          </a:prstGeom>
        </p:spPr>
        <p:txBody>
          <a:bodyPr vert="horz" lIns="91440" tIns="45720" rIns="91440" bIns="45720" rtlCol="0" anchor="t">
            <a:normAutofit/>
          </a:bodyPr>
          <a:lstStyle/>
          <a:p>
            <a:pPr marL="57150">
              <a:lnSpc>
                <a:spcPct val="90000"/>
              </a:lnSpc>
              <a:spcAft>
                <a:spcPts val="600"/>
              </a:spcAft>
            </a:pPr>
            <a:r>
              <a:rPr lang="en-US" b="1" dirty="0">
                <a:solidFill>
                  <a:schemeClr val="bg1"/>
                </a:solidFill>
                <a:latin typeface="Helvetica Light" panose="020B0403020202020204" pitchFamily="34" charset="0"/>
                <a:ea typeface="Helvetica Neue" panose="02000503000000020004" pitchFamily="2" charset="0"/>
                <a:cs typeface="Helvetica Neue" panose="02000503000000020004" pitchFamily="2" charset="0"/>
              </a:rPr>
              <a:t>Hot spot</a:t>
            </a:r>
          </a:p>
          <a:p>
            <a:pPr marL="57150">
              <a:lnSpc>
                <a:spcPct val="90000"/>
              </a:lnSpc>
              <a:spcAft>
                <a:spcPts val="600"/>
              </a:spcAft>
            </a:pPr>
            <a:r>
              <a:rPr lang="en-US" dirty="0">
                <a:solidFill>
                  <a:schemeClr val="bg1"/>
                </a:solidFill>
                <a:latin typeface="Helvetica Light" panose="020B0403020202020204" pitchFamily="34" charset="0"/>
                <a:ea typeface="Helvetica Neue" panose="02000503000000020004" pitchFamily="2" charset="0"/>
                <a:cs typeface="Helvetica Neue" panose="02000503000000020004" pitchFamily="2" charset="0"/>
              </a:rPr>
              <a:t>(low density)</a:t>
            </a:r>
          </a:p>
        </p:txBody>
      </p:sp>
      <p:pic>
        <p:nvPicPr>
          <p:cNvPr id="2" name="Picture 1" descr="Schermata 2020-10-15 alle 15.1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275" y="414172"/>
            <a:ext cx="11161399" cy="6273630"/>
          </a:xfrm>
          <a:prstGeom prst="rect">
            <a:avLst/>
          </a:prstGeom>
        </p:spPr>
      </p:pic>
    </p:spTree>
    <p:extLst>
      <p:ext uri="{BB962C8B-B14F-4D97-AF65-F5344CB8AC3E}">
        <p14:creationId xmlns:p14="http://schemas.microsoft.com/office/powerpoint/2010/main" val="204211350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hermata 2020-10-15 alle 15.15.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899" y="372755"/>
            <a:ext cx="11424221" cy="6423257"/>
          </a:xfrm>
          <a:prstGeom prst="rect">
            <a:avLst/>
          </a:prstGeom>
        </p:spPr>
      </p:pic>
    </p:spTree>
    <p:extLst>
      <p:ext uri="{BB962C8B-B14F-4D97-AF65-F5344CB8AC3E}">
        <p14:creationId xmlns:p14="http://schemas.microsoft.com/office/powerpoint/2010/main" val="4126225811"/>
      </p:ext>
    </p:extLst>
  </p:cSld>
  <p:clrMapOvr>
    <a:masterClrMapping/>
  </p:clrMapOvr>
  <p:timing>
    <p:tnLst>
      <p:par>
        <p:cTn xmlns:p14="http://schemas.microsoft.com/office/powerpoint/2010/main" id="1" dur="indefinite" restart="never" nodeType="tmRoot">
          <p:childTnLst>
            <p:par>
              <p:cTn/>
            </p:par>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hermata 2020-10-15 alle 15.17.3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529" y="345143"/>
            <a:ext cx="11381984" cy="6453860"/>
          </a:xfrm>
          <a:prstGeom prst="rect">
            <a:avLst/>
          </a:prstGeom>
        </p:spPr>
      </p:pic>
    </p:spTree>
    <p:extLst>
      <p:ext uri="{BB962C8B-B14F-4D97-AF65-F5344CB8AC3E}">
        <p14:creationId xmlns:p14="http://schemas.microsoft.com/office/powerpoint/2010/main" val="3027044587"/>
      </p:ext>
    </p:extLst>
  </p:cSld>
  <p:clrMapOvr>
    <a:masterClrMapping/>
  </p:clrMapOvr>
  <p:timing>
    <p:tnLst>
      <p:par>
        <p:cTn xmlns:p14="http://schemas.microsoft.com/office/powerpoint/2010/main" id="1" dur="indefinite" restart="never" nodeType="tmRoot">
          <p:childTnLst>
            <p:par>
              <p:cTn/>
            </p:par>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4249C3D8-86EC-0C42-866F-4E7FC7FB1C55}"/>
              </a:ext>
            </a:extLst>
          </p:cNvPr>
          <p:cNvGrpSpPr/>
          <p:nvPr/>
        </p:nvGrpSpPr>
        <p:grpSpPr>
          <a:xfrm>
            <a:off x="0" y="1596121"/>
            <a:ext cx="12192000" cy="5261879"/>
            <a:chOff x="0" y="1596121"/>
            <a:chExt cx="12192000" cy="5261879"/>
          </a:xfrm>
        </p:grpSpPr>
        <p:pic>
          <p:nvPicPr>
            <p:cNvPr id="9" name="Picture 8">
              <a:extLst>
                <a:ext uri="{FF2B5EF4-FFF2-40B4-BE49-F238E27FC236}">
                  <a16:creationId xmlns:a16="http://schemas.microsoft.com/office/drawing/2014/main" xmlns="" id="{C4C54192-A853-A943-BE41-A35E925832B0}"/>
                </a:ext>
              </a:extLst>
            </p:cNvPr>
            <p:cNvPicPr>
              <a:picLocks noChangeAspect="1"/>
            </p:cNvPicPr>
            <p:nvPr/>
          </p:nvPicPr>
          <p:blipFill rotWithShape="1">
            <a:blip r:embed="rId3"/>
            <a:srcRect b="23367"/>
            <a:stretch/>
          </p:blipFill>
          <p:spPr>
            <a:xfrm>
              <a:off x="0" y="1596121"/>
              <a:ext cx="12192000" cy="5261879"/>
            </a:xfrm>
            <a:prstGeom prst="rect">
              <a:avLst/>
            </a:prstGeom>
          </p:spPr>
        </p:pic>
        <p:sp>
          <p:nvSpPr>
            <p:cNvPr id="16" name="Rectangle 15">
              <a:extLst>
                <a:ext uri="{FF2B5EF4-FFF2-40B4-BE49-F238E27FC236}">
                  <a16:creationId xmlns:a16="http://schemas.microsoft.com/office/drawing/2014/main" xmlns="" id="{B7D68951-45CC-B74B-9C4B-5429B6DD0C86}"/>
                </a:ext>
              </a:extLst>
            </p:cNvPr>
            <p:cNvSpPr/>
            <p:nvPr/>
          </p:nvSpPr>
          <p:spPr>
            <a:xfrm>
              <a:off x="5863352" y="2961411"/>
              <a:ext cx="2528476" cy="461665"/>
            </a:xfrm>
            <a:prstGeom prst="rect">
              <a:avLst/>
            </a:prstGeom>
          </p:spPr>
          <p:txBody>
            <a:bodyPr wrap="square">
              <a:spAutoFit/>
            </a:bodyPr>
            <a:lstStyle/>
            <a:p>
              <a:r>
                <a:rPr lang="en-GB" sz="2400" dirty="0">
                  <a:latin typeface="Helvetica Neue" panose="02000503000000020004" pitchFamily="2" charset="0"/>
                  <a:ea typeface="Helvetica Neue" panose="02000503000000020004" pitchFamily="2" charset="0"/>
                  <a:cs typeface="Helvetica Neue" panose="02000503000000020004" pitchFamily="2" charset="0"/>
                </a:rPr>
                <a:t>1400 m of rock</a:t>
              </a:r>
            </a:p>
          </p:txBody>
        </p:sp>
        <p:sp>
          <p:nvSpPr>
            <p:cNvPr id="17" name="Rectangle 16">
              <a:extLst>
                <a:ext uri="{FF2B5EF4-FFF2-40B4-BE49-F238E27FC236}">
                  <a16:creationId xmlns:a16="http://schemas.microsoft.com/office/drawing/2014/main" xmlns="" id="{CB3255F0-D8B4-3948-8CCA-D13CFB7ABF4F}"/>
                </a:ext>
              </a:extLst>
            </p:cNvPr>
            <p:cNvSpPr/>
            <p:nvPr/>
          </p:nvSpPr>
          <p:spPr>
            <a:xfrm>
              <a:off x="982482" y="1729951"/>
              <a:ext cx="3530566" cy="461665"/>
            </a:xfrm>
            <a:prstGeom prst="rect">
              <a:avLst/>
            </a:prstGeom>
          </p:spPr>
          <p:txBody>
            <a:bodyPr wrap="square">
              <a:spAutoFit/>
            </a:bodyPr>
            <a:lstStyle/>
            <a:p>
              <a:r>
                <a:rPr lang="en-GB" sz="2400" dirty="0">
                  <a:latin typeface="Helvetica Neue" panose="02000503000000020004" pitchFamily="2" charset="0"/>
                  <a:ea typeface="Helvetica Neue" panose="02000503000000020004" pitchFamily="2" charset="0"/>
                  <a:cs typeface="Helvetica Neue" panose="02000503000000020004" pitchFamily="2" charset="0"/>
                </a:rPr>
                <a:t>Gran </a:t>
              </a:r>
              <a:r>
                <a:rPr lang="en-GB" sz="2400" dirty="0" err="1">
                  <a:latin typeface="Helvetica Neue" panose="02000503000000020004" pitchFamily="2" charset="0"/>
                  <a:ea typeface="Helvetica Neue" panose="02000503000000020004" pitchFamily="2" charset="0"/>
                  <a:cs typeface="Helvetica Neue" panose="02000503000000020004" pitchFamily="2" charset="0"/>
                </a:rPr>
                <a:t>Sasso</a:t>
              </a:r>
              <a:r>
                <a:rPr lang="en-GB" sz="2400" dirty="0">
                  <a:latin typeface="Helvetica Neue" panose="02000503000000020004" pitchFamily="2" charset="0"/>
                  <a:ea typeface="Helvetica Neue" panose="02000503000000020004" pitchFamily="2" charset="0"/>
                  <a:cs typeface="Helvetica Neue" panose="02000503000000020004" pitchFamily="2" charset="0"/>
                </a:rPr>
                <a:t> Laboratory</a:t>
              </a:r>
            </a:p>
          </p:txBody>
        </p:sp>
        <p:cxnSp>
          <p:nvCxnSpPr>
            <p:cNvPr id="12" name="Straight Arrow Connector 11">
              <a:extLst>
                <a:ext uri="{FF2B5EF4-FFF2-40B4-BE49-F238E27FC236}">
                  <a16:creationId xmlns:a16="http://schemas.microsoft.com/office/drawing/2014/main" xmlns="" id="{4A27562E-ADB6-434A-9D13-B08B110A4388}"/>
                </a:ext>
              </a:extLst>
            </p:cNvPr>
            <p:cNvCxnSpPr/>
            <p:nvPr/>
          </p:nvCxnSpPr>
          <p:spPr>
            <a:xfrm>
              <a:off x="5737123" y="1960784"/>
              <a:ext cx="0" cy="3882872"/>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0" name="Rectangle 9">
            <a:extLst>
              <a:ext uri="{FF2B5EF4-FFF2-40B4-BE49-F238E27FC236}">
                <a16:creationId xmlns:a16="http://schemas.microsoft.com/office/drawing/2014/main" xmlns="" id="{63990DA0-8243-A045-AC4B-3D53EDB0B022}"/>
              </a:ext>
            </a:extLst>
          </p:cNvPr>
          <p:cNvSpPr/>
          <p:nvPr/>
        </p:nvSpPr>
        <p:spPr>
          <a:xfrm>
            <a:off x="1013994" y="67907"/>
            <a:ext cx="10141686" cy="1295400"/>
          </a:xfrm>
          <a:prstGeom prst="rect">
            <a:avLst/>
          </a:prstGeom>
        </p:spPr>
        <p:txBody>
          <a:bodyPr vert="horz" lIns="91440" tIns="45720" rIns="91440" bIns="45720" rtlCol="0" anchor="b">
            <a:normAutofit/>
          </a:bodyPr>
          <a:lstStyle/>
          <a:p>
            <a:pPr marL="571500" indent="-571500">
              <a:lnSpc>
                <a:spcPct val="90000"/>
              </a:lnSpc>
              <a:spcBef>
                <a:spcPct val="0"/>
              </a:spcBef>
              <a:spcAft>
                <a:spcPts val="600"/>
              </a:spcAft>
              <a:buFont typeface="Arial" panose="020B0604020202020204" pitchFamily="34" charset="0"/>
              <a:buChar char="•"/>
            </a:pPr>
            <a:r>
              <a:rPr lang="en-US" sz="36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Going underground</a:t>
            </a:r>
          </a:p>
          <a:p>
            <a:pPr marL="571500" indent="-571500">
              <a:lnSpc>
                <a:spcPct val="90000"/>
              </a:lnSpc>
              <a:spcBef>
                <a:spcPct val="0"/>
              </a:spcBef>
              <a:spcAft>
                <a:spcPts val="600"/>
              </a:spcAft>
              <a:buFont typeface="Arial" panose="020B0604020202020204" pitchFamily="34" charset="0"/>
              <a:buChar char="•"/>
            </a:pPr>
            <a:r>
              <a:rPr lang="en-US" sz="36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All the material are as radiopure as possible</a:t>
            </a:r>
          </a:p>
        </p:txBody>
      </p:sp>
    </p:spTree>
    <p:extLst>
      <p:ext uri="{BB962C8B-B14F-4D97-AF65-F5344CB8AC3E}">
        <p14:creationId xmlns:p14="http://schemas.microsoft.com/office/powerpoint/2010/main" val="610069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xmlns="" id="{E3D83038-54D2-C741-89A1-42B07EF3170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814" t="9617" r="26113" b="1369"/>
          <a:stretch/>
        </p:blipFill>
        <p:spPr bwMode="auto">
          <a:xfrm>
            <a:off x="29980" y="49255"/>
            <a:ext cx="4287187" cy="67541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indoor, white, table, sitting&#10;&#10;Description automatically generated">
            <a:extLst>
              <a:ext uri="{FF2B5EF4-FFF2-40B4-BE49-F238E27FC236}">
                <a16:creationId xmlns:a16="http://schemas.microsoft.com/office/drawing/2014/main" xmlns="" id="{B4BC9920-4B0D-B946-9E02-5948039CC747}"/>
              </a:ext>
            </a:extLst>
          </p:cNvPr>
          <p:cNvPicPr>
            <a:picLocks noChangeAspect="1"/>
          </p:cNvPicPr>
          <p:nvPr/>
        </p:nvPicPr>
        <p:blipFill>
          <a:blip r:embed="rId4"/>
          <a:stretch>
            <a:fillRect/>
          </a:stretch>
        </p:blipFill>
        <p:spPr>
          <a:xfrm>
            <a:off x="4358643" y="79853"/>
            <a:ext cx="3220178" cy="2123701"/>
          </a:xfrm>
          <a:prstGeom prst="rect">
            <a:avLst/>
          </a:prstGeom>
        </p:spPr>
      </p:pic>
      <p:pic>
        <p:nvPicPr>
          <p:cNvPr id="9" name="Picture 8" descr="A dirty plate on a table&#10;&#10;Description automatically generated">
            <a:extLst>
              <a:ext uri="{FF2B5EF4-FFF2-40B4-BE49-F238E27FC236}">
                <a16:creationId xmlns:a16="http://schemas.microsoft.com/office/drawing/2014/main" xmlns="" id="{C20A3CDB-3B89-3947-A2DF-0B716A9EF5F1}"/>
              </a:ext>
            </a:extLst>
          </p:cNvPr>
          <p:cNvPicPr>
            <a:picLocks noChangeAspect="1"/>
          </p:cNvPicPr>
          <p:nvPr/>
        </p:nvPicPr>
        <p:blipFill>
          <a:blip r:embed="rId5"/>
          <a:stretch>
            <a:fillRect/>
          </a:stretch>
        </p:blipFill>
        <p:spPr>
          <a:xfrm>
            <a:off x="4371895" y="2254781"/>
            <a:ext cx="3220178" cy="2142569"/>
          </a:xfrm>
          <a:prstGeom prst="rect">
            <a:avLst/>
          </a:prstGeom>
        </p:spPr>
      </p:pic>
      <p:pic>
        <p:nvPicPr>
          <p:cNvPr id="11" name="Picture 10" descr="A picture containing indoor, table, sitting, large&#10;&#10;Description automatically generated">
            <a:extLst>
              <a:ext uri="{FF2B5EF4-FFF2-40B4-BE49-F238E27FC236}">
                <a16:creationId xmlns:a16="http://schemas.microsoft.com/office/drawing/2014/main" xmlns="" id="{B71C198D-DDAB-4D43-9422-D7827D7D0194}"/>
              </a:ext>
            </a:extLst>
          </p:cNvPr>
          <p:cNvPicPr>
            <a:picLocks noChangeAspect="1"/>
          </p:cNvPicPr>
          <p:nvPr/>
        </p:nvPicPr>
        <p:blipFill rotWithShape="1">
          <a:blip r:embed="rId6"/>
          <a:srcRect l="34100" t="5873" r="7212" b="3825"/>
          <a:stretch/>
        </p:blipFill>
        <p:spPr>
          <a:xfrm>
            <a:off x="9501670" y="3642610"/>
            <a:ext cx="2630369" cy="3160783"/>
          </a:xfrm>
          <a:prstGeom prst="rect">
            <a:avLst/>
          </a:prstGeom>
        </p:spPr>
      </p:pic>
      <p:sp>
        <p:nvSpPr>
          <p:cNvPr id="24" name="TextBox 23">
            <a:extLst>
              <a:ext uri="{FF2B5EF4-FFF2-40B4-BE49-F238E27FC236}">
                <a16:creationId xmlns:a16="http://schemas.microsoft.com/office/drawing/2014/main" xmlns="" id="{6803CEC7-4C76-7A48-BFE7-F4986AC5BAE3}"/>
              </a:ext>
            </a:extLst>
          </p:cNvPr>
          <p:cNvSpPr txBox="1"/>
          <p:nvPr/>
        </p:nvSpPr>
        <p:spPr>
          <a:xfrm>
            <a:off x="7973934" y="79853"/>
            <a:ext cx="4141021" cy="1332607"/>
          </a:xfrm>
          <a:prstGeom prst="rect">
            <a:avLst/>
          </a:prstGeom>
        </p:spPr>
        <p:txBody>
          <a:bodyPr vert="horz" lIns="91440" tIns="45720" rIns="91440" bIns="45720" rtlCol="0" anchor="ctr">
            <a:normAutofit/>
          </a:bodyPr>
          <a:lstStyle/>
          <a:p>
            <a:r>
              <a:rPr lang="en-GB" sz="2400" b="1" dirty="0">
                <a:solidFill>
                  <a:srgbClr val="0096FF"/>
                </a:solidFill>
                <a:latin typeface="Helvetica Neue" panose="02000503000000020004" pitchFamily="2" charset="0"/>
                <a:ea typeface="Helvetica Neue" panose="02000503000000020004" pitchFamily="2" charset="0"/>
                <a:cs typeface="Helvetica Neue" panose="02000503000000020004" pitchFamily="2" charset="0"/>
              </a:rPr>
              <a:t>Cosmic-ray veto</a:t>
            </a:r>
            <a:r>
              <a:rPr lang="en-GB" sz="24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a:t>
            </a:r>
            <a:br>
              <a:rPr lang="en-GB" sz="24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br>
            <a:r>
              <a:rPr lang="en-GB" sz="24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1 </a:t>
            </a:r>
            <a:r>
              <a:rPr lang="en-GB" sz="2400" dirty="0" err="1">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kton</a:t>
            </a:r>
            <a:r>
              <a:rPr lang="en-GB" sz="24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ultra pure Water Cherenkov</a:t>
            </a:r>
          </a:p>
        </p:txBody>
      </p:sp>
      <p:sp>
        <p:nvSpPr>
          <p:cNvPr id="25" name="TextBox 24">
            <a:extLst>
              <a:ext uri="{FF2B5EF4-FFF2-40B4-BE49-F238E27FC236}">
                <a16:creationId xmlns:a16="http://schemas.microsoft.com/office/drawing/2014/main" xmlns="" id="{D6112CF9-7178-2D41-807C-C7BA9B4F6D05}"/>
              </a:ext>
            </a:extLst>
          </p:cNvPr>
          <p:cNvSpPr txBox="1"/>
          <p:nvPr/>
        </p:nvSpPr>
        <p:spPr>
          <a:xfrm>
            <a:off x="7973933" y="2168648"/>
            <a:ext cx="4141021" cy="1332607"/>
          </a:xfrm>
          <a:prstGeom prst="rect">
            <a:avLst/>
          </a:prstGeom>
        </p:spPr>
        <p:txBody>
          <a:bodyPr vert="horz" lIns="91440" tIns="45720" rIns="91440" bIns="45720" rtlCol="0" anchor="ctr">
            <a:normAutofit/>
          </a:bodyPr>
          <a:lstStyle/>
          <a:p>
            <a:r>
              <a:rPr lang="en-GB" sz="2400" b="1" dirty="0">
                <a:solidFill>
                  <a:srgbClr val="0096FF"/>
                </a:solidFill>
                <a:latin typeface="Helvetica Neue" panose="02000503000000020004" pitchFamily="2" charset="0"/>
                <a:ea typeface="Helvetica Neue" panose="02000503000000020004" pitchFamily="2" charset="0"/>
                <a:cs typeface="Helvetica Neue" panose="02000503000000020004" pitchFamily="2" charset="0"/>
              </a:rPr>
              <a:t>Neutron veto</a:t>
            </a:r>
            <a:r>
              <a:rPr lang="en-GB" sz="24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a:t>
            </a:r>
            <a:br>
              <a:rPr lang="en-GB" sz="24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br>
            <a:r>
              <a:rPr lang="en-GB" sz="24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30 ton Borated Liquid Scintillator</a:t>
            </a:r>
          </a:p>
        </p:txBody>
      </p:sp>
      <p:sp>
        <p:nvSpPr>
          <p:cNvPr id="26" name="TextBox 25">
            <a:extLst>
              <a:ext uri="{FF2B5EF4-FFF2-40B4-BE49-F238E27FC236}">
                <a16:creationId xmlns:a16="http://schemas.microsoft.com/office/drawing/2014/main" xmlns="" id="{38046219-83C1-4644-8EED-5ACA1578F09C}"/>
              </a:ext>
            </a:extLst>
          </p:cNvPr>
          <p:cNvSpPr txBox="1"/>
          <p:nvPr/>
        </p:nvSpPr>
        <p:spPr>
          <a:xfrm>
            <a:off x="4527030" y="5179834"/>
            <a:ext cx="4734797" cy="1332607"/>
          </a:xfrm>
          <a:prstGeom prst="rect">
            <a:avLst/>
          </a:prstGeom>
        </p:spPr>
        <p:txBody>
          <a:bodyPr vert="horz" lIns="91440" tIns="45720" rIns="91440" bIns="45720" rtlCol="0" anchor="ctr">
            <a:normAutofit fontScale="92500"/>
          </a:bodyPr>
          <a:lstStyle/>
          <a:p>
            <a:pPr algn="r"/>
            <a:r>
              <a:rPr lang="en-GB" sz="2400" b="1" dirty="0">
                <a:solidFill>
                  <a:srgbClr val="0096FF"/>
                </a:solidFill>
                <a:latin typeface="Helvetica Neue" panose="02000503000000020004" pitchFamily="2" charset="0"/>
                <a:ea typeface="Helvetica Neue" panose="02000503000000020004" pitchFamily="2" charset="0"/>
                <a:cs typeface="Helvetica Neue" panose="02000503000000020004" pitchFamily="2" charset="0"/>
              </a:rPr>
              <a:t>Dark Matter Detector</a:t>
            </a:r>
            <a:r>
              <a:rPr lang="en-GB" sz="24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a:t>
            </a:r>
            <a:br>
              <a:rPr lang="en-GB" sz="24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br>
            <a:r>
              <a:rPr lang="en-GB" sz="24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TPC</a:t>
            </a:r>
            <a:r>
              <a:rPr lang="en-GB" sz="24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50 kg Liquid Argon from underground source depleted in </a:t>
            </a:r>
            <a:r>
              <a:rPr lang="en-GB" sz="2400" baseline="300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39</a:t>
            </a:r>
            <a:r>
              <a:rPr lang="en-GB" sz="24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Ar</a:t>
            </a:r>
          </a:p>
        </p:txBody>
      </p:sp>
      <p:cxnSp>
        <p:nvCxnSpPr>
          <p:cNvPr id="13" name="Straight Arrow Connector 12">
            <a:extLst>
              <a:ext uri="{FF2B5EF4-FFF2-40B4-BE49-F238E27FC236}">
                <a16:creationId xmlns:a16="http://schemas.microsoft.com/office/drawing/2014/main" xmlns="" id="{7CF4490E-8F16-134A-BE26-EED68156E0FE}"/>
              </a:ext>
            </a:extLst>
          </p:cNvPr>
          <p:cNvCxnSpPr>
            <a:cxnSpLocks/>
          </p:cNvCxnSpPr>
          <p:nvPr/>
        </p:nvCxnSpPr>
        <p:spPr>
          <a:xfrm flipV="1">
            <a:off x="3057863" y="1412461"/>
            <a:ext cx="1613735" cy="1447665"/>
          </a:xfrm>
          <a:prstGeom prst="straightConnector1">
            <a:avLst/>
          </a:prstGeom>
          <a:ln w="53975">
            <a:gradFill>
              <a:gsLst>
                <a:gs pos="0">
                  <a:srgbClr val="0096FF"/>
                </a:gs>
                <a:gs pos="25000">
                  <a:srgbClr val="0096FF"/>
                </a:gs>
                <a:gs pos="59000">
                  <a:srgbClr val="265691"/>
                </a:gs>
                <a:gs pos="100000">
                  <a:schemeClr val="tx1"/>
                </a:gs>
              </a:gsLst>
              <a:lin ang="5400000" scaled="1"/>
            </a:gra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xmlns="" id="{4E0F3F0D-B12D-BC45-98E5-ADAEBB7C6190}"/>
              </a:ext>
            </a:extLst>
          </p:cNvPr>
          <p:cNvCxnSpPr>
            <a:cxnSpLocks/>
          </p:cNvCxnSpPr>
          <p:nvPr/>
        </p:nvCxnSpPr>
        <p:spPr>
          <a:xfrm flipV="1">
            <a:off x="3057863" y="3642610"/>
            <a:ext cx="1531985" cy="562687"/>
          </a:xfrm>
          <a:prstGeom prst="straightConnector1">
            <a:avLst/>
          </a:prstGeom>
          <a:ln w="53975">
            <a:gradFill>
              <a:gsLst>
                <a:gs pos="0">
                  <a:srgbClr val="0096FF"/>
                </a:gs>
                <a:gs pos="25000">
                  <a:srgbClr val="0096FF"/>
                </a:gs>
                <a:gs pos="59000">
                  <a:srgbClr val="265691"/>
                </a:gs>
                <a:gs pos="100000">
                  <a:schemeClr val="tx1"/>
                </a:gs>
              </a:gsLst>
              <a:lin ang="5400000" scaled="1"/>
            </a:gra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xmlns="" id="{1778CE3F-A0D1-1B4C-8161-5C57C4413FC2}"/>
              </a:ext>
            </a:extLst>
          </p:cNvPr>
          <p:cNvCxnSpPr>
            <a:cxnSpLocks/>
          </p:cNvCxnSpPr>
          <p:nvPr/>
        </p:nvCxnSpPr>
        <p:spPr>
          <a:xfrm>
            <a:off x="2475550" y="4658576"/>
            <a:ext cx="2589989" cy="1032993"/>
          </a:xfrm>
          <a:prstGeom prst="straightConnector1">
            <a:avLst/>
          </a:prstGeom>
          <a:ln w="53975">
            <a:gradFill>
              <a:gsLst>
                <a:gs pos="0">
                  <a:schemeClr val="tx1"/>
                </a:gs>
                <a:gs pos="36000">
                  <a:srgbClr val="265691"/>
                </a:gs>
                <a:gs pos="76000">
                  <a:srgbClr val="0096FF"/>
                </a:gs>
                <a:gs pos="100000">
                  <a:srgbClr val="0096FF"/>
                </a:gs>
              </a:gsLst>
              <a:lin ang="5400000" scaled="1"/>
            </a:gradFill>
            <a:headEnd type="ova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9024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F95B167B-66E9-BF40-9031-FBC0FA0A9EE6}"/>
              </a:ext>
            </a:extLst>
          </p:cNvPr>
          <p:cNvPicPr>
            <a:picLocks noChangeAspect="1"/>
          </p:cNvPicPr>
          <p:nvPr/>
        </p:nvPicPr>
        <p:blipFill rotWithShape="1">
          <a:blip r:embed="rId3"/>
          <a:srcRect t="6349" b="18650"/>
          <a:stretch/>
        </p:blipFill>
        <p:spPr>
          <a:xfrm>
            <a:off x="1022615" y="523220"/>
            <a:ext cx="11169385" cy="6282778"/>
          </a:xfrm>
          <a:prstGeom prst="rect">
            <a:avLst/>
          </a:prstGeom>
        </p:spPr>
      </p:pic>
      <p:sp>
        <p:nvSpPr>
          <p:cNvPr id="5" name="Rectangle 4">
            <a:extLst>
              <a:ext uri="{FF2B5EF4-FFF2-40B4-BE49-F238E27FC236}">
                <a16:creationId xmlns:a16="http://schemas.microsoft.com/office/drawing/2014/main" xmlns="" id="{E63DCD3B-022B-F84A-A030-EEC871188AF3}"/>
              </a:ext>
            </a:extLst>
          </p:cNvPr>
          <p:cNvSpPr/>
          <p:nvPr/>
        </p:nvSpPr>
        <p:spPr>
          <a:xfrm rot="16200000">
            <a:off x="-3017912" y="2353312"/>
            <a:ext cx="8030307" cy="646331"/>
          </a:xfrm>
          <a:prstGeom prst="rect">
            <a:avLst/>
          </a:prstGeom>
        </p:spPr>
        <p:txBody>
          <a:bodyPr wrap="square">
            <a:spAutoFit/>
          </a:bodyPr>
          <a:lstStyle/>
          <a:p>
            <a:r>
              <a:rPr lang="en-GB" kern="0" dirty="0">
                <a:latin typeface="Helvetica Light"/>
                <a:sym typeface="Helvetica Light"/>
              </a:rPr>
              <a:t>f</a:t>
            </a:r>
            <a:r>
              <a:rPr lang="en-GB" kern="0" baseline="-25000" dirty="0">
                <a:latin typeface="Helvetica Light"/>
                <a:sym typeface="Helvetica Light"/>
              </a:rPr>
              <a:t>90</a:t>
            </a:r>
            <a:r>
              <a:rPr lang="en-GB" kern="0" dirty="0">
                <a:latin typeface="Helvetica Light"/>
                <a:sym typeface="Helvetica Light"/>
              </a:rPr>
              <a:t> = fraction of S1 light detected in the first 90 ns of a signal </a:t>
            </a:r>
          </a:p>
          <a:p>
            <a:r>
              <a:rPr lang="en-GB" kern="0" dirty="0">
                <a:latin typeface="Helvetica Light"/>
                <a:sym typeface="Helvetica Light"/>
              </a:rPr>
              <a:t>= prompt light </a:t>
            </a:r>
          </a:p>
        </p:txBody>
      </p:sp>
      <p:sp>
        <p:nvSpPr>
          <p:cNvPr id="4" name="TextBox 3">
            <a:extLst>
              <a:ext uri="{FF2B5EF4-FFF2-40B4-BE49-F238E27FC236}">
                <a16:creationId xmlns:a16="http://schemas.microsoft.com/office/drawing/2014/main" xmlns="" id="{880C439C-77D3-4A49-804C-CBCC9EB05AE3}"/>
              </a:ext>
            </a:extLst>
          </p:cNvPr>
          <p:cNvSpPr txBox="1"/>
          <p:nvPr/>
        </p:nvSpPr>
        <p:spPr>
          <a:xfrm>
            <a:off x="5014251" y="0"/>
            <a:ext cx="2837572" cy="523220"/>
          </a:xfrm>
          <a:prstGeom prst="rect">
            <a:avLst/>
          </a:prstGeom>
          <a:noFill/>
        </p:spPr>
        <p:txBody>
          <a:bodyPr wrap="none" rtlCol="0">
            <a:spAutoFit/>
          </a:bodyPr>
          <a:lstStyle/>
          <a:p>
            <a:r>
              <a:rPr lang="en-GB" sz="2800" dirty="0">
                <a:latin typeface="Helvetica Neue" panose="02000503000000020004" pitchFamily="2" charset="0"/>
                <a:ea typeface="Helvetica Neue" panose="02000503000000020004" pitchFamily="2" charset="0"/>
                <a:cs typeface="Helvetica Neue" panose="02000503000000020004" pitchFamily="2" charset="0"/>
              </a:rPr>
              <a:t>Before data cuts</a:t>
            </a:r>
          </a:p>
        </p:txBody>
      </p:sp>
      <p:sp>
        <p:nvSpPr>
          <p:cNvPr id="6" name="TextBox 5">
            <a:extLst>
              <a:ext uri="{FF2B5EF4-FFF2-40B4-BE49-F238E27FC236}">
                <a16:creationId xmlns:a16="http://schemas.microsoft.com/office/drawing/2014/main" xmlns="" id="{53240B82-D757-E248-96A0-9616CFB5BA01}"/>
              </a:ext>
            </a:extLst>
          </p:cNvPr>
          <p:cNvSpPr txBox="1"/>
          <p:nvPr/>
        </p:nvSpPr>
        <p:spPr>
          <a:xfrm>
            <a:off x="5159772" y="1676401"/>
            <a:ext cx="2546531" cy="584775"/>
          </a:xfrm>
          <a:prstGeom prst="rect">
            <a:avLst/>
          </a:prstGeom>
          <a:noFill/>
        </p:spPr>
        <p:txBody>
          <a:bodyPr wrap="none" rtlCol="0">
            <a:spAutoFit/>
          </a:bodyPr>
          <a:lstStyle/>
          <a:p>
            <a:r>
              <a:rPr lang="en-GB" sz="32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WIMP region</a:t>
            </a:r>
          </a:p>
        </p:txBody>
      </p:sp>
    </p:spTree>
    <p:extLst>
      <p:ext uri="{BB962C8B-B14F-4D97-AF65-F5344CB8AC3E}">
        <p14:creationId xmlns:p14="http://schemas.microsoft.com/office/powerpoint/2010/main" val="1388262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24093F98-9163-CC44-B31F-FC93BDE32E91}"/>
              </a:ext>
            </a:extLst>
          </p:cNvPr>
          <p:cNvSpPr txBox="1"/>
          <p:nvPr/>
        </p:nvSpPr>
        <p:spPr>
          <a:xfrm>
            <a:off x="4891195" y="0"/>
            <a:ext cx="2400016" cy="523220"/>
          </a:xfrm>
          <a:prstGeom prst="rect">
            <a:avLst/>
          </a:prstGeom>
          <a:noFill/>
        </p:spPr>
        <p:txBody>
          <a:bodyPr wrap="none" rtlCol="0">
            <a:spAutoFit/>
          </a:bodyPr>
          <a:lstStyle/>
          <a:p>
            <a:r>
              <a:rPr lang="en-GB" sz="2800" dirty="0">
                <a:latin typeface="Helvetica Neue" panose="02000503000000020004" pitchFamily="2" charset="0"/>
                <a:ea typeface="Helvetica Neue" panose="02000503000000020004" pitchFamily="2" charset="0"/>
                <a:cs typeface="Helvetica Neue" panose="02000503000000020004" pitchFamily="2" charset="0"/>
              </a:rPr>
              <a:t>and after cuts</a:t>
            </a:r>
          </a:p>
        </p:txBody>
      </p:sp>
      <p:pic>
        <p:nvPicPr>
          <p:cNvPr id="7" name="Picture 6" descr="A screenshot of a cell phone&#10;&#10;Description automatically generated">
            <a:extLst>
              <a:ext uri="{FF2B5EF4-FFF2-40B4-BE49-F238E27FC236}">
                <a16:creationId xmlns:a16="http://schemas.microsoft.com/office/drawing/2014/main" xmlns="" id="{ADB72A3B-BC32-B94B-A109-B41348087AF0}"/>
              </a:ext>
            </a:extLst>
          </p:cNvPr>
          <p:cNvPicPr>
            <a:picLocks noChangeAspect="1"/>
          </p:cNvPicPr>
          <p:nvPr/>
        </p:nvPicPr>
        <p:blipFill rotWithShape="1">
          <a:blip r:embed="rId3"/>
          <a:srcRect t="2712" b="1921"/>
          <a:stretch/>
        </p:blipFill>
        <p:spPr>
          <a:xfrm>
            <a:off x="805623" y="523220"/>
            <a:ext cx="10895597" cy="6213173"/>
          </a:xfrm>
          <a:prstGeom prst="rect">
            <a:avLst/>
          </a:prstGeom>
        </p:spPr>
      </p:pic>
      <p:sp>
        <p:nvSpPr>
          <p:cNvPr id="6" name="TextBox 5">
            <a:extLst>
              <a:ext uri="{FF2B5EF4-FFF2-40B4-BE49-F238E27FC236}">
                <a16:creationId xmlns:a16="http://schemas.microsoft.com/office/drawing/2014/main" xmlns="" id="{0316B4EB-B312-0C45-95F2-24322466D51D}"/>
              </a:ext>
            </a:extLst>
          </p:cNvPr>
          <p:cNvSpPr txBox="1"/>
          <p:nvPr/>
        </p:nvSpPr>
        <p:spPr>
          <a:xfrm>
            <a:off x="6527547" y="2001866"/>
            <a:ext cx="2546531" cy="584775"/>
          </a:xfrm>
          <a:prstGeom prst="rect">
            <a:avLst/>
          </a:prstGeom>
          <a:noFill/>
        </p:spPr>
        <p:txBody>
          <a:bodyPr wrap="none" rtlCol="0">
            <a:spAutoFit/>
          </a:bodyPr>
          <a:lstStyle/>
          <a:p>
            <a:r>
              <a:rPr lang="en-GB" sz="3200" dirty="0">
                <a:latin typeface="Helvetica Neue" panose="02000503000000020004" pitchFamily="2" charset="0"/>
                <a:ea typeface="Helvetica Neue" panose="02000503000000020004" pitchFamily="2" charset="0"/>
                <a:cs typeface="Helvetica Neue" panose="02000503000000020004" pitchFamily="2" charset="0"/>
              </a:rPr>
              <a:t>WIMP region</a:t>
            </a:r>
          </a:p>
        </p:txBody>
      </p:sp>
    </p:spTree>
    <p:extLst>
      <p:ext uri="{BB962C8B-B14F-4D97-AF65-F5344CB8AC3E}">
        <p14:creationId xmlns:p14="http://schemas.microsoft.com/office/powerpoint/2010/main" val="974305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xmlns="" id="{679DDCB8-76EF-5041-AB9C-DAF38D572E65}"/>
              </a:ext>
            </a:extLst>
          </p:cNvPr>
          <p:cNvSpPr>
            <a:spLocks noGrp="1"/>
          </p:cNvSpPr>
          <p:nvPr>
            <p:ph type="ctrTitle"/>
          </p:nvPr>
        </p:nvSpPr>
        <p:spPr>
          <a:xfrm>
            <a:off x="1611575" y="1"/>
            <a:ext cx="8968851" cy="869430"/>
          </a:xfrm>
        </p:spPr>
        <p:txBody>
          <a:bodyPr>
            <a:normAutofit/>
          </a:bodyPr>
          <a:lstStyle/>
          <a:p>
            <a:r>
              <a:rPr lang="en-GB"/>
              <a:t>Darkside Masterclass</a:t>
            </a:r>
            <a:endParaRPr lang="it-IT" dirty="0"/>
          </a:p>
        </p:txBody>
      </p:sp>
      <p:sp>
        <p:nvSpPr>
          <p:cNvPr id="4" name="Slide Number Placeholder 3">
            <a:extLst>
              <a:ext uri="{FF2B5EF4-FFF2-40B4-BE49-F238E27FC236}">
                <a16:creationId xmlns:a16="http://schemas.microsoft.com/office/drawing/2014/main" xmlns="" id="{4A0D7083-AF50-9041-B2D7-78F5287783D2}"/>
              </a:ext>
            </a:extLst>
          </p:cNvPr>
          <p:cNvSpPr>
            <a:spLocks noGrp="1"/>
          </p:cNvSpPr>
          <p:nvPr>
            <p:ph type="sldNum" sz="quarter" idx="12"/>
          </p:nvPr>
        </p:nvSpPr>
        <p:spPr>
          <a:xfrm>
            <a:off x="83337" y="6605494"/>
            <a:ext cx="232348" cy="230734"/>
          </a:xfrm>
        </p:spPr>
        <p:txBody>
          <a:bodyPr/>
          <a:lstStyle/>
          <a:p>
            <a:fld id="{15227EF3-FBF8-A94C-810E-79F5FF2B54C2}" type="slidenum">
              <a:rPr lang="it-IT" smtClean="0"/>
              <a:t>2</a:t>
            </a:fld>
            <a:endParaRPr lang="it-IT" dirty="0"/>
          </a:p>
        </p:txBody>
      </p:sp>
      <p:pic>
        <p:nvPicPr>
          <p:cNvPr id="2" name="Picture 1" descr="Schermata 2020-10-14 alle 21.03.11.png"/>
          <p:cNvPicPr>
            <a:picLocks noChangeAspect="1"/>
          </p:cNvPicPr>
          <p:nvPr/>
        </p:nvPicPr>
        <p:blipFill rotWithShape="1">
          <a:blip r:embed="rId5">
            <a:extLst>
              <a:ext uri="{28A0092B-C50C-407E-A947-70E740481C1C}">
                <a14:useLocalDpi xmlns:a14="http://schemas.microsoft.com/office/drawing/2010/main" val="0"/>
              </a:ext>
            </a:extLst>
          </a:blip>
          <a:srcRect b="5858"/>
          <a:stretch/>
        </p:blipFill>
        <p:spPr>
          <a:xfrm>
            <a:off x="6224101" y="1185332"/>
            <a:ext cx="5550341" cy="2946138"/>
          </a:xfrm>
          <a:prstGeom prst="rect">
            <a:avLst/>
          </a:prstGeom>
          <a:effectLst>
            <a:outerShdw blurRad="50800" dist="38100" dir="2700000" algn="tl" rotWithShape="0">
              <a:prstClr val="black">
                <a:alpha val="40000"/>
              </a:prstClr>
            </a:outerShdw>
          </a:effectLst>
        </p:spPr>
      </p:pic>
      <p:pic>
        <p:nvPicPr>
          <p:cNvPr id="5" name="Picture 4" descr="Schermata 2020-10-14 alle 21.02.04.png"/>
          <p:cNvPicPr>
            <a:picLocks noChangeAspect="1"/>
          </p:cNvPicPr>
          <p:nvPr/>
        </p:nvPicPr>
        <p:blipFill rotWithShape="1">
          <a:blip r:embed="rId6">
            <a:extLst>
              <a:ext uri="{28A0092B-C50C-407E-A947-70E740481C1C}">
                <a14:useLocalDpi xmlns:a14="http://schemas.microsoft.com/office/drawing/2010/main" val="0"/>
              </a:ext>
            </a:extLst>
          </a:blip>
          <a:srcRect b="5983"/>
          <a:stretch/>
        </p:blipFill>
        <p:spPr>
          <a:xfrm>
            <a:off x="506378" y="1185332"/>
            <a:ext cx="5564037" cy="2949222"/>
          </a:xfrm>
          <a:prstGeom prst="rect">
            <a:avLst/>
          </a:prstGeom>
          <a:effectLst>
            <a:outerShdw blurRad="50800" dist="38100" dir="2700000" algn="tl" rotWithShape="0">
              <a:prstClr val="black">
                <a:alpha val="40000"/>
              </a:prstClr>
            </a:outerShdw>
          </a:effectLst>
        </p:spPr>
      </p:pic>
      <p:sp>
        <p:nvSpPr>
          <p:cNvPr id="14" name="Rectangle 13"/>
          <p:cNvSpPr/>
          <p:nvPr/>
        </p:nvSpPr>
        <p:spPr>
          <a:xfrm>
            <a:off x="409750" y="4095058"/>
            <a:ext cx="3826689" cy="1200329"/>
          </a:xfrm>
          <a:prstGeom prst="rect">
            <a:avLst/>
          </a:prstGeom>
        </p:spPr>
        <p:txBody>
          <a:bodyPr wrap="none">
            <a:spAutoFit/>
          </a:bodyPr>
          <a:lstStyle/>
          <a:p>
            <a:r>
              <a:rPr lang="en-GB" b="1" kern="0" dirty="0">
                <a:latin typeface="Helvetica Light"/>
                <a:sym typeface="Helvetica Light"/>
              </a:rPr>
              <a:t>Part One </a:t>
            </a:r>
            <a:r>
              <a:rPr lang="en-GB" b="1" kern="0" dirty="0">
                <a:latin typeface="Helvetica Light"/>
                <a:sym typeface="Wingdings"/>
              </a:rPr>
              <a:t> </a:t>
            </a:r>
            <a:r>
              <a:rPr lang="en-GB" b="1" kern="0" dirty="0">
                <a:solidFill>
                  <a:srgbClr val="FF0000"/>
                </a:solidFill>
                <a:latin typeface="Helvetica Light"/>
                <a:sym typeface="Wingdings"/>
              </a:rPr>
              <a:t>Lecture on Dark Matter</a:t>
            </a:r>
            <a:endParaRPr lang="en-US" dirty="0"/>
          </a:p>
          <a:p>
            <a:endParaRPr lang="en-GB" b="1" kern="0" dirty="0" smtClean="0">
              <a:solidFill>
                <a:srgbClr val="FF0000"/>
              </a:solidFill>
              <a:latin typeface="Helvetica Light"/>
              <a:sym typeface="Helvetica Light"/>
            </a:endParaRPr>
          </a:p>
          <a:p>
            <a:endParaRPr lang="en-GB" b="1" kern="0" dirty="0">
              <a:solidFill>
                <a:srgbClr val="FF0000"/>
              </a:solidFill>
              <a:latin typeface="Helvetica Light"/>
              <a:sym typeface="Wingdings"/>
            </a:endParaRPr>
          </a:p>
          <a:p>
            <a:endParaRPr lang="en-US" dirty="0">
              <a:sym typeface="Wingdings"/>
            </a:endParaRPr>
          </a:p>
        </p:txBody>
      </p:sp>
      <p:pic>
        <p:nvPicPr>
          <p:cNvPr id="20" name="Picture 19" descr="Masterclass DarkSide_locandina_last.pdf"/>
          <p:cNvPicPr>
            <a:picLocks noChangeAspect="1"/>
          </p:cNvPicPr>
          <p:nvPr/>
        </p:nvPicPr>
        <p:blipFill rotWithShape="1">
          <a:blip r:embed="rId7">
            <a:extLst>
              <a:ext uri="{28A0092B-C50C-407E-A947-70E740481C1C}">
                <a14:useLocalDpi xmlns:a14="http://schemas.microsoft.com/office/drawing/2010/main" val="0"/>
              </a:ext>
            </a:extLst>
          </a:blip>
          <a:srcRect t="27982" r="50518" b="43374"/>
          <a:stretch/>
        </p:blipFill>
        <p:spPr>
          <a:xfrm>
            <a:off x="9740691" y="4471766"/>
            <a:ext cx="2349315" cy="1964396"/>
          </a:xfrm>
          <a:prstGeom prst="rect">
            <a:avLst/>
          </a:prstGeom>
          <a:effectLst>
            <a:outerShdw blurRad="50800" dist="38100" dir="2700000" algn="tl" rotWithShape="0">
              <a:prstClr val="black">
                <a:alpha val="40000"/>
              </a:prstClr>
            </a:outerShdw>
          </a:effectLst>
        </p:spPr>
      </p:pic>
      <p:pic>
        <p:nvPicPr>
          <p:cNvPr id="23" name="Online Media 10" descr="videoplayback">
            <a:hlinkClick r:id="" action="ppaction://media"/>
            <a:extLst>
              <a:ext uri="{FF2B5EF4-FFF2-40B4-BE49-F238E27FC236}">
                <a16:creationId xmlns="" xmlns:a16="http://schemas.microsoft.com/office/drawing/2014/main" id="{A7925034-EB64-B54A-A3A2-3C1E1C745B15}"/>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136463" y="4471766"/>
            <a:ext cx="4177909" cy="2088955"/>
          </a:xfrm>
          <a:prstGeom prst="rect">
            <a:avLst/>
          </a:prstGeom>
        </p:spPr>
      </p:pic>
      <p:sp>
        <p:nvSpPr>
          <p:cNvPr id="12" name="Rectangle 11"/>
          <p:cNvSpPr/>
          <p:nvPr/>
        </p:nvSpPr>
        <p:spPr>
          <a:xfrm>
            <a:off x="6140970" y="4095058"/>
            <a:ext cx="4788490" cy="369332"/>
          </a:xfrm>
          <a:prstGeom prst="rect">
            <a:avLst/>
          </a:prstGeom>
        </p:spPr>
        <p:txBody>
          <a:bodyPr wrap="none">
            <a:spAutoFit/>
          </a:bodyPr>
          <a:lstStyle/>
          <a:p>
            <a:r>
              <a:rPr lang="en-GB" b="1" kern="0" dirty="0">
                <a:solidFill>
                  <a:srgbClr val="000000"/>
                </a:solidFill>
                <a:latin typeface="Helvetica Light"/>
                <a:sym typeface="Helvetica Light"/>
              </a:rPr>
              <a:t>Part Two </a:t>
            </a:r>
            <a:r>
              <a:rPr lang="en-GB" b="1" kern="0" dirty="0">
                <a:solidFill>
                  <a:srgbClr val="000000"/>
                </a:solidFill>
                <a:latin typeface="Helvetica Light"/>
                <a:sym typeface="Wingdings"/>
              </a:rPr>
              <a:t> </a:t>
            </a:r>
            <a:r>
              <a:rPr lang="en-GB" b="1" kern="0" dirty="0">
                <a:solidFill>
                  <a:srgbClr val="FF0000"/>
                </a:solidFill>
                <a:latin typeface="Helvetica Light"/>
                <a:sym typeface="Wingdings"/>
              </a:rPr>
              <a:t>Lecture on </a:t>
            </a:r>
            <a:r>
              <a:rPr lang="en-GB" b="1" kern="0" dirty="0" err="1">
                <a:solidFill>
                  <a:srgbClr val="FF0000"/>
                </a:solidFill>
                <a:latin typeface="Helvetica Light"/>
                <a:sym typeface="Wingdings"/>
              </a:rPr>
              <a:t>DarkSide</a:t>
            </a:r>
            <a:r>
              <a:rPr lang="en-GB" b="1" kern="0" dirty="0">
                <a:solidFill>
                  <a:srgbClr val="FF0000"/>
                </a:solidFill>
                <a:latin typeface="Helvetica Light"/>
                <a:sym typeface="Wingdings"/>
              </a:rPr>
              <a:t> experiment</a:t>
            </a:r>
          </a:p>
        </p:txBody>
      </p:sp>
      <p:sp>
        <p:nvSpPr>
          <p:cNvPr id="15" name="Rectangle 14"/>
          <p:cNvSpPr/>
          <p:nvPr/>
        </p:nvSpPr>
        <p:spPr>
          <a:xfrm>
            <a:off x="4585712" y="816000"/>
            <a:ext cx="3528580" cy="369332"/>
          </a:xfrm>
          <a:prstGeom prst="rect">
            <a:avLst/>
          </a:prstGeom>
        </p:spPr>
        <p:txBody>
          <a:bodyPr wrap="none">
            <a:spAutoFit/>
          </a:bodyPr>
          <a:lstStyle/>
          <a:p>
            <a:r>
              <a:rPr lang="en-US" dirty="0"/>
              <a:t>Duration of lectures </a:t>
            </a:r>
            <a:r>
              <a:rPr lang="en-US" dirty="0">
                <a:sym typeface="Wingdings"/>
              </a:rPr>
              <a:t> 30 min each</a:t>
            </a:r>
          </a:p>
        </p:txBody>
      </p:sp>
      <p:sp>
        <p:nvSpPr>
          <p:cNvPr id="16" name="Rectangle 15"/>
          <p:cNvSpPr/>
          <p:nvPr/>
        </p:nvSpPr>
        <p:spPr>
          <a:xfrm>
            <a:off x="6224101" y="4833722"/>
            <a:ext cx="6096000" cy="1200329"/>
          </a:xfrm>
          <a:prstGeom prst="rect">
            <a:avLst/>
          </a:prstGeom>
        </p:spPr>
        <p:txBody>
          <a:bodyPr>
            <a:spAutoFit/>
          </a:bodyPr>
          <a:lstStyle/>
          <a:p>
            <a:r>
              <a:rPr lang="en-US" dirty="0">
                <a:sym typeface="Wingdings"/>
              </a:rPr>
              <a:t>Darkside-20k </a:t>
            </a:r>
            <a:r>
              <a:rPr lang="en-US" dirty="0">
                <a:solidFill>
                  <a:srgbClr val="FF0000"/>
                </a:solidFill>
                <a:sym typeface="Wingdings"/>
              </a:rPr>
              <a:t>promotional video</a:t>
            </a:r>
            <a:r>
              <a:rPr lang="en-US" dirty="0">
                <a:sym typeface="Wingdings"/>
              </a:rPr>
              <a:t>:</a:t>
            </a:r>
          </a:p>
          <a:p>
            <a:endParaRPr lang="en-US" dirty="0"/>
          </a:p>
          <a:p>
            <a:r>
              <a:rPr lang="en-US" dirty="0"/>
              <a:t>Students are asked to watch it </a:t>
            </a:r>
            <a:endParaRPr lang="en-US" dirty="0" smtClean="0"/>
          </a:p>
          <a:p>
            <a:r>
              <a:rPr lang="en-US" dirty="0" smtClean="0"/>
              <a:t>before </a:t>
            </a:r>
            <a:r>
              <a:rPr lang="en-US" dirty="0"/>
              <a:t>the </a:t>
            </a:r>
            <a:r>
              <a:rPr lang="en-US" dirty="0" err="1"/>
              <a:t>Masterclass</a:t>
            </a:r>
            <a:r>
              <a:rPr lang="en-US" dirty="0"/>
              <a:t> event</a:t>
            </a:r>
            <a:endParaRPr lang="en-US" dirty="0"/>
          </a:p>
        </p:txBody>
      </p:sp>
      <p:sp>
        <p:nvSpPr>
          <p:cNvPr id="17" name="Rectangle 16"/>
          <p:cNvSpPr/>
          <p:nvPr/>
        </p:nvSpPr>
        <p:spPr>
          <a:xfrm>
            <a:off x="6070415" y="6420828"/>
            <a:ext cx="5711820" cy="369332"/>
          </a:xfrm>
          <a:prstGeom prst="rect">
            <a:avLst/>
          </a:prstGeom>
        </p:spPr>
        <p:txBody>
          <a:bodyPr wrap="none">
            <a:spAutoFit/>
          </a:bodyPr>
          <a:lstStyle/>
          <a:p>
            <a:r>
              <a:rPr lang="en-US" dirty="0">
                <a:hlinkClick r:id="rId9"/>
              </a:rPr>
              <a:t>http://darkside.lngs.infn.it/outreach/promotional-video-2/</a:t>
            </a:r>
            <a:endParaRPr lang="en-US" dirty="0"/>
          </a:p>
        </p:txBody>
      </p:sp>
    </p:spTree>
    <p:extLst>
      <p:ext uri="{BB962C8B-B14F-4D97-AF65-F5344CB8AC3E}">
        <p14:creationId xmlns:p14="http://schemas.microsoft.com/office/powerpoint/2010/main" val="27924837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650"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3"/>
                                        </p:tgtEl>
                                      </p:cBhvr>
                                    </p:cmd>
                                  </p:childTnLst>
                                </p:cTn>
                              </p:par>
                            </p:childTnLst>
                          </p:cTn>
                        </p:par>
                      </p:childTnLst>
                    </p:cTn>
                  </p:par>
                </p:childTnLst>
              </p:cTn>
              <p:nextCondLst>
                <p:cond evt="onClick" delay="0">
                  <p:tgtEl>
                    <p:spTgt spid="23"/>
                  </p:tgtEl>
                </p:cond>
              </p:nextCondLst>
            </p:seq>
            <p:video>
              <p:cMediaNode vol="80000">
                <p:cTn id="12" fill="hold" display="0">
                  <p:stCondLst>
                    <p:cond delay="indefinite"/>
                  </p:stCondLst>
                </p:cTn>
                <p:tgtEl>
                  <p:spTgt spid="23"/>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xmlns="" id="{679DDCB8-76EF-5041-AB9C-DAF38D572E65}"/>
              </a:ext>
            </a:extLst>
          </p:cNvPr>
          <p:cNvSpPr>
            <a:spLocks noGrp="1"/>
          </p:cNvSpPr>
          <p:nvPr>
            <p:ph type="ctrTitle"/>
          </p:nvPr>
        </p:nvSpPr>
        <p:spPr>
          <a:xfrm>
            <a:off x="1611575" y="1"/>
            <a:ext cx="8968851" cy="869430"/>
          </a:xfrm>
        </p:spPr>
        <p:txBody>
          <a:bodyPr>
            <a:normAutofit/>
          </a:bodyPr>
          <a:lstStyle/>
          <a:p>
            <a:r>
              <a:rPr lang="en-GB"/>
              <a:t>Darkside Masterclass</a:t>
            </a:r>
            <a:endParaRPr lang="it-IT" dirty="0"/>
          </a:p>
        </p:txBody>
      </p:sp>
      <p:sp>
        <p:nvSpPr>
          <p:cNvPr id="4" name="Slide Number Placeholder 3">
            <a:extLst>
              <a:ext uri="{FF2B5EF4-FFF2-40B4-BE49-F238E27FC236}">
                <a16:creationId xmlns:a16="http://schemas.microsoft.com/office/drawing/2014/main" xmlns="" id="{4A0D7083-AF50-9041-B2D7-78F5287783D2}"/>
              </a:ext>
            </a:extLst>
          </p:cNvPr>
          <p:cNvSpPr>
            <a:spLocks noGrp="1"/>
          </p:cNvSpPr>
          <p:nvPr>
            <p:ph type="sldNum" sz="quarter" idx="12"/>
          </p:nvPr>
        </p:nvSpPr>
        <p:spPr>
          <a:xfrm>
            <a:off x="83337" y="6605494"/>
            <a:ext cx="232348" cy="230734"/>
          </a:xfrm>
        </p:spPr>
        <p:txBody>
          <a:bodyPr/>
          <a:lstStyle/>
          <a:p>
            <a:fld id="{15227EF3-FBF8-A94C-810E-79F5FF2B54C2}" type="slidenum">
              <a:rPr lang="it-IT" smtClean="0"/>
              <a:t>3</a:t>
            </a:fld>
            <a:endParaRPr lang="it-IT" dirty="0"/>
          </a:p>
        </p:txBody>
      </p:sp>
      <p:pic>
        <p:nvPicPr>
          <p:cNvPr id="32" name="Picture 31" descr="Screenshot 2019-05-13 at 19.54.06.png">
            <a:extLst>
              <a:ext uri="{FF2B5EF4-FFF2-40B4-BE49-F238E27FC236}">
                <a16:creationId xmlns:a16="http://schemas.microsoft.com/office/drawing/2014/main" xmlns="" id="{635147CE-4DEB-8D4B-9717-FACDEFE7CC96}"/>
              </a:ext>
            </a:extLst>
          </p:cNvPr>
          <p:cNvPicPr>
            <a:picLocks noChangeAspect="1"/>
          </p:cNvPicPr>
          <p:nvPr/>
        </p:nvPicPr>
        <p:blipFill rotWithShape="1">
          <a:blip r:embed="rId3">
            <a:extLst>
              <a:ext uri="{28A0092B-C50C-407E-A947-70E740481C1C}">
                <a14:useLocalDpi xmlns:a14="http://schemas.microsoft.com/office/drawing/2010/main" val="0"/>
              </a:ext>
            </a:extLst>
          </a:blip>
          <a:srcRect l="1761" t="9791" r="49723"/>
          <a:stretch/>
        </p:blipFill>
        <p:spPr>
          <a:xfrm>
            <a:off x="9045210" y="3602182"/>
            <a:ext cx="3146790" cy="3234046"/>
          </a:xfrm>
          <a:prstGeom prst="rect">
            <a:avLst/>
          </a:prstGeom>
        </p:spPr>
      </p:pic>
      <p:sp>
        <p:nvSpPr>
          <p:cNvPr id="41" name="Rectangle 40">
            <a:extLst>
              <a:ext uri="{FF2B5EF4-FFF2-40B4-BE49-F238E27FC236}">
                <a16:creationId xmlns:a16="http://schemas.microsoft.com/office/drawing/2014/main" xmlns="" id="{E7498446-A7AE-F144-B643-6E4071BB7A28}"/>
              </a:ext>
            </a:extLst>
          </p:cNvPr>
          <p:cNvSpPr/>
          <p:nvPr/>
        </p:nvSpPr>
        <p:spPr>
          <a:xfrm>
            <a:off x="482880" y="2036108"/>
            <a:ext cx="5283451" cy="2677656"/>
          </a:xfrm>
          <a:prstGeom prst="rect">
            <a:avLst/>
          </a:prstGeom>
        </p:spPr>
        <p:txBody>
          <a:bodyPr wrap="square">
            <a:spAutoFit/>
          </a:bodyPr>
          <a:lstStyle/>
          <a:p>
            <a:pPr algn="ctr"/>
            <a:r>
              <a:rPr lang="en-GB" sz="2400" b="1" kern="0" dirty="0">
                <a:solidFill>
                  <a:srgbClr val="FF0000"/>
                </a:solidFill>
                <a:latin typeface="Helvetica Light"/>
                <a:sym typeface="Helvetica Light"/>
              </a:rPr>
              <a:t>Physic: what is Dark Matter</a:t>
            </a:r>
            <a:endParaRPr lang="en-GB" sz="2400" kern="0" dirty="0">
              <a:solidFill>
                <a:srgbClr val="000000"/>
              </a:solidFill>
              <a:latin typeface="Helvetica Light"/>
              <a:sym typeface="Helvetica Light"/>
            </a:endParaRPr>
          </a:p>
          <a:p>
            <a:pPr marL="342900" indent="-342900">
              <a:buFont typeface="Arial" panose="020B0604020202020204" pitchFamily="34" charset="0"/>
              <a:buChar char="•"/>
            </a:pPr>
            <a:r>
              <a:rPr lang="en-GB" sz="2400" kern="0" dirty="0">
                <a:solidFill>
                  <a:srgbClr val="000000"/>
                </a:solidFill>
                <a:latin typeface="Helvetica Light"/>
                <a:sym typeface="Helvetica Light"/>
              </a:rPr>
              <a:t>Gravitational effect not explained by visible matter</a:t>
            </a:r>
          </a:p>
          <a:p>
            <a:pPr marL="342900" indent="-342900">
              <a:buFont typeface="Arial" panose="020B0604020202020204" pitchFamily="34" charset="0"/>
              <a:buChar char="•"/>
            </a:pPr>
            <a:r>
              <a:rPr lang="en-GB" sz="2400" kern="0" dirty="0">
                <a:solidFill>
                  <a:srgbClr val="000000"/>
                </a:solidFill>
                <a:latin typeface="Helvetica Light"/>
                <a:sym typeface="Helvetica Light"/>
              </a:rPr>
              <a:t>One explanation: the existence of an as-yet-undiscovered elementary Weakly Interacting Massive Particle (</a:t>
            </a:r>
            <a:r>
              <a:rPr lang="en-GB" sz="2400" b="1" kern="0" dirty="0">
                <a:solidFill>
                  <a:srgbClr val="000000"/>
                </a:solidFill>
                <a:latin typeface="Helvetica Light"/>
                <a:sym typeface="Helvetica Light"/>
              </a:rPr>
              <a:t>WIMP</a:t>
            </a:r>
            <a:r>
              <a:rPr lang="en-GB" sz="2400" kern="0" dirty="0">
                <a:solidFill>
                  <a:srgbClr val="000000"/>
                </a:solidFill>
                <a:latin typeface="Helvetica Light"/>
                <a:sym typeface="Helvetica Light"/>
              </a:rPr>
              <a:t>)</a:t>
            </a:r>
          </a:p>
        </p:txBody>
      </p:sp>
      <p:sp>
        <p:nvSpPr>
          <p:cNvPr id="42" name="Rectangle 41">
            <a:extLst>
              <a:ext uri="{FF2B5EF4-FFF2-40B4-BE49-F238E27FC236}">
                <a16:creationId xmlns:a16="http://schemas.microsoft.com/office/drawing/2014/main" xmlns="" id="{5B796628-D97E-EB4D-9D6F-590530BFF979}"/>
              </a:ext>
            </a:extLst>
          </p:cNvPr>
          <p:cNvSpPr/>
          <p:nvPr/>
        </p:nvSpPr>
        <p:spPr>
          <a:xfrm>
            <a:off x="5766331" y="2036108"/>
            <a:ext cx="6425669" cy="1938992"/>
          </a:xfrm>
          <a:prstGeom prst="rect">
            <a:avLst/>
          </a:prstGeom>
        </p:spPr>
        <p:txBody>
          <a:bodyPr wrap="square">
            <a:spAutoFit/>
          </a:bodyPr>
          <a:lstStyle/>
          <a:p>
            <a:pPr algn="ctr"/>
            <a:r>
              <a:rPr lang="en-GB" sz="2400" b="1" kern="0" dirty="0">
                <a:solidFill>
                  <a:srgbClr val="FF0000"/>
                </a:solidFill>
                <a:latin typeface="Helvetica Light"/>
                <a:sym typeface="Helvetica Light"/>
              </a:rPr>
              <a:t>Darkside experiment: how to detect WIMP</a:t>
            </a:r>
            <a:endParaRPr lang="en-GB" sz="2400" kern="0" dirty="0">
              <a:solidFill>
                <a:srgbClr val="000000"/>
              </a:solidFill>
              <a:latin typeface="Helvetica Light"/>
              <a:sym typeface="Helvetica Light"/>
            </a:endParaRPr>
          </a:p>
          <a:p>
            <a:pPr marL="342900" indent="-342900">
              <a:buFont typeface="Arial" panose="020B0604020202020204" pitchFamily="34" charset="0"/>
              <a:buChar char="•"/>
            </a:pPr>
            <a:r>
              <a:rPr lang="en-GB" sz="2400" kern="0" dirty="0">
                <a:solidFill>
                  <a:srgbClr val="000000"/>
                </a:solidFill>
                <a:latin typeface="Helvetica Light"/>
                <a:sym typeface="Helvetica Light"/>
              </a:rPr>
              <a:t>WIMP-nucleus elastic collisions revealed by a detector capable of unambiguously identifying a small number of nuclear recoils</a:t>
            </a:r>
          </a:p>
        </p:txBody>
      </p:sp>
      <p:sp>
        <p:nvSpPr>
          <p:cNvPr id="44" name="Rectangle 43">
            <a:extLst>
              <a:ext uri="{FF2B5EF4-FFF2-40B4-BE49-F238E27FC236}">
                <a16:creationId xmlns:a16="http://schemas.microsoft.com/office/drawing/2014/main" xmlns="" id="{D77D8965-E4ED-924E-80F8-079A3100DFC1}"/>
              </a:ext>
            </a:extLst>
          </p:cNvPr>
          <p:cNvSpPr/>
          <p:nvPr/>
        </p:nvSpPr>
        <p:spPr>
          <a:xfrm>
            <a:off x="5863315" y="4520120"/>
            <a:ext cx="3181896" cy="1569660"/>
          </a:xfrm>
          <a:prstGeom prst="rect">
            <a:avLst/>
          </a:prstGeom>
        </p:spPr>
        <p:txBody>
          <a:bodyPr wrap="square">
            <a:spAutoFit/>
          </a:bodyPr>
          <a:lstStyle/>
          <a:p>
            <a:pPr marL="342900" indent="-342900">
              <a:buFont typeface="Arial" panose="020B0604020202020204" pitchFamily="34" charset="0"/>
              <a:buChar char="•"/>
            </a:pPr>
            <a:r>
              <a:rPr lang="en-GB" sz="2400" b="1" kern="0" dirty="0">
                <a:solidFill>
                  <a:srgbClr val="000000"/>
                </a:solidFill>
                <a:latin typeface="Helvetica Light"/>
                <a:sym typeface="Helvetica Light"/>
              </a:rPr>
              <a:t>Dual phase (gas + liquid) Argon TPC    </a:t>
            </a:r>
            <a:r>
              <a:rPr lang="en-GB" sz="2400" kern="0" dirty="0">
                <a:solidFill>
                  <a:srgbClr val="000000"/>
                </a:solidFill>
                <a:latin typeface="Helvetica Light"/>
                <a:sym typeface="Helvetica Light"/>
              </a:rPr>
              <a:t>for direct detection of WIMPs</a:t>
            </a:r>
          </a:p>
        </p:txBody>
      </p:sp>
      <p:sp>
        <p:nvSpPr>
          <p:cNvPr id="46" name="Rectangle 45">
            <a:extLst>
              <a:ext uri="{FF2B5EF4-FFF2-40B4-BE49-F238E27FC236}">
                <a16:creationId xmlns:a16="http://schemas.microsoft.com/office/drawing/2014/main" xmlns="" id="{31317B77-9F4A-6B40-8EB1-218F91CB94A4}"/>
              </a:ext>
            </a:extLst>
          </p:cNvPr>
          <p:cNvSpPr/>
          <p:nvPr/>
        </p:nvSpPr>
        <p:spPr>
          <a:xfrm>
            <a:off x="587829" y="1044541"/>
            <a:ext cx="11604171" cy="461665"/>
          </a:xfrm>
          <a:prstGeom prst="rect">
            <a:avLst/>
          </a:prstGeom>
        </p:spPr>
        <p:txBody>
          <a:bodyPr wrap="square">
            <a:spAutoFit/>
          </a:bodyPr>
          <a:lstStyle/>
          <a:p>
            <a:pPr marL="342900" indent="-342900">
              <a:buFont typeface="Arial" panose="020B0604020202020204" pitchFamily="34" charset="0"/>
              <a:buChar char="•"/>
            </a:pPr>
            <a:r>
              <a:rPr lang="en-GB" sz="2300" b="1" kern="0" dirty="0">
                <a:solidFill>
                  <a:srgbClr val="000000"/>
                </a:solidFill>
                <a:latin typeface="Helvetica Light"/>
                <a:sym typeface="Helvetica Light"/>
              </a:rPr>
              <a:t>Lessons</a:t>
            </a:r>
            <a:r>
              <a:rPr lang="en-GB" sz="2300" kern="0" dirty="0">
                <a:solidFill>
                  <a:srgbClr val="000000"/>
                </a:solidFill>
                <a:latin typeface="Helvetica Light"/>
                <a:sym typeface="Helvetica Light"/>
              </a:rPr>
              <a:t> about the physics case and Darkside experiment: </a:t>
            </a:r>
            <a:r>
              <a:rPr lang="en-GB" sz="2300" b="1" kern="0" dirty="0">
                <a:solidFill>
                  <a:srgbClr val="FF0000"/>
                </a:solidFill>
                <a:latin typeface="Helvetica Light"/>
                <a:sym typeface="Helvetica Light"/>
              </a:rPr>
              <a:t>talks</a:t>
            </a:r>
            <a:r>
              <a:rPr lang="en-GB" sz="2300" kern="0" dirty="0">
                <a:solidFill>
                  <a:srgbClr val="000000"/>
                </a:solidFill>
                <a:latin typeface="Helvetica Light"/>
                <a:sym typeface="Helvetica Light"/>
              </a:rPr>
              <a:t> + </a:t>
            </a:r>
            <a:r>
              <a:rPr lang="en-GB" sz="2300" kern="0" dirty="0">
                <a:latin typeface="Helvetica Light"/>
                <a:sym typeface="Helvetica Light"/>
              </a:rPr>
              <a:t>event displays</a:t>
            </a:r>
          </a:p>
        </p:txBody>
      </p:sp>
    </p:spTree>
    <p:extLst>
      <p:ext uri="{BB962C8B-B14F-4D97-AF65-F5344CB8AC3E}">
        <p14:creationId xmlns:p14="http://schemas.microsoft.com/office/powerpoint/2010/main" val="256111526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xmlns="" id="{679DDCB8-76EF-5041-AB9C-DAF38D572E65}"/>
              </a:ext>
            </a:extLst>
          </p:cNvPr>
          <p:cNvSpPr>
            <a:spLocks noGrp="1"/>
          </p:cNvSpPr>
          <p:nvPr>
            <p:ph type="ctrTitle"/>
          </p:nvPr>
        </p:nvSpPr>
        <p:spPr/>
        <p:txBody>
          <a:bodyPr/>
          <a:lstStyle/>
          <a:p>
            <a:r>
              <a:rPr lang="en-GB" dirty="0"/>
              <a:t>Darkside Masterclass</a:t>
            </a:r>
            <a:endParaRPr lang="it-IT" dirty="0"/>
          </a:p>
        </p:txBody>
      </p:sp>
      <p:sp>
        <p:nvSpPr>
          <p:cNvPr id="4" name="Slide Number Placeholder 3">
            <a:extLst>
              <a:ext uri="{FF2B5EF4-FFF2-40B4-BE49-F238E27FC236}">
                <a16:creationId xmlns:a16="http://schemas.microsoft.com/office/drawing/2014/main" xmlns="" id="{4A0D7083-AF50-9041-B2D7-78F5287783D2}"/>
              </a:ext>
            </a:extLst>
          </p:cNvPr>
          <p:cNvSpPr>
            <a:spLocks noGrp="1"/>
          </p:cNvSpPr>
          <p:nvPr>
            <p:ph type="sldNum" sz="quarter" idx="12"/>
          </p:nvPr>
        </p:nvSpPr>
        <p:spPr>
          <a:xfrm>
            <a:off x="83337" y="6605494"/>
            <a:ext cx="232348" cy="230734"/>
          </a:xfrm>
        </p:spPr>
        <p:txBody>
          <a:bodyPr/>
          <a:lstStyle/>
          <a:p>
            <a:fld id="{15227EF3-FBF8-A94C-810E-79F5FF2B54C2}" type="slidenum">
              <a:rPr lang="it-IT" smtClean="0"/>
              <a:t>4</a:t>
            </a:fld>
            <a:endParaRPr lang="it-IT" dirty="0"/>
          </a:p>
        </p:txBody>
      </p:sp>
      <p:pic>
        <p:nvPicPr>
          <p:cNvPr id="3" name="Online Media 2" descr="1_working_princ">
            <a:hlinkClick r:id="" action="ppaction://media"/>
            <a:extLst>
              <a:ext uri="{FF2B5EF4-FFF2-40B4-BE49-F238E27FC236}">
                <a16:creationId xmlns:a16="http://schemas.microsoft.com/office/drawing/2014/main" xmlns="" id="{E203F360-F092-EA4C-8FA6-3F46E4B47F8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675328" y="1775265"/>
            <a:ext cx="7513550" cy="4695969"/>
          </a:xfrm>
          <a:prstGeom prst="rect">
            <a:avLst/>
          </a:prstGeom>
        </p:spPr>
      </p:pic>
      <p:sp>
        <p:nvSpPr>
          <p:cNvPr id="13" name="Rectangle 12">
            <a:extLst>
              <a:ext uri="{FF2B5EF4-FFF2-40B4-BE49-F238E27FC236}">
                <a16:creationId xmlns:a16="http://schemas.microsoft.com/office/drawing/2014/main" xmlns="" id="{B0E5952C-B9F0-F84F-8EBF-E2339C7A7CCE}"/>
              </a:ext>
            </a:extLst>
          </p:cNvPr>
          <p:cNvSpPr/>
          <p:nvPr/>
        </p:nvSpPr>
        <p:spPr>
          <a:xfrm>
            <a:off x="546672" y="2181695"/>
            <a:ext cx="4017819" cy="3477875"/>
          </a:xfrm>
          <a:prstGeom prst="rect">
            <a:avLst/>
          </a:prstGeom>
        </p:spPr>
        <p:txBody>
          <a:bodyPr wrap="square">
            <a:spAutoFit/>
          </a:bodyPr>
          <a:lstStyle/>
          <a:p>
            <a:r>
              <a:rPr lang="en-GB" sz="2000" kern="0" dirty="0">
                <a:solidFill>
                  <a:srgbClr val="000000"/>
                </a:solidFill>
                <a:latin typeface="Helvetica Light"/>
                <a:sym typeface="Helvetica Light"/>
              </a:rPr>
              <a:t>To let the students understand  the working principle of the TPC and how to recognize a WIMP:</a:t>
            </a:r>
          </a:p>
          <a:p>
            <a:pPr marL="342900" indent="-342900">
              <a:buClr>
                <a:schemeClr val="tx1"/>
              </a:buClr>
              <a:buFont typeface="Arial" panose="020B0604020202020204" pitchFamily="34" charset="0"/>
              <a:buChar char="•"/>
            </a:pPr>
            <a:r>
              <a:rPr lang="en-GB" sz="2000" b="1" kern="0" dirty="0" err="1">
                <a:solidFill>
                  <a:srgbClr val="FF0000"/>
                </a:solidFill>
                <a:latin typeface="Helvetica Light"/>
                <a:sym typeface="Helvetica Light"/>
              </a:rPr>
              <a:t>LAr</a:t>
            </a:r>
            <a:r>
              <a:rPr lang="en-GB" sz="2000" b="1" kern="0" dirty="0">
                <a:solidFill>
                  <a:srgbClr val="FF0000"/>
                </a:solidFill>
                <a:latin typeface="Helvetica Light"/>
                <a:sym typeface="Helvetica Light"/>
              </a:rPr>
              <a:t>-TPC – WIMP</a:t>
            </a:r>
            <a:r>
              <a:rPr lang="en-GB" sz="2000" kern="0" dirty="0">
                <a:latin typeface="Helvetica Light"/>
                <a:sym typeface="Helvetica Light"/>
              </a:rPr>
              <a:t>, S1 and S2 signals</a:t>
            </a:r>
          </a:p>
          <a:p>
            <a:pPr marL="342900" indent="-342900">
              <a:buFont typeface="Arial" panose="020B0604020202020204" pitchFamily="34" charset="0"/>
              <a:buChar char="•"/>
            </a:pPr>
            <a:r>
              <a:rPr lang="en-GB" sz="2000" kern="0" dirty="0">
                <a:solidFill>
                  <a:srgbClr val="000000"/>
                </a:solidFill>
                <a:latin typeface="Helvetica Light"/>
                <a:sym typeface="Helvetica Light"/>
              </a:rPr>
              <a:t>NR/ER – S1 and charge in PMTs</a:t>
            </a:r>
          </a:p>
          <a:p>
            <a:pPr marL="342900" indent="-342900">
              <a:buFont typeface="Arial" panose="020B0604020202020204" pitchFamily="34" charset="0"/>
              <a:buChar char="•"/>
            </a:pPr>
            <a:r>
              <a:rPr lang="en-GB" sz="2000" kern="0" dirty="0">
                <a:solidFill>
                  <a:srgbClr val="000000"/>
                </a:solidFill>
                <a:latin typeface="Helvetica Light"/>
                <a:sym typeface="Helvetica Light"/>
              </a:rPr>
              <a:t>Veto</a:t>
            </a:r>
          </a:p>
          <a:p>
            <a:pPr marL="342900" indent="-342900">
              <a:buFont typeface="Arial" panose="020B0604020202020204" pitchFamily="34" charset="0"/>
              <a:buChar char="•"/>
            </a:pPr>
            <a:r>
              <a:rPr lang="en-GB" sz="2000" kern="0" dirty="0">
                <a:solidFill>
                  <a:srgbClr val="000000"/>
                </a:solidFill>
                <a:latin typeface="Helvetica Light"/>
                <a:sym typeface="Helvetica Light"/>
              </a:rPr>
              <a:t>Fiducial Volume</a:t>
            </a:r>
          </a:p>
          <a:p>
            <a:endParaRPr lang="en-GB" sz="2000" kern="0" dirty="0">
              <a:solidFill>
                <a:srgbClr val="000000"/>
              </a:solidFill>
              <a:latin typeface="Helvetica Light"/>
              <a:sym typeface="Helvetica Light"/>
            </a:endParaRPr>
          </a:p>
          <a:p>
            <a:endParaRPr lang="en-GB" sz="2000" dirty="0"/>
          </a:p>
        </p:txBody>
      </p:sp>
      <p:sp>
        <p:nvSpPr>
          <p:cNvPr id="7" name="Rectangle 6">
            <a:extLst>
              <a:ext uri="{FF2B5EF4-FFF2-40B4-BE49-F238E27FC236}">
                <a16:creationId xmlns:a16="http://schemas.microsoft.com/office/drawing/2014/main" xmlns="" id="{4E8893A7-3B16-4844-824E-228719C2E42E}"/>
              </a:ext>
            </a:extLst>
          </p:cNvPr>
          <p:cNvSpPr/>
          <p:nvPr/>
        </p:nvSpPr>
        <p:spPr>
          <a:xfrm>
            <a:off x="587829" y="1044541"/>
            <a:ext cx="11604171" cy="461665"/>
          </a:xfrm>
          <a:prstGeom prst="rect">
            <a:avLst/>
          </a:prstGeom>
        </p:spPr>
        <p:txBody>
          <a:bodyPr wrap="square">
            <a:spAutoFit/>
          </a:bodyPr>
          <a:lstStyle/>
          <a:p>
            <a:pPr marL="342900" indent="-342900">
              <a:buFont typeface="Arial" panose="020B0604020202020204" pitchFamily="34" charset="0"/>
              <a:buChar char="•"/>
            </a:pPr>
            <a:r>
              <a:rPr lang="en-GB" sz="2300" b="1" kern="0" dirty="0">
                <a:solidFill>
                  <a:srgbClr val="000000"/>
                </a:solidFill>
                <a:latin typeface="Helvetica Light"/>
                <a:sym typeface="Helvetica Light"/>
              </a:rPr>
              <a:t>Lessons</a:t>
            </a:r>
            <a:r>
              <a:rPr lang="en-GB" sz="2300" kern="0" dirty="0">
                <a:solidFill>
                  <a:srgbClr val="000000"/>
                </a:solidFill>
                <a:latin typeface="Helvetica Light"/>
                <a:sym typeface="Helvetica Light"/>
              </a:rPr>
              <a:t> about the physics case and Darkside experiment: </a:t>
            </a:r>
            <a:r>
              <a:rPr lang="en-GB" sz="2300" kern="0" dirty="0">
                <a:latin typeface="Helvetica Light"/>
                <a:sym typeface="Helvetica Light"/>
              </a:rPr>
              <a:t>talks</a:t>
            </a:r>
            <a:r>
              <a:rPr lang="en-GB" sz="2300" kern="0" dirty="0">
                <a:solidFill>
                  <a:srgbClr val="000000"/>
                </a:solidFill>
                <a:latin typeface="Helvetica Light"/>
                <a:sym typeface="Helvetica Light"/>
              </a:rPr>
              <a:t> + </a:t>
            </a:r>
            <a:r>
              <a:rPr lang="en-GB" sz="2300" b="1" kern="0" dirty="0">
                <a:solidFill>
                  <a:srgbClr val="FF0000"/>
                </a:solidFill>
                <a:latin typeface="Helvetica Light"/>
                <a:sym typeface="Helvetica Light"/>
              </a:rPr>
              <a:t>event displays</a:t>
            </a:r>
          </a:p>
        </p:txBody>
      </p:sp>
    </p:spTree>
    <p:extLst>
      <p:ext uri="{BB962C8B-B14F-4D97-AF65-F5344CB8AC3E}">
        <p14:creationId xmlns:p14="http://schemas.microsoft.com/office/powerpoint/2010/main" val="8303780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53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14D080E-09D0-314B-94FC-D606AF893BB4}"/>
              </a:ext>
            </a:extLst>
          </p:cNvPr>
          <p:cNvSpPr>
            <a:spLocks noGrp="1"/>
          </p:cNvSpPr>
          <p:nvPr>
            <p:ph type="ctrTitle"/>
          </p:nvPr>
        </p:nvSpPr>
        <p:spPr/>
        <p:txBody>
          <a:bodyPr/>
          <a:lstStyle/>
          <a:p>
            <a:r>
              <a:rPr lang="en-GB" dirty="0"/>
              <a:t>Darkside Masterclass</a:t>
            </a:r>
          </a:p>
        </p:txBody>
      </p:sp>
      <p:sp>
        <p:nvSpPr>
          <p:cNvPr id="5" name="Slide Number Placeholder 3">
            <a:extLst>
              <a:ext uri="{FF2B5EF4-FFF2-40B4-BE49-F238E27FC236}">
                <a16:creationId xmlns:a16="http://schemas.microsoft.com/office/drawing/2014/main" xmlns="" id="{97CE5546-11F5-8C47-8198-634E458B4210}"/>
              </a:ext>
            </a:extLst>
          </p:cNvPr>
          <p:cNvSpPr>
            <a:spLocks noGrp="1"/>
          </p:cNvSpPr>
          <p:nvPr>
            <p:ph type="sldNum" sz="quarter" idx="12"/>
          </p:nvPr>
        </p:nvSpPr>
        <p:spPr>
          <a:xfrm>
            <a:off x="83337" y="6605494"/>
            <a:ext cx="232348" cy="230734"/>
          </a:xfrm>
        </p:spPr>
        <p:txBody>
          <a:bodyPr/>
          <a:lstStyle/>
          <a:p>
            <a:fld id="{15227EF3-FBF8-A94C-810E-79F5FF2B54C2}" type="slidenum">
              <a:rPr lang="it-IT" smtClean="0"/>
              <a:t>5</a:t>
            </a:fld>
            <a:endParaRPr lang="it-IT" dirty="0"/>
          </a:p>
        </p:txBody>
      </p:sp>
      <p:sp>
        <p:nvSpPr>
          <p:cNvPr id="6" name="Rectangle 5">
            <a:extLst>
              <a:ext uri="{FF2B5EF4-FFF2-40B4-BE49-F238E27FC236}">
                <a16:creationId xmlns:a16="http://schemas.microsoft.com/office/drawing/2014/main" xmlns="" id="{99B0DF5F-19BB-7340-AB7C-B70E9D59C13B}"/>
              </a:ext>
            </a:extLst>
          </p:cNvPr>
          <p:cNvSpPr/>
          <p:nvPr/>
        </p:nvSpPr>
        <p:spPr>
          <a:xfrm>
            <a:off x="438974" y="953784"/>
            <a:ext cx="8748057" cy="1754326"/>
          </a:xfrm>
          <a:prstGeom prst="rect">
            <a:avLst/>
          </a:prstGeom>
        </p:spPr>
        <p:txBody>
          <a:bodyPr wrap="square">
            <a:spAutoFit/>
          </a:bodyPr>
          <a:lstStyle/>
          <a:p>
            <a:r>
              <a:rPr lang="en-GB" sz="2400" b="1" kern="0" dirty="0">
                <a:solidFill>
                  <a:srgbClr val="FF0000"/>
                </a:solidFill>
                <a:latin typeface="Helvetica Light"/>
                <a:sym typeface="Helvetica Light"/>
              </a:rPr>
              <a:t>Data analysis via Excel</a:t>
            </a:r>
            <a:r>
              <a:rPr lang="en-GB" sz="2400" kern="0" dirty="0">
                <a:solidFill>
                  <a:srgbClr val="000000"/>
                </a:solidFill>
                <a:latin typeface="Helvetica Light"/>
                <a:sym typeface="Helvetica Light"/>
              </a:rPr>
              <a:t>, </a:t>
            </a:r>
            <a:r>
              <a:rPr lang="en-GB" sz="2100" kern="0" dirty="0">
                <a:solidFill>
                  <a:srgbClr val="000000"/>
                </a:solidFill>
                <a:latin typeface="Helvetica Light"/>
                <a:sym typeface="Helvetica Light"/>
              </a:rPr>
              <a:t>groups of 2-4 students working together on:</a:t>
            </a:r>
          </a:p>
          <a:p>
            <a:pPr marL="342900" indent="-342900">
              <a:buFont typeface="Arial" panose="020B0604020202020204" pitchFamily="34" charset="0"/>
              <a:buChar char="•"/>
            </a:pPr>
            <a:r>
              <a:rPr lang="en-GB" sz="2100" kern="0" dirty="0">
                <a:solidFill>
                  <a:srgbClr val="000000"/>
                </a:solidFill>
                <a:latin typeface="Helvetica Light"/>
                <a:sym typeface="Helvetica Light"/>
              </a:rPr>
              <a:t>Reconstruction position part  (few events): to exclude background signals</a:t>
            </a:r>
          </a:p>
          <a:p>
            <a:pPr marL="342900" indent="-342900">
              <a:buFont typeface="Arial" panose="020B0604020202020204" pitchFamily="34" charset="0"/>
              <a:buChar char="•"/>
            </a:pPr>
            <a:r>
              <a:rPr lang="en-GB" sz="2100" kern="0" dirty="0">
                <a:solidFill>
                  <a:srgbClr val="000000"/>
                </a:solidFill>
                <a:latin typeface="Helvetica Light"/>
                <a:sym typeface="Helvetica Light"/>
              </a:rPr>
              <a:t>Analysis of events (~20000) of background and few “good” WIMPs. Plot of f</a:t>
            </a:r>
            <a:r>
              <a:rPr lang="en-GB" sz="2100" kern="0" baseline="-25000" dirty="0">
                <a:solidFill>
                  <a:srgbClr val="000000"/>
                </a:solidFill>
                <a:latin typeface="Helvetica Light"/>
                <a:sym typeface="Helvetica Light"/>
              </a:rPr>
              <a:t>90</a:t>
            </a:r>
            <a:r>
              <a:rPr lang="en-GB" sz="2100" kern="0" dirty="0">
                <a:solidFill>
                  <a:srgbClr val="000000"/>
                </a:solidFill>
                <a:latin typeface="Helvetica Light"/>
                <a:sym typeface="Helvetica Light"/>
              </a:rPr>
              <a:t> vs S1 and then apply some cuts: to select WIMPs signals</a:t>
            </a:r>
          </a:p>
        </p:txBody>
      </p:sp>
      <p:pic>
        <p:nvPicPr>
          <p:cNvPr id="7" name="Picture 6" descr="Screenshot 2019-06-03 at 16.13.12.png">
            <a:extLst>
              <a:ext uri="{FF2B5EF4-FFF2-40B4-BE49-F238E27FC236}">
                <a16:creationId xmlns:a16="http://schemas.microsoft.com/office/drawing/2014/main" xmlns="" id="{F3DB543D-B725-9D41-986E-25B16F3048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3511" y="1087555"/>
            <a:ext cx="2953829" cy="5458323"/>
          </a:xfrm>
          <a:prstGeom prst="rect">
            <a:avLst/>
          </a:prstGeom>
        </p:spPr>
      </p:pic>
      <p:sp>
        <p:nvSpPr>
          <p:cNvPr id="11" name="Rectangle 10">
            <a:extLst>
              <a:ext uri="{FF2B5EF4-FFF2-40B4-BE49-F238E27FC236}">
                <a16:creationId xmlns:a16="http://schemas.microsoft.com/office/drawing/2014/main" xmlns="" id="{FBA9460C-E8CB-6240-8203-1929C3439B22}"/>
              </a:ext>
            </a:extLst>
          </p:cNvPr>
          <p:cNvSpPr/>
          <p:nvPr/>
        </p:nvSpPr>
        <p:spPr>
          <a:xfrm>
            <a:off x="691242" y="5337852"/>
            <a:ext cx="8495789" cy="1431161"/>
          </a:xfrm>
          <a:prstGeom prst="rect">
            <a:avLst/>
          </a:prstGeom>
        </p:spPr>
        <p:txBody>
          <a:bodyPr wrap="square">
            <a:spAutoFit/>
          </a:bodyPr>
          <a:lstStyle/>
          <a:p>
            <a:r>
              <a:rPr lang="en-GB" sz="2400" b="1" kern="0" dirty="0">
                <a:solidFill>
                  <a:srgbClr val="FF0000"/>
                </a:solidFill>
                <a:latin typeface="Helvetica Light"/>
                <a:sym typeface="Helvetica Light"/>
              </a:rPr>
              <a:t>Discussion of the results</a:t>
            </a:r>
            <a:r>
              <a:rPr lang="en-GB" sz="2400" kern="0" dirty="0">
                <a:solidFill>
                  <a:srgbClr val="000000"/>
                </a:solidFill>
                <a:latin typeface="Helvetica Light"/>
                <a:sym typeface="Helvetica Light"/>
              </a:rPr>
              <a:t>:</a:t>
            </a:r>
          </a:p>
          <a:p>
            <a:pPr marL="342900" indent="-342900">
              <a:buFont typeface="Arial" panose="020B0604020202020204" pitchFamily="34" charset="0"/>
              <a:buChar char="•"/>
            </a:pPr>
            <a:r>
              <a:rPr lang="en-GB" sz="2100" kern="0" dirty="0">
                <a:solidFill>
                  <a:srgbClr val="000000"/>
                </a:solidFill>
                <a:latin typeface="Helvetica Light"/>
                <a:sym typeface="Helvetica Light"/>
              </a:rPr>
              <a:t>Small competition on searching for the </a:t>
            </a:r>
            <a:r>
              <a:rPr lang="en-GB" sz="2100" kern="0" dirty="0" smtClean="0">
                <a:solidFill>
                  <a:srgbClr val="000000"/>
                </a:solidFill>
                <a:latin typeface="Helvetica Light"/>
                <a:sym typeface="Helvetica Light"/>
              </a:rPr>
              <a:t>simulated WIMPs </a:t>
            </a:r>
            <a:r>
              <a:rPr lang="en-GB" sz="2100" kern="0" dirty="0">
                <a:solidFill>
                  <a:srgbClr val="000000"/>
                </a:solidFill>
                <a:latin typeface="Helvetica Light"/>
                <a:sym typeface="Helvetica Light"/>
              </a:rPr>
              <a:t>signal (added on purpose)</a:t>
            </a:r>
          </a:p>
          <a:p>
            <a:pPr marL="342900" indent="-342900">
              <a:buFont typeface="Arial" panose="020B0604020202020204" pitchFamily="34" charset="0"/>
              <a:buChar char="•"/>
            </a:pPr>
            <a:r>
              <a:rPr lang="en-GB" sz="2100" kern="0" dirty="0">
                <a:solidFill>
                  <a:srgbClr val="000000"/>
                </a:solidFill>
                <a:latin typeface="Helvetica Light"/>
                <a:sym typeface="Helvetica Light"/>
              </a:rPr>
              <a:t>Report on the results, provided by students</a:t>
            </a:r>
          </a:p>
        </p:txBody>
      </p:sp>
      <p:sp>
        <p:nvSpPr>
          <p:cNvPr id="12" name="Rectangle 11">
            <a:extLst>
              <a:ext uri="{FF2B5EF4-FFF2-40B4-BE49-F238E27FC236}">
                <a16:creationId xmlns:a16="http://schemas.microsoft.com/office/drawing/2014/main" xmlns="" id="{B22E6248-6077-524F-8643-16B229961F69}"/>
              </a:ext>
            </a:extLst>
          </p:cNvPr>
          <p:cNvSpPr/>
          <p:nvPr/>
        </p:nvSpPr>
        <p:spPr>
          <a:xfrm>
            <a:off x="691243" y="3565116"/>
            <a:ext cx="3217053" cy="584775"/>
          </a:xfrm>
          <a:prstGeom prst="rect">
            <a:avLst/>
          </a:prstGeom>
        </p:spPr>
        <p:txBody>
          <a:bodyPr wrap="square">
            <a:spAutoFit/>
          </a:bodyPr>
          <a:lstStyle/>
          <a:p>
            <a:r>
              <a:rPr lang="en-GB" sz="1600" kern="0" dirty="0">
                <a:latin typeface="Helvetica Light"/>
                <a:sym typeface="Helvetica Light"/>
              </a:rPr>
              <a:t>f</a:t>
            </a:r>
            <a:r>
              <a:rPr lang="en-GB" sz="1600" kern="0" baseline="-25000" dirty="0">
                <a:latin typeface="Helvetica Light"/>
                <a:sym typeface="Helvetica Light"/>
              </a:rPr>
              <a:t>90</a:t>
            </a:r>
            <a:r>
              <a:rPr lang="en-GB" sz="1600" kern="0" dirty="0">
                <a:latin typeface="Helvetica Light"/>
                <a:sym typeface="Helvetica Light"/>
              </a:rPr>
              <a:t> = fraction of S1 light detected in the first 90 ns of a signal </a:t>
            </a:r>
          </a:p>
        </p:txBody>
      </p:sp>
      <p:grpSp>
        <p:nvGrpSpPr>
          <p:cNvPr id="14" name="Group 13">
            <a:extLst>
              <a:ext uri="{FF2B5EF4-FFF2-40B4-BE49-F238E27FC236}">
                <a16:creationId xmlns:a16="http://schemas.microsoft.com/office/drawing/2014/main" xmlns="" id="{D84CD908-6F25-FD4E-8AF4-115AF09987F5}"/>
              </a:ext>
            </a:extLst>
          </p:cNvPr>
          <p:cNvGrpSpPr/>
          <p:nvPr/>
        </p:nvGrpSpPr>
        <p:grpSpPr>
          <a:xfrm>
            <a:off x="4202783" y="2708110"/>
            <a:ext cx="4609881" cy="2970620"/>
            <a:chOff x="3677463" y="2722510"/>
            <a:chExt cx="4609881" cy="2970620"/>
          </a:xfrm>
        </p:grpSpPr>
        <p:grpSp>
          <p:nvGrpSpPr>
            <p:cNvPr id="8" name="Group 7">
              <a:extLst>
                <a:ext uri="{FF2B5EF4-FFF2-40B4-BE49-F238E27FC236}">
                  <a16:creationId xmlns:a16="http://schemas.microsoft.com/office/drawing/2014/main" xmlns="" id="{0B3B73F7-5D0C-CA43-BC7E-8891BA756CF8}"/>
                </a:ext>
              </a:extLst>
            </p:cNvPr>
            <p:cNvGrpSpPr>
              <a:grpSpLocks noChangeAspect="1"/>
            </p:cNvGrpSpPr>
            <p:nvPr/>
          </p:nvGrpSpPr>
          <p:grpSpPr>
            <a:xfrm>
              <a:off x="3908296" y="2753723"/>
              <a:ext cx="4375408" cy="2618075"/>
              <a:chOff x="541769" y="3926587"/>
              <a:chExt cx="11999330" cy="7179936"/>
            </a:xfrm>
          </p:grpSpPr>
          <p:pic>
            <p:nvPicPr>
              <p:cNvPr id="9" name="Picture 8" descr="Screenshot 2019-06-03 at 13.32.30.png">
                <a:extLst>
                  <a:ext uri="{FF2B5EF4-FFF2-40B4-BE49-F238E27FC236}">
                    <a16:creationId xmlns:a16="http://schemas.microsoft.com/office/drawing/2014/main" xmlns="" id="{C111652D-90A5-C64A-AA37-3CDF59DE0135}"/>
                  </a:ext>
                </a:extLst>
              </p:cNvPr>
              <p:cNvPicPr>
                <a:picLocks noChangeAspect="1"/>
              </p:cNvPicPr>
              <p:nvPr/>
            </p:nvPicPr>
            <p:blipFill rotWithShape="1">
              <a:blip r:embed="rId3">
                <a:grayscl/>
                <a:extLst>
                  <a:ext uri="{28A0092B-C50C-407E-A947-70E740481C1C}">
                    <a14:useLocalDpi xmlns:a14="http://schemas.microsoft.com/office/drawing/2010/main" val="0"/>
                  </a:ext>
                </a:extLst>
              </a:blip>
              <a:srcRect l="1127" t="2401" r="144" b="1123"/>
              <a:stretch/>
            </p:blipFill>
            <p:spPr>
              <a:xfrm>
                <a:off x="541769" y="3926587"/>
                <a:ext cx="11999330" cy="7179936"/>
              </a:xfrm>
              <a:prstGeom prst="rect">
                <a:avLst/>
              </a:prstGeom>
            </p:spPr>
          </p:pic>
          <p:pic>
            <p:nvPicPr>
              <p:cNvPr id="10" name="Picture 9">
                <a:extLst>
                  <a:ext uri="{FF2B5EF4-FFF2-40B4-BE49-F238E27FC236}">
                    <a16:creationId xmlns:a16="http://schemas.microsoft.com/office/drawing/2014/main" xmlns="" id="{9778C4B3-E762-2244-AA3A-ADEC95122F78}"/>
                  </a:ext>
                </a:extLst>
              </p:cNvPr>
              <p:cNvPicPr/>
              <p:nvPr/>
            </p:nvPicPr>
            <p:blipFill rotWithShape="1">
              <a:blip r:embed="rId4" cstate="print">
                <a:extLst>
                  <a:ext uri="{28A0092B-C50C-407E-A947-70E740481C1C}">
                    <a14:useLocalDpi xmlns:a14="http://schemas.microsoft.com/office/drawing/2010/main" val="0"/>
                  </a:ext>
                </a:extLst>
              </a:blip>
              <a:srcRect r="93781" b="17904"/>
              <a:stretch/>
            </p:blipFill>
            <p:spPr bwMode="auto">
              <a:xfrm>
                <a:off x="6968428" y="5900849"/>
                <a:ext cx="513999" cy="607653"/>
              </a:xfrm>
              <a:prstGeom prst="rect">
                <a:avLst/>
              </a:prstGeom>
              <a:noFill/>
              <a:ln>
                <a:noFill/>
              </a:ln>
            </p:spPr>
          </p:pic>
        </p:grpSp>
        <p:sp>
          <p:nvSpPr>
            <p:cNvPr id="3" name="Rectangle 2">
              <a:extLst>
                <a:ext uri="{FF2B5EF4-FFF2-40B4-BE49-F238E27FC236}">
                  <a16:creationId xmlns:a16="http://schemas.microsoft.com/office/drawing/2014/main" xmlns="" id="{522E3B1C-FC72-804D-9F09-8A8C4CD9EC0D}"/>
                </a:ext>
              </a:extLst>
            </p:cNvPr>
            <p:cNvSpPr/>
            <p:nvPr/>
          </p:nvSpPr>
          <p:spPr>
            <a:xfrm rot="16200000">
              <a:off x="3659670" y="2740303"/>
              <a:ext cx="497252" cy="461665"/>
            </a:xfrm>
            <a:prstGeom prst="rect">
              <a:avLst/>
            </a:prstGeom>
            <a:solidFill>
              <a:schemeClr val="bg1"/>
            </a:solidFill>
          </p:spPr>
          <p:txBody>
            <a:bodyPr wrap="none">
              <a:spAutoFit/>
            </a:bodyPr>
            <a:lstStyle/>
            <a:p>
              <a:r>
                <a:rPr lang="en-GB" sz="2400" kern="0" dirty="0">
                  <a:latin typeface="Helvetica Light"/>
                  <a:sym typeface="Helvetica Light"/>
                </a:rPr>
                <a:t>f</a:t>
              </a:r>
              <a:r>
                <a:rPr lang="en-GB" sz="2400" kern="0" baseline="-25000" dirty="0">
                  <a:latin typeface="Helvetica Light"/>
                  <a:sym typeface="Helvetica Light"/>
                </a:rPr>
                <a:t>90</a:t>
              </a:r>
              <a:endParaRPr lang="en-GB" sz="2400" dirty="0"/>
            </a:p>
          </p:txBody>
        </p:sp>
        <p:sp>
          <p:nvSpPr>
            <p:cNvPr id="13" name="Rectangle 12">
              <a:extLst>
                <a:ext uri="{FF2B5EF4-FFF2-40B4-BE49-F238E27FC236}">
                  <a16:creationId xmlns:a16="http://schemas.microsoft.com/office/drawing/2014/main" xmlns="" id="{727B5FA7-44B4-DE42-A129-F43A2B95053F}"/>
                </a:ext>
              </a:extLst>
            </p:cNvPr>
            <p:cNvSpPr/>
            <p:nvPr/>
          </p:nvSpPr>
          <p:spPr>
            <a:xfrm>
              <a:off x="7253087" y="5262243"/>
              <a:ext cx="1034257" cy="430887"/>
            </a:xfrm>
            <a:prstGeom prst="rect">
              <a:avLst/>
            </a:prstGeom>
            <a:solidFill>
              <a:schemeClr val="bg1"/>
            </a:solidFill>
          </p:spPr>
          <p:txBody>
            <a:bodyPr wrap="none">
              <a:spAutoFit/>
            </a:bodyPr>
            <a:lstStyle/>
            <a:p>
              <a:r>
                <a:rPr lang="en-GB" sz="2200" kern="0" dirty="0">
                  <a:latin typeface="Helvetica Light"/>
                  <a:sym typeface="Helvetica Light"/>
                </a:rPr>
                <a:t>S1(pe)</a:t>
              </a:r>
              <a:endParaRPr lang="en-GB" sz="2200" dirty="0"/>
            </a:p>
          </p:txBody>
        </p:sp>
      </p:grpSp>
    </p:spTree>
    <p:extLst>
      <p:ext uri="{BB962C8B-B14F-4D97-AF65-F5344CB8AC3E}">
        <p14:creationId xmlns:p14="http://schemas.microsoft.com/office/powerpoint/2010/main" val="628513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14D080E-09D0-314B-94FC-D606AF893BB4}"/>
              </a:ext>
            </a:extLst>
          </p:cNvPr>
          <p:cNvSpPr>
            <a:spLocks noGrp="1"/>
          </p:cNvSpPr>
          <p:nvPr>
            <p:ph type="ctrTitle"/>
          </p:nvPr>
        </p:nvSpPr>
        <p:spPr/>
        <p:txBody>
          <a:bodyPr/>
          <a:lstStyle/>
          <a:p>
            <a:r>
              <a:rPr lang="en-GB" dirty="0"/>
              <a:t>Darkside Masterclass</a:t>
            </a:r>
          </a:p>
        </p:txBody>
      </p:sp>
      <p:sp>
        <p:nvSpPr>
          <p:cNvPr id="5" name="Slide Number Placeholder 3">
            <a:extLst>
              <a:ext uri="{FF2B5EF4-FFF2-40B4-BE49-F238E27FC236}">
                <a16:creationId xmlns:a16="http://schemas.microsoft.com/office/drawing/2014/main" xmlns="" id="{97CE5546-11F5-8C47-8198-634E458B4210}"/>
              </a:ext>
            </a:extLst>
          </p:cNvPr>
          <p:cNvSpPr>
            <a:spLocks noGrp="1"/>
          </p:cNvSpPr>
          <p:nvPr>
            <p:ph type="sldNum" sz="quarter" idx="12"/>
          </p:nvPr>
        </p:nvSpPr>
        <p:spPr>
          <a:xfrm>
            <a:off x="83337" y="6605494"/>
            <a:ext cx="232348" cy="230734"/>
          </a:xfrm>
        </p:spPr>
        <p:txBody>
          <a:bodyPr/>
          <a:lstStyle/>
          <a:p>
            <a:fld id="{15227EF3-FBF8-A94C-810E-79F5FF2B54C2}" type="slidenum">
              <a:rPr lang="it-IT" smtClean="0"/>
              <a:t>6</a:t>
            </a:fld>
            <a:endParaRPr lang="it-IT" dirty="0"/>
          </a:p>
        </p:txBody>
      </p:sp>
      <p:pic>
        <p:nvPicPr>
          <p:cNvPr id="2" name="Picture 1" descr="Schermata 2020-10-14 alle 21.16.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242" y="1037203"/>
            <a:ext cx="3321009" cy="2495881"/>
          </a:xfrm>
          <a:prstGeom prst="rect">
            <a:avLst/>
          </a:prstGeom>
          <a:ln>
            <a:solidFill>
              <a:srgbClr val="000000"/>
            </a:solidFill>
          </a:ln>
        </p:spPr>
      </p:pic>
      <p:pic>
        <p:nvPicPr>
          <p:cNvPr id="15" name="Picture 14" descr="Schermata 2020-10-14 alle 21.16.2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0287" y="1037203"/>
            <a:ext cx="3358853" cy="2508773"/>
          </a:xfrm>
          <a:prstGeom prst="rect">
            <a:avLst/>
          </a:prstGeom>
          <a:ln>
            <a:solidFill>
              <a:srgbClr val="000000"/>
            </a:solidFill>
          </a:ln>
        </p:spPr>
      </p:pic>
      <p:pic>
        <p:nvPicPr>
          <p:cNvPr id="16" name="Picture 15" descr="Schermata 2020-10-14 alle 21.16.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7604" y="869431"/>
            <a:ext cx="3578417" cy="2678324"/>
          </a:xfrm>
          <a:prstGeom prst="rect">
            <a:avLst/>
          </a:prstGeom>
          <a:ln>
            <a:solidFill>
              <a:srgbClr val="000000"/>
            </a:solidFill>
          </a:ln>
        </p:spPr>
      </p:pic>
      <p:pic>
        <p:nvPicPr>
          <p:cNvPr id="17" name="Picture 16" descr="Schermata 2020-10-14 alle 21.16.35.png"/>
          <p:cNvPicPr>
            <a:picLocks noChangeAspect="1"/>
          </p:cNvPicPr>
          <p:nvPr/>
        </p:nvPicPr>
        <p:blipFill rotWithShape="1">
          <a:blip r:embed="rId5">
            <a:extLst>
              <a:ext uri="{28A0092B-C50C-407E-A947-70E740481C1C}">
                <a14:useLocalDpi xmlns:a14="http://schemas.microsoft.com/office/drawing/2010/main" val="0"/>
              </a:ext>
            </a:extLst>
          </a:blip>
          <a:srcRect l="5868" b="13173"/>
          <a:stretch/>
        </p:blipFill>
        <p:spPr>
          <a:xfrm>
            <a:off x="691242" y="3782769"/>
            <a:ext cx="3321010" cy="2290402"/>
          </a:xfrm>
          <a:prstGeom prst="rect">
            <a:avLst/>
          </a:prstGeom>
          <a:ln>
            <a:solidFill>
              <a:srgbClr val="000000"/>
            </a:solidFill>
          </a:ln>
        </p:spPr>
      </p:pic>
      <p:pic>
        <p:nvPicPr>
          <p:cNvPr id="18" name="Picture 17" descr="Schermata 2020-10-14 alle 21.16.4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50287" y="3782768"/>
            <a:ext cx="3483084" cy="2617688"/>
          </a:xfrm>
          <a:prstGeom prst="rect">
            <a:avLst/>
          </a:prstGeom>
          <a:ln>
            <a:solidFill>
              <a:schemeClr val="tx1"/>
            </a:solidFill>
          </a:ln>
        </p:spPr>
      </p:pic>
      <p:pic>
        <p:nvPicPr>
          <p:cNvPr id="19" name="Picture 18" descr="Schermata 2020-10-14 alle 21.16.4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57604" y="3782768"/>
            <a:ext cx="3578417" cy="2692121"/>
          </a:xfrm>
          <a:prstGeom prst="rect">
            <a:avLst/>
          </a:prstGeom>
          <a:ln>
            <a:solidFill>
              <a:srgbClr val="000000"/>
            </a:solidFill>
          </a:ln>
        </p:spPr>
      </p:pic>
      <p:sp>
        <p:nvSpPr>
          <p:cNvPr id="11" name="Rectangle 10">
            <a:extLst>
              <a:ext uri="{FF2B5EF4-FFF2-40B4-BE49-F238E27FC236}">
                <a16:creationId xmlns:a16="http://schemas.microsoft.com/office/drawing/2014/main" xmlns="" id="{FBA9460C-E8CB-6240-8203-1929C3439B22}"/>
              </a:ext>
            </a:extLst>
          </p:cNvPr>
          <p:cNvSpPr/>
          <p:nvPr/>
        </p:nvSpPr>
        <p:spPr>
          <a:xfrm>
            <a:off x="691242" y="6073170"/>
            <a:ext cx="8495789" cy="784830"/>
          </a:xfrm>
          <a:prstGeom prst="rect">
            <a:avLst/>
          </a:prstGeom>
        </p:spPr>
        <p:txBody>
          <a:bodyPr wrap="square">
            <a:spAutoFit/>
          </a:bodyPr>
          <a:lstStyle/>
          <a:p>
            <a:r>
              <a:rPr lang="en-GB" sz="2400" b="1" kern="0" dirty="0">
                <a:solidFill>
                  <a:srgbClr val="FF0000"/>
                </a:solidFill>
                <a:latin typeface="Helvetica Light"/>
                <a:sym typeface="Helvetica Light"/>
              </a:rPr>
              <a:t>Discussion of the </a:t>
            </a:r>
            <a:r>
              <a:rPr lang="en-GB" sz="2400" b="1" kern="0" dirty="0" smtClean="0">
                <a:solidFill>
                  <a:srgbClr val="FF0000"/>
                </a:solidFill>
                <a:latin typeface="Helvetica Light"/>
                <a:sym typeface="Helvetica Light"/>
              </a:rPr>
              <a:t>results</a:t>
            </a:r>
            <a:endParaRPr lang="en-GB" sz="2400" kern="0" dirty="0">
              <a:solidFill>
                <a:srgbClr val="000000"/>
              </a:solidFill>
              <a:latin typeface="Helvetica Light"/>
              <a:sym typeface="Helvetica Light"/>
            </a:endParaRPr>
          </a:p>
          <a:p>
            <a:pPr marL="342900" indent="-342900">
              <a:buFont typeface="Arial" panose="020B0604020202020204" pitchFamily="34" charset="0"/>
              <a:buChar char="•"/>
            </a:pPr>
            <a:r>
              <a:rPr lang="en-GB" sz="2100" kern="0" dirty="0" smtClean="0">
                <a:solidFill>
                  <a:srgbClr val="000000"/>
                </a:solidFill>
                <a:latin typeface="Helvetica Light"/>
                <a:sym typeface="Helvetica Light"/>
              </a:rPr>
              <a:t>Skeleton for student results</a:t>
            </a:r>
            <a:endParaRPr lang="en-GB" sz="2100" kern="0" dirty="0">
              <a:solidFill>
                <a:srgbClr val="000000"/>
              </a:solidFill>
              <a:latin typeface="Helvetica Light"/>
              <a:sym typeface="Helvetica Light"/>
            </a:endParaRPr>
          </a:p>
        </p:txBody>
      </p:sp>
    </p:spTree>
    <p:extLst>
      <p:ext uri="{BB962C8B-B14F-4D97-AF65-F5344CB8AC3E}">
        <p14:creationId xmlns:p14="http://schemas.microsoft.com/office/powerpoint/2010/main" val="3182187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14D080E-09D0-314B-94FC-D606AF893BB4}"/>
              </a:ext>
            </a:extLst>
          </p:cNvPr>
          <p:cNvSpPr>
            <a:spLocks noGrp="1"/>
          </p:cNvSpPr>
          <p:nvPr>
            <p:ph type="ctrTitle"/>
          </p:nvPr>
        </p:nvSpPr>
        <p:spPr/>
        <p:txBody>
          <a:bodyPr/>
          <a:lstStyle/>
          <a:p>
            <a:r>
              <a:rPr lang="en-GB" dirty="0"/>
              <a:t>Darkside Masterclass</a:t>
            </a:r>
          </a:p>
        </p:txBody>
      </p:sp>
      <p:sp>
        <p:nvSpPr>
          <p:cNvPr id="5" name="Slide Number Placeholder 3">
            <a:extLst>
              <a:ext uri="{FF2B5EF4-FFF2-40B4-BE49-F238E27FC236}">
                <a16:creationId xmlns:a16="http://schemas.microsoft.com/office/drawing/2014/main" xmlns="" id="{97CE5546-11F5-8C47-8198-634E458B4210}"/>
              </a:ext>
            </a:extLst>
          </p:cNvPr>
          <p:cNvSpPr>
            <a:spLocks noGrp="1"/>
          </p:cNvSpPr>
          <p:nvPr>
            <p:ph type="sldNum" sz="quarter" idx="12"/>
          </p:nvPr>
        </p:nvSpPr>
        <p:spPr>
          <a:xfrm>
            <a:off x="83337" y="6605494"/>
            <a:ext cx="232348" cy="230734"/>
          </a:xfrm>
        </p:spPr>
        <p:txBody>
          <a:bodyPr/>
          <a:lstStyle/>
          <a:p>
            <a:fld id="{15227EF3-FBF8-A94C-810E-79F5FF2B54C2}" type="slidenum">
              <a:rPr lang="it-IT" smtClean="0"/>
              <a:t>7</a:t>
            </a:fld>
            <a:endParaRPr lang="it-IT" dirty="0"/>
          </a:p>
        </p:txBody>
      </p:sp>
      <p:sp>
        <p:nvSpPr>
          <p:cNvPr id="15" name="Rectangle 14"/>
          <p:cNvSpPr/>
          <p:nvPr/>
        </p:nvSpPr>
        <p:spPr>
          <a:xfrm>
            <a:off x="479850" y="926917"/>
            <a:ext cx="11874342" cy="5632310"/>
          </a:xfrm>
          <a:prstGeom prst="rect">
            <a:avLst/>
          </a:prstGeom>
        </p:spPr>
        <p:txBody>
          <a:bodyPr wrap="square">
            <a:spAutoFit/>
          </a:bodyPr>
          <a:lstStyle/>
          <a:p>
            <a:r>
              <a:rPr lang="en-US" sz="2400" dirty="0" smtClean="0"/>
              <a:t>In 2020 </a:t>
            </a:r>
            <a:r>
              <a:rPr lang="en-US" sz="2400" i="1" dirty="0" smtClean="0">
                <a:solidFill>
                  <a:srgbClr val="FF0000"/>
                </a:solidFill>
              </a:rPr>
              <a:t>four </a:t>
            </a:r>
            <a:r>
              <a:rPr lang="en-US" sz="2400" i="1" dirty="0">
                <a:solidFill>
                  <a:srgbClr val="FF0000"/>
                </a:solidFill>
              </a:rPr>
              <a:t>events </a:t>
            </a:r>
            <a:r>
              <a:rPr lang="en-US" sz="2400" dirty="0"/>
              <a:t>took place in several occasions in Italy:</a:t>
            </a:r>
          </a:p>
          <a:p>
            <a:endParaRPr lang="en-US" sz="2400" dirty="0"/>
          </a:p>
          <a:p>
            <a:r>
              <a:rPr lang="en-US" sz="2400" dirty="0"/>
              <a:t>• a </a:t>
            </a:r>
            <a:r>
              <a:rPr lang="en-US" sz="2400" i="1" dirty="0">
                <a:solidFill>
                  <a:srgbClr val="FF0000"/>
                </a:solidFill>
              </a:rPr>
              <a:t>test </a:t>
            </a:r>
            <a:r>
              <a:rPr lang="en-US" sz="2400" i="1" dirty="0" err="1">
                <a:solidFill>
                  <a:srgbClr val="FF0000"/>
                </a:solidFill>
              </a:rPr>
              <a:t>Masterclass</a:t>
            </a:r>
            <a:r>
              <a:rPr lang="en-US" sz="2400" i="1" dirty="0">
                <a:solidFill>
                  <a:srgbClr val="FF0000"/>
                </a:solidFill>
              </a:rPr>
              <a:t> </a:t>
            </a:r>
            <a:r>
              <a:rPr lang="en-US" sz="2400" dirty="0"/>
              <a:t>in presence, in </a:t>
            </a:r>
            <a:r>
              <a:rPr lang="en-US" sz="2400" dirty="0" err="1"/>
              <a:t>Liceo</a:t>
            </a:r>
            <a:r>
              <a:rPr lang="en-US" sz="2400" dirty="0"/>
              <a:t> </a:t>
            </a:r>
            <a:r>
              <a:rPr lang="en-US" sz="2400" dirty="0" err="1"/>
              <a:t>Quadri</a:t>
            </a:r>
            <a:r>
              <a:rPr lang="en-US" sz="2400" dirty="0"/>
              <a:t> in Vicenza (one of the 100 schools of the EEE Project)</a:t>
            </a:r>
            <a:r>
              <a:rPr lang="en-US" sz="2400" dirty="0" smtClean="0"/>
              <a:t>;</a:t>
            </a:r>
          </a:p>
          <a:p>
            <a:endParaRPr lang="en-US" sz="2400" dirty="0"/>
          </a:p>
          <a:p>
            <a:r>
              <a:rPr lang="en-US" sz="2400" dirty="0"/>
              <a:t>• a </a:t>
            </a:r>
            <a:r>
              <a:rPr lang="en-US" sz="2400" i="1" dirty="0">
                <a:solidFill>
                  <a:srgbClr val="FF0000"/>
                </a:solidFill>
              </a:rPr>
              <a:t>reduced version </a:t>
            </a:r>
            <a:r>
              <a:rPr lang="en-US" sz="2400" dirty="0"/>
              <a:t>of the </a:t>
            </a:r>
            <a:r>
              <a:rPr lang="en-US" sz="2400" dirty="0" err="1"/>
              <a:t>Masterclass</a:t>
            </a:r>
            <a:r>
              <a:rPr lang="en-US" sz="2400" dirty="0"/>
              <a:t> during the event “Women in Science” in Cagliari</a:t>
            </a:r>
            <a:r>
              <a:rPr lang="en-US" sz="2400" dirty="0" smtClean="0"/>
              <a:t>;</a:t>
            </a:r>
          </a:p>
          <a:p>
            <a:endParaRPr lang="en-US" sz="2400" dirty="0"/>
          </a:p>
          <a:p>
            <a:r>
              <a:rPr lang="en-US" sz="2400" dirty="0"/>
              <a:t>• the </a:t>
            </a:r>
            <a:r>
              <a:rPr lang="en-US" sz="2400" b="1" i="1" dirty="0">
                <a:solidFill>
                  <a:srgbClr val="FF0000"/>
                </a:solidFill>
              </a:rPr>
              <a:t>first official DS </a:t>
            </a:r>
            <a:r>
              <a:rPr lang="en-US" sz="2400" b="1" i="1" dirty="0" err="1">
                <a:solidFill>
                  <a:srgbClr val="FF0000"/>
                </a:solidFill>
              </a:rPr>
              <a:t>Masterclass</a:t>
            </a:r>
            <a:r>
              <a:rPr lang="en-US" sz="2400" b="1" i="1" dirty="0">
                <a:solidFill>
                  <a:srgbClr val="FF0000"/>
                </a:solidFill>
              </a:rPr>
              <a:t> </a:t>
            </a:r>
            <a:r>
              <a:rPr lang="en-US" sz="2400" dirty="0"/>
              <a:t>(inside the INFN Outreach group </a:t>
            </a:r>
            <a:r>
              <a:rPr lang="en-US" sz="2400" b="1" dirty="0">
                <a:solidFill>
                  <a:srgbClr val="FF0000"/>
                </a:solidFill>
              </a:rPr>
              <a:t>DARK</a:t>
            </a:r>
            <a:r>
              <a:rPr lang="en-US" sz="2400" dirty="0"/>
              <a:t>), that was organized in remote mode due to the covid-19 lockdown; it involved four EEE </a:t>
            </a:r>
            <a:r>
              <a:rPr lang="en-US" sz="2400" dirty="0" smtClean="0"/>
              <a:t>schools;</a:t>
            </a:r>
            <a:endParaRPr lang="en-US" sz="2400" dirty="0"/>
          </a:p>
          <a:p>
            <a:endParaRPr lang="en-US" sz="2400" dirty="0"/>
          </a:p>
          <a:p>
            <a:r>
              <a:rPr lang="en-US" sz="2400" dirty="0"/>
              <a:t>• a </a:t>
            </a:r>
            <a:r>
              <a:rPr lang="en-US" sz="2400" dirty="0" err="1"/>
              <a:t>Masterclass</a:t>
            </a:r>
            <a:r>
              <a:rPr lang="en-US" sz="2400" dirty="0"/>
              <a:t> addressed to </a:t>
            </a:r>
            <a:r>
              <a:rPr lang="en-US" sz="2400" i="1" dirty="0">
                <a:solidFill>
                  <a:srgbClr val="FF0000"/>
                </a:solidFill>
              </a:rPr>
              <a:t>grad students</a:t>
            </a:r>
            <a:r>
              <a:rPr lang="en-US" sz="2400" dirty="0"/>
              <a:t>, with a slightly more complex </a:t>
            </a:r>
            <a:r>
              <a:rPr lang="en-US" sz="2400" dirty="0" smtClean="0"/>
              <a:t>level, involving </a:t>
            </a:r>
            <a:r>
              <a:rPr lang="en-US" sz="2400" dirty="0"/>
              <a:t>students of University of Napoli (remote </a:t>
            </a:r>
            <a:r>
              <a:rPr lang="en-US" sz="2400" dirty="0" err="1"/>
              <a:t>masterclass</a:t>
            </a:r>
            <a:r>
              <a:rPr lang="en-US" sz="2400" dirty="0" smtClean="0"/>
              <a:t>);</a:t>
            </a:r>
            <a:endParaRPr lang="en-US" sz="2400" dirty="0"/>
          </a:p>
          <a:p>
            <a:endParaRPr lang="en-US" sz="2400" dirty="0"/>
          </a:p>
          <a:p>
            <a:r>
              <a:rPr lang="en-US" sz="2400" dirty="0"/>
              <a:t>The four listed events were successful and we received an encouraging feedback by the involved </a:t>
            </a:r>
            <a:r>
              <a:rPr lang="en-US" sz="2400" dirty="0" smtClean="0"/>
              <a:t>students</a:t>
            </a:r>
            <a:r>
              <a:rPr lang="en-US" sz="2400" dirty="0"/>
              <a:t> </a:t>
            </a:r>
            <a:r>
              <a:rPr lang="en-US" sz="2400" dirty="0" smtClean="0"/>
              <a:t>(via a survey)</a:t>
            </a:r>
          </a:p>
        </p:txBody>
      </p:sp>
    </p:spTree>
    <p:extLst>
      <p:ext uri="{BB962C8B-B14F-4D97-AF65-F5344CB8AC3E}">
        <p14:creationId xmlns:p14="http://schemas.microsoft.com/office/powerpoint/2010/main" val="2907218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14D080E-09D0-314B-94FC-D606AF893BB4}"/>
              </a:ext>
            </a:extLst>
          </p:cNvPr>
          <p:cNvSpPr>
            <a:spLocks noGrp="1"/>
          </p:cNvSpPr>
          <p:nvPr>
            <p:ph type="ctrTitle"/>
          </p:nvPr>
        </p:nvSpPr>
        <p:spPr/>
        <p:txBody>
          <a:bodyPr/>
          <a:lstStyle/>
          <a:p>
            <a:r>
              <a:rPr lang="en-GB" dirty="0"/>
              <a:t>Darkside Masterclass</a:t>
            </a:r>
          </a:p>
        </p:txBody>
      </p:sp>
      <p:sp>
        <p:nvSpPr>
          <p:cNvPr id="5" name="Slide Number Placeholder 3">
            <a:extLst>
              <a:ext uri="{FF2B5EF4-FFF2-40B4-BE49-F238E27FC236}">
                <a16:creationId xmlns:a16="http://schemas.microsoft.com/office/drawing/2014/main" xmlns="" id="{97CE5546-11F5-8C47-8198-634E458B4210}"/>
              </a:ext>
            </a:extLst>
          </p:cNvPr>
          <p:cNvSpPr>
            <a:spLocks noGrp="1"/>
          </p:cNvSpPr>
          <p:nvPr>
            <p:ph type="sldNum" sz="quarter" idx="12"/>
          </p:nvPr>
        </p:nvSpPr>
        <p:spPr>
          <a:xfrm>
            <a:off x="83337" y="6605494"/>
            <a:ext cx="232348" cy="230734"/>
          </a:xfrm>
        </p:spPr>
        <p:txBody>
          <a:bodyPr/>
          <a:lstStyle/>
          <a:p>
            <a:fld id="{15227EF3-FBF8-A94C-810E-79F5FF2B54C2}" type="slidenum">
              <a:rPr lang="it-IT" smtClean="0"/>
              <a:t>8</a:t>
            </a:fld>
            <a:endParaRPr lang="it-IT" dirty="0"/>
          </a:p>
        </p:txBody>
      </p:sp>
      <p:pic>
        <p:nvPicPr>
          <p:cNvPr id="2" name="Picture 1" descr="Masterclass DarkSide_locandina_las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3867" y="1002232"/>
            <a:ext cx="3944988" cy="5698317"/>
          </a:xfrm>
          <a:prstGeom prst="rect">
            <a:avLst/>
          </a:prstGeom>
          <a:effectLst>
            <a:outerShdw blurRad="50800" dist="38100" dir="2700000" algn="tl" rotWithShape="0">
              <a:prstClr val="black">
                <a:alpha val="40000"/>
              </a:prstClr>
            </a:outerShdw>
          </a:effectLst>
        </p:spPr>
      </p:pic>
      <p:sp>
        <p:nvSpPr>
          <p:cNvPr id="15" name="Rectangle 14"/>
          <p:cNvSpPr/>
          <p:nvPr/>
        </p:nvSpPr>
        <p:spPr>
          <a:xfrm>
            <a:off x="479849" y="926917"/>
            <a:ext cx="7564017" cy="3970318"/>
          </a:xfrm>
          <a:prstGeom prst="rect">
            <a:avLst/>
          </a:prstGeom>
        </p:spPr>
        <p:txBody>
          <a:bodyPr wrap="square">
            <a:spAutoFit/>
          </a:bodyPr>
          <a:lstStyle/>
          <a:p>
            <a:pPr marL="285750" indent="-285750">
              <a:buFont typeface="Arial"/>
              <a:buChar char="•"/>
            </a:pPr>
            <a:r>
              <a:rPr lang="en-US" dirty="0" smtClean="0"/>
              <a:t>DS </a:t>
            </a:r>
            <a:r>
              <a:rPr lang="en-US" dirty="0" err="1"/>
              <a:t>Masterclass</a:t>
            </a:r>
            <a:r>
              <a:rPr lang="en-US" dirty="0"/>
              <a:t> is well tested and several events took </a:t>
            </a:r>
            <a:r>
              <a:rPr lang="en-US" dirty="0" smtClean="0"/>
              <a:t>place</a:t>
            </a:r>
          </a:p>
          <a:p>
            <a:pPr marL="285750" indent="-285750">
              <a:buFont typeface="Arial"/>
              <a:buChar char="•"/>
            </a:pPr>
            <a:endParaRPr lang="en-US" dirty="0"/>
          </a:p>
          <a:p>
            <a:pPr marL="285750" indent="-285750">
              <a:buFont typeface="Arial"/>
              <a:buChar char="•"/>
            </a:pPr>
            <a:r>
              <a:rPr lang="en-US" dirty="0" err="1" smtClean="0"/>
              <a:t>Masterclass</a:t>
            </a:r>
            <a:r>
              <a:rPr lang="en-US" dirty="0" smtClean="0"/>
              <a:t> tools are official and available to all </a:t>
            </a:r>
            <a:r>
              <a:rPr lang="en-US" dirty="0" err="1" smtClean="0"/>
              <a:t>DarkSide</a:t>
            </a:r>
            <a:r>
              <a:rPr lang="en-US" dirty="0" smtClean="0"/>
              <a:t> members </a:t>
            </a:r>
          </a:p>
          <a:p>
            <a:endParaRPr lang="en-US" dirty="0"/>
          </a:p>
          <a:p>
            <a:pPr marL="285750" indent="-285750">
              <a:buFont typeface="Arial"/>
              <a:buChar char="•"/>
            </a:pPr>
            <a:r>
              <a:rPr lang="en-US" dirty="0"/>
              <a:t>I</a:t>
            </a:r>
            <a:r>
              <a:rPr lang="en-US" dirty="0" smtClean="0"/>
              <a:t>t is now part of </a:t>
            </a:r>
            <a:r>
              <a:rPr lang="en-US" b="1" dirty="0" smtClean="0"/>
              <a:t>DARK</a:t>
            </a:r>
            <a:r>
              <a:rPr lang="en-US" dirty="0" smtClean="0"/>
              <a:t> project</a:t>
            </a:r>
          </a:p>
          <a:p>
            <a:pPr marL="285750" indent="-285750">
              <a:buFont typeface="Arial"/>
              <a:buChar char="•"/>
            </a:pPr>
            <a:endParaRPr lang="en-US" b="1" dirty="0"/>
          </a:p>
          <a:p>
            <a:pPr marL="285750" indent="-285750">
              <a:buFont typeface="Arial"/>
              <a:buChar char="•"/>
            </a:pPr>
            <a:r>
              <a:rPr lang="en-US" b="1" dirty="0" smtClean="0"/>
              <a:t>30 Oct 2020 </a:t>
            </a:r>
            <a:r>
              <a:rPr lang="en-US" dirty="0" smtClean="0"/>
              <a:t>event is a </a:t>
            </a:r>
            <a:r>
              <a:rPr lang="en-US" b="1" dirty="0" smtClean="0"/>
              <a:t>DARK MATTER DAY </a:t>
            </a:r>
            <a:r>
              <a:rPr lang="en-US" dirty="0" smtClean="0"/>
              <a:t>event</a:t>
            </a:r>
          </a:p>
          <a:p>
            <a:pPr marL="285750" indent="-285750">
              <a:buFont typeface="Arial"/>
              <a:buChar char="•"/>
            </a:pPr>
            <a:endParaRPr lang="en-US" dirty="0"/>
          </a:p>
          <a:p>
            <a:pPr marL="285750" indent="-285750">
              <a:buFont typeface="Arial"/>
              <a:buChar char="•"/>
            </a:pPr>
            <a:r>
              <a:rPr lang="en-US" dirty="0" smtClean="0"/>
              <a:t>Around 250 students (30 schools) in the participant list of the next event</a:t>
            </a:r>
          </a:p>
          <a:p>
            <a:pPr marL="285750" indent="-285750">
              <a:buFont typeface="Arial"/>
              <a:buChar char="•"/>
            </a:pPr>
            <a:endParaRPr lang="en-US" dirty="0"/>
          </a:p>
          <a:p>
            <a:pPr marL="285750" indent="-285750">
              <a:buFont typeface="Arial"/>
              <a:buChar char="•"/>
            </a:pPr>
            <a:r>
              <a:rPr lang="en-US" dirty="0"/>
              <a:t>W</a:t>
            </a:r>
            <a:r>
              <a:rPr lang="en-US" dirty="0" smtClean="0"/>
              <a:t>e are glad to be part of </a:t>
            </a:r>
            <a:r>
              <a:rPr lang="en-US" b="1" dirty="0" smtClean="0"/>
              <a:t>IPPOG</a:t>
            </a:r>
            <a:r>
              <a:rPr lang="en-US" dirty="0" smtClean="0"/>
              <a:t> events</a:t>
            </a:r>
          </a:p>
          <a:p>
            <a:pPr marL="285750" indent="-285750">
              <a:buFont typeface="Arial"/>
              <a:buChar char="•"/>
            </a:pPr>
            <a:endParaRPr lang="en-US" dirty="0"/>
          </a:p>
          <a:p>
            <a:pPr marL="285750" indent="-285750">
              <a:buFont typeface="Arial"/>
              <a:buChar char="•"/>
            </a:pPr>
            <a:endParaRPr lang="en-US" dirty="0" smtClean="0"/>
          </a:p>
          <a:p>
            <a:pPr marL="285750" indent="-285750">
              <a:buFont typeface="Arial"/>
              <a:buChar char="•"/>
            </a:pPr>
            <a:r>
              <a:rPr lang="en-US" dirty="0" smtClean="0">
                <a:solidFill>
                  <a:srgbClr val="008000"/>
                </a:solidFill>
              </a:rPr>
              <a:t>Looking forward to organizing a face to face event!</a:t>
            </a:r>
          </a:p>
        </p:txBody>
      </p:sp>
      <p:pic>
        <p:nvPicPr>
          <p:cNvPr id="7" name="Picture 6"/>
          <p:cNvPicPr>
            <a:picLocks noChangeAspect="1"/>
          </p:cNvPicPr>
          <p:nvPr/>
        </p:nvPicPr>
        <p:blipFill>
          <a:blip r:embed="rId3"/>
          <a:stretch>
            <a:fillRect/>
          </a:stretch>
        </p:blipFill>
        <p:spPr>
          <a:xfrm rot="20320628">
            <a:off x="5294533" y="2159254"/>
            <a:ext cx="1208486" cy="576717"/>
          </a:xfrm>
          <a:prstGeom prst="rect">
            <a:avLst/>
          </a:prstGeom>
        </p:spPr>
      </p:pic>
      <p:grpSp>
        <p:nvGrpSpPr>
          <p:cNvPr id="8" name="Group 7">
            <a:extLst>
              <a:ext uri="{FF2B5EF4-FFF2-40B4-BE49-F238E27FC236}">
                <a16:creationId xmlns:a16="http://schemas.microsoft.com/office/drawing/2014/main" xmlns="" id="{564593AD-AFEA-2E41-9EFF-A99D8926AD09}"/>
              </a:ext>
            </a:extLst>
          </p:cNvPr>
          <p:cNvGrpSpPr/>
          <p:nvPr/>
        </p:nvGrpSpPr>
        <p:grpSpPr>
          <a:xfrm>
            <a:off x="3725621" y="1959277"/>
            <a:ext cx="767823" cy="555059"/>
            <a:chOff x="3622875" y="1681523"/>
            <a:chExt cx="3715475" cy="2383120"/>
          </a:xfrm>
        </p:grpSpPr>
        <p:sp>
          <p:nvSpPr>
            <p:cNvPr id="9" name="Oval 8">
              <a:extLst>
                <a:ext uri="{FF2B5EF4-FFF2-40B4-BE49-F238E27FC236}">
                  <a16:creationId xmlns:a16="http://schemas.microsoft.com/office/drawing/2014/main" xmlns="" id="{AE8ADBAA-B5FB-EC42-8EC5-B7C665C62880}"/>
                </a:ext>
              </a:extLst>
            </p:cNvPr>
            <p:cNvSpPr/>
            <p:nvPr/>
          </p:nvSpPr>
          <p:spPr>
            <a:xfrm>
              <a:off x="3622875" y="1681523"/>
              <a:ext cx="3715475" cy="2383120"/>
            </a:xfrm>
            <a:prstGeom prst="ellipse">
              <a:avLst/>
            </a:prstGeom>
            <a:solidFill>
              <a:schemeClr val="tx1"/>
            </a:solidFill>
            <a:ln>
              <a:noFill/>
            </a:ln>
            <a:scene3d>
              <a:camera prst="orthographicFront"/>
              <a:lightRig rig="threePt" dir="t">
                <a:rot lat="0" lon="0" rev="0"/>
              </a:lightRig>
            </a:scene3d>
          </p:spPr>
          <p:txBody>
            <a:bodyPr wrap="none" lIns="91440" tIns="45720" rIns="91440" bIns="45720">
              <a:prstTxWarp prst="textCascadeUp">
                <a:avLst/>
              </a:prstTxWarp>
              <a:spAutoFit/>
            </a:bodyPr>
            <a:lstStyle/>
            <a:p>
              <a:pPr algn="ctr"/>
              <a:r>
                <a:rPr lang="en-US" sz="5400" b="1" dirty="0">
                  <a:ln w="12700">
                    <a:solidFill>
                      <a:schemeClr val="accent1"/>
                    </a:solidFill>
                    <a:prstDash val="solid"/>
                  </a:ln>
                  <a:solidFill>
                    <a:srgbClr val="0070C0"/>
                  </a:solidFill>
                  <a:effectLst>
                    <a:outerShdw dist="38100" dir="2640000" algn="bl" rotWithShape="0">
                      <a:schemeClr val="accent1"/>
                    </a:outerShdw>
                  </a:effectLst>
                </a:rPr>
                <a:t>D</a:t>
              </a:r>
              <a:r>
                <a:rPr lang="en-US" sz="5400" b="1" dirty="0">
                  <a:ln w="12700">
                    <a:solidFill>
                      <a:srgbClr val="CA719B"/>
                    </a:solidFill>
                    <a:prstDash val="solid"/>
                  </a:ln>
                  <a:solidFill>
                    <a:srgbClr val="FB7C9B"/>
                  </a:solidFill>
                  <a:effectLst>
                    <a:outerShdw dist="38100" dir="2640000" algn="bl" rotWithShape="0">
                      <a:schemeClr val="accent1"/>
                    </a:outerShdw>
                  </a:effectLst>
                </a:rPr>
                <a:t>AR</a:t>
              </a:r>
              <a:r>
                <a:rPr lang="en-US" sz="5400" b="1" dirty="0">
                  <a:ln w="12700">
                    <a:solidFill>
                      <a:schemeClr val="accent1"/>
                    </a:solidFill>
                    <a:prstDash val="solid"/>
                  </a:ln>
                  <a:solidFill>
                    <a:srgbClr val="0070C0"/>
                  </a:solidFill>
                  <a:effectLst>
                    <a:outerShdw dist="38100" dir="2640000" algn="bl" rotWithShape="0">
                      <a:schemeClr val="accent1"/>
                    </a:outerShdw>
                  </a:effectLst>
                </a:rPr>
                <a:t>K</a:t>
              </a:r>
              <a:endParaRPr lang="it-IT" sz="5400" b="1" cap="none" spc="0" dirty="0">
                <a:ln w="12700">
                  <a:solidFill>
                    <a:schemeClr val="tx2">
                      <a:lumMod val="75000"/>
                    </a:schemeClr>
                  </a:solidFill>
                  <a:prstDash val="solid"/>
                </a:ln>
                <a:solidFill>
                  <a:srgbClr val="0070C0"/>
                </a:solidFill>
                <a:effectLst>
                  <a:outerShdw dist="38100" dir="2640000" algn="bl" rotWithShape="0">
                    <a:schemeClr val="tx2">
                      <a:lumMod val="75000"/>
                    </a:schemeClr>
                  </a:outerShdw>
                </a:effectLst>
              </a:endParaRPr>
            </a:p>
          </p:txBody>
        </p:sp>
        <p:sp>
          <p:nvSpPr>
            <p:cNvPr id="10" name="4-Point Star 9">
              <a:extLst>
                <a:ext uri="{FF2B5EF4-FFF2-40B4-BE49-F238E27FC236}">
                  <a16:creationId xmlns:a16="http://schemas.microsoft.com/office/drawing/2014/main" xmlns="" id="{4B5C939E-08FA-4446-9880-D97E01140D78}"/>
                </a:ext>
              </a:extLst>
            </p:cNvPr>
            <p:cNvSpPr/>
            <p:nvPr/>
          </p:nvSpPr>
          <p:spPr>
            <a:xfrm>
              <a:off x="4456254" y="2113704"/>
              <a:ext cx="254642" cy="156258"/>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4-Point Star 10">
              <a:extLst>
                <a:ext uri="{FF2B5EF4-FFF2-40B4-BE49-F238E27FC236}">
                  <a16:creationId xmlns:a16="http://schemas.microsoft.com/office/drawing/2014/main" xmlns="" id="{6790E937-8AE0-D142-A2D5-26AF3BEC7E9D}"/>
                </a:ext>
              </a:extLst>
            </p:cNvPr>
            <p:cNvSpPr/>
            <p:nvPr/>
          </p:nvSpPr>
          <p:spPr>
            <a:xfrm>
              <a:off x="5440102" y="1801188"/>
              <a:ext cx="393538" cy="312516"/>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4-Point Star 11">
              <a:extLst>
                <a:ext uri="{FF2B5EF4-FFF2-40B4-BE49-F238E27FC236}">
                  <a16:creationId xmlns:a16="http://schemas.microsoft.com/office/drawing/2014/main" xmlns="" id="{8FCFBCEE-32D7-B54B-BAF8-E45D7C5CD552}"/>
                </a:ext>
              </a:extLst>
            </p:cNvPr>
            <p:cNvSpPr/>
            <p:nvPr/>
          </p:nvSpPr>
          <p:spPr>
            <a:xfrm>
              <a:off x="5654229" y="3368231"/>
              <a:ext cx="260430" cy="231494"/>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4-Point Star 12">
              <a:extLst>
                <a:ext uri="{FF2B5EF4-FFF2-40B4-BE49-F238E27FC236}">
                  <a16:creationId xmlns:a16="http://schemas.microsoft.com/office/drawing/2014/main" xmlns="" id="{6B20A69B-3878-E245-B613-408F4E649899}"/>
                </a:ext>
              </a:extLst>
            </p:cNvPr>
            <p:cNvSpPr/>
            <p:nvPr/>
          </p:nvSpPr>
          <p:spPr>
            <a:xfrm>
              <a:off x="6871504" y="2534855"/>
              <a:ext cx="260430" cy="231494"/>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4-Point Star 13">
              <a:extLst>
                <a:ext uri="{FF2B5EF4-FFF2-40B4-BE49-F238E27FC236}">
                  <a16:creationId xmlns:a16="http://schemas.microsoft.com/office/drawing/2014/main" xmlns="" id="{1EB40D1F-5618-FB44-8CBE-56D646CBF569}"/>
                </a:ext>
              </a:extLst>
            </p:cNvPr>
            <p:cNvSpPr/>
            <p:nvPr/>
          </p:nvSpPr>
          <p:spPr>
            <a:xfrm>
              <a:off x="5393802" y="2465405"/>
              <a:ext cx="156259" cy="205118"/>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4-Point Star 15">
              <a:extLst>
                <a:ext uri="{FF2B5EF4-FFF2-40B4-BE49-F238E27FC236}">
                  <a16:creationId xmlns:a16="http://schemas.microsoft.com/office/drawing/2014/main" xmlns="" id="{DD115ECA-E977-204F-875C-A82F2F3660A4}"/>
                </a:ext>
              </a:extLst>
            </p:cNvPr>
            <p:cNvSpPr/>
            <p:nvPr/>
          </p:nvSpPr>
          <p:spPr>
            <a:xfrm>
              <a:off x="4401274" y="2770524"/>
              <a:ext cx="156259" cy="205118"/>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7" name="Picture 16">
              <a:extLst>
                <a:ext uri="{FF2B5EF4-FFF2-40B4-BE49-F238E27FC236}">
                  <a16:creationId xmlns:a16="http://schemas.microsoft.com/office/drawing/2014/main" xmlns="" id="{4B559ECF-DA95-1E48-91B0-9F9DF9087566}"/>
                </a:ext>
              </a:extLst>
            </p:cNvPr>
            <p:cNvPicPr>
              <a:picLocks noChangeAspect="1"/>
            </p:cNvPicPr>
            <p:nvPr/>
          </p:nvPicPr>
          <p:blipFill>
            <a:blip r:embed="rId4"/>
            <a:stretch>
              <a:fillRect/>
            </a:stretch>
          </p:blipFill>
          <p:spPr>
            <a:xfrm>
              <a:off x="5914660" y="2822008"/>
              <a:ext cx="1407154" cy="863913"/>
            </a:xfrm>
            <a:prstGeom prst="rect">
              <a:avLst/>
            </a:prstGeom>
          </p:spPr>
        </p:pic>
      </p:grpSp>
      <p:pic>
        <p:nvPicPr>
          <p:cNvPr id="18" name="Picture 17"/>
          <p:cNvPicPr>
            <a:picLocks noChangeAspect="1"/>
          </p:cNvPicPr>
          <p:nvPr/>
        </p:nvPicPr>
        <p:blipFill>
          <a:blip r:embed="rId5"/>
          <a:stretch>
            <a:fillRect/>
          </a:stretch>
        </p:blipFill>
        <p:spPr>
          <a:xfrm>
            <a:off x="4507774" y="3575655"/>
            <a:ext cx="723265" cy="639658"/>
          </a:xfrm>
          <a:prstGeom prst="rect">
            <a:avLst/>
          </a:prstGeom>
        </p:spPr>
      </p:pic>
      <p:sp>
        <p:nvSpPr>
          <p:cNvPr id="3" name="Rectangle 2"/>
          <p:cNvSpPr/>
          <p:nvPr/>
        </p:nvSpPr>
        <p:spPr>
          <a:xfrm>
            <a:off x="4062587" y="6373795"/>
            <a:ext cx="4098190" cy="369332"/>
          </a:xfrm>
          <a:prstGeom prst="rect">
            <a:avLst/>
          </a:prstGeom>
        </p:spPr>
        <p:txBody>
          <a:bodyPr wrap="none">
            <a:spAutoFit/>
          </a:bodyPr>
          <a:lstStyle/>
          <a:p>
            <a:r>
              <a:rPr lang="en-GB" b="1" kern="0" dirty="0" smtClean="0">
                <a:solidFill>
                  <a:srgbClr val="FF0000"/>
                </a:solidFill>
                <a:latin typeface="Helvetica Light"/>
                <a:sym typeface="Wingdings"/>
              </a:rPr>
              <a:t>Poster of the next event (30 Oct 2020)</a:t>
            </a:r>
            <a:endParaRPr lang="en-US" dirty="0"/>
          </a:p>
        </p:txBody>
      </p:sp>
      <p:grpSp>
        <p:nvGrpSpPr>
          <p:cNvPr id="31" name="Group 30"/>
          <p:cNvGrpSpPr/>
          <p:nvPr/>
        </p:nvGrpSpPr>
        <p:grpSpPr>
          <a:xfrm>
            <a:off x="2132956" y="4897235"/>
            <a:ext cx="1415773" cy="1426669"/>
            <a:chOff x="5044295" y="3931873"/>
            <a:chExt cx="2368221" cy="2368221"/>
          </a:xfrm>
        </p:grpSpPr>
        <p:pic>
          <p:nvPicPr>
            <p:cNvPr id="28" name="Picture 27"/>
            <p:cNvPicPr>
              <a:picLocks noChangeAspect="1"/>
            </p:cNvPicPr>
            <p:nvPr/>
          </p:nvPicPr>
          <p:blipFill>
            <a:blip r:embed="rId6"/>
            <a:stretch>
              <a:fillRect/>
            </a:stretch>
          </p:blipFill>
          <p:spPr>
            <a:xfrm>
              <a:off x="5231041" y="4127644"/>
              <a:ext cx="1960619" cy="1968278"/>
            </a:xfrm>
            <a:prstGeom prst="rect">
              <a:avLst/>
            </a:prstGeom>
          </p:spPr>
        </p:pic>
        <p:pic>
          <p:nvPicPr>
            <p:cNvPr id="30" name="Picture 29"/>
            <p:cNvPicPr>
              <a:picLocks noChangeAspect="1"/>
            </p:cNvPicPr>
            <p:nvPr/>
          </p:nvPicPr>
          <p:blipFill>
            <a:blip r:embed="rId7"/>
            <a:stretch>
              <a:fillRect/>
            </a:stretch>
          </p:blipFill>
          <p:spPr>
            <a:xfrm>
              <a:off x="5044295" y="3931873"/>
              <a:ext cx="2368221" cy="2368221"/>
            </a:xfrm>
            <a:prstGeom prst="rect">
              <a:avLst/>
            </a:prstGeom>
          </p:spPr>
        </p:pic>
      </p:grpSp>
    </p:spTree>
    <p:extLst>
      <p:ext uri="{BB962C8B-B14F-4D97-AF65-F5344CB8AC3E}">
        <p14:creationId xmlns:p14="http://schemas.microsoft.com/office/powerpoint/2010/main" val="157380235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14D080E-09D0-314B-94FC-D606AF893BB4}"/>
              </a:ext>
            </a:extLst>
          </p:cNvPr>
          <p:cNvSpPr>
            <a:spLocks noGrp="1"/>
          </p:cNvSpPr>
          <p:nvPr>
            <p:ph type="ctrTitle"/>
          </p:nvPr>
        </p:nvSpPr>
        <p:spPr/>
        <p:txBody>
          <a:bodyPr/>
          <a:lstStyle/>
          <a:p>
            <a:r>
              <a:rPr lang="en-GB" dirty="0"/>
              <a:t>Darkside Masterclass</a:t>
            </a:r>
          </a:p>
        </p:txBody>
      </p:sp>
      <p:sp>
        <p:nvSpPr>
          <p:cNvPr id="5" name="Slide Number Placeholder 3">
            <a:extLst>
              <a:ext uri="{FF2B5EF4-FFF2-40B4-BE49-F238E27FC236}">
                <a16:creationId xmlns:a16="http://schemas.microsoft.com/office/drawing/2014/main" xmlns="" id="{97CE5546-11F5-8C47-8198-634E458B4210}"/>
              </a:ext>
            </a:extLst>
          </p:cNvPr>
          <p:cNvSpPr>
            <a:spLocks noGrp="1"/>
          </p:cNvSpPr>
          <p:nvPr>
            <p:ph type="sldNum" sz="quarter" idx="12"/>
          </p:nvPr>
        </p:nvSpPr>
        <p:spPr>
          <a:xfrm>
            <a:off x="83337" y="6605494"/>
            <a:ext cx="232348" cy="230734"/>
          </a:xfrm>
        </p:spPr>
        <p:txBody>
          <a:bodyPr/>
          <a:lstStyle/>
          <a:p>
            <a:fld id="{15227EF3-FBF8-A94C-810E-79F5FF2B54C2}" type="slidenum">
              <a:rPr lang="it-IT" smtClean="0"/>
              <a:t>9</a:t>
            </a:fld>
            <a:endParaRPr lang="it-IT" dirty="0"/>
          </a:p>
        </p:txBody>
      </p:sp>
      <p:sp>
        <p:nvSpPr>
          <p:cNvPr id="15" name="Rectangle 14"/>
          <p:cNvSpPr/>
          <p:nvPr/>
        </p:nvSpPr>
        <p:spPr>
          <a:xfrm>
            <a:off x="4261857" y="2597411"/>
            <a:ext cx="7564017" cy="1200329"/>
          </a:xfrm>
          <a:prstGeom prst="rect">
            <a:avLst/>
          </a:prstGeom>
        </p:spPr>
        <p:txBody>
          <a:bodyPr wrap="square">
            <a:spAutoFit/>
          </a:bodyPr>
          <a:lstStyle/>
          <a:p>
            <a:r>
              <a:rPr lang="en-US" sz="7200" dirty="0" smtClean="0"/>
              <a:t>Back up</a:t>
            </a:r>
            <a:endParaRPr lang="en-US" sz="7200" dirty="0" smtClean="0">
              <a:solidFill>
                <a:srgbClr val="008000"/>
              </a:solidFill>
            </a:endParaRPr>
          </a:p>
        </p:txBody>
      </p:sp>
    </p:spTree>
    <p:extLst>
      <p:ext uri="{BB962C8B-B14F-4D97-AF65-F5344CB8AC3E}">
        <p14:creationId xmlns:p14="http://schemas.microsoft.com/office/powerpoint/2010/main" val="13327371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2554</TotalTime>
  <Words>1374</Words>
  <Application>Microsoft Macintosh PowerPoint</Application>
  <PresentationFormat>Custom</PresentationFormat>
  <Paragraphs>148</Paragraphs>
  <Slides>19</Slides>
  <Notes>14</Notes>
  <HiddenSlides>0</HiddenSlides>
  <MMClips>3</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Custom Design</vt:lpstr>
      <vt:lpstr>Office Theme</vt:lpstr>
      <vt:lpstr>PowerPoint Presentation</vt:lpstr>
      <vt:lpstr>Darkside Masterclass</vt:lpstr>
      <vt:lpstr>Darkside Masterclass</vt:lpstr>
      <vt:lpstr>Darkside Masterclass</vt:lpstr>
      <vt:lpstr>Darkside Masterclass</vt:lpstr>
      <vt:lpstr>Darkside Masterclass</vt:lpstr>
      <vt:lpstr>Darkside Masterclass</vt:lpstr>
      <vt:lpstr>Darkside Masterclass</vt:lpstr>
      <vt:lpstr>Darkside Masterclass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ciao</dc:title>
  <dc:creator>Francesca Carnesecchi</dc:creator>
  <cp:lastModifiedBy>Daniele De Gruttola</cp:lastModifiedBy>
  <cp:revision>94</cp:revision>
  <dcterms:created xsi:type="dcterms:W3CDTF">2019-11-25T20:05:01Z</dcterms:created>
  <dcterms:modified xsi:type="dcterms:W3CDTF">2020-10-15T13:21:46Z</dcterms:modified>
</cp:coreProperties>
</file>