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</p:sldMasterIdLst>
  <p:notesMasterIdLst>
    <p:notesMasterId r:id="rId5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96" r:id="rId15"/>
    <p:sldId id="266" r:id="rId16"/>
    <p:sldId id="297" r:id="rId17"/>
    <p:sldId id="267" r:id="rId18"/>
    <p:sldId id="298" r:id="rId19"/>
    <p:sldId id="268" r:id="rId20"/>
    <p:sldId id="269" r:id="rId21"/>
    <p:sldId id="302" r:id="rId22"/>
    <p:sldId id="270" r:id="rId23"/>
    <p:sldId id="271" r:id="rId24"/>
    <p:sldId id="272" r:id="rId25"/>
    <p:sldId id="273" r:id="rId26"/>
    <p:sldId id="274" r:id="rId27"/>
    <p:sldId id="299" r:id="rId28"/>
    <p:sldId id="275" r:id="rId29"/>
    <p:sldId id="276" r:id="rId30"/>
    <p:sldId id="277" r:id="rId31"/>
    <p:sldId id="278" r:id="rId32"/>
    <p:sldId id="279" r:id="rId33"/>
    <p:sldId id="280" r:id="rId34"/>
    <p:sldId id="281" r:id="rId35"/>
    <p:sldId id="282" r:id="rId36"/>
    <p:sldId id="300" r:id="rId37"/>
    <p:sldId id="301" r:id="rId38"/>
    <p:sldId id="283" r:id="rId39"/>
    <p:sldId id="284" r:id="rId40"/>
    <p:sldId id="285" r:id="rId41"/>
    <p:sldId id="286" r:id="rId42"/>
    <p:sldId id="287" r:id="rId43"/>
    <p:sldId id="288" r:id="rId44"/>
    <p:sldId id="289" r:id="rId45"/>
    <p:sldId id="290" r:id="rId46"/>
    <p:sldId id="291" r:id="rId47"/>
    <p:sldId id="292" r:id="rId48"/>
    <p:sldId id="293" r:id="rId49"/>
    <p:sldId id="294" r:id="rId50"/>
    <p:sldId id="295" r:id="rId51"/>
  </p:sldIdLst>
  <p:sldSz cx="12192000" cy="6858000"/>
  <p:notesSz cx="7559675" cy="106918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337DCD-FB45-CD6C-1783-E3AE12B7DAFF}" v="1851" dt="2020-10-14T17:56:58.047"/>
    <p1510:client id="{A0D40FFE-B77C-1C43-AA18-08BA52B18B0B}" v="137" dt="2020-10-16T08:40:48.3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presProps" Target="presProps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tableStyles" Target="tableStyles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microsoft.com/office/2015/10/relationships/revisionInfo" Target="revisionInfo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397D-96D0-4264-937F-B443C4D630FB}" type="datetimeFigureOut">
              <a:rPr lang="es-ES"/>
              <a:t>16/10/2020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20F025-167F-4A86-AB25-F6DD674C618A}" type="slidenum">
              <a:rPr lang="es-ES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8284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Initially, Adaboost selects a training subset randomly.</a:t>
            </a:r>
            <a:endParaRPr lang="es-ES"/>
          </a:p>
          <a:p>
            <a:r>
              <a:rPr lang="en-US"/>
              <a:t>It iteratively trains the AdaBoost machine learning model by selecting the training set based on the accurate prediction of the last training.</a:t>
            </a:r>
          </a:p>
          <a:p>
            <a:r>
              <a:rPr lang="en-US"/>
              <a:t>It assigns the higher weight to wrong classified observations so that in the next iteration these observations will get the high probability for classification.</a:t>
            </a:r>
          </a:p>
          <a:p>
            <a:r>
              <a:rPr lang="en-US"/>
              <a:t>t assigns the weight to the trained classifier in each iteration according to the accuracy of the classifier. </a:t>
            </a: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920F025-167F-4A86-AB25-F6DD674C618A}" type="slidenum">
              <a:rPr lang="es-ES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65139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7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7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7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7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2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5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54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5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57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58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59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60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61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s-E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s-E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s-ES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0" strike="noStrike" spc="-1">
                <a:latin typeface="Arial"/>
              </a:rPr>
              <a:t>Pulse para editar el formato de esquema del texto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Imagen 7"/>
          <p:cNvPicPr/>
          <p:nvPr/>
        </p:nvPicPr>
        <p:blipFill>
          <a:blip r:embed="rId14"/>
          <a:srcRect t="1217" r="38003" b="40063"/>
          <a:stretch/>
        </p:blipFill>
        <p:spPr>
          <a:xfrm>
            <a:off x="6217200" y="2514600"/>
            <a:ext cx="5973120" cy="4341960"/>
          </a:xfrm>
          <a:prstGeom prst="rect">
            <a:avLst/>
          </a:prstGeom>
          <a:ln>
            <a:noFill/>
          </a:ln>
        </p:spPr>
      </p:pic>
      <p:pic>
        <p:nvPicPr>
          <p:cNvPr id="39" name="Imagen 2"/>
          <p:cNvPicPr/>
          <p:nvPr/>
        </p:nvPicPr>
        <p:blipFill>
          <a:blip r:embed="rId15"/>
          <a:srcRect l="30235" r="20669" b="38553"/>
          <a:stretch/>
        </p:blipFill>
        <p:spPr>
          <a:xfrm>
            <a:off x="243720" y="201240"/>
            <a:ext cx="943560" cy="855000"/>
          </a:xfrm>
          <a:prstGeom prst="rect">
            <a:avLst/>
          </a:prstGeom>
          <a:ln>
            <a:noFill/>
          </a:ln>
        </p:spPr>
      </p:pic>
      <p:sp>
        <p:nvSpPr>
          <p:cNvPr id="40" name="Line 1"/>
          <p:cNvSpPr/>
          <p:nvPr/>
        </p:nvSpPr>
        <p:spPr>
          <a:xfrm>
            <a:off x="1020240" y="1011960"/>
            <a:ext cx="10393560" cy="360"/>
          </a:xfrm>
          <a:prstGeom prst="line">
            <a:avLst/>
          </a:prstGeom>
          <a:ln w="28440">
            <a:solidFill>
              <a:srgbClr val="BE4B4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1" name="Imagen 6"/>
          <p:cNvPicPr/>
          <p:nvPr/>
        </p:nvPicPr>
        <p:blipFill>
          <a:blip r:embed="rId14"/>
          <a:srcRect t="1217" r="38003" b="40063"/>
          <a:stretch/>
        </p:blipFill>
        <p:spPr>
          <a:xfrm>
            <a:off x="6217200" y="2514600"/>
            <a:ext cx="5973120" cy="4341960"/>
          </a:xfrm>
          <a:prstGeom prst="rect">
            <a:avLst/>
          </a:prstGeom>
          <a:ln>
            <a:noFill/>
          </a:ln>
        </p:spPr>
      </p:pic>
      <p:sp>
        <p:nvSpPr>
          <p:cNvPr id="42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s-ES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0" strike="noStrike" spc="-1">
                <a:latin typeface="Arial"/>
              </a:rPr>
              <a:t>Pulse para editar el formato de esquema del texto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Imagen 7"/>
          <p:cNvPicPr/>
          <p:nvPr/>
        </p:nvPicPr>
        <p:blipFill>
          <a:blip r:embed="rId14"/>
          <a:srcRect t="1217" r="38003" b="40063"/>
          <a:stretch/>
        </p:blipFill>
        <p:spPr>
          <a:xfrm>
            <a:off x="6217200" y="2514600"/>
            <a:ext cx="5972040" cy="4340880"/>
          </a:xfrm>
          <a:prstGeom prst="rect">
            <a:avLst/>
          </a:prstGeom>
          <a:ln>
            <a:noFill/>
          </a:ln>
        </p:spPr>
      </p:pic>
      <p:pic>
        <p:nvPicPr>
          <p:cNvPr id="81" name="Imagen 2"/>
          <p:cNvPicPr/>
          <p:nvPr/>
        </p:nvPicPr>
        <p:blipFill>
          <a:blip r:embed="rId15"/>
          <a:srcRect l="30235" r="20669" b="38553"/>
          <a:stretch/>
        </p:blipFill>
        <p:spPr>
          <a:xfrm>
            <a:off x="243720" y="201240"/>
            <a:ext cx="942480" cy="853920"/>
          </a:xfrm>
          <a:prstGeom prst="rect">
            <a:avLst/>
          </a:prstGeom>
          <a:ln>
            <a:noFill/>
          </a:ln>
        </p:spPr>
      </p:pic>
      <p:sp>
        <p:nvSpPr>
          <p:cNvPr id="82" name="Line 1"/>
          <p:cNvSpPr/>
          <p:nvPr/>
        </p:nvSpPr>
        <p:spPr>
          <a:xfrm>
            <a:off x="1020240" y="1011960"/>
            <a:ext cx="10393560" cy="360"/>
          </a:xfrm>
          <a:prstGeom prst="line">
            <a:avLst/>
          </a:prstGeom>
          <a:ln w="28440">
            <a:solidFill>
              <a:srgbClr val="BE4B4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83" name="Imagen 6"/>
          <p:cNvPicPr/>
          <p:nvPr/>
        </p:nvPicPr>
        <p:blipFill>
          <a:blip r:embed="rId14"/>
          <a:srcRect t="1217" r="38003" b="40063"/>
          <a:stretch/>
        </p:blipFill>
        <p:spPr>
          <a:xfrm>
            <a:off x="6217200" y="2514600"/>
            <a:ext cx="5972040" cy="4340880"/>
          </a:xfrm>
          <a:prstGeom prst="rect">
            <a:avLst/>
          </a:prstGeom>
          <a:ln>
            <a:noFill/>
          </a:ln>
        </p:spPr>
      </p:pic>
      <p:sp>
        <p:nvSpPr>
          <p:cNvPr id="84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s-ES" sz="4400" b="0" strike="noStrike" spc="-1">
                <a:latin typeface="Arial"/>
              </a:rPr>
              <a:t>Pulse para editar el formato del texto de título</a:t>
            </a:r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3200" b="0" strike="noStrike" spc="-1">
                <a:latin typeface="Arial"/>
              </a:rPr>
              <a:t>Pulse para editar el formato de esquema del texto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800" b="0" strike="noStrike" spc="-1"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Imagen 2"/>
          <p:cNvPicPr/>
          <p:nvPr/>
        </p:nvPicPr>
        <p:blipFill>
          <a:blip r:embed="rId14"/>
          <a:srcRect l="30235" r="20669" b="38553"/>
          <a:stretch/>
        </p:blipFill>
        <p:spPr>
          <a:xfrm>
            <a:off x="243720" y="201240"/>
            <a:ext cx="943920" cy="855360"/>
          </a:xfrm>
          <a:prstGeom prst="rect">
            <a:avLst/>
          </a:prstGeom>
          <a:ln>
            <a:noFill/>
          </a:ln>
        </p:spPr>
      </p:pic>
      <p:sp>
        <p:nvSpPr>
          <p:cNvPr id="123" name="Line 1"/>
          <p:cNvSpPr/>
          <p:nvPr/>
        </p:nvSpPr>
        <p:spPr>
          <a:xfrm>
            <a:off x="1020240" y="1011960"/>
            <a:ext cx="10393560" cy="360"/>
          </a:xfrm>
          <a:prstGeom prst="line">
            <a:avLst/>
          </a:prstGeom>
          <a:ln w="28440">
            <a:solidFill>
              <a:srgbClr val="ED7D31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4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Pulse para editar el formato del texto de título</a:t>
            </a: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800" b="0" strike="noStrike" spc="-1">
                <a:solidFill>
                  <a:srgbClr val="000000"/>
                </a:solidFill>
                <a:latin typeface="Arial"/>
              </a:rPr>
              <a:t>Pulse para editar el formato de esquema del texto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Segundo nivel del esquema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Tercer nivel del esquema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s-ES" sz="1800" b="0" strike="noStrike" spc="-1">
                <a:solidFill>
                  <a:srgbClr val="000000"/>
                </a:solidFill>
                <a:latin typeface="Arial"/>
              </a:rPr>
              <a:t>Cuarto nivel del esquema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Quinto nivel del esquema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Sexto nivel del esquema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000" b="0" strike="noStrike" spc="-1">
                <a:solidFill>
                  <a:srgbClr val="000000"/>
                </a:solidFill>
                <a:latin typeface="Arial"/>
              </a:rPr>
              <a:t>Séptimo nivel del esquema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CustomShape 1"/>
          <p:cNvSpPr/>
          <p:nvPr/>
        </p:nvSpPr>
        <p:spPr>
          <a:xfrm>
            <a:off x="1577880" y="1446480"/>
            <a:ext cx="10365480" cy="1248120"/>
          </a:xfrm>
          <a:prstGeom prst="rect">
            <a:avLst/>
          </a:prstGeom>
          <a:noFill/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7200" b="0" strike="noStrike" spc="-1">
                <a:solidFill>
                  <a:srgbClr val="808080"/>
                </a:solidFill>
                <a:latin typeface="Terminal Dosis"/>
                <a:ea typeface="DejaVu Sans"/>
              </a:rPr>
              <a:t>Industrial PhD</a:t>
            </a:r>
            <a:endParaRPr lang="es-ES" sz="72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2400" b="0" i="1" strike="noStrike" spc="-1">
                <a:solidFill>
                  <a:srgbClr val="666666"/>
                </a:solidFill>
                <a:latin typeface="Calibri"/>
                <a:ea typeface="DejaVu Sans"/>
              </a:rPr>
              <a:t>New applications for machine learning and transfer learning algorithms in the manufacturing industry and in particle physics.</a:t>
            </a:r>
            <a:endParaRPr lang="es-ES" sz="2400" b="0" strike="noStrike" spc="-1">
              <a:latin typeface="Arial"/>
            </a:endParaRPr>
          </a:p>
        </p:txBody>
      </p:sp>
      <p:sp>
        <p:nvSpPr>
          <p:cNvPr id="163" name="CustomShape 2"/>
          <p:cNvSpPr/>
          <p:nvPr/>
        </p:nvSpPr>
        <p:spPr>
          <a:xfrm>
            <a:off x="1577880" y="2345760"/>
            <a:ext cx="10365480" cy="1248120"/>
          </a:xfrm>
          <a:prstGeom prst="rect">
            <a:avLst/>
          </a:prstGeom>
          <a:noFill/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endParaRPr lang="es-E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s-ES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lang="es-ES" sz="4400" b="0" strike="noStrike" spc="-1">
                <a:solidFill>
                  <a:srgbClr val="FF6600"/>
                </a:solidFill>
                <a:latin typeface="Calibri Light"/>
                <a:ea typeface="DejaVu Sans"/>
              </a:rPr>
              <a:t>Lorena Dieste</a:t>
            </a:r>
            <a:endParaRPr lang="es-ES" sz="4400" b="0" strike="noStrike" spc="-1">
              <a:latin typeface="Arial"/>
            </a:endParaRPr>
          </a:p>
        </p:txBody>
      </p:sp>
      <p:sp>
        <p:nvSpPr>
          <p:cNvPr id="164" name="CustomShape 3"/>
          <p:cNvSpPr/>
          <p:nvPr/>
        </p:nvSpPr>
        <p:spPr>
          <a:xfrm>
            <a:off x="5904000" y="5722920"/>
            <a:ext cx="1722960" cy="468360"/>
          </a:xfrm>
          <a:prstGeom prst="rect">
            <a:avLst/>
          </a:prstGeom>
          <a:noFill/>
          <a:ln w="255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65" name="Imagen 164"/>
          <p:cNvPicPr/>
          <p:nvPr/>
        </p:nvPicPr>
        <p:blipFill>
          <a:blip r:embed="rId2"/>
          <a:stretch/>
        </p:blipFill>
        <p:spPr>
          <a:xfrm>
            <a:off x="0" y="0"/>
            <a:ext cx="4909680" cy="6856560"/>
          </a:xfrm>
          <a:prstGeom prst="rect">
            <a:avLst/>
          </a:prstGeom>
          <a:ln>
            <a:noFill/>
          </a:ln>
        </p:spPr>
      </p:pic>
      <p:pic>
        <p:nvPicPr>
          <p:cNvPr id="166" name="Imagen 165"/>
          <p:cNvPicPr/>
          <p:nvPr/>
        </p:nvPicPr>
        <p:blipFill>
          <a:blip r:embed="rId3"/>
          <a:stretch/>
        </p:blipFill>
        <p:spPr>
          <a:xfrm>
            <a:off x="4407480" y="4340880"/>
            <a:ext cx="1531800" cy="1130760"/>
          </a:xfrm>
          <a:prstGeom prst="rect">
            <a:avLst/>
          </a:prstGeom>
          <a:ln>
            <a:noFill/>
          </a:ln>
        </p:spPr>
      </p:pic>
      <p:pic>
        <p:nvPicPr>
          <p:cNvPr id="167" name="Imagen 166"/>
          <p:cNvPicPr/>
          <p:nvPr/>
        </p:nvPicPr>
        <p:blipFill>
          <a:blip r:embed="rId4"/>
          <a:srcRect r="31363"/>
          <a:stretch/>
        </p:blipFill>
        <p:spPr>
          <a:xfrm>
            <a:off x="6456600" y="4536000"/>
            <a:ext cx="3623040" cy="6724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>
                <a:solidFill>
                  <a:srgbClr val="FF6600"/>
                </a:solidFill>
                <a:ea typeface="+mn-lt"/>
                <a:cs typeface="+mn-lt"/>
              </a:rPr>
              <a:t>2. </a:t>
            </a:r>
            <a:r>
              <a:rPr lang="es-ES" sz="2400" b="1" spc="-1">
                <a:solidFill>
                  <a:srgbClr val="FF6600"/>
                </a:solidFill>
                <a:ea typeface="+mn-lt"/>
                <a:cs typeface="+mn-lt"/>
              </a:rPr>
              <a:t>TMVA vs Python</a:t>
            </a:r>
            <a:endParaRPr lang="es-ES" sz="2400" spc="-1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197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8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AE584CF0-F545-40B4-A593-49A01D5637DF}" type="slidenum">
              <a:rPr lang="es-ES" sz="1800" b="0" strike="noStrike" spc="-1">
                <a:latin typeface="Arial"/>
              </a:rPr>
              <a:t>10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199" name="CustomShape 4"/>
          <p:cNvSpPr/>
          <p:nvPr/>
        </p:nvSpPr>
        <p:spPr>
          <a:xfrm>
            <a:off x="288000" y="1233000"/>
            <a:ext cx="11663640" cy="69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To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compare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quality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of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results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we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used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two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figures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of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merit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: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 marL="559435" lvl="1" indent="-342900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b="1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ROC curve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: a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plot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that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confronts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rate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of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True Positives vs. False Positives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 marL="559435" lvl="1" indent="-342900"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1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correlation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between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results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and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mass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 </a:t>
            </a:r>
            <a:r>
              <a:rPr lang="es-ES" sz="2400" spc="-1" dirty="0">
                <a:solidFill>
                  <a:srgbClr val="808080"/>
                </a:solidFill>
                <a:latin typeface="Calibri"/>
                <a:ea typeface="ＭＳ Ｐゴシック"/>
              </a:rPr>
              <a:t> </a:t>
            </a: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</p:txBody>
      </p:sp>
      <p:pic>
        <p:nvPicPr>
          <p:cNvPr id="200" name="Imagen 199"/>
          <p:cNvPicPr/>
          <p:nvPr/>
        </p:nvPicPr>
        <p:blipFill>
          <a:blip r:embed="rId2"/>
          <a:stretch/>
        </p:blipFill>
        <p:spPr>
          <a:xfrm>
            <a:off x="2592000" y="2232000"/>
            <a:ext cx="4823640" cy="3617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>
                <a:solidFill>
                  <a:srgbClr val="FF6600"/>
                </a:solidFill>
                <a:ea typeface="+mn-lt"/>
                <a:cs typeface="+mn-lt"/>
              </a:rPr>
              <a:t>2. </a:t>
            </a:r>
            <a:r>
              <a:rPr lang="es-ES" sz="2400" b="1" spc="-1">
                <a:solidFill>
                  <a:srgbClr val="FF6600"/>
                </a:solidFill>
                <a:ea typeface="+mn-lt"/>
                <a:cs typeface="+mn-lt"/>
              </a:rPr>
              <a:t>TMVA vs Python</a:t>
            </a:r>
            <a:endParaRPr lang="es-ES" sz="2400" spc="-1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575B71DC-AFC2-456D-81F6-97A33110839B}" type="slidenum">
              <a:rPr lang="es-ES" sz="1800" b="0" strike="noStrike" spc="-1">
                <a:latin typeface="Arial"/>
              </a:rPr>
              <a:t>11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04" name="CustomShape 4"/>
          <p:cNvSpPr/>
          <p:nvPr/>
        </p:nvSpPr>
        <p:spPr>
          <a:xfrm>
            <a:off x="288000" y="1233000"/>
            <a:ext cx="11663640" cy="69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To find our model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we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used</a:t>
            </a:r>
            <a:r>
              <a:rPr lang="es-ES" sz="2200" b="1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1" u="sng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Grid</a:t>
            </a:r>
            <a:r>
              <a:rPr lang="es-ES" sz="2200" b="1" u="sng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1" u="sng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search</a:t>
            </a:r>
            <a:r>
              <a:rPr lang="es-ES" sz="2200" b="1" u="sng" spc="-1" dirty="0">
                <a:latin typeface="Calibri"/>
                <a:ea typeface="ＭＳ Ｐゴシック"/>
                <a:cs typeface="+mn-lt"/>
              </a:rPr>
              <a:t>. </a:t>
            </a:r>
            <a:r>
              <a:rPr lang="es-ES" sz="2200" spc="-1" dirty="0" err="1">
                <a:latin typeface="Calibri"/>
                <a:ea typeface="ＭＳ Ｐゴシック"/>
                <a:cs typeface="+mn-lt"/>
              </a:rPr>
              <a:t>G</a:t>
            </a:r>
            <a:r>
              <a:rPr lang="es-ES" sz="2200" spc="-1" dirty="0" err="1">
                <a:ea typeface="+mn-lt"/>
                <a:cs typeface="+mn-lt"/>
              </a:rPr>
              <a:t>rid</a:t>
            </a:r>
            <a:r>
              <a:rPr lang="es-ES" sz="2200" spc="-1" dirty="0">
                <a:ea typeface="+mn-lt"/>
                <a:cs typeface="+mn-lt"/>
              </a:rPr>
              <a:t> </a:t>
            </a:r>
            <a:r>
              <a:rPr lang="es-ES" sz="2200" spc="-1" dirty="0" err="1">
                <a:ea typeface="+mn-lt"/>
                <a:cs typeface="+mn-lt"/>
              </a:rPr>
              <a:t>search</a:t>
            </a:r>
            <a:r>
              <a:rPr lang="es-ES" sz="2200" spc="-1" dirty="0">
                <a:ea typeface="+mn-lt"/>
                <a:cs typeface="+mn-lt"/>
              </a:rPr>
              <a:t> </a:t>
            </a:r>
            <a:r>
              <a:rPr lang="es-ES" sz="2200" spc="-1" dirty="0" err="1">
                <a:ea typeface="+mn-lt"/>
                <a:cs typeface="+mn-lt"/>
              </a:rPr>
              <a:t>is</a:t>
            </a:r>
            <a:r>
              <a:rPr lang="es-ES" sz="2200" spc="-1" dirty="0">
                <a:ea typeface="+mn-lt"/>
                <a:cs typeface="+mn-lt"/>
              </a:rPr>
              <a:t> </a:t>
            </a:r>
            <a:r>
              <a:rPr lang="es-ES" sz="2200" spc="-1" dirty="0" err="1">
                <a:ea typeface="+mn-lt"/>
                <a:cs typeface="+mn-lt"/>
              </a:rPr>
              <a:t>used</a:t>
            </a:r>
            <a:r>
              <a:rPr lang="es-ES" sz="2200" spc="-1" dirty="0">
                <a:ea typeface="+mn-lt"/>
                <a:cs typeface="+mn-lt"/>
              </a:rPr>
              <a:t> </a:t>
            </a:r>
            <a:r>
              <a:rPr lang="es-ES" sz="2200" spc="-1" dirty="0" err="1">
                <a:ea typeface="+mn-lt"/>
                <a:cs typeface="+mn-lt"/>
              </a:rPr>
              <a:t>to</a:t>
            </a:r>
            <a:r>
              <a:rPr lang="es-ES" sz="2200" spc="-1" dirty="0">
                <a:ea typeface="+mn-lt"/>
                <a:cs typeface="+mn-lt"/>
              </a:rPr>
              <a:t> </a:t>
            </a:r>
            <a:r>
              <a:rPr lang="es-ES" sz="2200" spc="-1" dirty="0" err="1">
                <a:ea typeface="+mn-lt"/>
                <a:cs typeface="+mn-lt"/>
              </a:rPr>
              <a:t>find</a:t>
            </a:r>
            <a:r>
              <a:rPr lang="es-ES" sz="2200" spc="-1" dirty="0">
                <a:ea typeface="+mn-lt"/>
                <a:cs typeface="+mn-lt"/>
              </a:rPr>
              <a:t> </a:t>
            </a:r>
            <a:r>
              <a:rPr lang="es-ES" sz="2200" spc="-1" dirty="0" err="1">
                <a:ea typeface="+mn-lt"/>
                <a:cs typeface="+mn-lt"/>
              </a:rPr>
              <a:t>the</a:t>
            </a:r>
            <a:r>
              <a:rPr lang="es-ES" sz="2200" spc="-1" dirty="0">
                <a:ea typeface="+mn-lt"/>
                <a:cs typeface="+mn-lt"/>
              </a:rPr>
              <a:t> </a:t>
            </a:r>
            <a:r>
              <a:rPr lang="es-ES" sz="2200" spc="-1" dirty="0" err="1">
                <a:ea typeface="+mn-lt"/>
                <a:cs typeface="+mn-lt"/>
              </a:rPr>
              <a:t>optimal</a:t>
            </a:r>
            <a:r>
              <a:rPr lang="es-ES" sz="2200" spc="-1" dirty="0">
                <a:ea typeface="+mn-lt"/>
                <a:cs typeface="+mn-lt"/>
              </a:rPr>
              <a:t> </a:t>
            </a:r>
            <a:r>
              <a:rPr lang="es-ES" sz="2200" spc="-1" dirty="0" err="1">
                <a:ea typeface="+mn-lt"/>
                <a:cs typeface="+mn-lt"/>
              </a:rPr>
              <a:t>hyperparameters</a:t>
            </a:r>
            <a:r>
              <a:rPr lang="es-ES" sz="2200" spc="-1" dirty="0">
                <a:ea typeface="+mn-lt"/>
                <a:cs typeface="+mn-lt"/>
              </a:rPr>
              <a:t> </a:t>
            </a:r>
            <a:r>
              <a:rPr lang="es-ES" sz="2200" spc="-1" dirty="0" err="1">
                <a:ea typeface="+mn-lt"/>
                <a:cs typeface="+mn-lt"/>
              </a:rPr>
              <a:t>of</a:t>
            </a:r>
            <a:r>
              <a:rPr lang="es-ES" sz="2200" spc="-1" dirty="0">
                <a:ea typeface="+mn-lt"/>
                <a:cs typeface="+mn-lt"/>
              </a:rPr>
              <a:t> a model which results in the most ‘accurate’ predictions.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  </a:t>
            </a:r>
            <a:endParaRPr lang="es-ES" sz="2200" spc="-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endParaRPr lang="es-ES" sz="2200" spc="-1" dirty="0">
              <a:solidFill>
                <a:srgbClr val="000000"/>
              </a:solidFill>
              <a:latin typeface="Calibri"/>
              <a:ea typeface="ＭＳ Ｐゴシック"/>
            </a:endParaRPr>
          </a:p>
          <a:p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In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our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case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first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we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tried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different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models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with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different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algorithms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as:</a:t>
            </a:r>
            <a:endParaRPr lang="es-ES" sz="2200" spc="-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BDT </a:t>
            </a:r>
            <a:r>
              <a:rPr lang="es-ES" sz="2200" spc="-1" err="1">
                <a:solidFill>
                  <a:srgbClr val="000000"/>
                </a:solidFill>
                <a:latin typeface="Calibri"/>
                <a:ea typeface="ＭＳ Ｐゴシック"/>
              </a:rPr>
              <a:t>with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>
                <a:solidFill>
                  <a:srgbClr val="000000"/>
                </a:solidFill>
                <a:latin typeface="Calibri"/>
                <a:ea typeface="ＭＳ Ｐゴシック"/>
              </a:rPr>
              <a:t>AdaBoost</a:t>
            </a:r>
            <a:endParaRPr lang="es-ES" sz="2200" spc="-1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BDT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with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GradientBoosting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BDT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with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XGBoost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RandomForestClassifier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Neural Network</a:t>
            </a:r>
            <a:endParaRPr lang="es-ES" sz="2200" spc="-1" dirty="0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Logistic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Regression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. </a:t>
            </a:r>
            <a:endParaRPr lang="es-ES" sz="2200" spc="-1">
              <a:solidFill>
                <a:srgbClr val="000000"/>
              </a:solidFill>
              <a:latin typeface="Arial"/>
              <a:ea typeface="ＭＳ Ｐゴシック"/>
            </a:endParaRPr>
          </a:p>
          <a:p>
            <a:pPr marL="342900" indent="-342900">
              <a:buFont typeface="Arial"/>
              <a:buChar char="•"/>
            </a:pPr>
            <a:endParaRPr lang="es-ES" sz="2200" spc="-1" dirty="0">
              <a:solidFill>
                <a:srgbClr val="000000"/>
              </a:solidFill>
              <a:latin typeface="Calibri"/>
              <a:ea typeface="ＭＳ Ｐゴシック"/>
            </a:endParaRPr>
          </a:p>
          <a:p>
            <a:pPr marL="342900" indent="-342900">
              <a:buFont typeface="Arial"/>
              <a:buChar char="•"/>
            </a:pPr>
            <a:endParaRPr lang="es-ES" sz="2200" spc="-1" dirty="0">
              <a:solidFill>
                <a:srgbClr val="000000"/>
              </a:solidFill>
              <a:latin typeface="Calibri"/>
              <a:ea typeface="ＭＳ Ｐゴシック"/>
            </a:endParaRPr>
          </a:p>
          <a:p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For each one of this we run a Grid Search to find the optimal hyperparameters and after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process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we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selected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algorithm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with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best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results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.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  <a:buClr>
                <a:srgbClr val="000000"/>
              </a:buClr>
              <a:buSzPct val="45000"/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</p:txBody>
      </p:sp>
      <p:pic>
        <p:nvPicPr>
          <p:cNvPr id="2" name="Imagen 2" descr="Texto, Carta&#10;&#10;Descripción generada automáticamente">
            <a:extLst>
              <a:ext uri="{FF2B5EF4-FFF2-40B4-BE49-F238E27FC236}">
                <a16:creationId xmlns:a16="http://schemas.microsoft.com/office/drawing/2014/main" id="{E83FAFE2-59CD-46A0-A44C-726A02513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881" y="3080271"/>
            <a:ext cx="6041984" cy="1758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32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pc="-1">
                <a:solidFill>
                  <a:srgbClr val="FF6600"/>
                </a:solidFill>
                <a:ea typeface="+mn-lt"/>
                <a:cs typeface="+mn-lt"/>
              </a:rPr>
              <a:t>2. TMVA vs Python</a:t>
            </a:r>
            <a:endParaRPr lang="es-ES" sz="2400" spc="-1">
              <a:ea typeface="+mn-lt"/>
              <a:cs typeface="+mn-lt"/>
            </a:endParaRPr>
          </a:p>
          <a:p>
            <a:pPr algn="ctr"/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575B71DC-AFC2-456D-81F6-97A33110839B}" type="slidenum">
              <a:rPr lang="es-ES" sz="1800" b="0" strike="noStrike" spc="-1">
                <a:latin typeface="Arial"/>
              </a:rPr>
              <a:t>12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04" name="CustomShape 4"/>
          <p:cNvSpPr/>
          <p:nvPr/>
        </p:nvSpPr>
        <p:spPr>
          <a:xfrm>
            <a:off x="288000" y="1233000"/>
            <a:ext cx="11663640" cy="69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es-ES" sz="2200" b="0" strike="noStrike" spc="-1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err="1">
                <a:solidFill>
                  <a:srgbClr val="000000"/>
                </a:solidFill>
                <a:latin typeface="Calibri"/>
                <a:ea typeface="ＭＳ Ｐゴシック"/>
              </a:rPr>
              <a:t>algorithm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err="1">
                <a:solidFill>
                  <a:srgbClr val="000000"/>
                </a:solidFill>
                <a:latin typeface="Calibri"/>
                <a:ea typeface="ＭＳ Ｐゴシック"/>
              </a:rPr>
              <a:t>we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err="1">
                <a:solidFill>
                  <a:srgbClr val="000000"/>
                </a:solidFill>
                <a:latin typeface="Calibri"/>
                <a:ea typeface="ＭＳ Ｐゴシック"/>
              </a:rPr>
              <a:t>decided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err="1">
                <a:solidFill>
                  <a:srgbClr val="000000"/>
                </a:solidFill>
                <a:latin typeface="Calibri"/>
                <a:ea typeface="ＭＳ Ｐゴシック"/>
              </a:rPr>
              <a:t>to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use in </a:t>
            </a:r>
            <a:r>
              <a:rPr lang="es-ES" sz="2200" b="0" strike="noStrike" spc="-1" err="1">
                <a:solidFill>
                  <a:srgbClr val="000000"/>
                </a:solidFill>
                <a:latin typeface="Calibri"/>
                <a:ea typeface="ＭＳ Ｐゴシック"/>
              </a:rPr>
              <a:t>both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platforms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err="1">
                <a:solidFill>
                  <a:srgbClr val="000000"/>
                </a:solidFill>
                <a:latin typeface="Calibri"/>
                <a:ea typeface="ＭＳ Ｐゴシック"/>
              </a:rPr>
              <a:t>was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 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1" spc="-1" dirty="0">
                <a:solidFill>
                  <a:srgbClr val="000000"/>
                </a:solidFill>
                <a:latin typeface="Calibri"/>
                <a:ea typeface="ＭＳ Ｐゴシック"/>
              </a:rPr>
              <a:t>BDT,  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using boosting</a:t>
            </a:r>
            <a:r>
              <a:rPr lang="es-ES" sz="2200" b="1" spc="-1" dirty="0">
                <a:solidFill>
                  <a:srgbClr val="000000"/>
                </a:solidFill>
                <a:latin typeface="Calibri"/>
                <a:ea typeface="ＭＳ Ｐゴシック"/>
              </a:rPr>
              <a:t> AdaBoost. </a:t>
            </a:r>
            <a:r>
              <a:rPr lang="es-ES" sz="2200" spc="-1" dirty="0">
                <a:solidFill>
                  <a:srgbClr val="000000"/>
                </a:solidFill>
                <a:latin typeface="Calibri"/>
                <a:ea typeface="ＭＳ Ｐゴシック"/>
              </a:rPr>
              <a:t>We also tried  Gradient Boosting and XGBoost.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 marL="559435" lvl="1" indent="-342900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BDT (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Boosted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Decission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Trees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) :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is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a machine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learning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technique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for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regression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and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classification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problems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,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which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produces a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prediction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model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in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form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of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an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1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ensemble </a:t>
            </a:r>
            <a:r>
              <a:rPr lang="es-ES" sz="2200" b="1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of</a:t>
            </a:r>
            <a:r>
              <a:rPr lang="es-ES" sz="2200" b="1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1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weak</a:t>
            </a:r>
            <a:r>
              <a:rPr lang="es-ES" sz="2200" b="1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1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prediction</a:t>
            </a:r>
            <a:r>
              <a:rPr lang="es-ES" sz="2200" b="1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1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models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,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typically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decision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 </a:t>
            </a:r>
            <a:r>
              <a:rPr lang="es-ES" sz="2200" b="0" strike="noStrike" spc="-1" dirty="0" err="1">
                <a:solidFill>
                  <a:srgbClr val="000000"/>
                </a:solidFill>
                <a:latin typeface="Calibri"/>
                <a:ea typeface="ＭＳ Ｐゴシック"/>
              </a:rPr>
              <a:t>trees</a:t>
            </a:r>
            <a:r>
              <a:rPr lang="es-ES" sz="2200" b="0" strike="noStrike" spc="-1" dirty="0">
                <a:solidFill>
                  <a:srgbClr val="000000"/>
                </a:solidFill>
                <a:latin typeface="Calibri"/>
                <a:ea typeface="ＭＳ Ｐゴシック"/>
              </a:rPr>
              <a:t>.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</p:txBody>
      </p:sp>
      <p:pic>
        <p:nvPicPr>
          <p:cNvPr id="205" name="Imagen 204"/>
          <p:cNvPicPr/>
          <p:nvPr/>
        </p:nvPicPr>
        <p:blipFill>
          <a:blip r:embed="rId2"/>
          <a:stretch/>
        </p:blipFill>
        <p:spPr>
          <a:xfrm>
            <a:off x="2864160" y="3357360"/>
            <a:ext cx="6063840" cy="3338640"/>
          </a:xfrm>
          <a:prstGeom prst="rect">
            <a:avLst/>
          </a:prstGeom>
          <a:ln>
            <a:noFill/>
          </a:ln>
        </p:spPr>
      </p:pic>
      <p:sp>
        <p:nvSpPr>
          <p:cNvPr id="206" name="TextShape 5"/>
          <p:cNvSpPr txBox="1"/>
          <p:nvPr/>
        </p:nvSpPr>
        <p:spPr>
          <a:xfrm>
            <a:off x="6566400" y="6178680"/>
            <a:ext cx="4593600" cy="1885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900" b="0" u="sng" strike="noStrike" spc="-1">
                <a:uFillTx/>
                <a:latin typeface="Arial"/>
              </a:rPr>
              <a:t>Ref: Energy-Efficient Classification for Resource-Constrained Biomedical Applications - Scientific Figure on ResearchGate. Available from: https://www.researchgate.net/figure/Schematic-diagram-of-a-boosted-ensemble-of-decision-trees_fig2_325632132 [accessed 8 Oct, 2020]</a:t>
            </a:r>
            <a:endParaRPr lang="es-ES" sz="9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>
                <a:solidFill>
                  <a:srgbClr val="FF6600"/>
                </a:solidFill>
                <a:ea typeface="+mn-lt"/>
                <a:cs typeface="+mn-lt"/>
              </a:rPr>
              <a:t>2. </a:t>
            </a:r>
            <a:r>
              <a:rPr lang="es-ES" sz="2400" b="1" spc="-1">
                <a:solidFill>
                  <a:srgbClr val="FF6600"/>
                </a:solidFill>
                <a:ea typeface="+mn-lt"/>
                <a:cs typeface="+mn-lt"/>
              </a:rPr>
              <a:t>TMVA vs Python</a:t>
            </a:r>
            <a:endParaRPr lang="es-ES" sz="2400" spc="-1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02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3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575B71DC-AFC2-456D-81F6-97A33110839B}" type="slidenum">
              <a:rPr lang="es-ES" sz="1800" b="0" strike="noStrike" spc="-1">
                <a:latin typeface="Arial"/>
              </a:rPr>
              <a:t>13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04" name="CustomShape 4"/>
          <p:cNvSpPr/>
          <p:nvPr/>
        </p:nvSpPr>
        <p:spPr>
          <a:xfrm>
            <a:off x="288000" y="1233000"/>
            <a:ext cx="6474324" cy="69998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es-ES" sz="2200" b="1" spc="-1" dirty="0">
                <a:ea typeface="+mn-lt"/>
                <a:cs typeface="+mn-lt"/>
              </a:rPr>
              <a:t>Ada-boost</a:t>
            </a:r>
            <a:r>
              <a:rPr lang="es-ES" sz="2200" spc="-1" dirty="0">
                <a:ea typeface="+mn-lt"/>
                <a:cs typeface="+mn-lt"/>
              </a:rPr>
              <a:t> or</a:t>
            </a:r>
            <a:r>
              <a:rPr lang="es-ES" sz="2200" b="1" spc="-1" dirty="0">
                <a:ea typeface="+mn-lt"/>
                <a:cs typeface="+mn-lt"/>
              </a:rPr>
              <a:t> Adaptive Boosting</a:t>
            </a:r>
            <a:r>
              <a:rPr lang="es-ES" sz="2200" spc="-1">
                <a:ea typeface="+mn-lt"/>
                <a:cs typeface="+mn-lt"/>
              </a:rPr>
              <a:t> </a:t>
            </a:r>
            <a:r>
              <a:rPr lang="es-ES" sz="2200" b="0" strike="noStrike" spc="-1">
                <a:ea typeface="+mn-lt"/>
                <a:cs typeface="+mn-lt"/>
              </a:rPr>
              <a:t>is</a:t>
            </a:r>
            <a:r>
              <a:rPr lang="es-ES" sz="2200" spc="-1">
                <a:ea typeface="+mn-lt"/>
                <a:cs typeface="+mn-lt"/>
              </a:rPr>
              <a:t> an iterative </a:t>
            </a:r>
            <a:r>
              <a:rPr lang="es-ES" sz="2200" spc="-1" dirty="0">
                <a:ea typeface="+mn-lt"/>
                <a:cs typeface="+mn-lt"/>
              </a:rPr>
              <a:t>ensemble classifier, it builds a strong classifier by combining multiple poorly performing classifiers so that you will get a high accuracy strong classifier. </a:t>
            </a:r>
            <a:endParaRPr lang="es-ES" dirty="0">
              <a:ea typeface="+mn-lt"/>
              <a:cs typeface="+mn-lt"/>
            </a:endParaRPr>
          </a:p>
          <a:p>
            <a:endParaRPr lang="en-US" sz="2200" spc="-1" dirty="0">
              <a:ea typeface="+mn-lt"/>
              <a:cs typeface="+mn-lt"/>
            </a:endParaRPr>
          </a:p>
          <a:p>
            <a:pPr marL="171450" indent="-171450">
              <a:buFont typeface="Arial,Sans-Serif"/>
              <a:buChar char="•"/>
            </a:pPr>
            <a:r>
              <a:rPr lang="en-US" sz="2200" spc="-1">
                <a:ea typeface="+mn-lt"/>
                <a:cs typeface="+mn-lt"/>
              </a:rPr>
              <a:t>It assigns the higher weight to wrong classified observations.</a:t>
            </a:r>
            <a:endParaRPr lang="en-US" sz="2200" spc="-1" dirty="0">
              <a:ea typeface="+mn-lt"/>
              <a:cs typeface="+mn-lt"/>
            </a:endParaRPr>
          </a:p>
          <a:p>
            <a:pPr marL="171450" indent="-171450">
              <a:buFont typeface="Arial,Sans-Serif"/>
              <a:buChar char="•"/>
            </a:pPr>
            <a:r>
              <a:rPr lang="en-US" sz="2200" spc="-1">
                <a:ea typeface="+mn-lt"/>
                <a:cs typeface="+mn-lt"/>
              </a:rPr>
              <a:t>The more accurate classifier will get high weight.</a:t>
            </a:r>
            <a:endParaRPr lang="en-US" sz="2200" spc="-1" dirty="0">
              <a:ea typeface="+mn-lt"/>
              <a:cs typeface="+mn-lt"/>
            </a:endParaRPr>
          </a:p>
          <a:p>
            <a:pPr marL="171450" indent="-171450">
              <a:buFont typeface="Arial,Sans-Serif"/>
              <a:buChar char="•"/>
            </a:pPr>
            <a:r>
              <a:rPr lang="en-US" sz="2200" spc="-1">
                <a:ea typeface="+mn-lt"/>
                <a:cs typeface="+mn-lt"/>
              </a:rPr>
              <a:t>This process iterate until the complete training data fits:</a:t>
            </a:r>
          </a:p>
          <a:p>
            <a:pPr marL="628650" lvl="1" indent="-171450">
              <a:buFont typeface="Arial,Sans-Serif"/>
              <a:buChar char="•"/>
            </a:pPr>
            <a:r>
              <a:rPr lang="en-US" sz="2200" spc="-1">
                <a:ea typeface="+mn-lt"/>
                <a:cs typeface="+mn-lt"/>
              </a:rPr>
              <a:t> without any error </a:t>
            </a:r>
            <a:endParaRPr lang="en-US">
              <a:ea typeface="+mn-lt"/>
              <a:cs typeface="+mn-lt"/>
            </a:endParaRPr>
          </a:p>
          <a:p>
            <a:pPr marL="628650" lvl="1" indent="-171450">
              <a:buFont typeface="Arial,Sans-Serif"/>
              <a:buChar char="•"/>
            </a:pPr>
            <a:r>
              <a:rPr lang="en-US" sz="2200" spc="-1">
                <a:ea typeface="+mn-lt"/>
                <a:cs typeface="+mn-lt"/>
              </a:rPr>
              <a:t> reached to the specified maximum number of estimators.</a:t>
            </a:r>
            <a:endParaRPr lang="en-US"/>
          </a:p>
          <a:p>
            <a:pPr marL="171450" indent="-171450">
              <a:buFont typeface="Arial,Sans-Serif"/>
              <a:buChar char="•"/>
            </a:pPr>
            <a:r>
              <a:rPr lang="en-US" sz="2200" spc="-1">
                <a:ea typeface="+mn-lt"/>
                <a:cs typeface="+mn-lt"/>
              </a:rPr>
              <a:t>To classify, perform a "vote" across all of the learning algorithms you built.</a:t>
            </a:r>
            <a:endParaRPr lang="en-US" sz="2200" spc="-1" dirty="0">
              <a:ea typeface="+mn-lt"/>
              <a:cs typeface="+mn-lt"/>
            </a:endParaRPr>
          </a:p>
          <a:p>
            <a:endParaRPr lang="en-US" sz="2200" spc="-1" dirty="0">
              <a:ea typeface="+mn-lt"/>
              <a:cs typeface="+mn-lt"/>
            </a:endParaRPr>
          </a:p>
          <a:p>
            <a:endParaRPr lang="es-ES" sz="2200" strike="noStrike" spc="-1" dirty="0">
              <a:latin typeface="Arial"/>
              <a:ea typeface="ＭＳ Ｐゴシック"/>
              <a:cs typeface="Arial"/>
            </a:endParaRPr>
          </a:p>
          <a:p>
            <a:pPr marL="285750" indent="-285750">
              <a:lnSpc>
                <a:spcPct val="100000"/>
              </a:lnSpc>
              <a:buFont typeface="Arial"/>
              <a:buChar char="•"/>
            </a:pPr>
            <a:endParaRPr lang="es-ES" sz="2200" strike="noStrike" spc="-1" dirty="0">
              <a:latin typeface="Arial"/>
              <a:ea typeface="ＭＳ Ｐゴシック"/>
              <a:cs typeface="Arial"/>
            </a:endParaRPr>
          </a:p>
          <a:p>
            <a:pPr>
              <a:lnSpc>
                <a:spcPct val="100000"/>
              </a:lnSpc>
            </a:pPr>
            <a:endParaRPr lang="es-ES" sz="2200" b="1" strike="noStrike" spc="-1" dirty="0">
              <a:latin typeface="Calibri"/>
              <a:ea typeface="ＭＳ Ｐゴシック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endParaRPr lang="es-ES" sz="2200" spc="-1">
              <a:latin typeface="Arial"/>
            </a:endParaRPr>
          </a:p>
          <a:p>
            <a:endParaRPr lang="es-ES" sz="2200" spc="-1">
              <a:latin typeface="Arial"/>
            </a:endParaRPr>
          </a:p>
        </p:txBody>
      </p:sp>
      <p:sp>
        <p:nvSpPr>
          <p:cNvPr id="206" name="TextShape 5"/>
          <p:cNvSpPr txBox="1"/>
          <p:nvPr/>
        </p:nvSpPr>
        <p:spPr>
          <a:xfrm>
            <a:off x="6672501" y="6149743"/>
            <a:ext cx="4593600" cy="1885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endParaRPr lang="es-ES" sz="900" b="0" u="sng" strike="noStrike" spc="-1" dirty="0">
              <a:latin typeface="Arial"/>
            </a:endParaRPr>
          </a:p>
        </p:txBody>
      </p:sp>
      <p:pic>
        <p:nvPicPr>
          <p:cNvPr id="2" name="Imagen 2" descr="Diagrama&#10;&#10;Descripción generada automáticamente">
            <a:extLst>
              <a:ext uri="{FF2B5EF4-FFF2-40B4-BE49-F238E27FC236}">
                <a16:creationId xmlns:a16="http://schemas.microsoft.com/office/drawing/2014/main" id="{F9772276-7133-4805-B149-00B192FA3B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9615" y="1896798"/>
            <a:ext cx="5453606" cy="347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644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2.</a:t>
            </a:r>
            <a:r>
              <a:rPr lang="es-ES" sz="24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 TMVA vs Python</a:t>
            </a:r>
            <a:endParaRPr lang="es-ES" sz="2400" spc="-1" dirty="0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F92E12E2-DFC3-4C7D-80C3-4837DBE99971}" type="slidenum">
              <a:rPr lang="es-ES" sz="1800" b="0" strike="noStrike" spc="-1">
                <a:latin typeface="Arial"/>
              </a:rPr>
              <a:t>14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10" name="CustomShape 4"/>
          <p:cNvSpPr/>
          <p:nvPr/>
        </p:nvSpPr>
        <p:spPr>
          <a:xfrm>
            <a:off x="493483" y="1250124"/>
            <a:ext cx="3898957" cy="47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KS0 →</a:t>
            </a:r>
            <a:r>
              <a:rPr lang="es-ES" sz="2200" spc="-1" dirty="0">
                <a:solidFill>
                  <a:srgbClr val="111111"/>
                </a:solidFill>
                <a:latin typeface="Calibri"/>
              </a:rPr>
              <a:t>  π⁺ π⁻ </a:t>
            </a:r>
            <a:r>
              <a:rPr lang="es-ES" sz="2200" b="1" spc="-1" dirty="0">
                <a:solidFill>
                  <a:srgbClr val="111111"/>
                </a:solidFill>
                <a:latin typeface="Calibri"/>
              </a:rPr>
              <a:t>variables </a:t>
            </a:r>
            <a:r>
              <a:rPr lang="es-ES" sz="2200" spc="-1" dirty="0">
                <a:solidFill>
                  <a:srgbClr val="111111"/>
                </a:solidFill>
                <a:latin typeface="Calibri"/>
              </a:rPr>
              <a:t>:</a:t>
            </a:r>
            <a:endParaRPr lang="es-ES" sz="2200" b="0" strike="noStrike" spc="-1" dirty="0">
              <a:solidFill>
                <a:srgbClr val="111111"/>
              </a:solidFill>
              <a:latin typeface="Calibri"/>
            </a:endParaRPr>
          </a:p>
          <a:p>
            <a:endParaRPr lang="es-ES" sz="2200" b="0" strike="noStrike" spc="-1" dirty="0">
              <a:solidFill>
                <a:srgbClr val="111111"/>
              </a:solidFill>
              <a:latin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ea typeface="+mn-lt"/>
                <a:cs typeface="+mn-lt"/>
              </a:rPr>
              <a:t>'d1_ip'</a:t>
            </a:r>
            <a:endParaRPr lang="es-ES" sz="2200" spc="-1" dirty="0">
              <a:solidFill>
                <a:srgbClr val="111111"/>
              </a:solidFill>
              <a:latin typeface="Calibri"/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ea typeface="+mn-lt"/>
                <a:cs typeface="+mn-lt"/>
              </a:rPr>
              <a:t>'d1_pt'</a:t>
            </a:r>
            <a:endParaRPr lang="es-ES" sz="2200" spc="-1" dirty="0">
              <a:solidFill>
                <a:srgbClr val="111111"/>
              </a:solidFill>
              <a:latin typeface="Calibri"/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ea typeface="+mn-lt"/>
                <a:cs typeface="+mn-lt"/>
              </a:rPr>
              <a:t>'d2_ip'</a:t>
            </a:r>
            <a:endParaRPr lang="es-ES" sz="2200" spc="-1" dirty="0">
              <a:solidFill>
                <a:srgbClr val="111111"/>
              </a:solidFill>
              <a:latin typeface="Calibri"/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ea typeface="+mn-lt"/>
                <a:cs typeface="+mn-lt"/>
              </a:rPr>
              <a:t>'d2_pt'</a:t>
            </a:r>
            <a:endParaRPr lang="es-ES" sz="2200" spc="-1" dirty="0">
              <a:solidFill>
                <a:srgbClr val="111111"/>
              </a:solidFill>
              <a:latin typeface="Calibri"/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ea typeface="+mn-lt"/>
                <a:cs typeface="+mn-lt"/>
              </a:rPr>
              <a:t>'doca'</a:t>
            </a:r>
            <a:endParaRPr lang="es-ES" sz="2200" spc="-1" dirty="0">
              <a:solidFill>
                <a:srgbClr val="111111"/>
              </a:solidFill>
              <a:latin typeface="Calibri"/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ea typeface="+mn-lt"/>
                <a:cs typeface="+mn-lt"/>
              </a:rPr>
              <a:t>'ipchi2'</a:t>
            </a:r>
            <a:endParaRPr lang="es-ES" sz="2200" spc="-1" dirty="0">
              <a:solidFill>
                <a:srgbClr val="111111"/>
              </a:solidFill>
              <a:latin typeface="Calibri"/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ea typeface="+mn-lt"/>
                <a:cs typeface="+mn-lt"/>
              </a:rPr>
              <a:t>'pt'</a:t>
            </a:r>
            <a:endParaRPr lang="es-ES" sz="2200" b="0" strike="noStrike" spc="-1" dirty="0">
              <a:solidFill>
                <a:srgbClr val="111111"/>
              </a:solidFill>
              <a:latin typeface="Calibri"/>
            </a:endParaRPr>
          </a:p>
          <a:p>
            <a:endParaRPr lang="es-ES" sz="2200" spc="-1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r>
              <a:rPr lang="es-ES" sz="2200" spc="-1" dirty="0" err="1">
                <a:latin typeface="Arial"/>
                <a:cs typeface="Arial"/>
              </a:rPr>
              <a:t>Correlation</a:t>
            </a:r>
            <a:r>
              <a:rPr lang="es-ES" sz="2200" spc="-1" dirty="0">
                <a:latin typeface="Arial"/>
                <a:cs typeface="Arial"/>
              </a:rPr>
              <a:t>:</a:t>
            </a:r>
            <a:endParaRPr lang="es-ES" sz="2200" b="0" strike="noStrike" spc="-1" dirty="0"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 dirty="0">
                <a:latin typeface="Arial"/>
                <a:cs typeface="Arial"/>
              </a:rPr>
              <a:t>'</a:t>
            </a:r>
            <a:r>
              <a:rPr lang="es-ES" sz="2200" spc="-1" dirty="0" err="1">
                <a:latin typeface="Arial"/>
                <a:cs typeface="Arial"/>
              </a:rPr>
              <a:t>mass</a:t>
            </a:r>
            <a:r>
              <a:rPr lang="es-ES" sz="2200" spc="-1" dirty="0">
                <a:latin typeface="Arial"/>
                <a:cs typeface="Arial"/>
              </a:rPr>
              <a:t>'</a:t>
            </a:r>
          </a:p>
          <a:p>
            <a:endParaRPr lang="es-ES" sz="2400" spc="-1">
              <a:latin typeface="Arial"/>
            </a:endParaRPr>
          </a:p>
          <a:p>
            <a:endParaRPr lang="es-ES" sz="2400" spc="-1">
              <a:latin typeface="Arial"/>
            </a:endParaRPr>
          </a:p>
          <a:p>
            <a:endParaRPr lang="es-ES" sz="2400" spc="-1"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>
                <a:solidFill>
                  <a:srgbClr val="FF6600"/>
                </a:solidFill>
                <a:ea typeface="+mn-lt"/>
                <a:cs typeface="+mn-lt"/>
              </a:rPr>
              <a:t>2. </a:t>
            </a:r>
            <a:r>
              <a:rPr lang="es-ES" sz="2400" b="1" spc="-1">
                <a:solidFill>
                  <a:srgbClr val="FF6600"/>
                </a:solidFill>
                <a:ea typeface="+mn-lt"/>
                <a:cs typeface="+mn-lt"/>
              </a:rPr>
              <a:t>TMVA vs Python</a:t>
            </a:r>
            <a:endParaRPr lang="es-ES" sz="2400" spc="-1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F92E12E2-DFC3-4C7D-80C3-4837DBE99971}" type="slidenum">
              <a:rPr lang="es-ES" sz="1800" b="0" strike="noStrike" spc="-1">
                <a:latin typeface="Arial"/>
              </a:rPr>
              <a:t>15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10" name="CustomShape 4"/>
          <p:cNvSpPr/>
          <p:nvPr/>
        </p:nvSpPr>
        <p:spPr>
          <a:xfrm>
            <a:off x="288000" y="1233000"/>
            <a:ext cx="11663640" cy="47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es-ES" sz="2200" b="0" strike="noStrike" spc="-1">
                <a:solidFill>
                  <a:srgbClr val="111111"/>
                </a:solidFill>
                <a:latin typeface="Calibri"/>
              </a:rPr>
              <a:t>KS0 →</a:t>
            </a:r>
            <a:r>
              <a:rPr lang="es-ES" sz="2200" spc="-1">
                <a:solidFill>
                  <a:srgbClr val="111111"/>
                </a:solidFill>
                <a:latin typeface="Calibri"/>
              </a:rPr>
              <a:t>  π⁺ π⁻ </a:t>
            </a:r>
            <a:r>
              <a:rPr lang="es-ES" sz="2200" b="0" strike="noStrike" spc="-1">
                <a:solidFill>
                  <a:srgbClr val="111111"/>
                </a:solidFill>
                <a:latin typeface="Calibri"/>
              </a:rPr>
              <a:t>results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</a:t>
            </a:r>
            <a:r>
              <a:rPr lang="es-ES" sz="2200" b="1" strike="noStrike" spc="-1" dirty="0">
                <a:solidFill>
                  <a:srgbClr val="111111"/>
                </a:solidFill>
                <a:latin typeface="Calibri"/>
              </a:rPr>
              <a:t>ROC curve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: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</p:txBody>
      </p:sp>
      <p:sp>
        <p:nvSpPr>
          <p:cNvPr id="213" name="TextShape 5"/>
          <p:cNvSpPr txBox="1"/>
          <p:nvPr/>
        </p:nvSpPr>
        <p:spPr>
          <a:xfrm>
            <a:off x="2584800" y="6192000"/>
            <a:ext cx="6487200" cy="415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The curve for sklearn is slightly better</a:t>
            </a:r>
            <a:endParaRPr lang="es-ES" sz="2200" b="0" strike="noStrike" spc="-1">
              <a:latin typeface="Arial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61DFCD91-F990-42BF-BDED-7997F0C31F4D}"/>
              </a:ext>
            </a:extLst>
          </p:cNvPr>
          <p:cNvSpPr txBox="1"/>
          <p:nvPr/>
        </p:nvSpPr>
        <p:spPr>
          <a:xfrm>
            <a:off x="7036085" y="1368174"/>
            <a:ext cx="2743199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/>
              <a:t>Zoom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the</a:t>
            </a:r>
            <a:r>
              <a:rPr lang="es-ES" dirty="0"/>
              <a:t> </a:t>
            </a:r>
            <a:r>
              <a:rPr lang="es-ES" dirty="0" err="1"/>
              <a:t>results</a:t>
            </a:r>
            <a:r>
              <a:rPr lang="es-ES" dirty="0"/>
              <a:t>:</a:t>
            </a:r>
          </a:p>
        </p:txBody>
      </p:sp>
      <p:pic>
        <p:nvPicPr>
          <p:cNvPr id="3" name="Imagen 3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2198FE6C-3357-4DB5-8E37-AB6DF58545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94" y="1774405"/>
            <a:ext cx="5829782" cy="4244809"/>
          </a:xfrm>
          <a:prstGeom prst="rect">
            <a:avLst/>
          </a:prstGeom>
        </p:spPr>
      </p:pic>
      <p:pic>
        <p:nvPicPr>
          <p:cNvPr id="4" name="Imagen 4" descr="Gráfico&#10;&#10;Descripción generada automáticamente">
            <a:extLst>
              <a:ext uri="{FF2B5EF4-FFF2-40B4-BE49-F238E27FC236}">
                <a16:creationId xmlns:a16="http://schemas.microsoft.com/office/drawing/2014/main" id="{C51E6300-21C9-4939-A790-0882FAA55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9743" y="1774405"/>
            <a:ext cx="5521123" cy="4022960"/>
          </a:xfrm>
          <a:prstGeom prst="rect">
            <a:avLst/>
          </a:prstGeom>
        </p:spPr>
      </p:pic>
      <p:pic>
        <p:nvPicPr>
          <p:cNvPr id="5" name="Imagen 5" descr="Imagen que contiene Gráfico&#10;&#10;Descripción generada automáticamente">
            <a:extLst>
              <a:ext uri="{FF2B5EF4-FFF2-40B4-BE49-F238E27FC236}">
                <a16:creationId xmlns:a16="http://schemas.microsoft.com/office/drawing/2014/main" id="{49A7534E-3037-4F0A-99C2-A03720713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932" y="1774406"/>
            <a:ext cx="5694743" cy="4157998"/>
          </a:xfrm>
          <a:prstGeom prst="rect">
            <a:avLst/>
          </a:prstGeom>
        </p:spPr>
      </p:pic>
      <p:pic>
        <p:nvPicPr>
          <p:cNvPr id="6" name="Imagen 6" descr="Diagrama&#10;&#10;Descripción generada automáticamente">
            <a:extLst>
              <a:ext uri="{FF2B5EF4-FFF2-40B4-BE49-F238E27FC236}">
                <a16:creationId xmlns:a16="http://schemas.microsoft.com/office/drawing/2014/main" id="{C5F4C0C7-DBB1-4B3D-94CF-EA83B0C733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10805" y="1774405"/>
            <a:ext cx="5849073" cy="426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2586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2. </a:t>
            </a:r>
            <a:r>
              <a:rPr lang="es-ES" sz="2400" b="1" spc="-1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TMVA vs Python</a:t>
            </a:r>
            <a:endParaRPr lang="es-ES" sz="2400" spc="-1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15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6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A23DB21C-5CF7-4B4A-A235-F7BC87300430}" type="slidenum">
              <a:rPr lang="es-ES" sz="1800" b="0" strike="noStrike" spc="-1">
                <a:latin typeface="Arial"/>
              </a:rPr>
              <a:t>16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17" name="CustomShape 4"/>
          <p:cNvSpPr/>
          <p:nvPr/>
        </p:nvSpPr>
        <p:spPr>
          <a:xfrm>
            <a:off x="288000" y="1233000"/>
            <a:ext cx="11663640" cy="47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KS0 →</a:t>
            </a:r>
            <a:r>
              <a:rPr lang="es-ES" sz="2200" spc="-1">
                <a:solidFill>
                  <a:srgbClr val="1C1C1C"/>
                </a:solidFill>
                <a:latin typeface="Calibri"/>
              </a:rPr>
              <a:t>  </a:t>
            </a:r>
            <a:r>
              <a:rPr lang="es-ES" sz="2200" spc="-1">
                <a:solidFill>
                  <a:srgbClr val="111111"/>
                </a:solidFill>
                <a:ea typeface="+mn-lt"/>
                <a:cs typeface="+mn-lt"/>
              </a:rPr>
              <a:t>π⁺ π⁻</a:t>
            </a:r>
            <a:r>
              <a:rPr lang="es-ES" sz="2200" spc="-1" dirty="0">
                <a:solidFill>
                  <a:srgbClr val="111111"/>
                </a:solidFill>
                <a:latin typeface="Arial"/>
                <a:cs typeface="Arial"/>
              </a:rPr>
              <a:t> </a:t>
            </a:r>
            <a:r>
              <a:rPr lang="es-ES" sz="2200" spc="-1">
                <a:solidFill>
                  <a:srgbClr val="1C1C1C"/>
                </a:solidFill>
                <a:latin typeface="Calibri"/>
              </a:rPr>
              <a:t> </a:t>
            </a:r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results </a:t>
            </a:r>
            <a:r>
              <a:rPr lang="es-ES" sz="2200" b="0" strike="noStrike" spc="-1" err="1">
                <a:solidFill>
                  <a:srgbClr val="1C1C1C"/>
                </a:solidFill>
                <a:latin typeface="Calibri"/>
              </a:rPr>
              <a:t>for</a:t>
            </a:r>
            <a:r>
              <a:rPr lang="es-ES" sz="2200" b="0" strike="noStrike" spc="-1" dirty="0">
                <a:solidFill>
                  <a:srgbClr val="1C1C1C"/>
                </a:solidFill>
                <a:latin typeface="Calibri"/>
              </a:rPr>
              <a:t> </a:t>
            </a:r>
            <a:r>
              <a:rPr lang="es-ES" sz="2200" b="0" strike="noStrike" spc="-1" err="1">
                <a:solidFill>
                  <a:srgbClr val="1C1C1C"/>
                </a:solidFill>
                <a:latin typeface="Calibri"/>
              </a:rPr>
              <a:t>signal</a:t>
            </a:r>
            <a:r>
              <a:rPr lang="es-ES" sz="2200" b="0" strike="noStrike" spc="-1" dirty="0">
                <a:solidFill>
                  <a:srgbClr val="1C1C1C"/>
                </a:solidFill>
                <a:latin typeface="Calibri"/>
              </a:rPr>
              <a:t> </a:t>
            </a:r>
            <a:r>
              <a:rPr lang="es-ES" sz="2200" b="1" strike="noStrike" spc="-1" err="1">
                <a:solidFill>
                  <a:srgbClr val="1C1C1C"/>
                </a:solidFill>
                <a:latin typeface="Calibri"/>
              </a:rPr>
              <a:t>correlation</a:t>
            </a:r>
            <a:r>
              <a:rPr lang="es-ES" sz="2200" b="0" strike="noStrike" spc="-1" dirty="0">
                <a:solidFill>
                  <a:srgbClr val="1C1C1C"/>
                </a:solidFill>
                <a:latin typeface="Calibri"/>
              </a:rPr>
              <a:t>: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</p:txBody>
      </p:sp>
      <p:pic>
        <p:nvPicPr>
          <p:cNvPr id="218" name="Imagen 217"/>
          <p:cNvPicPr/>
          <p:nvPr/>
        </p:nvPicPr>
        <p:blipFill>
          <a:blip r:embed="rId2"/>
          <a:stretch/>
        </p:blipFill>
        <p:spPr>
          <a:xfrm>
            <a:off x="576000" y="1872000"/>
            <a:ext cx="5508720" cy="3671280"/>
          </a:xfrm>
          <a:prstGeom prst="rect">
            <a:avLst/>
          </a:prstGeom>
          <a:ln>
            <a:noFill/>
          </a:ln>
        </p:spPr>
      </p:pic>
      <p:pic>
        <p:nvPicPr>
          <p:cNvPr id="219" name="Imagen 218"/>
          <p:cNvPicPr/>
          <p:nvPr/>
        </p:nvPicPr>
        <p:blipFill>
          <a:blip r:embed="rId3"/>
          <a:stretch/>
        </p:blipFill>
        <p:spPr>
          <a:xfrm>
            <a:off x="5814360" y="1872000"/>
            <a:ext cx="5508720" cy="3671280"/>
          </a:xfrm>
          <a:prstGeom prst="rect">
            <a:avLst/>
          </a:prstGeom>
          <a:ln>
            <a:noFill/>
          </a:ln>
        </p:spPr>
      </p:pic>
      <p:sp>
        <p:nvSpPr>
          <p:cNvPr id="220" name="TextShape 5"/>
          <p:cNvSpPr txBox="1"/>
          <p:nvPr/>
        </p:nvSpPr>
        <p:spPr>
          <a:xfrm>
            <a:off x="1481040" y="5904000"/>
            <a:ext cx="8166960" cy="171396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We can observe that there is no correlation.</a:t>
            </a:r>
            <a:endParaRPr lang="es-E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2. </a:t>
            </a:r>
            <a:r>
              <a:rPr lang="es-ES" sz="2400" b="1" spc="-1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TMVA vs Python</a:t>
            </a:r>
            <a:endParaRPr lang="es-ES" sz="2400" spc="-1">
              <a:ea typeface="+mn-lt"/>
              <a:cs typeface="+mn-lt"/>
            </a:endParaRPr>
          </a:p>
          <a:p>
            <a:pPr algn="ctr"/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22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23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81D25B3B-2C7A-4577-9AD9-75BD65273F6B}" type="slidenum">
              <a:rPr lang="es-ES" sz="1800" b="0" strike="noStrike" spc="-1">
                <a:latin typeface="Arial"/>
              </a:rPr>
              <a:t>17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24" name="CustomShape 4"/>
          <p:cNvSpPr/>
          <p:nvPr/>
        </p:nvSpPr>
        <p:spPr>
          <a:xfrm>
            <a:off x="288000" y="1233000"/>
            <a:ext cx="11663640" cy="47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es-ES" sz="2200" b="0" strike="noStrike" spc="-1">
                <a:solidFill>
                  <a:srgbClr val="111111"/>
                </a:solidFill>
                <a:latin typeface="Calibri"/>
              </a:rPr>
              <a:t>KS0 →</a:t>
            </a:r>
            <a:r>
              <a:rPr lang="es-ES" sz="2200" spc="-1">
                <a:solidFill>
                  <a:srgbClr val="111111"/>
                </a:solidFill>
                <a:latin typeface="Calibri"/>
              </a:rPr>
              <a:t> </a:t>
            </a:r>
            <a:r>
              <a:rPr lang="es-ES" sz="2200" spc="-1">
                <a:solidFill>
                  <a:srgbClr val="111111"/>
                </a:solidFill>
                <a:ea typeface="+mn-lt"/>
                <a:cs typeface="+mn-lt"/>
              </a:rPr>
              <a:t>π⁺ π⁻</a:t>
            </a:r>
            <a:r>
              <a:rPr lang="es-ES" sz="2200" spc="-1">
                <a:solidFill>
                  <a:srgbClr val="111111"/>
                </a:solidFill>
                <a:latin typeface="Calibri"/>
              </a:rPr>
              <a:t> </a:t>
            </a:r>
            <a:r>
              <a:rPr lang="es-ES" sz="2200" b="0" strike="noStrike" spc="-1">
                <a:solidFill>
                  <a:srgbClr val="111111"/>
                </a:solidFill>
                <a:latin typeface="Calibri"/>
              </a:rPr>
              <a:t>results for background </a:t>
            </a:r>
            <a:r>
              <a:rPr lang="es-ES" sz="2200" b="1" strike="noStrike" spc="-1">
                <a:solidFill>
                  <a:srgbClr val="111111"/>
                </a:solidFill>
                <a:latin typeface="Calibri"/>
              </a:rPr>
              <a:t>correlation</a:t>
            </a:r>
            <a:r>
              <a:rPr lang="es-ES" sz="2200" b="0" strike="noStrike" spc="-1">
                <a:solidFill>
                  <a:srgbClr val="111111"/>
                </a:solidFill>
                <a:latin typeface="Calibri"/>
              </a:rPr>
              <a:t>:</a:t>
            </a: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</p:txBody>
      </p:sp>
      <p:pic>
        <p:nvPicPr>
          <p:cNvPr id="225" name="Imagen 224"/>
          <p:cNvPicPr/>
          <p:nvPr/>
        </p:nvPicPr>
        <p:blipFill>
          <a:blip r:embed="rId2"/>
          <a:stretch/>
        </p:blipFill>
        <p:spPr>
          <a:xfrm>
            <a:off x="432000" y="1731600"/>
            <a:ext cx="5592240" cy="4172400"/>
          </a:xfrm>
          <a:prstGeom prst="rect">
            <a:avLst/>
          </a:prstGeom>
          <a:ln>
            <a:noFill/>
          </a:ln>
        </p:spPr>
      </p:pic>
      <p:pic>
        <p:nvPicPr>
          <p:cNvPr id="226" name="Imagen 225"/>
          <p:cNvPicPr/>
          <p:nvPr/>
        </p:nvPicPr>
        <p:blipFill>
          <a:blip r:embed="rId3"/>
          <a:stretch/>
        </p:blipFill>
        <p:spPr>
          <a:xfrm>
            <a:off x="5730840" y="1728360"/>
            <a:ext cx="5592240" cy="4172400"/>
          </a:xfrm>
          <a:prstGeom prst="rect">
            <a:avLst/>
          </a:prstGeom>
          <a:ln>
            <a:noFill/>
          </a:ln>
        </p:spPr>
      </p:pic>
      <p:sp>
        <p:nvSpPr>
          <p:cNvPr id="227" name="TextShape 5"/>
          <p:cNvSpPr txBox="1"/>
          <p:nvPr/>
        </p:nvSpPr>
        <p:spPr>
          <a:xfrm>
            <a:off x="1576800" y="5984640"/>
            <a:ext cx="6487200" cy="415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We can observe that there is no correlation.</a:t>
            </a:r>
            <a:endParaRPr lang="es-E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2.</a:t>
            </a:r>
            <a:r>
              <a:rPr lang="es-ES" sz="24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 TMVA vs Python</a:t>
            </a:r>
            <a:endParaRPr lang="es-ES" sz="2400" spc="-1" dirty="0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F92E12E2-DFC3-4C7D-80C3-4837DBE99971}" type="slidenum">
              <a:rPr lang="es-ES" sz="1800" b="0" strike="noStrike" spc="-1">
                <a:latin typeface="Arial"/>
              </a:rPr>
              <a:t>18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10" name="CustomShape 4"/>
          <p:cNvSpPr/>
          <p:nvPr/>
        </p:nvSpPr>
        <p:spPr>
          <a:xfrm>
            <a:off x="288000" y="1233000"/>
            <a:ext cx="3898957" cy="47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endParaRPr lang="es-ES" sz="2200" spc="-1" dirty="0">
              <a:solidFill>
                <a:srgbClr val="111111"/>
              </a:solidFill>
              <a:latin typeface="Calibri"/>
            </a:endParaRPr>
          </a:p>
          <a:p>
            <a:endParaRPr lang="es-ES" sz="2400" spc="-1">
              <a:latin typeface="Arial"/>
            </a:endParaRPr>
          </a:p>
          <a:p>
            <a:endParaRPr lang="es-ES" sz="2400" spc="-1">
              <a:latin typeface="Arial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490461C-B3AB-49C8-AAB3-107A50599C0D}"/>
              </a:ext>
            </a:extLst>
          </p:cNvPr>
          <p:cNvSpPr txBox="1"/>
          <p:nvPr/>
        </p:nvSpPr>
        <p:spPr>
          <a:xfrm>
            <a:off x="547868" y="1290577"/>
            <a:ext cx="4759124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rgbClr val="111111"/>
                </a:solidFill>
                <a:latin typeface="Calibri"/>
              </a:rPr>
              <a:t> </a:t>
            </a:r>
            <a:r>
              <a:rPr lang="es-ES"/>
              <a:t>Ds→ η' (→ </a:t>
            </a:r>
            <a:r>
              <a:rPr lang="es-ES">
                <a:ea typeface="+mn-lt"/>
                <a:cs typeface="+mn-lt"/>
              </a:rPr>
              <a:t>π⁺ π⁻ </a:t>
            </a:r>
            <a:r>
              <a:rPr lang="es-ES"/>
              <a:t>µ⁺ µ⁻ ) + π</a:t>
            </a:r>
            <a:r>
              <a:rPr lang="es-ES">
                <a:solidFill>
                  <a:srgbClr val="000000"/>
                </a:solidFill>
                <a:latin typeface="Arial"/>
              </a:rPr>
              <a:t> variables :</a:t>
            </a:r>
            <a:endParaRPr lang="es-ES" dirty="0">
              <a:solidFill>
                <a:srgbClr val="000000"/>
              </a:solidFill>
              <a:latin typeface="Arial"/>
            </a:endParaRPr>
          </a:p>
          <a:p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'etap_IPCHI2_OWNPV'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'etap_FDCHI2_OWNPV'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'etap_VCHI2PERDOF'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'etap_PT'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'Ds_IPCHI2_OWNPV'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'Ds_FDCHI2_OWNPV',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'Ds_VCHI2PERDOF'</a:t>
            </a: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'Ds_PT'</a:t>
            </a: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'pi_PT', </a:t>
            </a: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'pi_IPCHI2_OWNPV'</a:t>
            </a:r>
          </a:p>
          <a:p>
            <a:endParaRPr lang="es-ES" dirty="0">
              <a:solidFill>
                <a:srgbClr val="111111"/>
              </a:solidFill>
              <a:latin typeface="Calibri"/>
            </a:endParaRPr>
          </a:p>
          <a:p>
            <a:endParaRPr lang="es-ES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47DB53A-4DC1-4165-9A84-BBA2968CACED}"/>
              </a:ext>
            </a:extLst>
          </p:cNvPr>
          <p:cNvSpPr txBox="1"/>
          <p:nvPr/>
        </p:nvSpPr>
        <p:spPr>
          <a:xfrm>
            <a:off x="4078147" y="1772855"/>
            <a:ext cx="3418389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Char char="•"/>
            </a:pPr>
            <a:r>
              <a:rPr lang="es-ES">
                <a:cs typeface="Arial"/>
              </a:rPr>
              <a:t>'pip_eta_PT'</a:t>
            </a:r>
            <a:endParaRPr lang="es-ES"/>
          </a:p>
          <a:p>
            <a:pPr>
              <a:buChar char="•"/>
            </a:pPr>
            <a:r>
              <a:rPr lang="es-ES">
                <a:cs typeface="Arial"/>
              </a:rPr>
              <a:t> 'pip_eta_IPCHI2_OWNPV'</a:t>
            </a:r>
          </a:p>
          <a:p>
            <a:pPr>
              <a:buChar char="•"/>
            </a:pPr>
            <a:r>
              <a:rPr lang="es-ES">
                <a:cs typeface="Arial"/>
              </a:rPr>
              <a:t> 'pim_eta_PT'</a:t>
            </a:r>
          </a:p>
          <a:p>
            <a:pPr>
              <a:buChar char="•"/>
            </a:pPr>
            <a:r>
              <a:rPr lang="es-ES" dirty="0">
                <a:cs typeface="Arial"/>
              </a:rPr>
              <a:t> </a:t>
            </a:r>
            <a:r>
              <a:rPr lang="es-ES">
                <a:cs typeface="Arial"/>
              </a:rPr>
              <a:t>'pim_eta_IPCHI2_OWNPV'</a:t>
            </a:r>
          </a:p>
          <a:p>
            <a:pPr>
              <a:buChar char="•"/>
            </a:pPr>
            <a:r>
              <a:rPr lang="es-ES">
                <a:cs typeface="Arial"/>
              </a:rPr>
              <a:t> 'mup_PT'</a:t>
            </a:r>
            <a:endParaRPr lang="es-ES"/>
          </a:p>
          <a:p>
            <a:pPr>
              <a:buChar char="•"/>
            </a:pPr>
            <a:r>
              <a:rPr lang="es-ES">
                <a:cs typeface="Arial"/>
              </a:rPr>
              <a:t> 'mup_IPCHI2_OWNPV' </a:t>
            </a:r>
          </a:p>
          <a:p>
            <a:pPr>
              <a:buChar char="•"/>
            </a:pPr>
            <a:r>
              <a:rPr lang="es-ES">
                <a:cs typeface="Arial"/>
              </a:rPr>
              <a:t> 'mum_PT'</a:t>
            </a:r>
          </a:p>
          <a:p>
            <a:pPr>
              <a:buChar char="•"/>
            </a:pPr>
            <a:r>
              <a:rPr lang="es-ES" dirty="0">
                <a:cs typeface="Arial"/>
              </a:rPr>
              <a:t> </a:t>
            </a:r>
            <a:r>
              <a:rPr lang="es-ES">
                <a:cs typeface="Arial"/>
              </a:rPr>
              <a:t>'mum_IPCHI2_OWNPV']​</a:t>
            </a:r>
            <a:endParaRPr lang="es-ES"/>
          </a:p>
          <a:p>
            <a:r>
              <a:rPr lang="en-US">
                <a:cs typeface="Segoe UI"/>
              </a:rPr>
              <a:t>​</a:t>
            </a:r>
          </a:p>
          <a:p>
            <a:r>
              <a:rPr lang="en-US">
                <a:cs typeface="Segoe UI"/>
              </a:rPr>
              <a:t>Correlation: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>
                <a:cs typeface="Segoe UI"/>
              </a:rPr>
              <a:t>'Ds_M'</a:t>
            </a:r>
            <a:endParaRPr lang="en-US" dirty="0">
              <a:cs typeface="Segoe UI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Segoe UI"/>
              </a:rPr>
              <a:t>'etap_M'</a:t>
            </a:r>
            <a:endParaRPr lang="en-US" dirty="0">
              <a:cs typeface="Segoe UI"/>
            </a:endParaRPr>
          </a:p>
        </p:txBody>
      </p:sp>
    </p:spTree>
    <p:extLst>
      <p:ext uri="{BB962C8B-B14F-4D97-AF65-F5344CB8AC3E}">
        <p14:creationId xmlns:p14="http://schemas.microsoft.com/office/powerpoint/2010/main" val="5524817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2. </a:t>
            </a:r>
            <a:r>
              <a:rPr lang="es-ES" sz="2400" b="1" spc="-1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TMVA vs Python</a:t>
            </a:r>
            <a:endParaRPr lang="es-ES" sz="2400" spc="-1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29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30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EF220F81-7E3D-4146-9EFD-198163ADE341}" type="slidenum">
              <a:rPr lang="es-ES" sz="1800" b="0" strike="noStrike" spc="-1">
                <a:latin typeface="Arial"/>
              </a:rPr>
              <a:t>19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31" name="CustomShape 4"/>
          <p:cNvSpPr/>
          <p:nvPr/>
        </p:nvSpPr>
        <p:spPr>
          <a:xfrm>
            <a:off x="288000" y="1233000"/>
            <a:ext cx="11663640" cy="47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es-ES" sz="2200" b="0" strike="noStrike" spc="-1">
                <a:solidFill>
                  <a:srgbClr val="111111"/>
                </a:solidFill>
                <a:latin typeface="Calibri"/>
              </a:rPr>
              <a:t>In </a:t>
            </a:r>
            <a:r>
              <a:rPr lang="es-ES" sz="2200" spc="-1">
                <a:latin typeface="Arial"/>
                <a:cs typeface="Arial"/>
              </a:rPr>
              <a:t>Ds→ η' (→ µ⁺ µ⁻ ) + π</a:t>
            </a:r>
            <a:r>
              <a:rPr lang="es-ES" sz="2200" spc="-1">
                <a:solidFill>
                  <a:srgbClr val="111111"/>
                </a:solidFill>
                <a:latin typeface="Calibri"/>
              </a:rPr>
              <a:t> </a:t>
            </a:r>
            <a:r>
              <a:rPr lang="es-ES" sz="2200" b="0" strike="noStrike" spc="-1">
                <a:solidFill>
                  <a:srgbClr val="111111"/>
                </a:solidFill>
                <a:latin typeface="Calibri"/>
              </a:rPr>
              <a:t>we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used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a K-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fold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to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be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able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to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use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all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the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data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for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training,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the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results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of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</a:rPr>
              <a:t>the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 </a:t>
            </a:r>
            <a:r>
              <a:rPr lang="es-ES" sz="2200" b="1" strike="noStrike" spc="-1" dirty="0">
                <a:solidFill>
                  <a:srgbClr val="111111"/>
                </a:solidFill>
                <a:latin typeface="Calibri"/>
              </a:rPr>
              <a:t>ROC curve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</a:rPr>
              <a:t>:</a:t>
            </a:r>
            <a:endParaRPr lang="es-ES" sz="22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</p:txBody>
      </p:sp>
      <p:sp>
        <p:nvSpPr>
          <p:cNvPr id="234" name="TextShape 5"/>
          <p:cNvSpPr txBox="1"/>
          <p:nvPr/>
        </p:nvSpPr>
        <p:spPr>
          <a:xfrm>
            <a:off x="1512000" y="6264000"/>
            <a:ext cx="8928000" cy="739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The curves for sklearn have a visible improvement </a:t>
            </a:r>
            <a:endParaRPr lang="es-ES" sz="2200" b="0" strike="noStrike" spc="-1">
              <a:latin typeface="Arial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F38473FE-69CE-4638-81A4-2B22B9111532}"/>
              </a:ext>
            </a:extLst>
          </p:cNvPr>
          <p:cNvSpPr txBox="1"/>
          <p:nvPr/>
        </p:nvSpPr>
        <p:spPr>
          <a:xfrm>
            <a:off x="6548063" y="1821951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Zoom of the results:</a:t>
            </a:r>
            <a:r>
              <a:rPr lang="es-ES">
                <a:cs typeface="Arial"/>
              </a:rPr>
              <a:t>​</a:t>
            </a:r>
            <a:endParaRPr lang="es-ES"/>
          </a:p>
        </p:txBody>
      </p:sp>
      <p:pic>
        <p:nvPicPr>
          <p:cNvPr id="4" name="Imagen 4" descr="Gráfico, Diagrama&#10;&#10;Descripción generada automáticamente">
            <a:extLst>
              <a:ext uri="{FF2B5EF4-FFF2-40B4-BE49-F238E27FC236}">
                <a16:creationId xmlns:a16="http://schemas.microsoft.com/office/drawing/2014/main" id="{C66D21EF-2EC9-44D6-93AD-902DC6182B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691" y="2034835"/>
            <a:ext cx="5858719" cy="4264101"/>
          </a:xfrm>
          <a:prstGeom prst="rect">
            <a:avLst/>
          </a:prstGeom>
        </p:spPr>
      </p:pic>
      <p:pic>
        <p:nvPicPr>
          <p:cNvPr id="5" name="Imagen 5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635BA3FB-2E6A-431A-8F06-957A51A36E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8678" y="2169875"/>
            <a:ext cx="5443960" cy="399402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s-ES" sz="4400" b="1" u="sng" spc="-1">
                <a:solidFill>
                  <a:srgbClr val="FF6600"/>
                </a:solidFill>
                <a:latin typeface="Terminal Dosis"/>
              </a:rPr>
              <a:t>INDEX</a:t>
            </a:r>
            <a:endParaRPr lang="es-ES" sz="4400" b="0" u="sng" strike="noStrike" spc="-1"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1371600" y="1874520"/>
            <a:ext cx="4532040" cy="37447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457200" indent="-455760">
              <a:lnSpc>
                <a:spcPct val="100000"/>
              </a:lnSpc>
              <a:buBlip>
                <a:blip r:embed="rId2"/>
              </a:buBlip>
            </a:pPr>
            <a:r>
              <a:rPr lang="es-ES" sz="3200" b="0" strike="noStrike" spc="-1">
                <a:solidFill>
                  <a:srgbClr val="111111"/>
                </a:solidFill>
                <a:latin typeface="Terminal Dosis"/>
                <a:ea typeface="DejaVu Sans"/>
              </a:rPr>
              <a:t>Introduction</a:t>
            </a:r>
            <a:endParaRPr lang="es-ES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3200" b="0" strike="noStrike" spc="-1">
              <a:latin typeface="Arial"/>
            </a:endParaRPr>
          </a:p>
          <a:p>
            <a:pPr marL="457200" indent="-455760">
              <a:lnSpc>
                <a:spcPct val="100000"/>
              </a:lnSpc>
              <a:buBlip>
                <a:blip r:embed="rId2"/>
              </a:buBlip>
            </a:pPr>
            <a:r>
              <a:rPr lang="es-ES" sz="3200" b="0" strike="noStrike" spc="-1">
                <a:solidFill>
                  <a:srgbClr val="111111"/>
                </a:solidFill>
                <a:latin typeface="Terminal Dosis"/>
                <a:ea typeface="DejaVu Sans"/>
              </a:rPr>
              <a:t>TMVA vs. SKlearn</a:t>
            </a:r>
            <a:endParaRPr lang="es-ES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3200" b="0" strike="noStrike" spc="-1">
              <a:latin typeface="Arial"/>
            </a:endParaRPr>
          </a:p>
          <a:p>
            <a:pPr marL="457200" indent="-455760">
              <a:lnSpc>
                <a:spcPct val="100000"/>
              </a:lnSpc>
              <a:buBlip>
                <a:blip r:embed="rId2"/>
              </a:buBlip>
            </a:pPr>
            <a:r>
              <a:rPr lang="es-ES" sz="3200" b="0" strike="noStrike" spc="-1">
                <a:solidFill>
                  <a:srgbClr val="111111"/>
                </a:solidFill>
                <a:latin typeface="Terminal Dosis"/>
                <a:ea typeface="DejaVu Sans"/>
              </a:rPr>
              <a:t>The LHCb Analysis</a:t>
            </a:r>
            <a:endParaRPr lang="es-ES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3200" b="0" strike="noStrike" spc="-1">
              <a:latin typeface="Arial"/>
            </a:endParaRPr>
          </a:p>
          <a:p>
            <a:pPr marL="457200" indent="-455760">
              <a:lnSpc>
                <a:spcPct val="100000"/>
              </a:lnSpc>
              <a:buBlip>
                <a:blip r:embed="rId2"/>
              </a:buBlip>
            </a:pPr>
            <a:r>
              <a:rPr lang="es-ES" sz="3200" b="0" strike="noStrike" spc="-1">
                <a:solidFill>
                  <a:srgbClr val="111111"/>
                </a:solidFill>
                <a:latin typeface="Terminal Dosis"/>
                <a:ea typeface="DejaVu Sans"/>
              </a:rPr>
              <a:t>Future work</a:t>
            </a:r>
            <a:endParaRPr lang="es-ES" sz="3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3200" b="0" strike="noStrike" spc="-1">
              <a:latin typeface="Arial"/>
            </a:endParaRPr>
          </a:p>
        </p:txBody>
      </p:sp>
      <p:sp>
        <p:nvSpPr>
          <p:cNvPr id="170" name="CustomShape 3"/>
          <p:cNvSpPr/>
          <p:nvPr/>
        </p:nvSpPr>
        <p:spPr>
          <a:xfrm>
            <a:off x="1123200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1163F714-9FD9-47D7-86D9-AE15587F5FBC}" type="slidenum">
              <a:rPr lang="es-ES" sz="1800" b="0" strike="noStrike" spc="-1">
                <a:latin typeface="Arial"/>
              </a:rPr>
              <a:t>2</a:t>
            </a:fld>
            <a:endParaRPr lang="es-E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CustomShape 1"/>
          <p:cNvSpPr/>
          <p:nvPr/>
        </p:nvSpPr>
        <p:spPr>
          <a:xfrm>
            <a:off x="8310600" y="334080"/>
            <a:ext cx="30862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pc="-1" dirty="0">
                <a:solidFill>
                  <a:srgbClr val="FF6600"/>
                </a:solidFill>
                <a:latin typeface="Terminal Dosis"/>
                <a:ea typeface="DejaVu Sans"/>
              </a:rPr>
              <a:t>2</a:t>
            </a:r>
            <a:r>
              <a:rPr lang="es-ES" sz="2400" b="1" strike="noStrike" spc="-1" dirty="0">
                <a:solidFill>
                  <a:srgbClr val="FF6600"/>
                </a:solidFill>
                <a:latin typeface="Terminal Dosis"/>
                <a:ea typeface="DejaVu Sans"/>
              </a:rPr>
              <a:t>. </a:t>
            </a:r>
            <a:r>
              <a:rPr lang="es-ES" sz="24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TMVA vs Python</a:t>
            </a:r>
            <a:endParaRPr lang="es-ES" sz="2400" b="0" strike="noStrike" spc="-1" dirty="0">
              <a:latin typeface="Arial"/>
            </a:endParaRPr>
          </a:p>
        </p:txBody>
      </p:sp>
      <p:sp>
        <p:nvSpPr>
          <p:cNvPr id="236" name="CustomShape 2"/>
          <p:cNvSpPr/>
          <p:nvPr/>
        </p:nvSpPr>
        <p:spPr>
          <a:xfrm>
            <a:off x="11232360" y="6408000"/>
            <a:ext cx="81432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37" name="Imagen 236"/>
          <p:cNvPicPr/>
          <p:nvPr/>
        </p:nvPicPr>
        <p:blipFill>
          <a:blip r:embed="rId2"/>
          <a:stretch/>
        </p:blipFill>
        <p:spPr>
          <a:xfrm>
            <a:off x="268200" y="1800000"/>
            <a:ext cx="5851080" cy="4388040"/>
          </a:xfrm>
          <a:prstGeom prst="rect">
            <a:avLst/>
          </a:prstGeom>
          <a:ln>
            <a:noFill/>
          </a:ln>
        </p:spPr>
      </p:pic>
      <p:pic>
        <p:nvPicPr>
          <p:cNvPr id="238" name="Imagen 237"/>
          <p:cNvPicPr/>
          <p:nvPr/>
        </p:nvPicPr>
        <p:blipFill>
          <a:blip r:embed="rId3"/>
          <a:stretch/>
        </p:blipFill>
        <p:spPr>
          <a:xfrm>
            <a:off x="6048360" y="1875600"/>
            <a:ext cx="5850360" cy="4387320"/>
          </a:xfrm>
          <a:prstGeom prst="rect">
            <a:avLst/>
          </a:prstGeom>
          <a:ln>
            <a:noFill/>
          </a:ln>
        </p:spPr>
      </p:pic>
      <p:sp>
        <p:nvSpPr>
          <p:cNvPr id="239" name="CustomShape 3"/>
          <p:cNvSpPr/>
          <p:nvPr/>
        </p:nvSpPr>
        <p:spPr>
          <a:xfrm>
            <a:off x="1080000" y="1224000"/>
            <a:ext cx="10656000" cy="44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Second experiment results for signal </a:t>
            </a:r>
            <a:r>
              <a:rPr lang="es-ES" sz="2400" b="1" strike="noStrike" spc="-1">
                <a:solidFill>
                  <a:srgbClr val="111111"/>
                </a:solidFill>
                <a:latin typeface="Calibri"/>
                <a:ea typeface="DejaVu Sans"/>
              </a:rPr>
              <a:t>correlation</a:t>
            </a: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:</a:t>
            </a:r>
            <a:endParaRPr lang="es-ES" sz="2400" b="0" strike="noStrike" spc="-1">
              <a:latin typeface="Arial"/>
            </a:endParaRPr>
          </a:p>
        </p:txBody>
      </p:sp>
      <p:sp>
        <p:nvSpPr>
          <p:cNvPr id="240" name="TextShape 4"/>
          <p:cNvSpPr txBox="1"/>
          <p:nvPr/>
        </p:nvSpPr>
        <p:spPr>
          <a:xfrm>
            <a:off x="2689920" y="6262920"/>
            <a:ext cx="6310080" cy="415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We can observe that there is no correlation.</a:t>
            </a:r>
            <a:endParaRPr lang="es-E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CustomShape 1"/>
          <p:cNvSpPr/>
          <p:nvPr/>
        </p:nvSpPr>
        <p:spPr>
          <a:xfrm>
            <a:off x="8310600" y="334080"/>
            <a:ext cx="30862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pc="-1" dirty="0">
                <a:solidFill>
                  <a:srgbClr val="FF6600"/>
                </a:solidFill>
                <a:ea typeface="+mn-lt"/>
                <a:cs typeface="+mn-lt"/>
              </a:rPr>
              <a:t>2</a:t>
            </a:r>
            <a:r>
              <a:rPr lang="es-ES" sz="2400" b="1" strike="noStrike" spc="-1" dirty="0">
                <a:solidFill>
                  <a:srgbClr val="FF6600"/>
                </a:solidFill>
                <a:ea typeface="+mn-lt"/>
                <a:cs typeface="+mn-lt"/>
              </a:rPr>
              <a:t>.</a:t>
            </a:r>
            <a:r>
              <a:rPr lang="es-ES" sz="2400" b="1" spc="-1" dirty="0">
                <a:solidFill>
                  <a:srgbClr val="FF6600"/>
                </a:solidFill>
                <a:ea typeface="+mn-lt"/>
                <a:cs typeface="+mn-lt"/>
              </a:rPr>
              <a:t> </a:t>
            </a:r>
            <a:r>
              <a:rPr lang="es-ES" sz="24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TMVA vs Python</a:t>
            </a:r>
            <a:endParaRPr lang="es-ES" sz="2400" spc="-1" dirty="0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36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42" name="CustomShape 2"/>
          <p:cNvSpPr/>
          <p:nvPr/>
        </p:nvSpPr>
        <p:spPr>
          <a:xfrm>
            <a:off x="11232360" y="6408000"/>
            <a:ext cx="81432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43" name="Imagen 242"/>
          <p:cNvPicPr/>
          <p:nvPr/>
        </p:nvPicPr>
        <p:blipFill>
          <a:blip r:embed="rId2"/>
          <a:stretch/>
        </p:blipFill>
        <p:spPr>
          <a:xfrm>
            <a:off x="268200" y="1731240"/>
            <a:ext cx="5851080" cy="4388040"/>
          </a:xfrm>
          <a:prstGeom prst="rect">
            <a:avLst/>
          </a:prstGeom>
          <a:ln>
            <a:noFill/>
          </a:ln>
        </p:spPr>
      </p:pic>
      <p:pic>
        <p:nvPicPr>
          <p:cNvPr id="244" name="Imagen 243"/>
          <p:cNvPicPr/>
          <p:nvPr/>
        </p:nvPicPr>
        <p:blipFill>
          <a:blip r:embed="rId3"/>
          <a:stretch/>
        </p:blipFill>
        <p:spPr>
          <a:xfrm>
            <a:off x="6048000" y="1800000"/>
            <a:ext cx="5850360" cy="4387320"/>
          </a:xfrm>
          <a:prstGeom prst="rect">
            <a:avLst/>
          </a:prstGeom>
          <a:ln>
            <a:noFill/>
          </a:ln>
        </p:spPr>
      </p:pic>
      <p:sp>
        <p:nvSpPr>
          <p:cNvPr id="245" name="CustomShape 3"/>
          <p:cNvSpPr/>
          <p:nvPr/>
        </p:nvSpPr>
        <p:spPr>
          <a:xfrm>
            <a:off x="906194" y="1102294"/>
            <a:ext cx="9740160" cy="44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es-ES" sz="2400" spc="-1">
                <a:solidFill>
                  <a:srgbClr val="111111"/>
                </a:solidFill>
                <a:latin typeface="Calibri"/>
              </a:rPr>
              <a:t>In this example the particle decays from one corps to another and we have two </a:t>
            </a:r>
            <a:r>
              <a:rPr lang="es-ES" sz="2400" spc="-1">
                <a:solidFill>
                  <a:srgbClr val="111111"/>
                </a:solidFill>
                <a:ea typeface="+mn-lt"/>
                <a:cs typeface="+mn-lt"/>
              </a:rPr>
              <a:t>masses</a:t>
            </a:r>
            <a:r>
              <a:rPr lang="es-ES" sz="2400" spc="-1">
                <a:solidFill>
                  <a:srgbClr val="111111"/>
                </a:solidFill>
                <a:latin typeface="Calibri"/>
              </a:rPr>
              <a:t>, Ds_M and Etap_M</a:t>
            </a:r>
            <a:endParaRPr lang="es-ES"/>
          </a:p>
        </p:txBody>
      </p:sp>
      <p:sp>
        <p:nvSpPr>
          <p:cNvPr id="246" name="TextShape 4"/>
          <p:cNvSpPr txBox="1"/>
          <p:nvPr/>
        </p:nvSpPr>
        <p:spPr>
          <a:xfrm>
            <a:off x="2592000" y="6192000"/>
            <a:ext cx="6310080" cy="415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We can observe that there is no correlation.</a:t>
            </a:r>
            <a:endParaRPr lang="es-E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CustomShape 1"/>
          <p:cNvSpPr/>
          <p:nvPr/>
        </p:nvSpPr>
        <p:spPr>
          <a:xfrm>
            <a:off x="8310600" y="334080"/>
            <a:ext cx="30862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pc="-1" dirty="0">
                <a:solidFill>
                  <a:srgbClr val="FF6600"/>
                </a:solidFill>
                <a:ea typeface="+mn-lt"/>
                <a:cs typeface="+mn-lt"/>
              </a:rPr>
              <a:t>2</a:t>
            </a:r>
            <a:r>
              <a:rPr lang="es-ES" sz="2400" b="1" strike="noStrike" spc="-1" dirty="0">
                <a:solidFill>
                  <a:srgbClr val="FF6600"/>
                </a:solidFill>
                <a:ea typeface="+mn-lt"/>
                <a:cs typeface="+mn-lt"/>
              </a:rPr>
              <a:t>.</a:t>
            </a:r>
            <a:r>
              <a:rPr lang="es-ES" sz="2400" b="1" spc="-1" dirty="0">
                <a:solidFill>
                  <a:srgbClr val="FF6600"/>
                </a:solidFill>
                <a:ea typeface="+mn-lt"/>
                <a:cs typeface="+mn-lt"/>
              </a:rPr>
              <a:t> </a:t>
            </a:r>
            <a:r>
              <a:rPr lang="es-ES" sz="24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TMVA vs Python</a:t>
            </a:r>
            <a:endParaRPr lang="es-ES" sz="2400" spc="-1" dirty="0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48" name="CustomShape 2"/>
          <p:cNvSpPr/>
          <p:nvPr/>
        </p:nvSpPr>
        <p:spPr>
          <a:xfrm>
            <a:off x="11232360" y="6408000"/>
            <a:ext cx="81432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49" name="Imagen 248"/>
          <p:cNvPicPr/>
          <p:nvPr/>
        </p:nvPicPr>
        <p:blipFill>
          <a:blip r:embed="rId2"/>
          <a:stretch/>
        </p:blipFill>
        <p:spPr>
          <a:xfrm>
            <a:off x="268200" y="1731240"/>
            <a:ext cx="5851080" cy="4388040"/>
          </a:xfrm>
          <a:prstGeom prst="rect">
            <a:avLst/>
          </a:prstGeom>
          <a:ln>
            <a:noFill/>
          </a:ln>
        </p:spPr>
      </p:pic>
      <p:pic>
        <p:nvPicPr>
          <p:cNvPr id="250" name="Imagen 249"/>
          <p:cNvPicPr/>
          <p:nvPr/>
        </p:nvPicPr>
        <p:blipFill>
          <a:blip r:embed="rId3"/>
          <a:stretch/>
        </p:blipFill>
        <p:spPr>
          <a:xfrm>
            <a:off x="6048360" y="1800360"/>
            <a:ext cx="5850360" cy="4387320"/>
          </a:xfrm>
          <a:prstGeom prst="rect">
            <a:avLst/>
          </a:prstGeom>
          <a:ln>
            <a:noFill/>
          </a:ln>
        </p:spPr>
      </p:pic>
      <p:sp>
        <p:nvSpPr>
          <p:cNvPr id="251" name="CustomShape 3"/>
          <p:cNvSpPr/>
          <p:nvPr/>
        </p:nvSpPr>
        <p:spPr>
          <a:xfrm>
            <a:off x="1008000" y="1282320"/>
            <a:ext cx="10008000" cy="44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400" b="0" strike="noStrike" spc="-1">
                <a:solidFill>
                  <a:srgbClr val="1C1C1C"/>
                </a:solidFill>
                <a:latin typeface="Calibri"/>
                <a:ea typeface="DejaVu Sans"/>
              </a:rPr>
              <a:t>Second experiment results for background </a:t>
            </a:r>
            <a:r>
              <a:rPr lang="es-ES" sz="2400" b="1" strike="noStrike" spc="-1">
                <a:solidFill>
                  <a:srgbClr val="1C1C1C"/>
                </a:solidFill>
                <a:latin typeface="Calibri"/>
                <a:ea typeface="DejaVu Sans"/>
              </a:rPr>
              <a:t>correlation</a:t>
            </a:r>
            <a:r>
              <a:rPr lang="es-ES" sz="2400" b="0" strike="noStrike" spc="-1">
                <a:solidFill>
                  <a:srgbClr val="1C1C1C"/>
                </a:solidFill>
                <a:latin typeface="Calibri"/>
                <a:ea typeface="DejaVu Sans"/>
              </a:rPr>
              <a:t>:</a:t>
            </a:r>
            <a:endParaRPr lang="es-ES" sz="2400" b="0" strike="noStrike" spc="-1">
              <a:latin typeface="Arial"/>
            </a:endParaRPr>
          </a:p>
        </p:txBody>
      </p:sp>
      <p:sp>
        <p:nvSpPr>
          <p:cNvPr id="252" name="TextShape 4"/>
          <p:cNvSpPr txBox="1"/>
          <p:nvPr/>
        </p:nvSpPr>
        <p:spPr>
          <a:xfrm>
            <a:off x="1944000" y="6136560"/>
            <a:ext cx="6310080" cy="415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We can observe that there is no correlation.</a:t>
            </a:r>
            <a:endParaRPr lang="es-E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CustomShape 1"/>
          <p:cNvSpPr/>
          <p:nvPr/>
        </p:nvSpPr>
        <p:spPr>
          <a:xfrm>
            <a:off x="8310600" y="334080"/>
            <a:ext cx="30862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000" b="1" spc="-1" dirty="0">
                <a:solidFill>
                  <a:srgbClr val="FF6600"/>
                </a:solidFill>
                <a:ea typeface="+mn-lt"/>
                <a:cs typeface="+mn-lt"/>
              </a:rPr>
              <a:t>2</a:t>
            </a:r>
            <a:r>
              <a:rPr lang="es-ES" sz="2000" b="1" strike="noStrike" spc="-1" dirty="0">
                <a:solidFill>
                  <a:srgbClr val="FF6600"/>
                </a:solidFill>
                <a:ea typeface="+mn-lt"/>
                <a:cs typeface="+mn-lt"/>
              </a:rPr>
              <a:t>.</a:t>
            </a:r>
            <a:r>
              <a:rPr lang="es-ES" sz="2000" b="1" spc="-1" dirty="0">
                <a:solidFill>
                  <a:srgbClr val="FF6600"/>
                </a:solidFill>
                <a:ea typeface="+mn-lt"/>
                <a:cs typeface="+mn-lt"/>
              </a:rPr>
              <a:t> </a:t>
            </a:r>
            <a:r>
              <a:rPr lang="es-ES" sz="20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TMVA vs Python</a:t>
            </a:r>
            <a:endParaRPr lang="es-ES" sz="2000" spc="-1" dirty="0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0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54" name="CustomShape 2"/>
          <p:cNvSpPr/>
          <p:nvPr/>
        </p:nvSpPr>
        <p:spPr>
          <a:xfrm>
            <a:off x="11232360" y="6408000"/>
            <a:ext cx="81432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55" name="Imagen 254"/>
          <p:cNvPicPr/>
          <p:nvPr/>
        </p:nvPicPr>
        <p:blipFill>
          <a:blip r:embed="rId2"/>
          <a:stretch/>
        </p:blipFill>
        <p:spPr>
          <a:xfrm>
            <a:off x="484200" y="1587240"/>
            <a:ext cx="5851080" cy="4388040"/>
          </a:xfrm>
          <a:prstGeom prst="rect">
            <a:avLst/>
          </a:prstGeom>
          <a:ln>
            <a:noFill/>
          </a:ln>
        </p:spPr>
      </p:pic>
      <p:pic>
        <p:nvPicPr>
          <p:cNvPr id="256" name="Imagen 255"/>
          <p:cNvPicPr/>
          <p:nvPr/>
        </p:nvPicPr>
        <p:blipFill>
          <a:blip r:embed="rId3"/>
          <a:stretch/>
        </p:blipFill>
        <p:spPr>
          <a:xfrm>
            <a:off x="6028560" y="1656360"/>
            <a:ext cx="5850360" cy="4387320"/>
          </a:xfrm>
          <a:prstGeom prst="rect">
            <a:avLst/>
          </a:prstGeom>
          <a:ln>
            <a:noFill/>
          </a:ln>
        </p:spPr>
      </p:pic>
      <p:sp>
        <p:nvSpPr>
          <p:cNvPr id="257" name="CustomShape 3"/>
          <p:cNvSpPr/>
          <p:nvPr/>
        </p:nvSpPr>
        <p:spPr>
          <a:xfrm>
            <a:off x="936000" y="1210320"/>
            <a:ext cx="10728000" cy="445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Second experiment results for background </a:t>
            </a:r>
            <a:r>
              <a:rPr lang="es-ES" sz="2400" b="1" strike="noStrike" spc="-1">
                <a:solidFill>
                  <a:srgbClr val="111111"/>
                </a:solidFill>
                <a:latin typeface="Calibri"/>
                <a:ea typeface="DejaVu Sans"/>
              </a:rPr>
              <a:t>correlation</a:t>
            </a: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:</a:t>
            </a:r>
            <a:endParaRPr lang="es-ES" sz="2400" b="0" strike="noStrike" spc="-1">
              <a:latin typeface="Arial"/>
            </a:endParaRPr>
          </a:p>
        </p:txBody>
      </p:sp>
      <p:sp>
        <p:nvSpPr>
          <p:cNvPr id="258" name="TextShape 4"/>
          <p:cNvSpPr txBox="1"/>
          <p:nvPr/>
        </p:nvSpPr>
        <p:spPr>
          <a:xfrm>
            <a:off x="2880000" y="6043680"/>
            <a:ext cx="6310080" cy="415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We can observe that there is no correlation.</a:t>
            </a:r>
            <a:endParaRPr lang="es-E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2.</a:t>
            </a:r>
            <a:r>
              <a:rPr lang="es-ES" sz="24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 TMVA vs Python</a:t>
            </a:r>
            <a:endParaRPr lang="es-ES" sz="2400" spc="-1" dirty="0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F92E12E2-DFC3-4C7D-80C3-4837DBE99971}" type="slidenum">
              <a:rPr lang="es-ES" sz="1800" b="0" strike="noStrike" spc="-1">
                <a:latin typeface="Arial"/>
              </a:rPr>
              <a:t>24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10" name="CustomShape 4"/>
          <p:cNvSpPr/>
          <p:nvPr/>
        </p:nvSpPr>
        <p:spPr>
          <a:xfrm>
            <a:off x="288000" y="1233000"/>
            <a:ext cx="5808779" cy="47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r>
              <a:rPr lang="es-ES" sz="2200" spc="-1">
                <a:ea typeface="+mn-lt"/>
                <a:cs typeface="+mn-lt"/>
              </a:rPr>
              <a:t>W+bb and tt </a:t>
            </a:r>
            <a:r>
              <a:rPr lang="es-ES" sz="2200" spc="-1">
                <a:solidFill>
                  <a:srgbClr val="111111"/>
                </a:solidFill>
                <a:latin typeface="Calibri"/>
              </a:rPr>
              <a:t> :</a:t>
            </a:r>
            <a:endParaRPr lang="es-ES"/>
          </a:p>
          <a:p>
            <a:endParaRPr lang="es-ES" sz="2200" b="0" strike="noStrike" spc="-1" dirty="0">
              <a:solidFill>
                <a:srgbClr val="111111"/>
              </a:solidFill>
              <a:latin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"Lepton_ETA"</a:t>
            </a:r>
            <a:endParaRPr lang="es-ES" sz="2200" spc="-1" dirty="0">
              <a:ea typeface="+mn-lt"/>
              <a:cs typeface="+mn-lt"/>
            </a:endParaRP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"Lepton_PT"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"DiJet_PT"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"HP_DR_JET0_LEPTON"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"HP_DR_JET1_LEPTON"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"Jet0_JetWidth"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"Jet1_JetWidth"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"HP_CosThetaBoost"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"HP_DR_JET0_JET1"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"ULE_CELLjet0_PT"</a:t>
            </a:r>
          </a:p>
          <a:p>
            <a:pPr marL="342900" indent="-342900">
              <a:buFont typeface="Arial"/>
              <a:buChar char="•"/>
            </a:pPr>
            <a:r>
              <a:rPr lang="es-ES" sz="2200" spc="-1">
                <a:ea typeface="+mn-lt"/>
                <a:cs typeface="+mn-lt"/>
              </a:rPr>
              <a:t>"PF_ETA_VAR_ERatio_12_3456"</a:t>
            </a:r>
            <a:endParaRPr lang="es-ES" sz="2200" spc="-1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>
              <a:buFont typeface="Arial"/>
              <a:buChar char="•"/>
            </a:pPr>
            <a:endParaRPr lang="es-ES" sz="2200" spc="-1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es-ES" sz="2400" spc="-1">
              <a:latin typeface="Arial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AC723F3C-21B7-4EBF-84D2-1967B131162A}"/>
              </a:ext>
            </a:extLst>
          </p:cNvPr>
          <p:cNvSpPr txBox="1"/>
          <p:nvPr/>
        </p:nvSpPr>
        <p:spPr>
          <a:xfrm>
            <a:off x="5852932" y="1753564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2400"/>
              <a:t>Correlation:</a:t>
            </a:r>
            <a:endParaRPr lang="es-ES" sz="2400"/>
          </a:p>
          <a:p>
            <a:pPr marL="285750" indent="-285750">
              <a:buFont typeface="Arial"/>
              <a:buChar char="•"/>
            </a:pPr>
            <a:r>
              <a:rPr lang="en-US" sz="2400"/>
              <a:t>"DiJet_M"</a:t>
            </a:r>
          </a:p>
        </p:txBody>
      </p:sp>
    </p:spTree>
    <p:extLst>
      <p:ext uri="{BB962C8B-B14F-4D97-AF65-F5344CB8AC3E}">
        <p14:creationId xmlns:p14="http://schemas.microsoft.com/office/powerpoint/2010/main" val="37305013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pc="-1" dirty="0">
                <a:solidFill>
                  <a:srgbClr val="FF6600"/>
                </a:solidFill>
                <a:ea typeface="+mn-lt"/>
                <a:cs typeface="+mn-lt"/>
              </a:rPr>
              <a:t>2. </a:t>
            </a:r>
            <a:r>
              <a:rPr lang="es-ES" sz="24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TMVA vs Python</a:t>
            </a:r>
            <a:endParaRPr lang="es-ES" sz="2400" spc="-1" dirty="0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60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61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8FB88D2C-F3D1-4DC7-B36C-D71A300DDC8A}" type="slidenum">
              <a:rPr lang="es-ES" sz="1800" b="0" strike="noStrike" spc="-1">
                <a:latin typeface="Arial"/>
              </a:rPr>
              <a:t>25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62" name="CustomShape 4"/>
          <p:cNvSpPr/>
          <p:nvPr/>
        </p:nvSpPr>
        <p:spPr>
          <a:xfrm>
            <a:off x="288000" y="1233000"/>
            <a:ext cx="11663640" cy="47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W+bb and tt results </a:t>
            </a:r>
            <a:r>
              <a:rPr lang="es-ES" sz="2200" b="1" strike="noStrike" spc="-1">
                <a:solidFill>
                  <a:srgbClr val="1C1C1C"/>
                </a:solidFill>
                <a:latin typeface="Calibri"/>
              </a:rPr>
              <a:t>ROC curve</a:t>
            </a:r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:</a:t>
            </a: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2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0" strike="noStrike" spc="-1">
                <a:solidFill>
                  <a:srgbClr val="808080"/>
                </a:solidFill>
                <a:latin typeface="Calibri"/>
                <a:ea typeface="DejaVu Sans"/>
              </a:rPr>
              <a:t> </a:t>
            </a: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</p:txBody>
      </p:sp>
      <p:sp>
        <p:nvSpPr>
          <p:cNvPr id="265" name="TextShape 5"/>
          <p:cNvSpPr txBox="1"/>
          <p:nvPr/>
        </p:nvSpPr>
        <p:spPr>
          <a:xfrm>
            <a:off x="1872000" y="5992560"/>
            <a:ext cx="7887600" cy="415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The curve for sklearn is  better than the TMVA’s </a:t>
            </a:r>
            <a:endParaRPr lang="es-ES" sz="2200" b="0" strike="noStrike" spc="-1">
              <a:latin typeface="Arial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79F4A364-8CDC-4AC1-91FA-3A55A8A7E87D}"/>
              </a:ext>
            </a:extLst>
          </p:cNvPr>
          <p:cNvSpPr txBox="1"/>
          <p:nvPr/>
        </p:nvSpPr>
        <p:spPr>
          <a:xfrm>
            <a:off x="6530939" y="1625029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/>
              <a:t>Zoom of the results:</a:t>
            </a:r>
            <a:r>
              <a:rPr lang="es-ES">
                <a:cs typeface="Arial"/>
              </a:rPr>
              <a:t>​</a:t>
            </a:r>
            <a:endParaRPr lang="es-ES"/>
          </a:p>
        </p:txBody>
      </p:sp>
      <p:pic>
        <p:nvPicPr>
          <p:cNvPr id="3" name="Imagen 3" descr="Imagen que contiene Diagrama&#10;&#10;Descripción generada automáticamente">
            <a:extLst>
              <a:ext uri="{FF2B5EF4-FFF2-40B4-BE49-F238E27FC236}">
                <a16:creationId xmlns:a16="http://schemas.microsoft.com/office/drawing/2014/main" id="{ACE2AD6A-F85A-475D-BE66-20DEF0ED36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438" y="1803342"/>
            <a:ext cx="5733326" cy="4177290"/>
          </a:xfrm>
          <a:prstGeom prst="rect">
            <a:avLst/>
          </a:prstGeom>
        </p:spPr>
      </p:pic>
      <p:pic>
        <p:nvPicPr>
          <p:cNvPr id="4" name="Imagen 4" descr="Gráfico, Diagrama&#10;&#10;Descripción generada automáticamente">
            <a:extLst>
              <a:ext uri="{FF2B5EF4-FFF2-40B4-BE49-F238E27FC236}">
                <a16:creationId xmlns:a16="http://schemas.microsoft.com/office/drawing/2014/main" id="{5878DD04-5328-441D-9BD6-1AE6780C3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007" y="1928734"/>
            <a:ext cx="5598289" cy="410012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CustomShape 1"/>
          <p:cNvSpPr/>
          <p:nvPr/>
        </p:nvSpPr>
        <p:spPr>
          <a:xfrm>
            <a:off x="8310600" y="334080"/>
            <a:ext cx="30862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2</a:t>
            </a:r>
            <a:r>
              <a:rPr lang="es-ES" sz="2400" b="1" strike="noStrike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.</a:t>
            </a:r>
            <a:r>
              <a:rPr lang="es-ES" sz="24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 TMVA vs Python</a:t>
            </a:r>
            <a:endParaRPr lang="es-ES" sz="2400" spc="-1" dirty="0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8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67" name="CustomShape 2"/>
          <p:cNvSpPr/>
          <p:nvPr/>
        </p:nvSpPr>
        <p:spPr>
          <a:xfrm>
            <a:off x="11232360" y="6408000"/>
            <a:ext cx="81432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68" name="Imagen 267"/>
          <p:cNvPicPr/>
          <p:nvPr/>
        </p:nvPicPr>
        <p:blipFill>
          <a:blip r:embed="rId2"/>
          <a:stretch/>
        </p:blipFill>
        <p:spPr>
          <a:xfrm>
            <a:off x="196200" y="1443240"/>
            <a:ext cx="5851080" cy="4388040"/>
          </a:xfrm>
          <a:prstGeom prst="rect">
            <a:avLst/>
          </a:prstGeom>
          <a:ln>
            <a:noFill/>
          </a:ln>
        </p:spPr>
      </p:pic>
      <p:pic>
        <p:nvPicPr>
          <p:cNvPr id="269" name="Imagen 268"/>
          <p:cNvPicPr/>
          <p:nvPr/>
        </p:nvPicPr>
        <p:blipFill>
          <a:blip r:embed="rId3"/>
          <a:stretch/>
        </p:blipFill>
        <p:spPr>
          <a:xfrm>
            <a:off x="6100200" y="1512000"/>
            <a:ext cx="5851080" cy="4388040"/>
          </a:xfrm>
          <a:prstGeom prst="rect">
            <a:avLst/>
          </a:prstGeom>
          <a:ln>
            <a:noFill/>
          </a:ln>
        </p:spPr>
      </p:pic>
      <p:sp>
        <p:nvSpPr>
          <p:cNvPr id="270" name="CustomShape 3"/>
          <p:cNvSpPr/>
          <p:nvPr/>
        </p:nvSpPr>
        <p:spPr>
          <a:xfrm>
            <a:off x="1139400" y="1240560"/>
            <a:ext cx="10380600" cy="73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Third experiment results for signal </a:t>
            </a:r>
            <a:r>
              <a:rPr lang="es-ES" sz="2200" b="1" strike="noStrike" spc="-1">
                <a:solidFill>
                  <a:srgbClr val="111111"/>
                </a:solidFill>
                <a:latin typeface="Calibri"/>
                <a:ea typeface="DejaVu Sans"/>
              </a:rPr>
              <a:t>correlation</a:t>
            </a: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:</a:t>
            </a:r>
            <a:endParaRPr lang="es-ES" sz="2200" b="0" strike="noStrike" spc="-1">
              <a:latin typeface="Arial"/>
            </a:endParaRPr>
          </a:p>
        </p:txBody>
      </p:sp>
      <p:sp>
        <p:nvSpPr>
          <p:cNvPr id="271" name="TextShape 4"/>
          <p:cNvSpPr txBox="1"/>
          <p:nvPr/>
        </p:nvSpPr>
        <p:spPr>
          <a:xfrm>
            <a:off x="2592000" y="5900040"/>
            <a:ext cx="6310080" cy="7398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We can observe that there is no correlation in both results.</a:t>
            </a:r>
            <a:endParaRPr lang="es-E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CustomShape 1"/>
          <p:cNvSpPr/>
          <p:nvPr/>
        </p:nvSpPr>
        <p:spPr>
          <a:xfrm>
            <a:off x="8310600" y="334080"/>
            <a:ext cx="30862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0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2</a:t>
            </a:r>
            <a:r>
              <a:rPr lang="es-ES" sz="2000" b="1" strike="noStrike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.</a:t>
            </a:r>
            <a:r>
              <a:rPr lang="es-ES" sz="2000" b="1" spc="-1" dirty="0">
                <a:solidFill>
                  <a:srgbClr val="FF6600"/>
                </a:solidFill>
                <a:latin typeface="Arial"/>
                <a:ea typeface="DejaVu Sans"/>
                <a:cs typeface="Arial"/>
              </a:rPr>
              <a:t> TMVA vs Python</a:t>
            </a:r>
            <a:endParaRPr lang="es-ES" sz="2000" spc="-1" dirty="0">
              <a:ea typeface="+mn-lt"/>
              <a:cs typeface="+mn-lt"/>
            </a:endParaRPr>
          </a:p>
          <a:p>
            <a:pPr algn="ctr">
              <a:lnSpc>
                <a:spcPct val="100000"/>
              </a:lnSpc>
            </a:pPr>
            <a:endParaRPr lang="es-ES" sz="20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73" name="CustomShape 2"/>
          <p:cNvSpPr/>
          <p:nvPr/>
        </p:nvSpPr>
        <p:spPr>
          <a:xfrm>
            <a:off x="11232360" y="6408000"/>
            <a:ext cx="81432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74" name="Imagen 273"/>
          <p:cNvPicPr/>
          <p:nvPr/>
        </p:nvPicPr>
        <p:blipFill>
          <a:blip r:embed="rId2"/>
          <a:stretch/>
        </p:blipFill>
        <p:spPr>
          <a:xfrm>
            <a:off x="144000" y="1728000"/>
            <a:ext cx="5851080" cy="4388040"/>
          </a:xfrm>
          <a:prstGeom prst="rect">
            <a:avLst/>
          </a:prstGeom>
          <a:ln>
            <a:noFill/>
          </a:ln>
        </p:spPr>
      </p:pic>
      <p:pic>
        <p:nvPicPr>
          <p:cNvPr id="275" name="Imagen 274"/>
          <p:cNvPicPr/>
          <p:nvPr/>
        </p:nvPicPr>
        <p:blipFill>
          <a:blip r:embed="rId3"/>
          <a:stretch/>
        </p:blipFill>
        <p:spPr>
          <a:xfrm>
            <a:off x="6120000" y="1728000"/>
            <a:ext cx="5851080" cy="4388040"/>
          </a:xfrm>
          <a:prstGeom prst="rect">
            <a:avLst/>
          </a:prstGeom>
          <a:ln>
            <a:noFill/>
          </a:ln>
        </p:spPr>
      </p:pic>
      <p:sp>
        <p:nvSpPr>
          <p:cNvPr id="276" name="CustomShape 3"/>
          <p:cNvSpPr/>
          <p:nvPr/>
        </p:nvSpPr>
        <p:spPr>
          <a:xfrm>
            <a:off x="897840" y="1224000"/>
            <a:ext cx="10478160" cy="415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Third experiment results for background </a:t>
            </a:r>
            <a:r>
              <a:rPr lang="es-ES" sz="2200" b="1" strike="noStrike" spc="-1">
                <a:solidFill>
                  <a:srgbClr val="111111"/>
                </a:solidFill>
                <a:latin typeface="Calibri"/>
                <a:ea typeface="DejaVu Sans"/>
              </a:rPr>
              <a:t>correlation</a:t>
            </a: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:</a:t>
            </a:r>
            <a:endParaRPr lang="es-ES" sz="2200" b="0" strike="noStrike" spc="-1">
              <a:latin typeface="Arial"/>
            </a:endParaRPr>
          </a:p>
        </p:txBody>
      </p:sp>
      <p:sp>
        <p:nvSpPr>
          <p:cNvPr id="277" name="TextShape 4"/>
          <p:cNvSpPr txBox="1"/>
          <p:nvPr/>
        </p:nvSpPr>
        <p:spPr>
          <a:xfrm>
            <a:off x="2016000" y="6136560"/>
            <a:ext cx="7962120" cy="4154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1C1C1C"/>
                </a:solidFill>
                <a:latin typeface="Calibri"/>
              </a:rPr>
              <a:t>We can observe that there is correlation in both results.</a:t>
            </a:r>
            <a:endParaRPr lang="es-E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CustomShape 1"/>
          <p:cNvSpPr/>
          <p:nvPr/>
        </p:nvSpPr>
        <p:spPr>
          <a:xfrm>
            <a:off x="8310600" y="334080"/>
            <a:ext cx="30862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s-ES" sz="3600" b="1" spc="-1" dirty="0">
                <a:solidFill>
                  <a:srgbClr val="FF6600"/>
                </a:solidFill>
                <a:latin typeface="Terminal Dosis"/>
                <a:ea typeface="DejaVu Sans"/>
              </a:rPr>
              <a:t>2</a:t>
            </a:r>
            <a:r>
              <a:rPr lang="es-ES" sz="3600" b="1" strike="noStrike" spc="-1" dirty="0">
                <a:solidFill>
                  <a:srgbClr val="FF6600"/>
                </a:solidFill>
                <a:latin typeface="Terminal Dosis"/>
                <a:ea typeface="DejaVu Sans"/>
              </a:rPr>
              <a:t>. </a:t>
            </a:r>
            <a:r>
              <a:rPr lang="es-ES" sz="2600" b="1" strike="noStrike" spc="-1" dirty="0" err="1">
                <a:solidFill>
                  <a:srgbClr val="FF6600"/>
                </a:solidFill>
                <a:latin typeface="Terminal Dosis"/>
                <a:ea typeface="DejaVu Sans"/>
              </a:rPr>
              <a:t>Conclusions</a:t>
            </a:r>
            <a:endParaRPr lang="es-ES" sz="2600" b="0" strike="noStrike" spc="-1" dirty="0" err="1">
              <a:latin typeface="Arial"/>
            </a:endParaRPr>
          </a:p>
        </p:txBody>
      </p:sp>
      <p:sp>
        <p:nvSpPr>
          <p:cNvPr id="279" name="CustomShape 2"/>
          <p:cNvSpPr/>
          <p:nvPr/>
        </p:nvSpPr>
        <p:spPr>
          <a:xfrm>
            <a:off x="11232360" y="6408000"/>
            <a:ext cx="81432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0" name="CustomShape 3"/>
          <p:cNvSpPr/>
          <p:nvPr/>
        </p:nvSpPr>
        <p:spPr>
          <a:xfrm>
            <a:off x="897840" y="1224000"/>
            <a:ext cx="9470160" cy="482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342900" indent="-342900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After three different results we concluded that the best results were available using Scikit-Learn instead of TMVA.</a:t>
            </a:r>
            <a:endParaRPr lang="es-ES" sz="2200" b="0" strike="noStrike" spc="-1">
              <a:latin typeface="Arial"/>
            </a:endParaRPr>
          </a:p>
          <a:p>
            <a:pPr marL="215900" indent="-2159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s-ES" sz="2200" b="0" strike="noStrike" spc="-1">
              <a:latin typeface="Arial"/>
            </a:endParaRPr>
          </a:p>
          <a:p>
            <a:pPr marL="774700" lvl="2" indent="-342900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The ROC Curves in all cases we better for the scikit-learn results using the same parameters</a:t>
            </a:r>
            <a:endParaRPr lang="es-ES" sz="2200" b="0" strike="noStrike" spc="-1">
              <a:latin typeface="Arial"/>
            </a:endParaRPr>
          </a:p>
          <a:p>
            <a:pPr marL="774700" lvl="2" indent="-342900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•"/>
            </a:pPr>
            <a:endParaRPr lang="es-ES" sz="2200" b="0" strike="noStrike" spc="-1">
              <a:latin typeface="Arial"/>
            </a:endParaRPr>
          </a:p>
          <a:p>
            <a:pPr marL="774700" lvl="2" indent="-342900"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The correlation with the mass behaved similarly </a:t>
            </a:r>
            <a:r>
              <a:rPr lang="es-ES" sz="2200" spc="-1">
                <a:solidFill>
                  <a:srgbClr val="111111"/>
                </a:solidFill>
                <a:latin typeface="Calibri"/>
                <a:ea typeface="+mn-lt"/>
                <a:cs typeface="+mn-lt"/>
              </a:rPr>
              <a:t>enough in</a:t>
            </a: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 both cases</a:t>
            </a:r>
            <a:endParaRPr lang="es-ES" sz="2200" b="0" strike="noStrike" spc="-1">
              <a:latin typeface="Arial"/>
            </a:endParaRPr>
          </a:p>
          <a:p>
            <a:pPr marL="774700" lvl="2" indent="-342900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•"/>
            </a:pPr>
            <a:endParaRPr lang="es-ES" sz="2200" b="0" strike="noStrike" spc="-1">
              <a:latin typeface="Arial"/>
            </a:endParaRPr>
          </a:p>
          <a:p>
            <a:pPr marL="774700" lvl="2" indent="-342900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In conclusion the results obtained using Scikit-learn are prefered than the TMVA ones for the same problem and same specifications.</a:t>
            </a:r>
            <a:endParaRPr lang="es-E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CustomShape 1"/>
          <p:cNvSpPr/>
          <p:nvPr/>
        </p:nvSpPr>
        <p:spPr>
          <a:xfrm>
            <a:off x="8310600" y="334080"/>
            <a:ext cx="3086280" cy="516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s-ES" sz="2200" b="1" spc="-1" dirty="0">
                <a:solidFill>
                  <a:srgbClr val="FF6600"/>
                </a:solidFill>
                <a:latin typeface="Terminal Dosis"/>
                <a:ea typeface="DejaVu Sans"/>
              </a:rPr>
              <a:t>2</a:t>
            </a:r>
            <a:r>
              <a:rPr lang="es-ES" sz="2200" b="1" strike="noStrike" spc="-1" dirty="0">
                <a:solidFill>
                  <a:srgbClr val="FF6600"/>
                </a:solidFill>
                <a:latin typeface="Terminal Dosis"/>
                <a:ea typeface="DejaVu Sans"/>
              </a:rPr>
              <a:t>. Future </a:t>
            </a:r>
            <a:r>
              <a:rPr lang="es-ES" sz="2200" b="1" strike="noStrike" spc="-1" dirty="0" err="1">
                <a:solidFill>
                  <a:srgbClr val="FF6600"/>
                </a:solidFill>
                <a:latin typeface="Terminal Dosis"/>
                <a:ea typeface="DejaVu Sans"/>
              </a:rPr>
              <a:t>Work</a:t>
            </a:r>
            <a:endParaRPr lang="es-ES" sz="2200" b="0" strike="noStrike" spc="-1" dirty="0" err="1">
              <a:latin typeface="Arial"/>
            </a:endParaRPr>
          </a:p>
        </p:txBody>
      </p:sp>
      <p:sp>
        <p:nvSpPr>
          <p:cNvPr id="282" name="CustomShape 2"/>
          <p:cNvSpPr/>
          <p:nvPr/>
        </p:nvSpPr>
        <p:spPr>
          <a:xfrm>
            <a:off x="11232360" y="6408000"/>
            <a:ext cx="81432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3" name="CustomShape 3"/>
          <p:cNvSpPr/>
          <p:nvPr/>
        </p:nvSpPr>
        <p:spPr>
          <a:xfrm>
            <a:off x="897840" y="1224000"/>
            <a:ext cx="9470160" cy="4824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 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We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need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to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keep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proving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with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different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data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that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this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conclusion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is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correct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and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not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just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a singular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occasion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in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this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specific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data.</a:t>
            </a:r>
            <a:endParaRPr lang="es-ES" sz="2200" b="0" strike="noStrike" spc="-1" dirty="0">
              <a:latin typeface="Arial"/>
            </a:endParaRPr>
          </a:p>
          <a:p>
            <a:pPr marL="215900" indent="-215900">
              <a:lnSpc>
                <a:spcPct val="100000"/>
              </a:lnSpc>
              <a:buClr>
                <a:srgbClr val="000000"/>
              </a:buClr>
              <a:buAutoNum type="arabicParenR"/>
            </a:pPr>
            <a:endParaRPr lang="es-ES" sz="2200" b="0" strike="noStrike" spc="-1" dirty="0">
              <a:solidFill>
                <a:srgbClr val="111111"/>
              </a:solidFill>
              <a:latin typeface="Calibri"/>
            </a:endParaRPr>
          </a:p>
          <a:p>
            <a:pPr marL="215900" indent="-215900">
              <a:buClr>
                <a:srgbClr val="000000"/>
              </a:buClr>
              <a:buFontTx/>
              <a:buAutoNum type="arabicParenR"/>
            </a:pP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 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We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will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use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Pythia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to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generate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data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for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next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analysis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in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order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to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avoid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use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of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LHCb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data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that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can't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be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used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for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publications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outside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CERN.</a:t>
            </a: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endParaRPr lang="es-ES" sz="2200" spc="-1">
              <a:solidFill>
                <a:srgbClr val="000000"/>
              </a:solidFill>
              <a:latin typeface="Arial"/>
              <a:ea typeface="DejaVu Sans"/>
            </a:endParaRP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 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We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need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to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prove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why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results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under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same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specifications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work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better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for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our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module in </a:t>
            </a:r>
            <a:r>
              <a:rPr lang="es-ES" sz="2200" spc="-1">
                <a:solidFill>
                  <a:srgbClr val="111111"/>
                </a:solidFill>
                <a:latin typeface="Calibri"/>
                <a:ea typeface="DejaVu Sans"/>
              </a:rPr>
              <a:t>scikit-learn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Python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than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200" b="0" strike="noStrike" spc="-1" err="1">
                <a:solidFill>
                  <a:srgbClr val="111111"/>
                </a:solidFill>
                <a:latin typeface="Calibri"/>
                <a:ea typeface="DejaVu Sans"/>
              </a:rPr>
              <a:t>our</a:t>
            </a:r>
            <a:r>
              <a:rPr lang="es-ES" sz="22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module in TMVA Python.</a:t>
            </a:r>
            <a:r>
              <a:rPr lang="es-ES" sz="2200" spc="-1" dirty="0">
                <a:solidFill>
                  <a:srgbClr val="111111"/>
                </a:solidFill>
                <a:latin typeface="Calibri"/>
                <a:ea typeface="DejaVu Sans"/>
              </a:rPr>
              <a:t> </a:t>
            </a:r>
            <a:endParaRPr lang="es-ES" sz="2200" b="0" strike="noStrike" spc="-1">
              <a:latin typeface="Arial"/>
            </a:endParaRPr>
          </a:p>
          <a:p>
            <a:pPr marL="215900" indent="-2159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endParaRPr lang="es-ES" sz="2200" b="0" strike="noStrike" spc="-1">
              <a:latin typeface="Arial"/>
            </a:endParaRPr>
          </a:p>
          <a:p>
            <a:pPr marL="647700" lvl="2" indent="-2159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endParaRPr lang="es-ES" sz="22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CustomShape 1"/>
          <p:cNvSpPr/>
          <p:nvPr/>
        </p:nvSpPr>
        <p:spPr>
          <a:xfrm>
            <a:off x="0" y="2581200"/>
            <a:ext cx="7710120" cy="1288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4800" b="0" strike="noStrike" spc="-1">
                <a:solidFill>
                  <a:srgbClr val="FF6600"/>
                </a:solidFill>
                <a:latin typeface="Terminal Dosis"/>
                <a:ea typeface="DejaVu Sans"/>
              </a:rPr>
              <a:t>Introduction</a:t>
            </a:r>
            <a:endParaRPr lang="es-ES" sz="4800" b="0" strike="noStrike" spc="-1">
              <a:latin typeface="Arial"/>
            </a:endParaRPr>
          </a:p>
        </p:txBody>
      </p:sp>
      <p:sp>
        <p:nvSpPr>
          <p:cNvPr id="172" name="CustomShape 2"/>
          <p:cNvSpPr/>
          <p:nvPr/>
        </p:nvSpPr>
        <p:spPr>
          <a:xfrm>
            <a:off x="217080" y="152280"/>
            <a:ext cx="11474280" cy="1400760"/>
          </a:xfrm>
          <a:prstGeom prst="rect">
            <a:avLst/>
          </a:prstGeom>
          <a:solidFill>
            <a:srgbClr val="FFFFFF"/>
          </a:solidFill>
          <a:ln w="255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3" name="Line 3"/>
          <p:cNvSpPr/>
          <p:nvPr/>
        </p:nvSpPr>
        <p:spPr>
          <a:xfrm flipV="1">
            <a:off x="0" y="3596400"/>
            <a:ext cx="9082800" cy="6120"/>
          </a:xfrm>
          <a:prstGeom prst="line">
            <a:avLst/>
          </a:prstGeom>
          <a:ln w="28440">
            <a:solidFill>
              <a:srgbClr val="BE4B4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CustomShape 1"/>
          <p:cNvSpPr/>
          <p:nvPr/>
        </p:nvSpPr>
        <p:spPr>
          <a:xfrm>
            <a:off x="0" y="2581200"/>
            <a:ext cx="7710120" cy="1288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4800" b="0" strike="noStrike" spc="-1">
                <a:solidFill>
                  <a:srgbClr val="FF6600"/>
                </a:solidFill>
                <a:latin typeface="Terminal Dosis"/>
                <a:ea typeface="DejaVu Sans"/>
              </a:rPr>
              <a:t>LHCb Analysis</a:t>
            </a:r>
            <a:endParaRPr lang="es-ES" sz="4800" b="0" strike="noStrike" spc="-1">
              <a:latin typeface="Arial"/>
            </a:endParaRPr>
          </a:p>
        </p:txBody>
      </p:sp>
      <p:sp>
        <p:nvSpPr>
          <p:cNvPr id="285" name="CustomShape 2"/>
          <p:cNvSpPr/>
          <p:nvPr/>
        </p:nvSpPr>
        <p:spPr>
          <a:xfrm>
            <a:off x="217080" y="152280"/>
            <a:ext cx="11474280" cy="1400760"/>
          </a:xfrm>
          <a:prstGeom prst="rect">
            <a:avLst/>
          </a:prstGeom>
          <a:solidFill>
            <a:srgbClr val="FFFFFF"/>
          </a:solidFill>
          <a:ln w="255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6" name="Line 3"/>
          <p:cNvSpPr/>
          <p:nvPr/>
        </p:nvSpPr>
        <p:spPr>
          <a:xfrm flipV="1">
            <a:off x="0" y="3596400"/>
            <a:ext cx="9082800" cy="6120"/>
          </a:xfrm>
          <a:prstGeom prst="line">
            <a:avLst/>
          </a:prstGeom>
          <a:ln w="28440">
            <a:solidFill>
              <a:srgbClr val="BE4B4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000" b="1" strike="noStrike" spc="-1" dirty="0">
                <a:solidFill>
                  <a:srgbClr val="FF6600"/>
                </a:solidFill>
                <a:latin typeface="Terminal Dosis"/>
                <a:ea typeface="DejaVu Sans"/>
              </a:rPr>
              <a:t>3. </a:t>
            </a:r>
            <a:r>
              <a:rPr lang="es-ES" sz="2000" b="1" spc="-1" dirty="0" err="1">
                <a:solidFill>
                  <a:srgbClr val="FF6600"/>
                </a:solidFill>
                <a:latin typeface="Terminal Dosis"/>
                <a:ea typeface="DejaVu Sans"/>
              </a:rPr>
              <a:t>LHCb</a:t>
            </a:r>
            <a:r>
              <a:rPr lang="es-ES" sz="2000" b="1" spc="-1" dirty="0">
                <a:solidFill>
                  <a:srgbClr val="FF6600"/>
                </a:solidFill>
                <a:latin typeface="Terminal Dosis"/>
                <a:ea typeface="DejaVu Sans"/>
              </a:rPr>
              <a:t> </a:t>
            </a:r>
            <a:endParaRPr lang="es-ES" sz="20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88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89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28626B3C-F0D7-4901-AF7B-750ADCF29297}" type="slidenum">
              <a:rPr lang="es-ES" sz="1800" b="0" strike="noStrike" spc="-1">
                <a:latin typeface="Arial"/>
              </a:rPr>
              <a:t>31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90" name="CustomShape 4"/>
          <p:cNvSpPr/>
          <p:nvPr/>
        </p:nvSpPr>
        <p:spPr>
          <a:xfrm>
            <a:off x="288000" y="1233000"/>
            <a:ext cx="11663640" cy="47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endParaRPr lang="es-ES" sz="1800" b="0" strike="noStrike" spc="-1">
              <a:latin typeface="Arial"/>
            </a:endParaRPr>
          </a:p>
          <a:p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Another line of work of the thesis is to </a:t>
            </a:r>
            <a:r>
              <a:rPr lang="es-ES" sz="2400" spc="-1">
                <a:solidFill>
                  <a:srgbClr val="111111"/>
                </a:solidFill>
                <a:latin typeface="Calibri"/>
                <a:ea typeface="DejaVu Sans"/>
              </a:rPr>
              <a:t>help in</a:t>
            </a: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 different analysis in the </a:t>
            </a:r>
            <a:r>
              <a:rPr lang="es-ES" sz="2400" spc="-1">
                <a:solidFill>
                  <a:srgbClr val="111111"/>
                </a:solidFill>
                <a:latin typeface="Calibri"/>
                <a:ea typeface="DejaVu Sans"/>
              </a:rPr>
              <a:t>LHCb collaboration</a:t>
            </a: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.</a:t>
            </a:r>
            <a:r>
              <a:rPr lang="es-ES" sz="2400" spc="-1">
                <a:solidFill>
                  <a:srgbClr val="111111"/>
                </a:solidFill>
                <a:latin typeface="Calibri"/>
                <a:ea typeface="DejaVu Sans"/>
              </a:rPr>
              <a:t> </a:t>
            </a: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We got three different groups of data:</a:t>
            </a:r>
            <a:endParaRPr lang="es-ES" sz="2400" b="0" strike="noStrike" spc="-1">
              <a:latin typeface="Arial"/>
            </a:endParaRPr>
          </a:p>
          <a:p>
            <a:pPr marL="863600" lvl="3" indent="-215265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s-ES" sz="2400" b="0" strike="noStrike" spc="-1">
              <a:latin typeface="Arial"/>
            </a:endParaRPr>
          </a:p>
          <a:p>
            <a:pPr marL="991235" lvl="3" indent="-342900"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400" spc="-1">
                <a:latin typeface="Arial"/>
                <a:cs typeface="Arial"/>
              </a:rPr>
              <a:t>Ds→ η' (→π⁺ π⁻ µ⁺ µ⁻ ) + π</a:t>
            </a:r>
            <a:endParaRPr lang="es-ES" sz="2400" b="0" strike="noStrike" spc="-1" dirty="0">
              <a:solidFill>
                <a:srgbClr val="111111"/>
              </a:solidFill>
              <a:latin typeface="Calibri"/>
            </a:endParaRPr>
          </a:p>
          <a:p>
            <a:pPr marL="991235" lvl="3" indent="-342900"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400" spc="-1">
                <a:latin typeface="Arial"/>
                <a:ea typeface="DejaVu Sans"/>
                <a:cs typeface="Arial"/>
              </a:rPr>
              <a:t>Ds→ η' (→ µ⁺ µ⁻ </a:t>
            </a:r>
            <a:r>
              <a:rPr lang="es-ES" sz="2400" b="0" strike="noStrike" spc="-1">
                <a:latin typeface="Arial"/>
                <a:ea typeface="DejaVu Sans"/>
                <a:cs typeface="Arial"/>
              </a:rPr>
              <a:t>) </a:t>
            </a:r>
            <a:r>
              <a:rPr lang="es-ES" sz="2400" spc="-1">
                <a:latin typeface="Arial"/>
                <a:ea typeface="DejaVu Sans"/>
                <a:cs typeface="Arial"/>
              </a:rPr>
              <a:t>+ π</a:t>
            </a:r>
            <a:endParaRPr lang="es-ES" sz="2400" b="0" strike="noStrike" spc="-1">
              <a:latin typeface="Arial"/>
            </a:endParaRPr>
          </a:p>
          <a:p>
            <a:pPr marL="991235" lvl="3" indent="-342900"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400" b="0" strike="noStrike" spc="-1">
                <a:latin typeface="Arial"/>
                <a:ea typeface="DejaVu Sans"/>
                <a:cs typeface="Arial"/>
              </a:rPr>
              <a:t>Ds→</a:t>
            </a:r>
            <a:r>
              <a:rPr lang="es-ES" sz="2400" spc="-1">
                <a:latin typeface="Arial"/>
                <a:ea typeface="DejaVu Sans"/>
                <a:cs typeface="Arial"/>
              </a:rPr>
              <a:t> η (→ µ⁺ µ⁻ </a:t>
            </a:r>
            <a:r>
              <a:rPr lang="es-ES" sz="2400" b="0" strike="noStrike" spc="-1">
                <a:latin typeface="Arial"/>
                <a:ea typeface="DejaVu Sans"/>
                <a:cs typeface="Arial"/>
              </a:rPr>
              <a:t>) </a:t>
            </a:r>
            <a:r>
              <a:rPr lang="es-ES" sz="2400" spc="-1">
                <a:latin typeface="Arial"/>
                <a:ea typeface="DejaVu Sans"/>
                <a:cs typeface="Arial"/>
              </a:rPr>
              <a:t>+ π</a:t>
            </a: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In this case we want to measure the branching fractions of the decays that are theoretically predicted, this experimental measurement is useful for understanding Chiral Perturbation Theory.</a:t>
            </a:r>
            <a:r>
              <a:rPr lang="es-ES" sz="2400" spc="-1">
                <a:solidFill>
                  <a:srgbClr val="111111"/>
                </a:solidFill>
                <a:latin typeface="Calibri"/>
                <a:ea typeface="DejaVu Sans"/>
              </a:rPr>
              <a:t> [1]</a:t>
            </a:r>
            <a:endParaRPr lang="es-ES" sz="2400" spc="-1">
              <a:solidFill>
                <a:srgbClr val="000000"/>
              </a:solidFill>
              <a:latin typeface="Arial"/>
              <a:ea typeface="DejaVu Sans"/>
            </a:endParaRPr>
          </a:p>
          <a:p>
            <a:endParaRPr lang="es-ES" sz="2400" spc="-1" dirty="0">
              <a:solidFill>
                <a:srgbClr val="111111"/>
              </a:solidFill>
              <a:latin typeface="Calibri"/>
              <a:ea typeface="DejaVu Sans"/>
            </a:endParaRPr>
          </a:p>
          <a:p>
            <a:r>
              <a:rPr lang="es-ES" sz="1600" spc="-1">
                <a:solidFill>
                  <a:srgbClr val="111111"/>
                </a:solidFill>
                <a:latin typeface="Calibri"/>
              </a:rPr>
              <a:t>1.</a:t>
            </a:r>
            <a:r>
              <a:rPr lang="es-ES" sz="1200" b="1" cap="all"/>
              <a:t>GAN, L., KUBIS, B., PASSEMAR, E. Y TULIN, S.</a:t>
            </a:r>
            <a:endParaRPr lang="es-ES" sz="1200" spc="-1">
              <a:latin typeface="Arial"/>
              <a:ea typeface="DejaVu Sans"/>
            </a:endParaRPr>
          </a:p>
          <a:p>
            <a:r>
              <a:rPr lang="es-ES" sz="1200"/>
              <a:t>Precision tests of fundamental physics with $\eta$ and $\eta^\prime$ mesons</a:t>
            </a:r>
          </a:p>
          <a:p>
            <a:endParaRPr lang="es-ES" sz="2400" b="0" strike="noStrike" spc="-1" dirty="0">
              <a:solidFill>
                <a:srgbClr val="111111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000" b="1" strike="noStrike" spc="-1" dirty="0">
                <a:solidFill>
                  <a:srgbClr val="FF6600"/>
                </a:solidFill>
                <a:latin typeface="Terminal Dosis"/>
                <a:ea typeface="DejaVu Sans"/>
              </a:rPr>
              <a:t>3. </a:t>
            </a:r>
            <a:r>
              <a:rPr lang="es-ES" sz="2000" b="1" spc="-1" err="1">
                <a:solidFill>
                  <a:srgbClr val="FF6600"/>
                </a:solidFill>
                <a:latin typeface="Terminal Dosis"/>
              </a:rPr>
              <a:t>LHCb</a:t>
            </a:r>
            <a:r>
              <a:rPr lang="es-ES" sz="2000" b="1" spc="-1" dirty="0">
                <a:solidFill>
                  <a:srgbClr val="FF6600"/>
                </a:solidFill>
                <a:latin typeface="Terminal Dosis"/>
              </a:rPr>
              <a:t> </a:t>
            </a:r>
          </a:p>
        </p:txBody>
      </p:sp>
      <p:sp>
        <p:nvSpPr>
          <p:cNvPr id="292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3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0FEDD83A-5A8E-45CB-BFCE-5D50C038AF76}" type="slidenum">
              <a:rPr lang="es-ES" sz="1800" b="0" strike="noStrike" spc="-1">
                <a:latin typeface="Arial"/>
              </a:rPr>
              <a:t>32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294" name="CustomShape 4"/>
          <p:cNvSpPr/>
          <p:nvPr/>
        </p:nvSpPr>
        <p:spPr>
          <a:xfrm>
            <a:off x="288000" y="1233000"/>
            <a:ext cx="11663640" cy="475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endParaRPr lang="es-E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Our goal was to create a Python module, using the same Machine Learning algorithm as before (BDT), to get the results of the classification for the three different types of data:</a:t>
            </a: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 marL="991235" lvl="3" indent="-342900">
              <a:buClr>
                <a:srgbClr val="000000"/>
              </a:buClr>
              <a:buSzPct val="45000"/>
              <a:buFont typeface="Arial,Sans-Serif"/>
              <a:buChar char="•"/>
            </a:pPr>
            <a:r>
              <a:rPr lang="es-ES" sz="2400" b="0" strike="noStrike" spc="-1">
                <a:latin typeface="Arial"/>
                <a:ea typeface="DejaVu Sans"/>
                <a:cs typeface="Arial"/>
              </a:rPr>
              <a:t>Ds→</a:t>
            </a:r>
            <a:r>
              <a:rPr lang="es-ES" sz="2400" spc="-1">
                <a:latin typeface="Arial"/>
                <a:ea typeface="DejaVu Sans"/>
                <a:cs typeface="Arial"/>
              </a:rPr>
              <a:t> η' (→π⁺ π⁻ µ⁺ µ⁻ </a:t>
            </a:r>
            <a:r>
              <a:rPr lang="es-ES" sz="2400" b="0" strike="noStrike" spc="-1">
                <a:latin typeface="Arial"/>
                <a:ea typeface="DejaVu Sans"/>
                <a:cs typeface="Arial"/>
              </a:rPr>
              <a:t>) </a:t>
            </a:r>
            <a:r>
              <a:rPr lang="es-ES" sz="2400" spc="-1">
                <a:latin typeface="Arial"/>
                <a:ea typeface="DejaVu Sans"/>
                <a:cs typeface="Arial"/>
              </a:rPr>
              <a:t>+ π</a:t>
            </a:r>
            <a:endParaRPr lang="es-ES" sz="2400" b="0" strike="noStrike" spc="-1">
              <a:ea typeface="+mn-lt"/>
              <a:cs typeface="+mn-lt"/>
            </a:endParaRPr>
          </a:p>
          <a:p>
            <a:pPr marL="991235" lvl="3" indent="-342900">
              <a:buClr>
                <a:srgbClr val="000000"/>
              </a:buClr>
              <a:buSzPct val="45000"/>
              <a:buFont typeface="Arial,Sans-Serif"/>
              <a:buChar char="•"/>
            </a:pPr>
            <a:r>
              <a:rPr lang="es-ES" sz="2400" b="0" strike="noStrike" spc="-1">
                <a:latin typeface="Arial"/>
                <a:ea typeface="DejaVu Sans"/>
                <a:cs typeface="Arial"/>
              </a:rPr>
              <a:t>Ds→</a:t>
            </a:r>
            <a:r>
              <a:rPr lang="es-ES" sz="2400" spc="-1">
                <a:latin typeface="Arial"/>
                <a:ea typeface="DejaVu Sans"/>
                <a:cs typeface="Arial"/>
              </a:rPr>
              <a:t> η' (→ µ⁺ µ⁻</a:t>
            </a:r>
            <a:r>
              <a:rPr lang="es-ES" sz="2400" b="0" strike="noStrike" spc="-1">
                <a:latin typeface="Arial"/>
                <a:ea typeface="DejaVu Sans"/>
                <a:cs typeface="Arial"/>
              </a:rPr>
              <a:t> ) </a:t>
            </a:r>
            <a:r>
              <a:rPr lang="es-ES" sz="2400" spc="-1">
                <a:latin typeface="Arial"/>
                <a:ea typeface="DejaVu Sans"/>
                <a:cs typeface="Arial"/>
              </a:rPr>
              <a:t>+ π</a:t>
            </a:r>
            <a:endParaRPr lang="es-ES" sz="2400" b="0" strike="noStrike" spc="-1">
              <a:ea typeface="+mn-lt"/>
              <a:cs typeface="+mn-lt"/>
            </a:endParaRPr>
          </a:p>
          <a:p>
            <a:pPr marL="991235" lvl="3" indent="-342900">
              <a:buClr>
                <a:srgbClr val="000000"/>
              </a:buClr>
              <a:buSzPct val="45000"/>
              <a:buFont typeface="Arial,Sans-Serif"/>
              <a:buChar char="•"/>
            </a:pPr>
            <a:r>
              <a:rPr lang="es-ES" sz="2400" b="0" strike="noStrike" spc="-1">
                <a:latin typeface="Arial"/>
                <a:ea typeface="DejaVu Sans"/>
                <a:cs typeface="Arial"/>
              </a:rPr>
              <a:t>Ds→</a:t>
            </a:r>
            <a:r>
              <a:rPr lang="es-ES" sz="2400" spc="-1">
                <a:latin typeface="Arial"/>
                <a:ea typeface="DejaVu Sans"/>
                <a:cs typeface="Arial"/>
              </a:rPr>
              <a:t> η </a:t>
            </a:r>
            <a:r>
              <a:rPr lang="es-ES" sz="2400" b="0" strike="noStrike" spc="-1">
                <a:latin typeface="Arial"/>
                <a:ea typeface="DejaVu Sans"/>
                <a:cs typeface="Arial"/>
              </a:rPr>
              <a:t>(</a:t>
            </a:r>
            <a:r>
              <a:rPr lang="es-ES" sz="2400" spc="-1">
                <a:latin typeface="Arial"/>
                <a:ea typeface="DejaVu Sans"/>
                <a:cs typeface="Arial"/>
              </a:rPr>
              <a:t>→ µ⁺ µ⁻ </a:t>
            </a:r>
            <a:r>
              <a:rPr lang="es-ES" sz="2400" b="0" strike="noStrike" spc="-1">
                <a:latin typeface="Arial"/>
                <a:ea typeface="DejaVu Sans"/>
                <a:cs typeface="Arial"/>
              </a:rPr>
              <a:t>) </a:t>
            </a:r>
            <a:r>
              <a:rPr lang="es-ES" sz="2400" spc="-1">
                <a:latin typeface="Arial"/>
                <a:ea typeface="DejaVu Sans"/>
                <a:cs typeface="Arial"/>
              </a:rPr>
              <a:t>+ π</a:t>
            </a:r>
            <a:endParaRPr lang="es-ES"/>
          </a:p>
          <a:p>
            <a:pPr marL="342900" indent="-3429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es-ES" sz="2400" b="0" strike="noStrike" spc="-1">
              <a:latin typeface="Arial"/>
            </a:endParaRPr>
          </a:p>
          <a:p>
            <a:pPr marL="342900" indent="-342900">
              <a:buClr>
                <a:srgbClr val="000000"/>
              </a:buClr>
              <a:buFont typeface="Arial"/>
              <a:buChar char="•"/>
            </a:pPr>
            <a:r>
              <a:rPr lang="es-ES" sz="2400" spc="-1">
                <a:solidFill>
                  <a:srgbClr val="111111"/>
                </a:solidFill>
                <a:latin typeface="Calibri"/>
                <a:ea typeface="DejaVu Sans"/>
              </a:rPr>
              <a:t>We used as data the LHCb RUN2 dataset including 2016, 2017 and 2018. As</a:t>
            </a: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 the data we had was not extensive we decide to use a K-fold of the different years as training for the others. We compared the variables of the different years to prove that the data was similar enough to train the 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models.</a:t>
            </a:r>
            <a:endParaRPr lang="es-ES" sz="2400" b="0" strike="noStrike" spc="-1" dirty="0">
              <a:latin typeface="Arial"/>
            </a:endParaRPr>
          </a:p>
          <a:p>
            <a:pPr marL="215900" indent="-21590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 marL="863600" lvl="3" indent="-215265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pc="-1" dirty="0">
                <a:solidFill>
                  <a:srgbClr val="FF6600"/>
                </a:solidFill>
                <a:latin typeface="Terminal Dosis"/>
                <a:cs typeface="Arial"/>
              </a:rPr>
              <a:t>3. </a:t>
            </a:r>
            <a:r>
              <a:rPr lang="es-ES" sz="2400" b="1" spc="-1" dirty="0" err="1">
                <a:solidFill>
                  <a:srgbClr val="FF6600"/>
                </a:solidFill>
                <a:latin typeface="Terminal Dosis"/>
                <a:cs typeface="Arial"/>
              </a:rPr>
              <a:t>LHCb</a:t>
            </a:r>
            <a:endParaRPr lang="es-ES" sz="2400" b="1" strike="noStrike" spc="-1" dirty="0" err="1">
              <a:solidFill>
                <a:srgbClr val="FF6600"/>
              </a:solidFill>
              <a:latin typeface="Terminal Dosis"/>
              <a:cs typeface="Arial"/>
            </a:endParaRPr>
          </a:p>
        </p:txBody>
      </p:sp>
      <p:sp>
        <p:nvSpPr>
          <p:cNvPr id="208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9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F92E12E2-DFC3-4C7D-80C3-4837DBE99971}" type="slidenum">
              <a:rPr lang="es-ES" sz="1800" b="0" strike="noStrike" spc="-1">
                <a:latin typeface="Arial"/>
              </a:rPr>
              <a:t>33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7D0A6C1E-55FA-4374-B950-80D770615C10}"/>
              </a:ext>
            </a:extLst>
          </p:cNvPr>
          <p:cNvSpPr txBox="1"/>
          <p:nvPr/>
        </p:nvSpPr>
        <p:spPr>
          <a:xfrm>
            <a:off x="547868" y="1290577"/>
            <a:ext cx="4759124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>
                <a:solidFill>
                  <a:srgbClr val="111111"/>
                </a:solidFill>
                <a:latin typeface="Calibri"/>
              </a:rPr>
              <a:t> </a:t>
            </a:r>
            <a:r>
              <a:rPr lang="es-ES"/>
              <a:t>Ds→ η' (→ </a:t>
            </a:r>
            <a:r>
              <a:rPr lang="es-ES">
                <a:ea typeface="+mn-lt"/>
                <a:cs typeface="+mn-lt"/>
              </a:rPr>
              <a:t>π⁺ π⁻ </a:t>
            </a:r>
            <a:r>
              <a:rPr lang="es-ES"/>
              <a:t>µ⁺ µ⁻ ) + π</a:t>
            </a:r>
            <a:r>
              <a:rPr lang="es-ES">
                <a:solidFill>
                  <a:srgbClr val="000000"/>
                </a:solidFill>
                <a:latin typeface="Arial"/>
              </a:rPr>
              <a:t> variables :</a:t>
            </a:r>
            <a:endParaRPr lang="es-ES" dirty="0">
              <a:solidFill>
                <a:srgbClr val="000000"/>
              </a:solidFill>
              <a:latin typeface="Arial"/>
            </a:endParaRPr>
          </a:p>
          <a:p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'etap_IPCHI2_OWNPV'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'etap_FDCHI2_OWNPV'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'etap_VCHI2PERDOF'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'etap_PT'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'Ds_IPCHI2_OWNPV'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'Ds_FDCHI2_OWNPV',</a:t>
            </a:r>
            <a:endParaRPr lang="es-ES" dirty="0"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'Ds_VCHI2PERDOF'</a:t>
            </a: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'Ds_PT'</a:t>
            </a: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'pi_PT', </a:t>
            </a:r>
          </a:p>
          <a:p>
            <a:pPr marL="285750" indent="-285750">
              <a:buFont typeface="Arial"/>
              <a:buChar char="•"/>
            </a:pPr>
            <a:r>
              <a:rPr lang="es-ES">
                <a:ea typeface="+mn-lt"/>
                <a:cs typeface="+mn-lt"/>
              </a:rPr>
              <a:t>'pi_IPCHI2_OWNPV'</a:t>
            </a:r>
          </a:p>
          <a:p>
            <a:endParaRPr lang="es-ES" dirty="0">
              <a:solidFill>
                <a:srgbClr val="111111"/>
              </a:solidFill>
              <a:latin typeface="Calibri"/>
            </a:endParaRPr>
          </a:p>
          <a:p>
            <a:endParaRPr lang="es-ES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2107F15-7436-4097-AF78-D5F3652661F6}"/>
              </a:ext>
            </a:extLst>
          </p:cNvPr>
          <p:cNvSpPr txBox="1"/>
          <p:nvPr/>
        </p:nvSpPr>
        <p:spPr>
          <a:xfrm>
            <a:off x="4078147" y="1772855"/>
            <a:ext cx="3418389" cy="34163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Char char="•"/>
            </a:pPr>
            <a:r>
              <a:rPr lang="es-ES">
                <a:cs typeface="Arial"/>
              </a:rPr>
              <a:t>'pip_eta_PT'</a:t>
            </a:r>
            <a:endParaRPr lang="es-ES"/>
          </a:p>
          <a:p>
            <a:pPr>
              <a:buChar char="•"/>
            </a:pPr>
            <a:r>
              <a:rPr lang="es-ES">
                <a:cs typeface="Arial"/>
              </a:rPr>
              <a:t> 'pip_eta_IPCHI2_OWNPV'</a:t>
            </a:r>
          </a:p>
          <a:p>
            <a:pPr>
              <a:buChar char="•"/>
            </a:pPr>
            <a:r>
              <a:rPr lang="es-ES">
                <a:cs typeface="Arial"/>
              </a:rPr>
              <a:t> 'pim_eta_PT'</a:t>
            </a:r>
          </a:p>
          <a:p>
            <a:pPr>
              <a:buChar char="•"/>
            </a:pPr>
            <a:r>
              <a:rPr lang="es-ES" dirty="0">
                <a:cs typeface="Arial"/>
              </a:rPr>
              <a:t> </a:t>
            </a:r>
            <a:r>
              <a:rPr lang="es-ES">
                <a:cs typeface="Arial"/>
              </a:rPr>
              <a:t>'pim_eta_IPCHI2_OWNPV'</a:t>
            </a:r>
          </a:p>
          <a:p>
            <a:pPr>
              <a:buChar char="•"/>
            </a:pPr>
            <a:r>
              <a:rPr lang="es-ES">
                <a:cs typeface="Arial"/>
              </a:rPr>
              <a:t> 'mup_PT'</a:t>
            </a:r>
            <a:endParaRPr lang="es-ES"/>
          </a:p>
          <a:p>
            <a:pPr>
              <a:buChar char="•"/>
            </a:pPr>
            <a:r>
              <a:rPr lang="es-ES">
                <a:cs typeface="Arial"/>
              </a:rPr>
              <a:t> 'mup_IPCHI2_OWNPV' </a:t>
            </a:r>
          </a:p>
          <a:p>
            <a:pPr>
              <a:buChar char="•"/>
            </a:pPr>
            <a:r>
              <a:rPr lang="es-ES">
                <a:cs typeface="Arial"/>
              </a:rPr>
              <a:t> 'mum_PT'</a:t>
            </a:r>
          </a:p>
          <a:p>
            <a:pPr>
              <a:buChar char="•"/>
            </a:pPr>
            <a:r>
              <a:rPr lang="es-ES" dirty="0">
                <a:cs typeface="Arial"/>
              </a:rPr>
              <a:t> </a:t>
            </a:r>
            <a:r>
              <a:rPr lang="es-ES">
                <a:cs typeface="Arial"/>
              </a:rPr>
              <a:t>'mum_IPCHI2_OWNPV']​</a:t>
            </a:r>
            <a:endParaRPr lang="es-ES"/>
          </a:p>
          <a:p>
            <a:r>
              <a:rPr lang="en-US">
                <a:cs typeface="Segoe UI"/>
              </a:rPr>
              <a:t>​</a:t>
            </a:r>
          </a:p>
          <a:p>
            <a:r>
              <a:rPr lang="en-US">
                <a:cs typeface="Segoe UI"/>
              </a:rPr>
              <a:t>Correlation: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>
                <a:cs typeface="Segoe UI"/>
              </a:rPr>
              <a:t>'Ds_M'</a:t>
            </a:r>
            <a:endParaRPr lang="en-US" dirty="0">
              <a:cs typeface="Segoe UI"/>
            </a:endParaRPr>
          </a:p>
          <a:p>
            <a:pPr marL="285750" indent="-285750">
              <a:buFont typeface="Arial"/>
              <a:buChar char="•"/>
            </a:pPr>
            <a:r>
              <a:rPr lang="en-US">
                <a:cs typeface="Segoe UI"/>
              </a:rPr>
              <a:t>'etap_M'</a:t>
            </a:r>
            <a:endParaRPr lang="en-US" dirty="0">
              <a:cs typeface="Segoe UI"/>
            </a:endParaRP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8A26C5DB-B821-42DD-B4AE-7FDEDEAF4D2B}"/>
              </a:ext>
            </a:extLst>
          </p:cNvPr>
          <p:cNvSpPr txBox="1"/>
          <p:nvPr/>
        </p:nvSpPr>
        <p:spPr>
          <a:xfrm>
            <a:off x="7666299" y="1174831"/>
            <a:ext cx="3225478" cy="48013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dirty="0">
                <a:ea typeface="+mn-lt"/>
                <a:cs typeface="+mn-lt"/>
              </a:rPr>
              <a:t>Ds→ η' (→ </a:t>
            </a:r>
            <a:r>
              <a:rPr lang="es-ES" dirty="0">
                <a:cs typeface="Arial"/>
              </a:rPr>
              <a:t> </a:t>
            </a:r>
            <a:r>
              <a:rPr lang="es-ES">
                <a:ea typeface="+mn-lt"/>
                <a:cs typeface="+mn-lt"/>
              </a:rPr>
              <a:t>µ⁺ µ⁻ ) + π</a:t>
            </a:r>
            <a:r>
              <a:rPr lang="en-US"/>
              <a:t>' :</a:t>
            </a:r>
            <a:endParaRPr lang="es-ES"/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/>
              <a:t>'etap_IPCHI2_OWNPV'</a:t>
            </a:r>
            <a:endParaRPr lang="es-ES"/>
          </a:p>
          <a:p>
            <a:pPr marL="285750" indent="-285750">
              <a:buFont typeface="Arial"/>
              <a:buChar char="•"/>
            </a:pPr>
            <a:r>
              <a:rPr lang="en-US"/>
              <a:t>'etap_FDCHI2_OWNPV'</a:t>
            </a:r>
            <a:endParaRPr lang="es-ES"/>
          </a:p>
          <a:p>
            <a:pPr marL="285750" indent="-285750">
              <a:buFont typeface="Arial"/>
              <a:buChar char="•"/>
            </a:pPr>
            <a:r>
              <a:rPr lang="en-US"/>
              <a:t>'etap_VCHI2PERDOF'</a:t>
            </a:r>
            <a:endParaRPr lang="es-ES"/>
          </a:p>
          <a:p>
            <a:pPr marL="285750" indent="-285750">
              <a:buFont typeface="Arial"/>
              <a:buChar char="•"/>
            </a:pPr>
            <a:r>
              <a:rPr lang="en-US"/>
              <a:t>'etap_PT'</a:t>
            </a:r>
            <a:endParaRPr lang="es-ES"/>
          </a:p>
          <a:p>
            <a:pPr marL="285750" indent="-285750">
              <a:buFont typeface="Arial"/>
              <a:buChar char="•"/>
            </a:pPr>
            <a:r>
              <a:rPr lang="en-US"/>
              <a:t>'Ds_IPCHI2_OWNPV'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'Ds_FDCHI2_OWNPV'</a:t>
            </a:r>
            <a:endParaRPr lang="es-ES"/>
          </a:p>
          <a:p>
            <a:pPr marL="285750" indent="-285750">
              <a:buFont typeface="Arial"/>
              <a:buChar char="•"/>
            </a:pPr>
            <a:r>
              <a:rPr lang="en-US"/>
              <a:t>'Ds_VCHI2PERDOF'</a:t>
            </a:r>
            <a:endParaRPr lang="es-ES"/>
          </a:p>
          <a:p>
            <a:pPr marL="285750" indent="-285750">
              <a:buFont typeface="Arial"/>
              <a:buChar char="•"/>
            </a:pPr>
            <a:r>
              <a:rPr lang="en-US"/>
              <a:t>'Ds_PT'</a:t>
            </a:r>
            <a:endParaRPr lang="es-ES"/>
          </a:p>
          <a:p>
            <a:pPr marL="285750" indent="-285750">
              <a:buFont typeface="Arial"/>
              <a:buChar char="•"/>
            </a:pPr>
            <a:r>
              <a:rPr lang="en-US"/>
              <a:t>'pi_PT'</a:t>
            </a:r>
            <a:endParaRPr lang="es-ES"/>
          </a:p>
          <a:p>
            <a:pPr marL="285750" indent="-285750">
              <a:buFont typeface="Arial"/>
              <a:buChar char="•"/>
            </a:pPr>
            <a:r>
              <a:rPr lang="en-US"/>
              <a:t>'pi_IPCHI2_OWNPV'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r>
              <a:rPr lang="en-US">
                <a:ea typeface="+mn-lt"/>
                <a:cs typeface="+mn-lt"/>
              </a:rPr>
              <a:t>Correlation:</a:t>
            </a:r>
          </a:p>
          <a:p>
            <a:pPr marL="285750" indent="-285750">
              <a:buFont typeface="Arial,Sans-Serif"/>
              <a:buChar char="•"/>
            </a:pPr>
            <a:r>
              <a:rPr lang="en-US">
                <a:ea typeface="+mn-lt"/>
                <a:cs typeface="+mn-lt"/>
              </a:rPr>
              <a:t>'Ds_M'</a:t>
            </a:r>
          </a:p>
          <a:p>
            <a:pPr marL="285750" indent="-285750">
              <a:buFont typeface="Arial,Sans-Serif"/>
              <a:buChar char="•"/>
            </a:pPr>
            <a:r>
              <a:rPr lang="en-US">
                <a:ea typeface="+mn-lt"/>
                <a:cs typeface="+mn-lt"/>
              </a:rPr>
              <a:t>'etap_M'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26971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s-ES" sz="2400" b="1" spc="-1" dirty="0">
                <a:solidFill>
                  <a:srgbClr val="FF6600"/>
                </a:solidFill>
                <a:latin typeface="Terminal Dosis"/>
              </a:rPr>
              <a:t>3.LHCb</a:t>
            </a: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209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F92E12E2-DFC3-4C7D-80C3-4837DBE99971}" type="slidenum">
              <a:rPr lang="es-ES" sz="1800" b="0" strike="noStrike" spc="-1">
                <a:latin typeface="Arial"/>
              </a:rPr>
              <a:t>34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A95E99C-8C81-44C8-8003-443D223804BC}"/>
              </a:ext>
            </a:extLst>
          </p:cNvPr>
          <p:cNvSpPr txBox="1"/>
          <p:nvPr/>
        </p:nvSpPr>
        <p:spPr>
          <a:xfrm>
            <a:off x="904754" y="1338805"/>
            <a:ext cx="3727048" cy="452431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>
                <a:cs typeface="Arial"/>
              </a:rPr>
              <a:t>Ds→ η (→ µ⁺ µ⁻ ) + π:</a:t>
            </a:r>
            <a:r>
              <a:rPr lang="en-US">
                <a:cs typeface="Arial"/>
              </a:rPr>
              <a:t>​</a:t>
            </a:r>
            <a:endParaRPr lang="es-ES"/>
          </a:p>
          <a:p>
            <a:endParaRPr lang="en-US" dirty="0">
              <a:cs typeface="Arial"/>
            </a:endParaRPr>
          </a:p>
          <a:p>
            <a:pPr>
              <a:buChar char="•"/>
            </a:pPr>
            <a:r>
              <a:rPr lang="en-US">
                <a:cs typeface="Arial"/>
              </a:rPr>
              <a:t> 'eta_IPCHI2_OWNPV'</a:t>
            </a:r>
          </a:p>
          <a:p>
            <a:pPr>
              <a:buChar char="•"/>
            </a:pPr>
            <a:r>
              <a:rPr lang="en-US">
                <a:cs typeface="Arial"/>
              </a:rPr>
              <a:t> 'eta_FDCHI2_OWNPV'</a:t>
            </a:r>
          </a:p>
          <a:p>
            <a:pPr>
              <a:buChar char="•"/>
            </a:pPr>
            <a:r>
              <a:rPr lang="en-US">
                <a:cs typeface="Arial"/>
              </a:rPr>
              <a:t> 'eta_VCHI2PERDOF'</a:t>
            </a:r>
          </a:p>
          <a:p>
            <a:pPr>
              <a:buChar char="•"/>
            </a:pPr>
            <a:r>
              <a:rPr lang="en-US">
                <a:cs typeface="Arial"/>
              </a:rPr>
              <a:t> 'eta_PT','Ds_IPCHI2_OWNPV'</a:t>
            </a:r>
          </a:p>
          <a:p>
            <a:pPr>
              <a:buChar char="•"/>
            </a:pPr>
            <a:r>
              <a:rPr lang="en-US">
                <a:cs typeface="Arial"/>
              </a:rPr>
              <a:t> 'Ds_FDCHI2_OWNPV'</a:t>
            </a:r>
          </a:p>
          <a:p>
            <a:pPr>
              <a:buChar char="•"/>
            </a:pPr>
            <a:r>
              <a:rPr lang="en-US">
                <a:cs typeface="Arial"/>
              </a:rPr>
              <a:t> 'Ds_VCHI2PERDOF'</a:t>
            </a:r>
          </a:p>
          <a:p>
            <a:pPr>
              <a:buChar char="•"/>
            </a:pPr>
            <a:r>
              <a:rPr lang="en-US">
                <a:cs typeface="Arial"/>
              </a:rPr>
              <a:t> 'Ds_PT'</a:t>
            </a:r>
          </a:p>
          <a:p>
            <a:pPr>
              <a:buChar char="•"/>
            </a:pPr>
            <a:r>
              <a:rPr lang="en-US">
                <a:cs typeface="Arial"/>
              </a:rPr>
              <a:t> 'pi_PT'</a:t>
            </a:r>
          </a:p>
          <a:p>
            <a:pPr>
              <a:buChar char="•"/>
            </a:pPr>
            <a:r>
              <a:rPr lang="en-US">
                <a:cs typeface="Arial"/>
              </a:rPr>
              <a:t> 'pi_IPCHI2_OWNPV'</a:t>
            </a:r>
          </a:p>
          <a:p>
            <a:pPr>
              <a:buChar char="•"/>
            </a:pPr>
            <a:endParaRPr lang="en-US" dirty="0">
              <a:cs typeface="Arial"/>
            </a:endParaRPr>
          </a:p>
          <a:p>
            <a:r>
              <a:rPr lang="en-US">
                <a:ea typeface="+mn-lt"/>
                <a:cs typeface="+mn-lt"/>
              </a:rPr>
              <a:t>Correlation:</a:t>
            </a:r>
          </a:p>
          <a:p>
            <a:pPr marL="285750" indent="-285750">
              <a:buFont typeface="Arial,Sans-Serif"/>
              <a:buChar char="•"/>
            </a:pPr>
            <a:r>
              <a:rPr lang="en-US">
                <a:ea typeface="+mn-lt"/>
                <a:cs typeface="+mn-lt"/>
              </a:rPr>
              <a:t>'Ds_M'</a:t>
            </a:r>
          </a:p>
          <a:p>
            <a:pPr marL="285750" indent="-285750">
              <a:buFont typeface="Arial,Sans-Serif"/>
              <a:buChar char="•"/>
            </a:pPr>
            <a:r>
              <a:rPr lang="en-US">
                <a:ea typeface="+mn-lt"/>
                <a:cs typeface="+mn-lt"/>
              </a:rPr>
              <a:t>'eta_M'</a:t>
            </a:r>
          </a:p>
          <a:p>
            <a:pPr>
              <a:buChar char="•"/>
            </a:pPr>
            <a:endParaRPr lang="en-US" dirty="0">
              <a:cs typeface="Arial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FD3CF1AD-BA8F-4BC8-AB86-1894BA703F46}"/>
              </a:ext>
            </a:extLst>
          </p:cNvPr>
          <p:cNvSpPr txBox="1"/>
          <p:nvPr/>
        </p:nvSpPr>
        <p:spPr>
          <a:xfrm>
            <a:off x="4917312" y="1300223"/>
            <a:ext cx="6196313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Isolation for </a:t>
            </a:r>
            <a:r>
              <a:rPr lang="es-ES">
                <a:ea typeface="+mn-lt"/>
                <a:cs typeface="+mn-lt"/>
              </a:rPr>
              <a:t>Ds→ η (→ µ⁺ µ⁻ ) + π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r>
              <a:rPr lang="en-US"/>
              <a:t> And </a:t>
            </a:r>
            <a:r>
              <a:rPr lang="es-ES">
                <a:ea typeface="+mn-lt"/>
                <a:cs typeface="+mn-lt"/>
              </a:rPr>
              <a:t>Ds→ η' (→ µ⁺ µ⁻ ) + π:</a:t>
            </a:r>
            <a:r>
              <a:rPr lang="en-US" dirty="0">
                <a:ea typeface="+mn-lt"/>
                <a:cs typeface="+mn-lt"/>
              </a:rPr>
              <a:t> </a:t>
            </a:r>
          </a:p>
          <a:p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/>
              <a:t> 'Ds_VertexIsolation_VTXISODCHI2ONETRACK'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'Ds_VertexIsolation_VTXISODCHI2TWOTRACK'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 'pi_TrackIsolationBDT_TRKISOBDTTHIRDVALUE'</a:t>
            </a:r>
          </a:p>
          <a:p>
            <a:endParaRPr lang="en-US">
              <a:ea typeface="+mn-lt"/>
              <a:cs typeface="+mn-lt"/>
            </a:endParaRPr>
          </a:p>
          <a:p>
            <a:r>
              <a:rPr lang="en-US">
                <a:ea typeface="+mn-lt"/>
                <a:cs typeface="+mn-lt"/>
              </a:rPr>
              <a:t>Isolation for </a:t>
            </a:r>
            <a:r>
              <a:rPr lang="es-ES">
                <a:cs typeface="Arial"/>
              </a:rPr>
              <a:t>Ds→ η' (→ </a:t>
            </a:r>
            <a:r>
              <a:rPr lang="es-ES" dirty="0">
                <a:ea typeface="+mn-lt"/>
                <a:cs typeface="+mn-lt"/>
              </a:rPr>
              <a:t>π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>
                <a:cs typeface="Arial"/>
              </a:rPr>
              <a:t>⁺ </a:t>
            </a:r>
            <a:r>
              <a:rPr lang="es-ES" dirty="0">
                <a:ea typeface="+mn-lt"/>
                <a:cs typeface="+mn-lt"/>
              </a:rPr>
              <a:t>π</a:t>
            </a:r>
            <a:r>
              <a:rPr lang="en-US" dirty="0">
                <a:ea typeface="+mn-lt"/>
                <a:cs typeface="+mn-lt"/>
              </a:rPr>
              <a:t> </a:t>
            </a:r>
            <a:r>
              <a:rPr lang="en-US">
                <a:cs typeface="Arial"/>
              </a:rPr>
              <a:t>⁻ </a:t>
            </a:r>
            <a:r>
              <a:rPr lang="es-ES">
                <a:cs typeface="Arial"/>
              </a:rPr>
              <a:t>µ⁺ µ⁻ ) + π</a:t>
            </a:r>
            <a:r>
              <a:rPr lang="en-US" dirty="0">
                <a:cs typeface="Arial"/>
              </a:rPr>
              <a:t> </a:t>
            </a:r>
            <a:endParaRPr lang="en-US" dirty="0">
              <a:ea typeface="+mn-lt"/>
              <a:cs typeface="+mn-lt"/>
            </a:endParaRPr>
          </a:p>
          <a:p>
            <a:endParaRPr lang="en-US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/>
              <a:t> 'Ds_VertexIsolation_VTXISODCHI2ONETRACK'</a:t>
            </a:r>
          </a:p>
          <a:p>
            <a:pPr marL="285750" indent="-285750">
              <a:buFont typeface="Arial"/>
              <a:buChar char="•"/>
            </a:pPr>
            <a:r>
              <a:rPr lang="en-US"/>
              <a:t>'Ds_VertexIsolation_VTXISODCHI2TWOTRACK'</a:t>
            </a:r>
          </a:p>
        </p:txBody>
      </p:sp>
    </p:spTree>
    <p:extLst>
      <p:ext uri="{BB962C8B-B14F-4D97-AF65-F5344CB8AC3E}">
        <p14:creationId xmlns:p14="http://schemas.microsoft.com/office/powerpoint/2010/main" val="30335573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5" name="Imagen 294"/>
          <p:cNvPicPr/>
          <p:nvPr/>
        </p:nvPicPr>
        <p:blipFill>
          <a:blip r:embed="rId2"/>
          <a:stretch/>
        </p:blipFill>
        <p:spPr>
          <a:xfrm>
            <a:off x="5829840" y="2520000"/>
            <a:ext cx="4825800" cy="3815640"/>
          </a:xfrm>
          <a:prstGeom prst="rect">
            <a:avLst/>
          </a:prstGeom>
          <a:ln>
            <a:noFill/>
          </a:ln>
        </p:spPr>
      </p:pic>
      <p:pic>
        <p:nvPicPr>
          <p:cNvPr id="296" name="Imagen 295"/>
          <p:cNvPicPr/>
          <p:nvPr/>
        </p:nvPicPr>
        <p:blipFill>
          <a:blip r:embed="rId3"/>
          <a:stretch/>
        </p:blipFill>
        <p:spPr>
          <a:xfrm>
            <a:off x="1080000" y="2520000"/>
            <a:ext cx="4825800" cy="3815640"/>
          </a:xfrm>
          <a:prstGeom prst="rect">
            <a:avLst/>
          </a:prstGeom>
          <a:ln>
            <a:noFill/>
          </a:ln>
        </p:spPr>
      </p:pic>
      <p:sp>
        <p:nvSpPr>
          <p:cNvPr id="297" name="TextShape 1"/>
          <p:cNvSpPr txBox="1"/>
          <p:nvPr/>
        </p:nvSpPr>
        <p:spPr>
          <a:xfrm>
            <a:off x="1944000" y="1512000"/>
            <a:ext cx="4262395" cy="445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marL="648335" lvl="3"/>
            <a:r>
              <a:rPr lang="es-ES" sz="2400" spc="-1">
                <a:latin typeface="Arial"/>
                <a:ea typeface="DejaVu Sans"/>
                <a:cs typeface="Arial"/>
              </a:rPr>
              <a:t>Ds→ η </a:t>
            </a:r>
            <a:r>
              <a:rPr lang="es-ES" sz="2400" b="0" strike="noStrike" spc="-1">
                <a:latin typeface="Arial"/>
                <a:ea typeface="DejaVu Sans"/>
                <a:cs typeface="Arial"/>
              </a:rPr>
              <a:t>(</a:t>
            </a:r>
            <a:r>
              <a:rPr lang="es-ES" sz="2400" spc="-1">
                <a:latin typeface="Arial"/>
                <a:ea typeface="DejaVu Sans"/>
                <a:cs typeface="Arial"/>
              </a:rPr>
              <a:t>→ µ⁺ µ⁻ </a:t>
            </a:r>
            <a:r>
              <a:rPr lang="es-ES" sz="2400" b="0" strike="noStrike" spc="-1">
                <a:latin typeface="Arial"/>
                <a:ea typeface="DejaVu Sans"/>
                <a:cs typeface="Arial"/>
              </a:rPr>
              <a:t>) </a:t>
            </a:r>
            <a:r>
              <a:rPr lang="es-ES" sz="2400" spc="-1">
                <a:latin typeface="Arial"/>
                <a:ea typeface="DejaVu Sans"/>
                <a:cs typeface="Arial"/>
              </a:rPr>
              <a:t>+ π</a:t>
            </a:r>
            <a:endParaRPr lang="es-E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8" name="Imagen 297"/>
          <p:cNvPicPr/>
          <p:nvPr/>
        </p:nvPicPr>
        <p:blipFill>
          <a:blip r:embed="rId2"/>
          <a:stretch/>
        </p:blipFill>
        <p:spPr>
          <a:xfrm>
            <a:off x="6098040" y="2520000"/>
            <a:ext cx="5153040" cy="3596040"/>
          </a:xfrm>
          <a:prstGeom prst="rect">
            <a:avLst/>
          </a:prstGeom>
          <a:ln>
            <a:noFill/>
          </a:ln>
        </p:spPr>
      </p:pic>
      <p:pic>
        <p:nvPicPr>
          <p:cNvPr id="299" name="Imagen 298"/>
          <p:cNvPicPr/>
          <p:nvPr/>
        </p:nvPicPr>
        <p:blipFill>
          <a:blip r:embed="rId3"/>
          <a:stretch/>
        </p:blipFill>
        <p:spPr>
          <a:xfrm>
            <a:off x="1008000" y="2520000"/>
            <a:ext cx="5153040" cy="3596040"/>
          </a:xfrm>
          <a:prstGeom prst="rect">
            <a:avLst/>
          </a:prstGeom>
          <a:ln>
            <a:noFill/>
          </a:ln>
        </p:spPr>
      </p:pic>
      <p:sp>
        <p:nvSpPr>
          <p:cNvPr id="300" name="TextShape 1"/>
          <p:cNvSpPr txBox="1"/>
          <p:nvPr/>
        </p:nvSpPr>
        <p:spPr>
          <a:xfrm>
            <a:off x="1262617" y="1488674"/>
            <a:ext cx="5554901" cy="445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marL="991235" lvl="3" indent="-342900">
              <a:buFont typeface="Arial,Sans-Serif"/>
              <a:buChar char="•"/>
            </a:pPr>
            <a:r>
              <a:rPr lang="es-ES" sz="2400" spc="-1">
                <a:latin typeface="Arial"/>
                <a:ea typeface="+mn-lt"/>
                <a:cs typeface="Arial"/>
              </a:rPr>
              <a:t>Ds→ η' (→ µ⁺ µ⁻ ) + π</a:t>
            </a:r>
            <a:endParaRPr lang="es-ES" sz="2400" spc="-1">
              <a:ea typeface="+mn-lt"/>
              <a:cs typeface="+mn-lt"/>
            </a:endParaRPr>
          </a:p>
          <a:p>
            <a:pPr marL="991235" lvl="3" indent="-342900">
              <a:buFont typeface="Arial,Sans-Serif"/>
              <a:buChar char="•"/>
            </a:pPr>
            <a:endParaRPr lang="es-ES" sz="2400" spc="-1" dirty="0"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Imagen 300"/>
          <p:cNvPicPr/>
          <p:nvPr/>
        </p:nvPicPr>
        <p:blipFill>
          <a:blip r:embed="rId2"/>
          <a:stretch/>
        </p:blipFill>
        <p:spPr>
          <a:xfrm>
            <a:off x="6048000" y="2232000"/>
            <a:ext cx="5524560" cy="3760560"/>
          </a:xfrm>
          <a:prstGeom prst="rect">
            <a:avLst/>
          </a:prstGeom>
          <a:ln>
            <a:noFill/>
          </a:ln>
        </p:spPr>
      </p:pic>
      <p:pic>
        <p:nvPicPr>
          <p:cNvPr id="302" name="Imagen 301"/>
          <p:cNvPicPr/>
          <p:nvPr/>
        </p:nvPicPr>
        <p:blipFill>
          <a:blip r:embed="rId3"/>
          <a:stretch/>
        </p:blipFill>
        <p:spPr>
          <a:xfrm>
            <a:off x="720000" y="2232000"/>
            <a:ext cx="5524560" cy="3760560"/>
          </a:xfrm>
          <a:prstGeom prst="rect">
            <a:avLst/>
          </a:prstGeom>
          <a:ln>
            <a:noFill/>
          </a:ln>
        </p:spPr>
      </p:pic>
      <p:sp>
        <p:nvSpPr>
          <p:cNvPr id="303" name="TextShape 1"/>
          <p:cNvSpPr txBox="1"/>
          <p:nvPr/>
        </p:nvSpPr>
        <p:spPr>
          <a:xfrm>
            <a:off x="1368000" y="1368000"/>
            <a:ext cx="5371635" cy="445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pPr marL="648335" lvl="3"/>
            <a:r>
              <a:rPr lang="es-ES" sz="2400" spc="-1" err="1">
                <a:latin typeface="Arial"/>
                <a:ea typeface="+mn-lt"/>
                <a:cs typeface="Arial"/>
              </a:rPr>
              <a:t>Ds</a:t>
            </a:r>
            <a:r>
              <a:rPr lang="es-ES" sz="2400" spc="-1">
                <a:latin typeface="Arial"/>
                <a:ea typeface="+mn-lt"/>
                <a:cs typeface="Arial"/>
              </a:rPr>
              <a:t>→ η' (→π⁺ π⁻ µ⁺ µ⁻ ) + π</a:t>
            </a:r>
            <a:endParaRPr lang="es-ES" sz="2400" spc="-1">
              <a:ea typeface="+mn-lt"/>
              <a:cs typeface="+mn-lt"/>
            </a:endParaRPr>
          </a:p>
          <a:p>
            <a:pPr marL="991235" lvl="3" indent="-342900">
              <a:buFont typeface="Arial,Sans-Serif"/>
              <a:buChar char="•"/>
            </a:pPr>
            <a:endParaRPr lang="es-ES" sz="2400" spc="-1" dirty="0">
              <a:cs typeface="Arial"/>
            </a:endParaRPr>
          </a:p>
          <a:p>
            <a:pPr marL="991235" lvl="3" indent="-342900">
              <a:buFont typeface="Arial,Sans-Serif"/>
              <a:buChar char="•"/>
            </a:pPr>
            <a:endParaRPr lang="es-ES" sz="2400" spc="-1"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TextShape 1"/>
          <p:cNvSpPr txBox="1"/>
          <p:nvPr/>
        </p:nvSpPr>
        <p:spPr>
          <a:xfrm>
            <a:off x="327960" y="1037880"/>
            <a:ext cx="11585160" cy="481464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2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To measure the quality of the results we used same options as before:</a:t>
            </a:r>
            <a:endParaRPr lang="es-ES" sz="2200" b="0" strike="noStrike" spc="-1">
              <a:latin typeface="Arial"/>
            </a:endParaRPr>
          </a:p>
          <a:p>
            <a:endParaRPr lang="es-ES" sz="22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Font typeface="StarSymbol"/>
              <a:buAutoNum type="arabicParenR"/>
            </a:pPr>
            <a:r>
              <a:rPr lang="es-ES" sz="22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The</a:t>
            </a:r>
            <a:r>
              <a:rPr lang="es-ES" sz="2200" b="1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 ROC curve</a:t>
            </a:r>
            <a:r>
              <a:rPr lang="es-ES" sz="22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: a plot that confronts the rate of True Positives vs. False Positives</a:t>
            </a:r>
            <a:endParaRPr lang="es-ES" sz="2200" b="0" strike="noStrike" spc="-1">
              <a:latin typeface="Arial"/>
            </a:endParaRPr>
          </a:p>
          <a:p>
            <a:endParaRPr lang="es-ES" sz="2200" b="0" strike="noStrike" spc="-1">
              <a:latin typeface="Arial"/>
            </a:endParaRPr>
          </a:p>
          <a:p>
            <a:endParaRPr lang="es-ES" sz="2200" b="0" strike="noStrike" spc="-1">
              <a:latin typeface="Arial"/>
            </a:endParaRPr>
          </a:p>
          <a:p>
            <a:pPr marL="216000" indent="-216000">
              <a:buClr>
                <a:srgbClr val="000000"/>
              </a:buClr>
              <a:buFont typeface="StarSymbol"/>
              <a:buAutoNum type="arabicParenR"/>
            </a:pPr>
            <a:r>
              <a:rPr lang="es-ES" sz="22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The </a:t>
            </a:r>
            <a:r>
              <a:rPr lang="es-ES" sz="2200" b="1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correlation</a:t>
            </a:r>
            <a:r>
              <a:rPr lang="es-ES" sz="22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 between the results and the mass</a:t>
            </a:r>
            <a:endParaRPr lang="es-ES" sz="2200" b="0" strike="noStrike" spc="-1">
              <a:latin typeface="Arial"/>
            </a:endParaRPr>
          </a:p>
          <a:p>
            <a:endParaRPr lang="es-ES" sz="2200" b="0" strike="noStrike" spc="-1">
              <a:latin typeface="Arial"/>
            </a:endParaRPr>
          </a:p>
          <a:p>
            <a:r>
              <a:rPr lang="es-ES" sz="22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 We got all the results for each analysis and each year (2016, 2017, 2018), in total 9 different classifiers.</a:t>
            </a:r>
            <a:endParaRPr lang="es-ES" sz="2200" b="0" strike="noStrike" spc="-1">
              <a:latin typeface="Arial"/>
            </a:endParaRPr>
          </a:p>
        </p:txBody>
      </p:sp>
      <p:pic>
        <p:nvPicPr>
          <p:cNvPr id="305" name="Imagen 304"/>
          <p:cNvPicPr/>
          <p:nvPr/>
        </p:nvPicPr>
        <p:blipFill>
          <a:blip r:embed="rId2"/>
          <a:stretch/>
        </p:blipFill>
        <p:spPr>
          <a:xfrm>
            <a:off x="2808000" y="4896000"/>
            <a:ext cx="3670200" cy="12538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s-ES" b="1" spc="-1" dirty="0">
                <a:solidFill>
                  <a:srgbClr val="FF6600"/>
                </a:solidFill>
                <a:latin typeface="Terminal Dosis"/>
                <a:ea typeface="DejaVu Sans"/>
              </a:rPr>
              <a:t>3.</a:t>
            </a:r>
            <a:r>
              <a:rPr lang="es-ES" sz="1800" b="1" strike="noStrike" spc="-1" dirty="0">
                <a:solidFill>
                  <a:srgbClr val="FF6600"/>
                </a:solidFill>
                <a:latin typeface="Terminal Dosis"/>
                <a:ea typeface="DejaVu Sans"/>
              </a:rPr>
              <a:t> </a:t>
            </a:r>
            <a:r>
              <a:rPr lang="es-ES" sz="1800" b="1" strike="noStrike" spc="-1" dirty="0" err="1">
                <a:solidFill>
                  <a:srgbClr val="FF6600"/>
                </a:solidFill>
                <a:latin typeface="Terminal Dosis"/>
                <a:ea typeface="DejaVu Sans"/>
              </a:rPr>
              <a:t>Results</a:t>
            </a:r>
            <a:endParaRPr lang="es-ES" sz="1800" b="0" strike="noStrike" spc="-1" dirty="0" err="1">
              <a:latin typeface="Arial"/>
            </a:endParaRPr>
          </a:p>
        </p:txBody>
      </p:sp>
      <p:sp>
        <p:nvSpPr>
          <p:cNvPr id="307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08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37FD388-83E2-4FAB-A5DA-45C5F58C079C}" type="slidenum">
              <a:rPr lang="es-ES" sz="1600" b="0" strike="noStrike" spc="-1">
                <a:solidFill>
                  <a:srgbClr val="000000"/>
                </a:solidFill>
                <a:latin typeface="Terminal Dosis"/>
                <a:ea typeface="DejaVu Sans"/>
              </a:rPr>
              <a:t>39</a:t>
            </a:fld>
            <a:endParaRPr lang="es-ES" sz="1600" b="0" strike="noStrike" spc="-1">
              <a:latin typeface="Arial"/>
            </a:endParaRPr>
          </a:p>
        </p:txBody>
      </p:sp>
      <p:pic>
        <p:nvPicPr>
          <p:cNvPr id="309" name="Imagen 308"/>
          <p:cNvPicPr/>
          <p:nvPr/>
        </p:nvPicPr>
        <p:blipFill>
          <a:blip r:embed="rId2"/>
          <a:stretch/>
        </p:blipFill>
        <p:spPr>
          <a:xfrm>
            <a:off x="72000" y="2477880"/>
            <a:ext cx="3704040" cy="2777760"/>
          </a:xfrm>
          <a:prstGeom prst="rect">
            <a:avLst/>
          </a:prstGeom>
          <a:ln>
            <a:noFill/>
          </a:ln>
        </p:spPr>
      </p:pic>
      <p:pic>
        <p:nvPicPr>
          <p:cNvPr id="310" name="Imagen 309"/>
          <p:cNvPicPr/>
          <p:nvPr/>
        </p:nvPicPr>
        <p:blipFill>
          <a:blip r:embed="rId3"/>
          <a:stretch/>
        </p:blipFill>
        <p:spPr>
          <a:xfrm>
            <a:off x="3960000" y="2376000"/>
            <a:ext cx="3839760" cy="2879640"/>
          </a:xfrm>
          <a:prstGeom prst="rect">
            <a:avLst/>
          </a:prstGeom>
          <a:ln>
            <a:noFill/>
          </a:ln>
        </p:spPr>
      </p:pic>
      <p:pic>
        <p:nvPicPr>
          <p:cNvPr id="311" name="Imagen 310"/>
          <p:cNvPicPr/>
          <p:nvPr/>
        </p:nvPicPr>
        <p:blipFill>
          <a:blip r:embed="rId4"/>
          <a:stretch/>
        </p:blipFill>
        <p:spPr>
          <a:xfrm>
            <a:off x="7895880" y="2304000"/>
            <a:ext cx="4055760" cy="3041640"/>
          </a:xfrm>
          <a:prstGeom prst="rect">
            <a:avLst/>
          </a:prstGeom>
          <a:ln>
            <a:noFill/>
          </a:ln>
        </p:spPr>
      </p:pic>
      <p:sp>
        <p:nvSpPr>
          <p:cNvPr id="312" name="CustomShape 4"/>
          <p:cNvSpPr/>
          <p:nvPr/>
        </p:nvSpPr>
        <p:spPr>
          <a:xfrm>
            <a:off x="4176000" y="1080000"/>
            <a:ext cx="6407640" cy="136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648335" lvl="3"/>
            <a:r>
              <a:rPr lang="es-ES" spc="-1">
                <a:latin typeface="Arial"/>
                <a:cs typeface="Arial"/>
              </a:rPr>
              <a:t>Ds→ η </a:t>
            </a:r>
            <a:r>
              <a:rPr lang="es-ES" sz="1800" b="0" strike="noStrike" spc="-1">
                <a:latin typeface="Arial"/>
                <a:cs typeface="Arial"/>
              </a:rPr>
              <a:t>(</a:t>
            </a:r>
            <a:r>
              <a:rPr lang="es-ES" spc="-1">
                <a:latin typeface="Arial"/>
                <a:cs typeface="Arial"/>
              </a:rPr>
              <a:t>→ µ⁺ µ⁻ ) + π</a:t>
            </a:r>
            <a:endParaRPr lang="es-ES"/>
          </a:p>
        </p:txBody>
      </p:sp>
      <p:sp>
        <p:nvSpPr>
          <p:cNvPr id="313" name="CustomShape 5"/>
          <p:cNvSpPr/>
          <p:nvPr/>
        </p:nvSpPr>
        <p:spPr>
          <a:xfrm>
            <a:off x="1296000" y="1872000"/>
            <a:ext cx="136764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800" b="0" strike="noStrike" spc="-1">
                <a:latin typeface="Arial"/>
              </a:rPr>
              <a:t>2016</a:t>
            </a:r>
          </a:p>
        </p:txBody>
      </p:sp>
      <p:sp>
        <p:nvSpPr>
          <p:cNvPr id="314" name="CustomShape 6"/>
          <p:cNvSpPr/>
          <p:nvPr/>
        </p:nvSpPr>
        <p:spPr>
          <a:xfrm>
            <a:off x="5649480" y="1872000"/>
            <a:ext cx="1081628" cy="34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800" b="0" strike="noStrike" spc="-1">
                <a:latin typeface="Arial"/>
              </a:rPr>
              <a:t>2017</a:t>
            </a:r>
          </a:p>
        </p:txBody>
      </p:sp>
      <p:sp>
        <p:nvSpPr>
          <p:cNvPr id="315" name="CustomShape 7"/>
          <p:cNvSpPr/>
          <p:nvPr/>
        </p:nvSpPr>
        <p:spPr>
          <a:xfrm>
            <a:off x="9609480" y="1872000"/>
            <a:ext cx="898362" cy="34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800" b="0" strike="noStrike" spc="-1">
                <a:latin typeface="Arial"/>
              </a:rPr>
              <a:t>2018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s-ES" sz="22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1. Introduction</a:t>
            </a:r>
            <a:endParaRPr lang="es-ES" sz="2200" b="0" strike="noStrike" spc="-1">
              <a:latin typeface="Arial"/>
            </a:endParaRPr>
          </a:p>
        </p:txBody>
      </p:sp>
      <p:sp>
        <p:nvSpPr>
          <p:cNvPr id="175" name="CustomShape 2"/>
          <p:cNvSpPr/>
          <p:nvPr/>
        </p:nvSpPr>
        <p:spPr>
          <a:xfrm>
            <a:off x="894240" y="1503720"/>
            <a:ext cx="9833400" cy="50479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An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industrial PhD </a:t>
            </a:r>
            <a:r>
              <a:rPr lang="es-ES" sz="2400" b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student</a:t>
            </a:r>
            <a:r>
              <a:rPr lang="es-ES" sz="2400" b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participates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in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an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industrial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research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or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experimental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development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project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directly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related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to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his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thesis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,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developed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in a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company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and in a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university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.</a:t>
            </a:r>
            <a:endParaRPr lang="es-E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 marL="343535" indent="-342900">
              <a:buClr>
                <a:srgbClr val="808080"/>
              </a:buClr>
              <a:buFont typeface="Arial"/>
              <a:buChar char="•"/>
            </a:pPr>
            <a:r>
              <a:rPr lang="es-ES" sz="2400" spc="-1" dirty="0">
                <a:solidFill>
                  <a:srgbClr val="111111"/>
                </a:solidFill>
                <a:latin typeface="Calibri"/>
                <a:ea typeface="DejaVu Sans"/>
              </a:rPr>
              <a:t> 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Which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company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? →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TripleAlpha</a:t>
            </a:r>
            <a:endParaRPr lang="es-ES" sz="2400" b="0" strike="noStrike" spc="-1" dirty="0" err="1">
              <a:latin typeface="Arial"/>
            </a:endParaRP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lang="es-ES" sz="2400" b="0" strike="noStrike" spc="-1">
              <a:latin typeface="Arial"/>
            </a:endParaRPr>
          </a:p>
          <a:p>
            <a:pPr marL="343535" indent="-342900">
              <a:buClr>
                <a:srgbClr val="808080"/>
              </a:buClr>
              <a:buFont typeface="Arial"/>
              <a:buChar char="•"/>
            </a:pPr>
            <a:r>
              <a:rPr lang="es-ES" sz="2400" b="1" spc="-1" dirty="0">
                <a:solidFill>
                  <a:srgbClr val="111111"/>
                </a:solidFill>
                <a:latin typeface="Calibri"/>
                <a:ea typeface="DejaVu Sans"/>
              </a:rPr>
              <a:t> </a:t>
            </a:r>
            <a:r>
              <a:rPr lang="es-ES" sz="2400" b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TripleAlpha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is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a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technological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firm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specialized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in data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analysis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applied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to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Production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and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Operations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.</a:t>
            </a:r>
            <a:endParaRPr lang="es-ES" sz="2400" b="0" strike="noStrike" spc="-1" dirty="0">
              <a:latin typeface="Arial"/>
            </a:endParaRP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lang="es-ES" sz="2400" b="0" strike="noStrike" spc="-1">
              <a:latin typeface="Arial"/>
            </a:endParaRPr>
          </a:p>
          <a:p>
            <a:pPr marL="343535" indent="-342900">
              <a:buClr>
                <a:srgbClr val="808080"/>
              </a:buClr>
              <a:buFont typeface="Arial"/>
              <a:buChar char="•"/>
            </a:pPr>
            <a:r>
              <a:rPr lang="es-ES" sz="2400" spc="-1" dirty="0">
                <a:solidFill>
                  <a:srgbClr val="111111"/>
                </a:solidFill>
                <a:latin typeface="Calibri"/>
                <a:ea typeface="DejaVu Sans"/>
              </a:rPr>
              <a:t> 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Which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center? → </a:t>
            </a:r>
            <a:r>
              <a:rPr lang="es-ES" sz="2400" b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IGFAE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,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LHCb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experiment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.</a:t>
            </a:r>
            <a:endParaRPr lang="es-ES" sz="2400" b="0" strike="noStrike" spc="-1" dirty="0">
              <a:latin typeface="Arial"/>
            </a:endParaRPr>
          </a:p>
          <a:p>
            <a:pPr marL="343535" indent="-342900">
              <a:lnSpc>
                <a:spcPct val="100000"/>
              </a:lnSpc>
              <a:buClr>
                <a:srgbClr val="808080"/>
              </a:buClr>
              <a:buFont typeface="Arial"/>
              <a:buChar char="•"/>
            </a:pPr>
            <a:endParaRPr lang="es-ES" sz="2400" b="0" strike="noStrike" spc="-1">
              <a:latin typeface="Arial"/>
            </a:endParaRPr>
          </a:p>
          <a:p>
            <a:pPr marL="343535" indent="-342900">
              <a:lnSpc>
                <a:spcPct val="100000"/>
              </a:lnSpc>
              <a:buClr>
                <a:srgbClr val="808080"/>
              </a:buClr>
              <a:buFont typeface="Arial"/>
              <a:buChar char="•"/>
            </a:pP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Galician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Institute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of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High Energy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Physics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is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a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joint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research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center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of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University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of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Santiago de Compostela and Xunta de Galicia.</a:t>
            </a:r>
            <a:endParaRPr lang="es-ES" sz="2400" b="0" strike="noStrike" spc="-1" dirty="0">
              <a:latin typeface="Arial"/>
            </a:endParaRPr>
          </a:p>
          <a:p>
            <a:pPr marL="342900" indent="-342900">
              <a:buFont typeface="Arial"/>
              <a:buChar char="•"/>
            </a:pPr>
            <a:endParaRPr lang="es-ES" sz="2400" b="0" strike="noStrike" spc="-1">
              <a:latin typeface="Arial"/>
            </a:endParaRPr>
          </a:p>
        </p:txBody>
      </p:sp>
      <p:sp>
        <p:nvSpPr>
          <p:cNvPr id="176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C6EC9305-BF17-40FF-8D37-664FF3A9898C}" type="slidenum">
              <a:rPr lang="es-ES" sz="1800" b="0" strike="noStrike" spc="-1">
                <a:latin typeface="Arial"/>
              </a:rPr>
              <a:t>4</a:t>
            </a:fld>
            <a:endParaRPr lang="es-ES" sz="18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s-ES" b="1" spc="-1" dirty="0">
                <a:solidFill>
                  <a:srgbClr val="FF6600"/>
                </a:solidFill>
                <a:latin typeface="Terminal Dosis"/>
                <a:ea typeface="DejaVu Sans"/>
              </a:rPr>
              <a:t>3</a:t>
            </a:r>
            <a:r>
              <a:rPr lang="es-ES" sz="1800" b="1" strike="noStrike" spc="-1" dirty="0">
                <a:solidFill>
                  <a:srgbClr val="FF6600"/>
                </a:solidFill>
                <a:latin typeface="Terminal Dosis"/>
                <a:ea typeface="DejaVu Sans"/>
              </a:rPr>
              <a:t>. </a:t>
            </a:r>
            <a:r>
              <a:rPr lang="es-ES" sz="1800" b="1" strike="noStrike" spc="-1" dirty="0" err="1">
                <a:solidFill>
                  <a:srgbClr val="FF6600"/>
                </a:solidFill>
                <a:latin typeface="Terminal Dosis"/>
                <a:ea typeface="DejaVu Sans"/>
              </a:rPr>
              <a:t>Results</a:t>
            </a:r>
            <a:endParaRPr lang="es-ES" sz="1800" b="0" strike="noStrike" spc="-1" dirty="0" err="1">
              <a:latin typeface="Arial"/>
            </a:endParaRPr>
          </a:p>
        </p:txBody>
      </p:sp>
      <p:sp>
        <p:nvSpPr>
          <p:cNvPr id="317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8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EE23CD11-88B3-453F-9545-8C65AF7DFFEB}" type="slidenum">
              <a:rPr lang="es-ES" sz="1600" b="0" strike="noStrike" spc="-1">
                <a:solidFill>
                  <a:srgbClr val="000000"/>
                </a:solidFill>
                <a:latin typeface="Terminal Dosis"/>
                <a:ea typeface="DejaVu Sans"/>
              </a:rPr>
              <a:t>40</a:t>
            </a:fld>
            <a:endParaRPr lang="es-ES" sz="1600" b="0" strike="noStrike" spc="-1">
              <a:latin typeface="Arial"/>
            </a:endParaRPr>
          </a:p>
        </p:txBody>
      </p:sp>
      <p:sp>
        <p:nvSpPr>
          <p:cNvPr id="319" name="CustomShape 4"/>
          <p:cNvSpPr/>
          <p:nvPr/>
        </p:nvSpPr>
        <p:spPr>
          <a:xfrm>
            <a:off x="4176000" y="1080000"/>
            <a:ext cx="6407640" cy="136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648335" lvl="3"/>
            <a:r>
              <a:rPr lang="es-ES" sz="1800" b="0" strike="noStrike" spc="-1">
                <a:latin typeface="Arial"/>
                <a:cs typeface="Arial"/>
              </a:rPr>
              <a:t>Ds→</a:t>
            </a:r>
            <a:r>
              <a:rPr lang="es-ES" spc="-1">
                <a:latin typeface="Arial"/>
                <a:cs typeface="Arial"/>
              </a:rPr>
              <a:t> η' (→</a:t>
            </a:r>
            <a:r>
              <a:rPr lang="es-ES" sz="1800" b="0" strike="noStrike" spc="-1">
                <a:latin typeface="Arial"/>
                <a:cs typeface="Arial"/>
              </a:rPr>
              <a:t> </a:t>
            </a:r>
            <a:r>
              <a:rPr lang="es-ES" spc="-1">
                <a:latin typeface="Arial"/>
                <a:cs typeface="Arial"/>
              </a:rPr>
              <a:t>µ⁺ µ⁻ ) + π</a:t>
            </a:r>
            <a:endParaRPr lang="es-ES" spc="-1">
              <a:ea typeface="+mn-lt"/>
              <a:cs typeface="+mn-lt"/>
            </a:endParaRPr>
          </a:p>
          <a:p>
            <a:pPr marL="648335" lvl="3"/>
            <a:endParaRPr lang="es-ES" spc="-1" dirty="0">
              <a:cs typeface="Arial"/>
            </a:endParaRPr>
          </a:p>
        </p:txBody>
      </p:sp>
      <p:sp>
        <p:nvSpPr>
          <p:cNvPr id="320" name="CustomShape 5"/>
          <p:cNvSpPr/>
          <p:nvPr/>
        </p:nvSpPr>
        <p:spPr>
          <a:xfrm>
            <a:off x="1296000" y="1872000"/>
            <a:ext cx="136764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800" b="0" strike="noStrike" spc="-1">
                <a:latin typeface="Arial"/>
              </a:rPr>
              <a:t>2016</a:t>
            </a:r>
          </a:p>
        </p:txBody>
      </p:sp>
      <p:sp>
        <p:nvSpPr>
          <p:cNvPr id="321" name="CustomShape 6"/>
          <p:cNvSpPr/>
          <p:nvPr/>
        </p:nvSpPr>
        <p:spPr>
          <a:xfrm>
            <a:off x="5649480" y="1872000"/>
            <a:ext cx="859780" cy="34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800" b="0" strike="noStrike" spc="-1">
                <a:latin typeface="Arial"/>
              </a:rPr>
              <a:t>2017</a:t>
            </a:r>
          </a:p>
        </p:txBody>
      </p:sp>
      <p:sp>
        <p:nvSpPr>
          <p:cNvPr id="322" name="CustomShape 7"/>
          <p:cNvSpPr/>
          <p:nvPr/>
        </p:nvSpPr>
        <p:spPr>
          <a:xfrm>
            <a:off x="9609480" y="1872000"/>
            <a:ext cx="869425" cy="34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800" b="0" strike="noStrike" spc="-1">
                <a:latin typeface="Arial"/>
              </a:rPr>
              <a:t>2018</a:t>
            </a:r>
          </a:p>
        </p:txBody>
      </p:sp>
      <p:pic>
        <p:nvPicPr>
          <p:cNvPr id="323" name="Imagen 322"/>
          <p:cNvPicPr/>
          <p:nvPr/>
        </p:nvPicPr>
        <p:blipFill>
          <a:blip r:embed="rId2"/>
          <a:stretch/>
        </p:blipFill>
        <p:spPr>
          <a:xfrm>
            <a:off x="16560" y="2499480"/>
            <a:ext cx="4090320" cy="3067560"/>
          </a:xfrm>
          <a:prstGeom prst="rect">
            <a:avLst/>
          </a:prstGeom>
          <a:ln>
            <a:noFill/>
          </a:ln>
        </p:spPr>
      </p:pic>
      <p:pic>
        <p:nvPicPr>
          <p:cNvPr id="324" name="Imagen 323"/>
          <p:cNvPicPr/>
          <p:nvPr/>
        </p:nvPicPr>
        <p:blipFill>
          <a:blip r:embed="rId3"/>
          <a:stretch/>
        </p:blipFill>
        <p:spPr>
          <a:xfrm>
            <a:off x="3842280" y="2499480"/>
            <a:ext cx="4077360" cy="3057840"/>
          </a:xfrm>
          <a:prstGeom prst="rect">
            <a:avLst/>
          </a:prstGeom>
          <a:ln>
            <a:noFill/>
          </a:ln>
        </p:spPr>
      </p:pic>
      <p:pic>
        <p:nvPicPr>
          <p:cNvPr id="325" name="Imagen 324"/>
          <p:cNvPicPr/>
          <p:nvPr/>
        </p:nvPicPr>
        <p:blipFill>
          <a:blip r:embed="rId4"/>
          <a:stretch/>
        </p:blipFill>
        <p:spPr>
          <a:xfrm>
            <a:off x="7704000" y="2430000"/>
            <a:ext cx="4319640" cy="3239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CustomShape 1"/>
          <p:cNvSpPr/>
          <p:nvPr/>
        </p:nvSpPr>
        <p:spPr>
          <a:xfrm>
            <a:off x="8310600" y="334080"/>
            <a:ext cx="3087360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>
              <a:lnSpc>
                <a:spcPct val="100000"/>
              </a:lnSpc>
            </a:pPr>
            <a:r>
              <a:rPr lang="es-ES" b="1" spc="-1" dirty="0">
                <a:solidFill>
                  <a:srgbClr val="FF6600"/>
                </a:solidFill>
                <a:latin typeface="Terminal Dosis"/>
                <a:ea typeface="DejaVu Sans"/>
              </a:rPr>
              <a:t>3</a:t>
            </a:r>
            <a:r>
              <a:rPr lang="es-ES" sz="1800" b="1" strike="noStrike" spc="-1" dirty="0">
                <a:solidFill>
                  <a:srgbClr val="FF6600"/>
                </a:solidFill>
                <a:latin typeface="Terminal Dosis"/>
                <a:ea typeface="DejaVu Sans"/>
              </a:rPr>
              <a:t>. </a:t>
            </a:r>
            <a:r>
              <a:rPr lang="es-ES" sz="1800" b="1" strike="noStrike" spc="-1" dirty="0" err="1">
                <a:solidFill>
                  <a:srgbClr val="FF6600"/>
                </a:solidFill>
                <a:latin typeface="Terminal Dosis"/>
                <a:ea typeface="DejaVu Sans"/>
              </a:rPr>
              <a:t>Results</a:t>
            </a:r>
            <a:endParaRPr lang="es-ES" sz="1800" b="0" strike="noStrike" spc="-1" dirty="0" err="1">
              <a:latin typeface="Arial"/>
            </a:endParaRPr>
          </a:p>
        </p:txBody>
      </p:sp>
      <p:sp>
        <p:nvSpPr>
          <p:cNvPr id="327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8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52157D61-8ADB-45A1-8DFD-05983262C74E}" type="slidenum">
              <a:rPr lang="es-ES" sz="1600" b="0" strike="noStrike" spc="-1">
                <a:solidFill>
                  <a:srgbClr val="000000"/>
                </a:solidFill>
                <a:latin typeface="Terminal Dosis"/>
                <a:ea typeface="DejaVu Sans"/>
              </a:rPr>
              <a:t>41</a:t>
            </a:fld>
            <a:endParaRPr lang="es-ES" sz="1600" b="0" strike="noStrike" spc="-1">
              <a:latin typeface="Arial"/>
            </a:endParaRPr>
          </a:p>
        </p:txBody>
      </p:sp>
      <p:sp>
        <p:nvSpPr>
          <p:cNvPr id="329" name="CustomShape 4"/>
          <p:cNvSpPr/>
          <p:nvPr/>
        </p:nvSpPr>
        <p:spPr>
          <a:xfrm>
            <a:off x="4176000" y="1080000"/>
            <a:ext cx="6407640" cy="136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marL="648335" lvl="3"/>
            <a:r>
              <a:rPr lang="es-ES" sz="1800" b="0" strike="noStrike" spc="-1">
                <a:latin typeface="Arial"/>
                <a:cs typeface="Arial"/>
              </a:rPr>
              <a:t>Ds→</a:t>
            </a:r>
            <a:r>
              <a:rPr lang="es-ES" spc="-1">
                <a:latin typeface="Arial"/>
                <a:cs typeface="Arial"/>
              </a:rPr>
              <a:t> η' (→π⁺ π⁻ µ⁺ µ⁻ ) + π</a:t>
            </a:r>
            <a:endParaRPr lang="es-ES" spc="-1">
              <a:ea typeface="+mn-lt"/>
              <a:cs typeface="+mn-lt"/>
            </a:endParaRPr>
          </a:p>
          <a:p>
            <a:pPr marL="991235" lvl="3" indent="-342900">
              <a:buFont typeface="Arial,Sans-Serif"/>
              <a:buChar char="•"/>
            </a:pPr>
            <a:endParaRPr lang="es-ES" spc="-1" dirty="0">
              <a:cs typeface="Arial"/>
            </a:endParaRPr>
          </a:p>
        </p:txBody>
      </p:sp>
      <p:sp>
        <p:nvSpPr>
          <p:cNvPr id="330" name="CustomShape 5"/>
          <p:cNvSpPr/>
          <p:nvPr/>
        </p:nvSpPr>
        <p:spPr>
          <a:xfrm>
            <a:off x="1296000" y="1872000"/>
            <a:ext cx="1367640" cy="345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800" b="0" strike="noStrike" spc="-1">
                <a:latin typeface="Arial"/>
              </a:rPr>
              <a:t>2016</a:t>
            </a:r>
          </a:p>
        </p:txBody>
      </p:sp>
      <p:sp>
        <p:nvSpPr>
          <p:cNvPr id="331" name="CustomShape 6"/>
          <p:cNvSpPr/>
          <p:nvPr/>
        </p:nvSpPr>
        <p:spPr>
          <a:xfrm>
            <a:off x="5649480" y="1872000"/>
            <a:ext cx="927299" cy="34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800" b="0" strike="noStrike" spc="-1">
                <a:latin typeface="Arial"/>
              </a:rPr>
              <a:t>2017</a:t>
            </a:r>
          </a:p>
        </p:txBody>
      </p:sp>
      <p:sp>
        <p:nvSpPr>
          <p:cNvPr id="332" name="CustomShape 7"/>
          <p:cNvSpPr/>
          <p:nvPr/>
        </p:nvSpPr>
        <p:spPr>
          <a:xfrm>
            <a:off x="9609480" y="1872000"/>
            <a:ext cx="908008" cy="346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1800" b="0" strike="noStrike" spc="-1">
                <a:latin typeface="Arial"/>
              </a:rPr>
              <a:t>2018</a:t>
            </a:r>
          </a:p>
        </p:txBody>
      </p:sp>
      <p:pic>
        <p:nvPicPr>
          <p:cNvPr id="333" name="Imagen 332"/>
          <p:cNvPicPr/>
          <p:nvPr/>
        </p:nvPicPr>
        <p:blipFill>
          <a:blip r:embed="rId2"/>
          <a:stretch/>
        </p:blipFill>
        <p:spPr>
          <a:xfrm>
            <a:off x="104400" y="2561760"/>
            <a:ext cx="3815640" cy="2861280"/>
          </a:xfrm>
          <a:prstGeom prst="rect">
            <a:avLst/>
          </a:prstGeom>
          <a:ln>
            <a:noFill/>
          </a:ln>
        </p:spPr>
      </p:pic>
      <p:pic>
        <p:nvPicPr>
          <p:cNvPr id="334" name="Imagen 333"/>
          <p:cNvPicPr/>
          <p:nvPr/>
        </p:nvPicPr>
        <p:blipFill>
          <a:blip r:embed="rId3"/>
          <a:stretch/>
        </p:blipFill>
        <p:spPr>
          <a:xfrm>
            <a:off x="3745080" y="2490840"/>
            <a:ext cx="4031640" cy="3023640"/>
          </a:xfrm>
          <a:prstGeom prst="rect">
            <a:avLst/>
          </a:prstGeom>
          <a:ln>
            <a:noFill/>
          </a:ln>
        </p:spPr>
      </p:pic>
      <p:pic>
        <p:nvPicPr>
          <p:cNvPr id="335" name="Imagen 334"/>
          <p:cNvPicPr/>
          <p:nvPr/>
        </p:nvPicPr>
        <p:blipFill>
          <a:blip r:embed="rId4"/>
          <a:stretch/>
        </p:blipFill>
        <p:spPr>
          <a:xfrm>
            <a:off x="7777080" y="2433600"/>
            <a:ext cx="4174560" cy="3130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CustomShape 1"/>
          <p:cNvSpPr/>
          <p:nvPr/>
        </p:nvSpPr>
        <p:spPr>
          <a:xfrm>
            <a:off x="6420069" y="334080"/>
            <a:ext cx="4977891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1800" b="1" strike="noStrike" spc="-1" dirty="0">
                <a:solidFill>
                  <a:srgbClr val="FF6600"/>
                </a:solidFill>
                <a:latin typeface="Terminal Dosis"/>
                <a:ea typeface="DejaVu Sans"/>
              </a:rPr>
              <a:t>3.</a:t>
            </a:r>
            <a:r>
              <a:rPr lang="es-ES" b="1" spc="-1" dirty="0">
                <a:solidFill>
                  <a:srgbClr val="FF6600"/>
                </a:solidFill>
                <a:latin typeface="Terminal Dosis"/>
                <a:ea typeface="DejaVu Sans"/>
              </a:rPr>
              <a:t> </a:t>
            </a:r>
            <a:r>
              <a:rPr lang="es-ES" b="1" spc="-1" dirty="0" err="1">
                <a:solidFill>
                  <a:srgbClr val="FF6600"/>
                </a:solidFill>
                <a:latin typeface="Terminal Dosis"/>
              </a:rPr>
              <a:t>Ds</a:t>
            </a:r>
            <a:r>
              <a:rPr lang="es-ES" b="1" spc="-1" dirty="0">
                <a:solidFill>
                  <a:srgbClr val="FF6600"/>
                </a:solidFill>
                <a:latin typeface="Terminal Dosis"/>
              </a:rPr>
              <a:t>→ η (→ µ⁺ µ⁻ ) + π</a:t>
            </a:r>
          </a:p>
          <a:p>
            <a:pPr algn="ctr"/>
            <a:r>
              <a:rPr lang="es-ES" b="1" spc="-1" dirty="0">
                <a:solidFill>
                  <a:srgbClr val="666666"/>
                </a:solidFill>
                <a:latin typeface="Terminal Dosis"/>
                <a:ea typeface="DejaVu Sans"/>
              </a:rPr>
              <a:t> </a:t>
            </a:r>
            <a:r>
              <a:rPr lang="es-ES" sz="1800" b="1" strike="noStrike" spc="-1" dirty="0" err="1">
                <a:solidFill>
                  <a:srgbClr val="FF6600"/>
                </a:solidFill>
                <a:latin typeface="Terminal Dosis"/>
                <a:ea typeface="DejaVu Sans"/>
              </a:rPr>
              <a:t>eta_M</a:t>
            </a:r>
            <a:r>
              <a:rPr lang="es-ES" sz="1800" b="1" strike="noStrike" spc="-1" dirty="0">
                <a:solidFill>
                  <a:srgbClr val="FF6600"/>
                </a:solidFill>
                <a:latin typeface="Terminal Dosis"/>
                <a:ea typeface="DejaVu Sans"/>
              </a:rPr>
              <a:t> 2016</a:t>
            </a:r>
            <a:endParaRPr lang="es-ES" sz="1800" strike="noStrike" spc="-1" dirty="0">
              <a:latin typeface="Arial"/>
            </a:endParaRPr>
          </a:p>
        </p:txBody>
      </p:sp>
      <p:sp>
        <p:nvSpPr>
          <p:cNvPr id="337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38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B20E3D23-CC02-40D5-A1AF-BCD46AE7352F}" type="slidenum">
              <a:rPr lang="es-ES" sz="1600" b="0" strike="noStrike" spc="-1">
                <a:solidFill>
                  <a:srgbClr val="000000"/>
                </a:solidFill>
                <a:latin typeface="Terminal Dosis"/>
                <a:ea typeface="DejaVu Sans"/>
              </a:rPr>
              <a:t>42</a:t>
            </a:fld>
            <a:endParaRPr lang="es-ES" sz="1600" b="0" strike="noStrike" spc="-1">
              <a:latin typeface="Arial"/>
            </a:endParaRPr>
          </a:p>
        </p:txBody>
      </p:sp>
      <p:pic>
        <p:nvPicPr>
          <p:cNvPr id="339" name="Imagen 338"/>
          <p:cNvPicPr/>
          <p:nvPr/>
        </p:nvPicPr>
        <p:blipFill>
          <a:blip r:embed="rId2"/>
          <a:stretch/>
        </p:blipFill>
        <p:spPr>
          <a:xfrm>
            <a:off x="5884200" y="1440000"/>
            <a:ext cx="5851440" cy="4388400"/>
          </a:xfrm>
          <a:prstGeom prst="rect">
            <a:avLst/>
          </a:prstGeom>
          <a:ln>
            <a:noFill/>
          </a:ln>
        </p:spPr>
      </p:pic>
      <p:pic>
        <p:nvPicPr>
          <p:cNvPr id="340" name="Imagen 339"/>
          <p:cNvPicPr/>
          <p:nvPr/>
        </p:nvPicPr>
        <p:blipFill>
          <a:blip r:embed="rId3"/>
          <a:stretch/>
        </p:blipFill>
        <p:spPr>
          <a:xfrm>
            <a:off x="288000" y="1512000"/>
            <a:ext cx="5855760" cy="43916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CustomShape 1"/>
          <p:cNvSpPr/>
          <p:nvPr/>
        </p:nvSpPr>
        <p:spPr>
          <a:xfrm>
            <a:off x="5986018" y="334080"/>
            <a:ext cx="5653081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18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3.</a:t>
            </a:r>
            <a:r>
              <a:rPr lang="es-ES" b="1" spc="-1">
                <a:solidFill>
                  <a:srgbClr val="FF6600"/>
                </a:solidFill>
                <a:latin typeface="Terminal Dosis"/>
                <a:ea typeface="DejaVu Sans"/>
              </a:rPr>
              <a:t> </a:t>
            </a:r>
            <a:r>
              <a:rPr lang="es-ES" sz="1800" b="1" strike="noStrike" spc="-1">
                <a:solidFill>
                  <a:srgbClr val="FF6600"/>
                </a:solidFill>
                <a:ea typeface="+mn-lt"/>
                <a:cs typeface="+mn-lt"/>
              </a:rPr>
              <a:t>Ds→</a:t>
            </a:r>
            <a:r>
              <a:rPr lang="es-ES" b="1" spc="-1">
                <a:solidFill>
                  <a:srgbClr val="FF6600"/>
                </a:solidFill>
                <a:ea typeface="+mn-lt"/>
                <a:cs typeface="+mn-lt"/>
              </a:rPr>
              <a:t> η' (</a:t>
            </a:r>
            <a:r>
              <a:rPr lang="es-ES" sz="1800" b="1" strike="noStrike" spc="-1">
                <a:solidFill>
                  <a:srgbClr val="FF6600"/>
                </a:solidFill>
                <a:ea typeface="+mn-lt"/>
                <a:cs typeface="+mn-lt"/>
              </a:rPr>
              <a:t>→ </a:t>
            </a:r>
            <a:r>
              <a:rPr lang="es-ES" b="1" spc="-1">
                <a:solidFill>
                  <a:srgbClr val="FF6600"/>
                </a:solidFill>
                <a:ea typeface="+mn-lt"/>
                <a:cs typeface="+mn-lt"/>
              </a:rPr>
              <a:t>µ⁺ µ⁻ ) + π</a:t>
            </a:r>
            <a:endParaRPr lang="es-ES" spc="-1">
              <a:ea typeface="+mn-lt"/>
              <a:cs typeface="+mn-lt"/>
            </a:endParaRPr>
          </a:p>
          <a:p>
            <a:pPr algn="ctr"/>
            <a:r>
              <a:rPr lang="es-ES" b="1" spc="-1" dirty="0">
                <a:solidFill>
                  <a:srgbClr val="666666"/>
                </a:solidFill>
                <a:latin typeface="Terminal Dosis"/>
                <a:ea typeface="DejaVu Sans"/>
              </a:rPr>
              <a:t> </a:t>
            </a:r>
            <a:r>
              <a:rPr lang="es-ES" sz="18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Ds</a:t>
            </a:r>
            <a:r>
              <a:rPr lang="es-ES" sz="1800" b="1" strike="noStrike" spc="-1">
                <a:solidFill>
                  <a:srgbClr val="666666"/>
                </a:solidFill>
                <a:latin typeface="Terminal Dosis"/>
                <a:ea typeface="DejaVu Sans"/>
              </a:rPr>
              <a:t>_</a:t>
            </a:r>
            <a:r>
              <a:rPr lang="es-ES" sz="18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M 2017</a:t>
            </a:r>
            <a:endParaRPr lang="es-ES" sz="1800" b="0" strike="noStrike" spc="-1">
              <a:latin typeface="Arial"/>
            </a:endParaRPr>
          </a:p>
        </p:txBody>
      </p:sp>
      <p:sp>
        <p:nvSpPr>
          <p:cNvPr id="342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3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C0C8510E-9DF9-48BF-ABE6-862F6BE6B999}" type="slidenum">
              <a:rPr lang="es-ES" sz="1600" b="0" strike="noStrike" spc="-1">
                <a:solidFill>
                  <a:srgbClr val="000000"/>
                </a:solidFill>
                <a:latin typeface="Terminal Dosis"/>
                <a:ea typeface="DejaVu Sans"/>
              </a:rPr>
              <a:t>43</a:t>
            </a:fld>
            <a:endParaRPr lang="es-ES" sz="1600" b="0" strike="noStrike" spc="-1">
              <a:latin typeface="Arial"/>
            </a:endParaRPr>
          </a:p>
        </p:txBody>
      </p:sp>
      <p:pic>
        <p:nvPicPr>
          <p:cNvPr id="344" name="Imagen 343"/>
          <p:cNvPicPr/>
          <p:nvPr/>
        </p:nvPicPr>
        <p:blipFill>
          <a:blip r:embed="rId2"/>
          <a:stretch/>
        </p:blipFill>
        <p:spPr>
          <a:xfrm>
            <a:off x="5884200" y="1515240"/>
            <a:ext cx="5851440" cy="4388400"/>
          </a:xfrm>
          <a:prstGeom prst="rect">
            <a:avLst/>
          </a:prstGeom>
          <a:ln>
            <a:noFill/>
          </a:ln>
        </p:spPr>
      </p:pic>
      <p:pic>
        <p:nvPicPr>
          <p:cNvPr id="345" name="Imagen 344"/>
          <p:cNvPicPr/>
          <p:nvPr/>
        </p:nvPicPr>
        <p:blipFill>
          <a:blip r:embed="rId3"/>
          <a:stretch/>
        </p:blipFill>
        <p:spPr>
          <a:xfrm>
            <a:off x="360000" y="1512000"/>
            <a:ext cx="5851440" cy="4388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CustomShape 1"/>
          <p:cNvSpPr/>
          <p:nvPr/>
        </p:nvSpPr>
        <p:spPr>
          <a:xfrm>
            <a:off x="7220651" y="334080"/>
            <a:ext cx="4177309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16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3.</a:t>
            </a:r>
            <a:r>
              <a:rPr lang="es-ES" sz="1600" b="1" spc="-1">
                <a:solidFill>
                  <a:srgbClr val="FF6600"/>
                </a:solidFill>
                <a:latin typeface="Terminal Dosis"/>
                <a:ea typeface="DejaVu Sans"/>
              </a:rPr>
              <a:t> </a:t>
            </a:r>
            <a:r>
              <a:rPr lang="es-ES" sz="1600" b="1" strike="noStrike" spc="-1">
                <a:solidFill>
                  <a:srgbClr val="FF6600"/>
                </a:solidFill>
                <a:ea typeface="+mn-lt"/>
                <a:cs typeface="+mn-lt"/>
              </a:rPr>
              <a:t>Ds→</a:t>
            </a:r>
            <a:r>
              <a:rPr lang="es-ES" sz="1600" b="1" spc="-1">
                <a:solidFill>
                  <a:srgbClr val="FF6600"/>
                </a:solidFill>
                <a:ea typeface="+mn-lt"/>
                <a:cs typeface="+mn-lt"/>
              </a:rPr>
              <a:t> η' (</a:t>
            </a:r>
            <a:r>
              <a:rPr lang="es-ES" sz="1600" b="1" strike="noStrike" spc="-1">
                <a:solidFill>
                  <a:srgbClr val="FF6600"/>
                </a:solidFill>
                <a:ea typeface="+mn-lt"/>
                <a:cs typeface="+mn-lt"/>
              </a:rPr>
              <a:t>→</a:t>
            </a:r>
            <a:r>
              <a:rPr lang="es-ES" sz="1600" b="1" spc="-1">
                <a:solidFill>
                  <a:srgbClr val="FF6600"/>
                </a:solidFill>
                <a:ea typeface="+mn-lt"/>
                <a:cs typeface="+mn-lt"/>
              </a:rPr>
              <a:t>π⁺ π⁻  µ⁺ µ⁻ ) + π</a:t>
            </a:r>
            <a:endParaRPr lang="es-ES" sz="1600" spc="-1">
              <a:ea typeface="+mn-lt"/>
              <a:cs typeface="+mn-lt"/>
            </a:endParaRPr>
          </a:p>
          <a:p>
            <a:pPr algn="ctr"/>
            <a:r>
              <a:rPr lang="es-ES" sz="1600" b="1" spc="-1" dirty="0">
                <a:solidFill>
                  <a:srgbClr val="666666"/>
                </a:solidFill>
                <a:latin typeface="Terminal Dosis"/>
                <a:ea typeface="DejaVu Sans"/>
              </a:rPr>
              <a:t> </a:t>
            </a:r>
            <a:r>
              <a:rPr lang="es-ES" sz="16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Ds</a:t>
            </a:r>
            <a:r>
              <a:rPr lang="es-ES" sz="1600" b="1" strike="noStrike" spc="-1">
                <a:solidFill>
                  <a:srgbClr val="666666"/>
                </a:solidFill>
                <a:latin typeface="Terminal Dosis"/>
                <a:ea typeface="DejaVu Sans"/>
              </a:rPr>
              <a:t>_</a:t>
            </a:r>
            <a:r>
              <a:rPr lang="es-ES" sz="16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M 2018</a:t>
            </a:r>
            <a:endParaRPr lang="es-ES" sz="1600" b="0" strike="noStrike" spc="-1">
              <a:latin typeface="Arial"/>
            </a:endParaRPr>
          </a:p>
        </p:txBody>
      </p:sp>
      <p:sp>
        <p:nvSpPr>
          <p:cNvPr id="347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8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fld id="{78FD08DC-5978-418C-9FEE-70FD37C0C125}" type="slidenum">
              <a:rPr lang="es-ES" sz="1600" b="0" strike="noStrike" spc="-1">
                <a:solidFill>
                  <a:srgbClr val="000000"/>
                </a:solidFill>
                <a:latin typeface="Terminal Dosis"/>
                <a:ea typeface="DejaVu Sans"/>
              </a:rPr>
              <a:t>44</a:t>
            </a:fld>
            <a:endParaRPr lang="es-ES" sz="1600" b="0" strike="noStrike" spc="-1">
              <a:latin typeface="Arial"/>
            </a:endParaRPr>
          </a:p>
        </p:txBody>
      </p:sp>
      <p:pic>
        <p:nvPicPr>
          <p:cNvPr id="349" name="Imagen 348"/>
          <p:cNvPicPr/>
          <p:nvPr/>
        </p:nvPicPr>
        <p:blipFill>
          <a:blip r:embed="rId2"/>
          <a:stretch/>
        </p:blipFill>
        <p:spPr>
          <a:xfrm>
            <a:off x="6120000" y="1515240"/>
            <a:ext cx="5851440" cy="4388400"/>
          </a:xfrm>
          <a:prstGeom prst="rect">
            <a:avLst/>
          </a:prstGeom>
          <a:ln>
            <a:noFill/>
          </a:ln>
        </p:spPr>
      </p:pic>
      <p:pic>
        <p:nvPicPr>
          <p:cNvPr id="350" name="Imagen 349"/>
          <p:cNvPicPr/>
          <p:nvPr/>
        </p:nvPicPr>
        <p:blipFill>
          <a:blip r:embed="rId3"/>
          <a:stretch/>
        </p:blipFill>
        <p:spPr>
          <a:xfrm>
            <a:off x="340200" y="1515240"/>
            <a:ext cx="5851440" cy="43884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CustomShape 1"/>
          <p:cNvSpPr/>
          <p:nvPr/>
        </p:nvSpPr>
        <p:spPr>
          <a:xfrm>
            <a:off x="0" y="2581200"/>
            <a:ext cx="7710120" cy="1288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s-ES" sz="4800" b="0" strike="noStrike" spc="-1">
                <a:solidFill>
                  <a:srgbClr val="FF6600"/>
                </a:solidFill>
                <a:latin typeface="Terminal Dosis"/>
                <a:ea typeface="DejaVu Sans"/>
              </a:rPr>
              <a:t>Future work</a:t>
            </a:r>
            <a:endParaRPr lang="es-ES" sz="4800" b="0" strike="noStrike" spc="-1">
              <a:latin typeface="Arial"/>
            </a:endParaRPr>
          </a:p>
        </p:txBody>
      </p:sp>
      <p:sp>
        <p:nvSpPr>
          <p:cNvPr id="352" name="CustomShape 2"/>
          <p:cNvSpPr/>
          <p:nvPr/>
        </p:nvSpPr>
        <p:spPr>
          <a:xfrm>
            <a:off x="217080" y="152280"/>
            <a:ext cx="11474280" cy="1400760"/>
          </a:xfrm>
          <a:prstGeom prst="rect">
            <a:avLst/>
          </a:prstGeom>
          <a:solidFill>
            <a:srgbClr val="FFFFFF"/>
          </a:solidFill>
          <a:ln w="255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3" name="Line 3"/>
          <p:cNvSpPr/>
          <p:nvPr/>
        </p:nvSpPr>
        <p:spPr>
          <a:xfrm flipV="1">
            <a:off x="0" y="3596400"/>
            <a:ext cx="9082800" cy="6120"/>
          </a:xfrm>
          <a:prstGeom prst="line">
            <a:avLst/>
          </a:prstGeom>
          <a:ln w="28440">
            <a:solidFill>
              <a:srgbClr val="BE4B4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TextShape 1"/>
          <p:cNvSpPr txBox="1"/>
          <p:nvPr/>
        </p:nvSpPr>
        <p:spPr>
          <a:xfrm>
            <a:off x="294840" y="1381680"/>
            <a:ext cx="11585160" cy="4311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r>
              <a:rPr lang="es-ES" sz="2200" b="0" strike="noStrike" spc="-1">
                <a:solidFill>
                  <a:srgbClr val="000000"/>
                </a:solidFill>
                <a:latin typeface="Calibri"/>
                <a:ea typeface="ＭＳ Ｐゴシック"/>
              </a:rPr>
              <a:t>As we showed before the future lines of work are:</a:t>
            </a:r>
            <a:endParaRPr lang="es-ES" sz="2200" b="0" strike="noStrike" spc="-1">
              <a:latin typeface="Arial"/>
            </a:endParaRPr>
          </a:p>
          <a:p>
            <a:endParaRPr lang="es-ES" sz="2200" b="0" strike="noStrike" spc="-1">
              <a:latin typeface="Arial"/>
            </a:endParaRPr>
          </a:p>
          <a:p>
            <a:pPr marL="215900" indent="-2159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The necessity of proving with different data that this conclusion is correct and not just a singular occasion in this specific data.</a:t>
            </a:r>
            <a:endParaRPr lang="es-ES" sz="2200" b="0" strike="noStrike" spc="-1">
              <a:latin typeface="Arial"/>
            </a:endParaRPr>
          </a:p>
          <a:p>
            <a:pPr marL="215900" indent="-215900">
              <a:lnSpc>
                <a:spcPct val="100000"/>
              </a:lnSpc>
              <a:buClr>
                <a:srgbClr val="000000"/>
              </a:buClr>
              <a:buFont typeface="StarSymbol"/>
              <a:buAutoNum type="arabicParenR"/>
            </a:pPr>
            <a:endParaRPr lang="es-ES" sz="2200" b="0" strike="noStrike" spc="-1">
              <a:latin typeface="Arial"/>
            </a:endParaRP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 Proving why the results under the same speifications work better for our module in scikit-learning Python than our module in TMVA Python.</a:t>
            </a:r>
            <a:endParaRPr lang="es-ES" sz="2200" b="0" strike="noStrike" spc="-1">
              <a:latin typeface="Arial"/>
            </a:endParaRP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endParaRPr lang="es-ES" sz="2200" b="0" strike="noStrike" spc="-1">
              <a:latin typeface="Arial"/>
            </a:endParaRP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 The development of Machine Learning model to solve problems related to the industry.</a:t>
            </a:r>
            <a:endParaRPr lang="es-ES" sz="2200" b="0" strike="noStrike" spc="-1">
              <a:latin typeface="Arial"/>
            </a:endParaRPr>
          </a:p>
          <a:p>
            <a:pPr marL="647700" lvl="2" indent="-215900">
              <a:buClr>
                <a:srgbClr val="000000"/>
              </a:buClr>
              <a:buFont typeface="StarSymbol"/>
              <a:buAutoNum type="arabicParenR"/>
            </a:pPr>
            <a:r>
              <a:rPr lang="es-ES" sz="2200" b="0" strike="noStrike" spc="-1">
                <a:solidFill>
                  <a:srgbClr val="111111"/>
                </a:solidFill>
                <a:latin typeface="Calibri"/>
                <a:ea typeface="DejaVu Sans"/>
              </a:rPr>
              <a:t> So far we started a project related with a company in the textile sector to detect and solve failures in the system.</a:t>
            </a:r>
            <a:endParaRPr lang="es-ES" sz="2200" b="0" strike="noStrike" spc="-1">
              <a:latin typeface="Arial"/>
            </a:endParaRPr>
          </a:p>
          <a:p>
            <a:pPr>
              <a:buClr>
                <a:srgbClr val="000000"/>
              </a:buClr>
            </a:pPr>
            <a:endParaRPr lang="es-ES" sz="2200" b="0" strike="noStrike" spc="-1" dirty="0">
              <a:solidFill>
                <a:srgbClr val="111111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Imagen 3"/>
          <p:cNvPicPr/>
          <p:nvPr/>
        </p:nvPicPr>
        <p:blipFill>
          <a:blip r:embed="rId2"/>
          <a:stretch/>
        </p:blipFill>
        <p:spPr>
          <a:xfrm>
            <a:off x="4759200" y="2514960"/>
            <a:ext cx="2390040" cy="1728720"/>
          </a:xfrm>
          <a:prstGeom prst="rect">
            <a:avLst/>
          </a:prstGeom>
          <a:ln>
            <a:noFill/>
          </a:ln>
        </p:spPr>
      </p:pic>
      <p:sp>
        <p:nvSpPr>
          <p:cNvPr id="356" name="CustomShape 1"/>
          <p:cNvSpPr/>
          <p:nvPr/>
        </p:nvSpPr>
        <p:spPr>
          <a:xfrm>
            <a:off x="217080" y="152280"/>
            <a:ext cx="11474280" cy="1400760"/>
          </a:xfrm>
          <a:prstGeom prst="rect">
            <a:avLst/>
          </a:prstGeom>
          <a:solidFill>
            <a:srgbClr val="FFFFFF"/>
          </a:solidFill>
          <a:ln w="255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57" name="CustomShape 2"/>
          <p:cNvSpPr/>
          <p:nvPr/>
        </p:nvSpPr>
        <p:spPr>
          <a:xfrm>
            <a:off x="8233560" y="2103120"/>
            <a:ext cx="3957120" cy="4753440"/>
          </a:xfrm>
          <a:prstGeom prst="rect">
            <a:avLst/>
          </a:prstGeom>
          <a:solidFill>
            <a:srgbClr val="FFFFFF"/>
          </a:solidFill>
          <a:ln w="255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CustomShape 1"/>
          <p:cNvSpPr/>
          <p:nvPr/>
        </p:nvSpPr>
        <p:spPr>
          <a:xfrm>
            <a:off x="0" y="1249560"/>
            <a:ext cx="12191760" cy="1088280"/>
          </a:xfrm>
          <a:prstGeom prst="rect">
            <a:avLst/>
          </a:prstGeom>
          <a:solidFill>
            <a:srgbClr val="F2F2F2"/>
          </a:solidFill>
          <a:ln w="25560">
            <a:solidFill>
              <a:srgbClr val="F2F2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8" name="CustomShape 2"/>
          <p:cNvSpPr/>
          <p:nvPr/>
        </p:nvSpPr>
        <p:spPr>
          <a:xfrm>
            <a:off x="5976000" y="334800"/>
            <a:ext cx="5420880" cy="6724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r">
              <a:lnSpc>
                <a:spcPct val="100000"/>
              </a:lnSpc>
            </a:pPr>
            <a:r>
              <a:rPr lang="es-ES" sz="36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1. </a:t>
            </a:r>
            <a:r>
              <a:rPr lang="es-ES" sz="24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TripleAlpha</a:t>
            </a:r>
            <a:r>
              <a:rPr lang="es-ES" sz="36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 </a:t>
            </a:r>
            <a:endParaRPr lang="es-ES" sz="3600" b="0" strike="noStrike" spc="-1">
              <a:latin typeface="Arial"/>
            </a:endParaRPr>
          </a:p>
        </p:txBody>
      </p:sp>
      <p:sp>
        <p:nvSpPr>
          <p:cNvPr id="179" name="CustomShape 3"/>
          <p:cNvSpPr/>
          <p:nvPr/>
        </p:nvSpPr>
        <p:spPr>
          <a:xfrm>
            <a:off x="0" y="6231600"/>
            <a:ext cx="12191760" cy="455400"/>
          </a:xfrm>
          <a:prstGeom prst="rect">
            <a:avLst/>
          </a:prstGeom>
          <a:solidFill>
            <a:srgbClr val="F2F2F2"/>
          </a:solidFill>
          <a:ln w="25560">
            <a:solidFill>
              <a:srgbClr val="F2F2F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Merging </a:t>
            </a:r>
            <a:r>
              <a:rPr lang="es-ES" sz="2400" b="1" strike="noStrike" spc="-1">
                <a:solidFill>
                  <a:srgbClr val="C00000"/>
                </a:solidFill>
                <a:latin typeface="Arial"/>
                <a:ea typeface="DejaVu Sans"/>
              </a:rPr>
              <a:t>Data Science </a:t>
            </a:r>
            <a:r>
              <a:rPr lang="es-ES" sz="2400" b="1" strike="noStrike" spc="-1">
                <a:solidFill>
                  <a:srgbClr val="000000"/>
                </a:solidFill>
                <a:latin typeface="Arial"/>
                <a:ea typeface="DejaVu Sans"/>
              </a:rPr>
              <a:t>with </a:t>
            </a:r>
            <a:r>
              <a:rPr lang="es-ES" sz="2400" b="1" strike="noStrike" spc="-1">
                <a:solidFill>
                  <a:srgbClr val="C00000"/>
                </a:solidFill>
                <a:latin typeface="Arial"/>
                <a:ea typeface="DejaVu Sans"/>
              </a:rPr>
              <a:t>Manufacturing expertise</a:t>
            </a:r>
            <a:endParaRPr lang="es-ES" sz="2400" b="0" strike="noStrike" spc="-1">
              <a:latin typeface="Arial"/>
            </a:endParaRPr>
          </a:p>
        </p:txBody>
      </p:sp>
      <p:pic>
        <p:nvPicPr>
          <p:cNvPr id="180" name="Imagen 1"/>
          <p:cNvPicPr/>
          <p:nvPr/>
        </p:nvPicPr>
        <p:blipFill>
          <a:blip r:embed="rId2"/>
          <a:stretch/>
        </p:blipFill>
        <p:spPr>
          <a:xfrm>
            <a:off x="2469960" y="3692160"/>
            <a:ext cx="7505280" cy="2272680"/>
          </a:xfrm>
          <a:prstGeom prst="rect">
            <a:avLst/>
          </a:prstGeom>
          <a:ln>
            <a:noFill/>
          </a:ln>
        </p:spPr>
      </p:pic>
      <p:sp>
        <p:nvSpPr>
          <p:cNvPr id="181" name="CustomShape 4"/>
          <p:cNvSpPr/>
          <p:nvPr/>
        </p:nvSpPr>
        <p:spPr>
          <a:xfrm>
            <a:off x="553320" y="1249560"/>
            <a:ext cx="11077560" cy="1370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60" algn="ctr">
              <a:lnSpc>
                <a:spcPct val="100000"/>
              </a:lnSpc>
            </a:pPr>
            <a:r>
              <a:rPr lang="es-ES" sz="2800" b="0" strike="noStrike" spc="-1">
                <a:solidFill>
                  <a:srgbClr val="000000"/>
                </a:solidFill>
                <a:latin typeface="Terminal Dosis"/>
                <a:ea typeface="DejaVu Sans"/>
              </a:rPr>
              <a:t>“We help companies to be more productive and profitable thanks to the optimization of production and logistic processes”</a:t>
            </a:r>
            <a:endParaRPr lang="es-ES" sz="2800" b="0" strike="noStrike" spc="-1">
              <a:latin typeface="Arial"/>
            </a:endParaRPr>
          </a:p>
        </p:txBody>
      </p:sp>
      <p:sp>
        <p:nvSpPr>
          <p:cNvPr id="182" name="CustomShape 5"/>
          <p:cNvSpPr/>
          <p:nvPr/>
        </p:nvSpPr>
        <p:spPr>
          <a:xfrm>
            <a:off x="6952320" y="3692160"/>
            <a:ext cx="3022920" cy="2272680"/>
          </a:xfrm>
          <a:prstGeom prst="rect">
            <a:avLst/>
          </a:prstGeom>
          <a:noFill/>
          <a:ln w="57240">
            <a:solidFill>
              <a:srgbClr val="C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83" name="Imagen 5"/>
          <p:cNvPicPr/>
          <p:nvPr/>
        </p:nvPicPr>
        <p:blipFill>
          <a:blip r:embed="rId3"/>
          <a:srcRect t="11906" b="17292"/>
          <a:stretch/>
        </p:blipFill>
        <p:spPr>
          <a:xfrm>
            <a:off x="10212480" y="5545080"/>
            <a:ext cx="1801080" cy="137304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 additive="repl">
                                        <p:cTn id="7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CustomShape 1"/>
          <p:cNvSpPr/>
          <p:nvPr/>
        </p:nvSpPr>
        <p:spPr>
          <a:xfrm>
            <a:off x="316800" y="1538640"/>
            <a:ext cx="11607120" cy="363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>
              <a:lnSpc>
                <a:spcPct val="100000"/>
              </a:lnSpc>
            </a:pP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title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of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thesis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is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:</a:t>
            </a:r>
            <a:endParaRPr lang="es-E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 marL="343535" indent="-342900">
              <a:lnSpc>
                <a:spcPct val="100000"/>
              </a:lnSpc>
              <a:buClr>
                <a:srgbClr val="000000"/>
              </a:buClr>
              <a:buSzPct val="45000"/>
              <a:buFont typeface="Arial"/>
              <a:buChar char="•"/>
            </a:pP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New </a:t>
            </a:r>
            <a:r>
              <a:rPr lang="es-ES" sz="2400" b="0" i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applications</a:t>
            </a: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i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for</a:t>
            </a: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machine </a:t>
            </a:r>
            <a:r>
              <a:rPr lang="es-ES" sz="2400" b="0" i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learning</a:t>
            </a: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and transfer </a:t>
            </a:r>
            <a:r>
              <a:rPr lang="es-ES" sz="2400" b="0" i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learning</a:t>
            </a: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i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algorithms</a:t>
            </a: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in </a:t>
            </a:r>
            <a:r>
              <a:rPr lang="es-ES" sz="2400" b="0" i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i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manufacturing</a:t>
            </a: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i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industry</a:t>
            </a: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and in </a:t>
            </a:r>
            <a:r>
              <a:rPr lang="es-ES" sz="2400" b="0" i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particle</a:t>
            </a: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i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physics</a:t>
            </a:r>
            <a:r>
              <a:rPr lang="es-ES" sz="2400" b="0" i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.</a:t>
            </a:r>
            <a:endParaRPr lang="es-ES" sz="24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main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goal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is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to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find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and use machine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learning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techniques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that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can be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applied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to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improve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results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for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different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fields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, in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case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of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this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study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we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will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focus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on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particle</a:t>
            </a:r>
            <a:r>
              <a:rPr lang="es-ES" sz="2400" b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physics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and </a:t>
            </a:r>
            <a:r>
              <a:rPr lang="es-ES" sz="2400" b="0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the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manufacturing</a:t>
            </a:r>
            <a:r>
              <a:rPr lang="es-ES" sz="2400" b="1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 </a:t>
            </a:r>
            <a:r>
              <a:rPr lang="es-ES" sz="2400" b="1" strike="noStrike" spc="-1" dirty="0" err="1">
                <a:solidFill>
                  <a:srgbClr val="111111"/>
                </a:solidFill>
                <a:latin typeface="Calibri"/>
                <a:ea typeface="DejaVu Sans"/>
              </a:rPr>
              <a:t>industry</a:t>
            </a:r>
            <a:r>
              <a:rPr lang="es-ES" sz="2400" b="0" strike="noStrike" spc="-1" dirty="0">
                <a:solidFill>
                  <a:srgbClr val="111111"/>
                </a:solidFill>
                <a:latin typeface="Calibri"/>
                <a:ea typeface="DejaVu Sans"/>
              </a:rPr>
              <a:t>.</a:t>
            </a:r>
            <a:endParaRPr lang="es-ES" sz="2400" b="0" strike="noStrike" spc="-1" dirty="0">
              <a:latin typeface="Arial"/>
            </a:endParaRPr>
          </a:p>
          <a:p>
            <a:endParaRPr lang="es-ES" sz="2400" b="0" strike="noStrike" spc="-1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0" y="2581200"/>
            <a:ext cx="7710120" cy="1288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/>
            <a:r>
              <a:rPr lang="es-ES" sz="4800" spc="-1">
                <a:solidFill>
                  <a:srgbClr val="FF6600"/>
                </a:solidFill>
                <a:latin typeface="Terminal Dosis"/>
              </a:rPr>
              <a:t>TMVA vs. Sklearn</a:t>
            </a:r>
            <a:endParaRPr lang="es-ES"/>
          </a:p>
        </p:txBody>
      </p:sp>
      <p:sp>
        <p:nvSpPr>
          <p:cNvPr id="186" name="CustomShape 2"/>
          <p:cNvSpPr/>
          <p:nvPr/>
        </p:nvSpPr>
        <p:spPr>
          <a:xfrm>
            <a:off x="217080" y="152280"/>
            <a:ext cx="11474280" cy="1400760"/>
          </a:xfrm>
          <a:prstGeom prst="rect">
            <a:avLst/>
          </a:prstGeom>
          <a:solidFill>
            <a:srgbClr val="FFFFFF"/>
          </a:solidFill>
          <a:ln w="2556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7" name="Line 3"/>
          <p:cNvSpPr/>
          <p:nvPr/>
        </p:nvSpPr>
        <p:spPr>
          <a:xfrm flipV="1">
            <a:off x="0" y="3596400"/>
            <a:ext cx="9082800" cy="6120"/>
          </a:xfrm>
          <a:prstGeom prst="line">
            <a:avLst/>
          </a:prstGeom>
          <a:ln w="28440">
            <a:solidFill>
              <a:srgbClr val="BE4B48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CustomShape 1"/>
          <p:cNvSpPr/>
          <p:nvPr/>
        </p:nvSpPr>
        <p:spPr>
          <a:xfrm>
            <a:off x="7809031" y="334080"/>
            <a:ext cx="3588929" cy="518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/>
          <a:lstStyle/>
          <a:p>
            <a:pPr algn="ctr"/>
            <a:r>
              <a:rPr lang="es-ES" sz="2400" b="1" strike="noStrike" spc="-1">
                <a:solidFill>
                  <a:srgbClr val="FF6600"/>
                </a:solidFill>
                <a:latin typeface="Terminal Dosis"/>
                <a:ea typeface="DejaVu Sans"/>
              </a:rPr>
              <a:t>2. </a:t>
            </a:r>
            <a:r>
              <a:rPr lang="es-ES" sz="2400" b="1" spc="-1">
                <a:solidFill>
                  <a:srgbClr val="FF6600"/>
                </a:solidFill>
                <a:latin typeface="Terminal Dosis"/>
                <a:ea typeface="DejaVu Sans"/>
              </a:rPr>
              <a:t>TMVA vs Python</a:t>
            </a:r>
            <a:endParaRPr lang="es-ES" sz="2400" b="1" strike="noStrike" spc="-1" dirty="0">
              <a:solidFill>
                <a:srgbClr val="FF6600"/>
              </a:solidFill>
              <a:latin typeface="Terminal Dosis"/>
            </a:endParaRPr>
          </a:p>
        </p:txBody>
      </p:sp>
      <p:sp>
        <p:nvSpPr>
          <p:cNvPr id="189" name="CustomShape 2"/>
          <p:cNvSpPr/>
          <p:nvPr/>
        </p:nvSpPr>
        <p:spPr>
          <a:xfrm>
            <a:off x="894240" y="1503720"/>
            <a:ext cx="3442680" cy="1186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0" name="CustomShape 3"/>
          <p:cNvSpPr/>
          <p:nvPr/>
        </p:nvSpPr>
        <p:spPr>
          <a:xfrm>
            <a:off x="11232360" y="6408000"/>
            <a:ext cx="815400" cy="3470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fld id="{C6114F14-9E83-45CC-A480-D3A5DC1D22BD}" type="slidenum">
              <a:rPr lang="es-ES" sz="1800" b="0" strike="noStrike" spc="-1">
                <a:latin typeface="Arial"/>
              </a:rPr>
              <a:t>8</a:t>
            </a:fld>
            <a:endParaRPr lang="es-ES" sz="1800" b="0" strike="noStrike" spc="-1">
              <a:latin typeface="Arial"/>
            </a:endParaRPr>
          </a:p>
        </p:txBody>
      </p:sp>
      <p:sp>
        <p:nvSpPr>
          <p:cNvPr id="191" name="CustomShape 4"/>
          <p:cNvSpPr/>
          <p:nvPr/>
        </p:nvSpPr>
        <p:spPr>
          <a:xfrm>
            <a:off x="288000" y="1233000"/>
            <a:ext cx="11663640" cy="5678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The first step is to compare the tools that are used for particle physics and find the one that gets better results:</a:t>
            </a: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u="sng" strike="noStrike" spc="-1">
                <a:solidFill>
                  <a:srgbClr val="111111"/>
                </a:solidFill>
                <a:uFillTx/>
                <a:latin typeface="Calibri"/>
                <a:ea typeface="DejaVu Sans"/>
              </a:rPr>
              <a:t>TMVA </a:t>
            </a: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a ROOT (open-source data analysis framework) tool used by high energy physics and others. </a:t>
            </a:r>
            <a:endParaRPr lang="es-ES" sz="24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Python Machine Learning Tools as </a:t>
            </a:r>
            <a:r>
              <a:rPr lang="es-ES" sz="2400" b="0" u="sng" strike="noStrike" spc="-1">
                <a:solidFill>
                  <a:srgbClr val="111111"/>
                </a:solidFill>
                <a:uFillTx/>
                <a:latin typeface="Calibri"/>
                <a:ea typeface="DejaVu Sans"/>
              </a:rPr>
              <a:t>Scikit</a:t>
            </a: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-</a:t>
            </a:r>
            <a:r>
              <a:rPr lang="es-ES" sz="2400" b="0" u="sng" strike="noStrike" spc="-1">
                <a:solidFill>
                  <a:srgbClr val="111111"/>
                </a:solidFill>
                <a:uFillTx/>
                <a:latin typeface="Calibri"/>
                <a:ea typeface="DejaVu Sans"/>
              </a:rPr>
              <a:t>Learn</a:t>
            </a:r>
            <a:endParaRPr lang="es-ES" sz="24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s-ES" sz="24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s-ES" sz="24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s-ES" sz="24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s-ES" sz="24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s-ES" sz="24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solidFill>
                  <a:srgbClr val="111111"/>
                </a:solidFill>
                <a:latin typeface="Calibri"/>
                <a:ea typeface="DejaVu Sans"/>
              </a:rPr>
              <a:t>We will use different types of topologies representing different types of problems of High Energy Physics.</a:t>
            </a:r>
            <a:endParaRPr lang="es-ES" sz="24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 marL="432000" lvl="1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 marL="864000" lvl="3" indent="-21564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s-ES" sz="2400" b="0" strike="noStrike" spc="-1">
                <a:solidFill>
                  <a:srgbClr val="808080"/>
                </a:solidFill>
                <a:latin typeface="Calibri"/>
                <a:ea typeface="DejaVu Sans"/>
              </a:rPr>
              <a:t> </a:t>
            </a: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s-ES" sz="2400" b="0" strike="noStrike" spc="-1">
              <a:latin typeface="Arial"/>
            </a:endParaRPr>
          </a:p>
        </p:txBody>
      </p:sp>
      <p:pic>
        <p:nvPicPr>
          <p:cNvPr id="192" name="Imagen 191"/>
          <p:cNvPicPr/>
          <p:nvPr/>
        </p:nvPicPr>
        <p:blipFill>
          <a:blip r:embed="rId2"/>
          <a:stretch/>
        </p:blipFill>
        <p:spPr>
          <a:xfrm>
            <a:off x="8005680" y="3699000"/>
            <a:ext cx="2232000" cy="1197000"/>
          </a:xfrm>
          <a:prstGeom prst="rect">
            <a:avLst/>
          </a:prstGeom>
          <a:ln>
            <a:noFill/>
          </a:ln>
        </p:spPr>
      </p:pic>
      <p:pic>
        <p:nvPicPr>
          <p:cNvPr id="193" name="Imagen 192"/>
          <p:cNvPicPr/>
          <p:nvPr/>
        </p:nvPicPr>
        <p:blipFill>
          <a:blip r:embed="rId3"/>
          <a:stretch/>
        </p:blipFill>
        <p:spPr>
          <a:xfrm>
            <a:off x="1080000" y="3805200"/>
            <a:ext cx="4333680" cy="1018800"/>
          </a:xfrm>
          <a:prstGeom prst="rect">
            <a:avLst/>
          </a:prstGeom>
          <a:ln>
            <a:noFill/>
          </a:ln>
        </p:spPr>
      </p:pic>
      <p:sp>
        <p:nvSpPr>
          <p:cNvPr id="194" name="TextShape 5"/>
          <p:cNvSpPr txBox="1"/>
          <p:nvPr/>
        </p:nvSpPr>
        <p:spPr>
          <a:xfrm>
            <a:off x="6349680" y="4320000"/>
            <a:ext cx="1152000" cy="4302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es-ES" sz="2400" b="0" strike="noStrike" spc="-1">
                <a:latin typeface="Arial"/>
              </a:rPr>
              <a:t>VS</a:t>
            </a:r>
            <a:r>
              <a:rPr lang="es-ES" sz="1800" b="0" strike="noStrike" spc="-1">
                <a:latin typeface="Arial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TextShape 1"/>
          <p:cNvSpPr txBox="1"/>
          <p:nvPr/>
        </p:nvSpPr>
        <p:spPr>
          <a:xfrm>
            <a:off x="864000" y="1440000"/>
            <a:ext cx="10660584" cy="5260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anchor="t"/>
          <a:lstStyle/>
          <a:p>
            <a:r>
              <a:rPr lang="es-ES" sz="2200" b="0" strike="noStrike" spc="-1" dirty="0" err="1">
                <a:latin typeface="Arial"/>
              </a:rPr>
              <a:t>We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studied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three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different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types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of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topologies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for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this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analysis</a:t>
            </a:r>
            <a:r>
              <a:rPr lang="es-ES" sz="2200" b="0" strike="noStrike" spc="-1" dirty="0">
                <a:latin typeface="Arial"/>
              </a:rPr>
              <a:t>:</a:t>
            </a:r>
          </a:p>
          <a:p>
            <a:endParaRPr lang="es-ES" sz="2200" b="0" strike="noStrike" spc="-1">
              <a:latin typeface="Arial"/>
            </a:endParaRPr>
          </a:p>
          <a:p>
            <a:pPr marL="215900" indent="-215900">
              <a:buClr>
                <a:srgbClr val="000000"/>
              </a:buClr>
              <a:buAutoNum type="arabicParenR"/>
            </a:pPr>
            <a:r>
              <a:rPr lang="es-ES" sz="2200" spc="-1" dirty="0">
                <a:latin typeface="Arial"/>
              </a:rPr>
              <a:t> </a:t>
            </a:r>
            <a:r>
              <a:rPr lang="es-ES" sz="2200" b="0" strike="noStrike" spc="-1" dirty="0">
                <a:latin typeface="Arial"/>
              </a:rPr>
              <a:t>KS0 →</a:t>
            </a:r>
            <a:r>
              <a:rPr lang="es-ES" sz="2200" spc="-1" dirty="0">
                <a:latin typeface="Arial"/>
              </a:rPr>
              <a:t>  π⁺  </a:t>
            </a:r>
            <a:r>
              <a:rPr lang="es-ES" sz="2200" spc="-1" dirty="0">
                <a:latin typeface="Arial"/>
                <a:cs typeface="Arial"/>
              </a:rPr>
              <a:t>π⁻   In </a:t>
            </a:r>
            <a:r>
              <a:rPr lang="es-ES" sz="2200" spc="-1" dirty="0" err="1">
                <a:latin typeface="Arial"/>
                <a:cs typeface="Arial"/>
              </a:rPr>
              <a:t>this</a:t>
            </a:r>
            <a:r>
              <a:rPr lang="es-ES" sz="2200" spc="-1" dirty="0">
                <a:latin typeface="Arial"/>
                <a:cs typeface="Arial"/>
              </a:rPr>
              <a:t> </a:t>
            </a:r>
            <a:r>
              <a:rPr lang="es-ES" sz="2200" spc="-1" dirty="0" err="1">
                <a:latin typeface="Arial"/>
                <a:cs typeface="Arial"/>
              </a:rPr>
              <a:t>exercise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our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goal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is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to</a:t>
            </a:r>
            <a:r>
              <a:rPr lang="es-ES" sz="2200" spc="-1" dirty="0">
                <a:latin typeface="Arial"/>
                <a:cs typeface="Arial"/>
              </a:rPr>
              <a:t> </a:t>
            </a:r>
            <a:r>
              <a:rPr lang="es-ES" sz="2200" spc="-1" dirty="0" err="1">
                <a:latin typeface="Arial"/>
                <a:cs typeface="Arial"/>
              </a:rPr>
              <a:t>discriminate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signal</a:t>
            </a:r>
            <a:r>
              <a:rPr lang="es-ES" sz="2200" spc="-1" dirty="0">
                <a:latin typeface="Arial"/>
                <a:cs typeface="Arial"/>
              </a:rPr>
              <a:t> vs. </a:t>
            </a:r>
            <a:r>
              <a:rPr lang="es-ES" sz="2200" spc="-1" dirty="0" err="1">
                <a:latin typeface="Arial"/>
                <a:cs typeface="Arial"/>
              </a:rPr>
              <a:t>Background</a:t>
            </a:r>
            <a:r>
              <a:rPr lang="es-ES" sz="2200" spc="-1" dirty="0">
                <a:latin typeface="Arial"/>
                <a:cs typeface="Arial"/>
              </a:rPr>
              <a:t>.</a:t>
            </a:r>
            <a:endParaRPr lang="es-ES" sz="2200" spc="-1" dirty="0">
              <a:cs typeface="Arial"/>
            </a:endParaRPr>
          </a:p>
          <a:p>
            <a:pPr marL="215900" indent="-215900">
              <a:buClr>
                <a:srgbClr val="000000"/>
              </a:buClr>
              <a:buFontTx/>
              <a:buAutoNum type="arabicParenR"/>
            </a:pPr>
            <a:endParaRPr lang="es-ES" sz="2200" spc="-1" dirty="0">
              <a:latin typeface="Arial"/>
              <a:cs typeface="Arial"/>
            </a:endParaRP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r>
              <a:rPr lang="es-ES" sz="2200" b="0" strike="noStrike" spc="-1" dirty="0" err="1">
                <a:latin typeface="Arial"/>
              </a:rPr>
              <a:t>Ds</a:t>
            </a:r>
            <a:r>
              <a:rPr lang="es-ES" sz="2200" b="0" strike="noStrike" spc="-1" dirty="0">
                <a:latin typeface="Arial"/>
              </a:rPr>
              <a:t>→</a:t>
            </a:r>
            <a:r>
              <a:rPr lang="es-ES" sz="2200" spc="-1" dirty="0">
                <a:latin typeface="Arial"/>
              </a:rPr>
              <a:t> </a:t>
            </a:r>
            <a:r>
              <a:rPr lang="es-ES" sz="2200" spc="-1" dirty="0">
                <a:ea typeface="+mn-lt"/>
                <a:cs typeface="+mn-lt"/>
              </a:rPr>
              <a:t>η</a:t>
            </a:r>
            <a:r>
              <a:rPr lang="es-ES" sz="2200" spc="-1" dirty="0">
                <a:latin typeface="Arial"/>
                <a:cs typeface="Arial"/>
              </a:rPr>
              <a:t>'</a:t>
            </a:r>
            <a:r>
              <a:rPr lang="es-ES" sz="2200" spc="-1" dirty="0">
                <a:latin typeface="Arial"/>
              </a:rPr>
              <a:t> (</a:t>
            </a:r>
            <a:r>
              <a:rPr lang="es-ES" sz="2200" b="0" strike="noStrike" spc="-1" dirty="0">
                <a:latin typeface="Arial"/>
              </a:rPr>
              <a:t>→ </a:t>
            </a:r>
            <a:r>
              <a:rPr lang="es-ES" sz="2200" spc="-1" dirty="0">
                <a:latin typeface="Arial"/>
              </a:rPr>
              <a:t>µ⁺ µ⁻ ) + π </a:t>
            </a:r>
            <a:r>
              <a:rPr lang="es-ES" sz="2200" spc="-1" dirty="0">
                <a:latin typeface="Arial"/>
                <a:cs typeface="Arial"/>
              </a:rPr>
              <a:t> . In </a:t>
            </a:r>
            <a:r>
              <a:rPr lang="es-ES" sz="2200" spc="-1" dirty="0" err="1">
                <a:latin typeface="Arial"/>
                <a:cs typeface="Arial"/>
              </a:rPr>
              <a:t>this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exercise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our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goal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is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to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discriminate</a:t>
            </a:r>
            <a:r>
              <a:rPr lang="es-ES" sz="2200" spc="-1" dirty="0">
                <a:latin typeface="Arial"/>
                <a:cs typeface="Arial"/>
              </a:rPr>
              <a:t> </a:t>
            </a:r>
            <a:r>
              <a:rPr lang="es-ES" sz="2200" spc="-1" dirty="0" err="1">
                <a:latin typeface="Arial"/>
                <a:cs typeface="Arial"/>
              </a:rPr>
              <a:t>signal</a:t>
            </a:r>
            <a:r>
              <a:rPr lang="es-ES" sz="2200" spc="-1" dirty="0">
                <a:latin typeface="Arial"/>
                <a:cs typeface="Arial"/>
              </a:rPr>
              <a:t> vs.. </a:t>
            </a:r>
            <a:r>
              <a:rPr lang="es-ES" sz="2200" spc="-1" dirty="0" err="1">
                <a:latin typeface="Arial"/>
                <a:cs typeface="Arial"/>
              </a:rPr>
              <a:t>Background</a:t>
            </a:r>
            <a:r>
              <a:rPr lang="es-ES" sz="2200" spc="-1" dirty="0">
                <a:latin typeface="Arial"/>
                <a:cs typeface="Arial"/>
              </a:rPr>
              <a:t>.</a:t>
            </a:r>
            <a:endParaRPr lang="es-ES" sz="2200" b="0" strike="noStrike" spc="-1" dirty="0">
              <a:latin typeface="Arial"/>
              <a:cs typeface="Arial"/>
            </a:endParaRPr>
          </a:p>
          <a:p>
            <a:pPr marL="215900" indent="-215900">
              <a:buClr>
                <a:srgbClr val="000000"/>
              </a:buClr>
              <a:buAutoNum type="arabicParenR"/>
            </a:pPr>
            <a:endParaRPr lang="es-ES" sz="2200" spc="-1" dirty="0">
              <a:latin typeface="Arial"/>
              <a:cs typeface="Arial"/>
            </a:endParaRP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r>
              <a:rPr lang="es-ES" sz="2200" b="0" strike="noStrike" spc="-1" dirty="0" err="1">
                <a:latin typeface="Arial"/>
              </a:rPr>
              <a:t>W+bb</a:t>
            </a:r>
            <a:r>
              <a:rPr lang="es-ES" sz="2200" b="0" strike="noStrike" spc="-1" dirty="0">
                <a:latin typeface="Arial"/>
              </a:rPr>
              <a:t> and </a:t>
            </a:r>
            <a:r>
              <a:rPr lang="es-ES" sz="2200" b="0" strike="noStrike" spc="-1" dirty="0" err="1">
                <a:latin typeface="Arial"/>
              </a:rPr>
              <a:t>tt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cross</a:t>
            </a:r>
            <a:r>
              <a:rPr lang="es-ES" sz="2200" b="0" strike="noStrike" spc="-1" dirty="0">
                <a:latin typeface="Arial"/>
              </a:rPr>
              <a:t> </a:t>
            </a:r>
            <a:r>
              <a:rPr lang="es-ES" sz="2200" b="0" strike="noStrike" spc="-1" dirty="0" err="1">
                <a:latin typeface="Arial"/>
              </a:rPr>
              <a:t>sections</a:t>
            </a:r>
            <a:r>
              <a:rPr lang="es-ES" sz="2200" spc="-1" dirty="0">
                <a:latin typeface="Arial"/>
              </a:rPr>
              <a:t>. In </a:t>
            </a:r>
            <a:r>
              <a:rPr lang="es-ES" sz="2200" spc="-1" dirty="0" err="1">
                <a:latin typeface="Arial"/>
              </a:rPr>
              <a:t>this</a:t>
            </a:r>
            <a:r>
              <a:rPr lang="es-ES" sz="2200" spc="-1" dirty="0">
                <a:latin typeface="Arial"/>
              </a:rPr>
              <a:t> </a:t>
            </a:r>
            <a:r>
              <a:rPr lang="es-ES" sz="2200" spc="-1" dirty="0" err="1">
                <a:latin typeface="Arial"/>
              </a:rPr>
              <a:t>excercise</a:t>
            </a:r>
            <a:r>
              <a:rPr lang="es-ES" sz="2200" spc="-1" dirty="0">
                <a:latin typeface="Arial"/>
              </a:rPr>
              <a:t> </a:t>
            </a:r>
            <a:r>
              <a:rPr lang="es-ES" sz="2200" spc="-1" dirty="0" err="1">
                <a:latin typeface="Arial"/>
              </a:rPr>
              <a:t>our</a:t>
            </a:r>
            <a:r>
              <a:rPr lang="es-ES" sz="2200" spc="-1" dirty="0">
                <a:latin typeface="Arial"/>
              </a:rPr>
              <a:t> </a:t>
            </a:r>
            <a:r>
              <a:rPr lang="es-ES" sz="2200" spc="-1" dirty="0" err="1">
                <a:latin typeface="Arial"/>
              </a:rPr>
              <a:t>goal</a:t>
            </a:r>
            <a:r>
              <a:rPr lang="es-ES" sz="2200" spc="-1" dirty="0">
                <a:latin typeface="Arial"/>
              </a:rPr>
              <a:t> </a:t>
            </a:r>
            <a:r>
              <a:rPr lang="es-ES" sz="2200" spc="-1" dirty="0" err="1">
                <a:latin typeface="Arial"/>
              </a:rPr>
              <a:t>is</a:t>
            </a:r>
            <a:r>
              <a:rPr lang="es-ES" sz="2200" spc="-1" dirty="0">
                <a:latin typeface="Arial"/>
              </a:rPr>
              <a:t> </a:t>
            </a:r>
            <a:r>
              <a:rPr lang="es-ES" sz="2200" spc="-1" dirty="0" err="1">
                <a:latin typeface="Arial"/>
              </a:rPr>
              <a:t>to</a:t>
            </a:r>
            <a:r>
              <a:rPr lang="es-ES" sz="2200" spc="-1" dirty="0">
                <a:latin typeface="Arial"/>
              </a:rPr>
              <a:t> </a:t>
            </a:r>
            <a:r>
              <a:rPr lang="es-ES" sz="2200" spc="-1" dirty="0" err="1">
                <a:latin typeface="Arial"/>
              </a:rPr>
              <a:t>discriminate</a:t>
            </a:r>
            <a:r>
              <a:rPr lang="es-ES" sz="2200" spc="-1" dirty="0">
                <a:latin typeface="Arial"/>
              </a:rPr>
              <a:t> </a:t>
            </a:r>
            <a:r>
              <a:rPr lang="es-ES" sz="2200" spc="-1" dirty="0" err="1">
                <a:latin typeface="Arial"/>
              </a:rPr>
              <a:t>them</a:t>
            </a:r>
            <a:r>
              <a:rPr lang="es-ES" sz="2200" spc="-1" dirty="0">
                <a:latin typeface="Arial"/>
              </a:rPr>
              <a:t> </a:t>
            </a:r>
            <a:r>
              <a:rPr lang="es-ES" sz="2200" spc="-1" dirty="0" err="1">
                <a:latin typeface="Arial"/>
              </a:rPr>
              <a:t>with</a:t>
            </a:r>
            <a:r>
              <a:rPr lang="es-ES" sz="2200" spc="-1" dirty="0">
                <a:latin typeface="Arial"/>
              </a:rPr>
              <a:t> </a:t>
            </a:r>
            <a:r>
              <a:rPr lang="es-ES" sz="2200" spc="-1" dirty="0" err="1">
                <a:latin typeface="Arial"/>
              </a:rPr>
              <a:t>each</a:t>
            </a:r>
            <a:r>
              <a:rPr lang="es-ES" sz="2200" spc="-1" dirty="0">
                <a:latin typeface="Arial"/>
              </a:rPr>
              <a:t> </a:t>
            </a:r>
            <a:r>
              <a:rPr lang="es-ES" sz="2200" spc="-1" dirty="0" err="1">
                <a:latin typeface="Arial"/>
              </a:rPr>
              <a:t>other</a:t>
            </a:r>
            <a:r>
              <a:rPr lang="es-ES" sz="2200" spc="-1" dirty="0">
                <a:latin typeface="Arial"/>
              </a:rPr>
              <a:t>.</a:t>
            </a:r>
            <a:endParaRPr lang="es-ES" sz="2200" b="0" strike="noStrike" spc="-1">
              <a:latin typeface="Arial"/>
              <a:cs typeface="Arial"/>
            </a:endParaRP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endParaRPr lang="es-ES" sz="2200" b="0" strike="noStrike" spc="-1">
              <a:latin typeface="Arial"/>
            </a:endParaRP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endParaRPr lang="es-ES" sz="2200" b="0" strike="noStrike" spc="-1">
              <a:latin typeface="Arial"/>
            </a:endParaRPr>
          </a:p>
          <a:p>
            <a:endParaRPr lang="en" sz="2200" spc="-1" dirty="0">
              <a:ea typeface="+mn-lt"/>
              <a:cs typeface="+mn-lt"/>
            </a:endParaRPr>
          </a:p>
          <a:p>
            <a:endParaRPr lang="en" sz="2200" spc="-1" dirty="0">
              <a:ea typeface="+mn-lt"/>
              <a:cs typeface="+mn-lt"/>
            </a:endParaRPr>
          </a:p>
          <a:p>
            <a:r>
              <a:rPr lang="en" sz="2200" spc="-1" dirty="0">
                <a:ea typeface="+mn-lt"/>
                <a:cs typeface="+mn-lt"/>
              </a:rPr>
              <a:t>For now we use Monte Carlo </a:t>
            </a:r>
            <a:r>
              <a:rPr lang="en" sz="2200" spc="-1" dirty="0" err="1">
                <a:ea typeface="+mn-lt"/>
                <a:cs typeface="+mn-lt"/>
              </a:rPr>
              <a:t>LHCb</a:t>
            </a:r>
            <a:r>
              <a:rPr lang="en" sz="2200" spc="-1" dirty="0">
                <a:latin typeface="Arial"/>
                <a:cs typeface="Arial"/>
              </a:rPr>
              <a:t> to get the data for the analysis.</a:t>
            </a:r>
            <a:endParaRPr lang="en"/>
          </a:p>
          <a:p>
            <a:endParaRPr lang="es-ES"/>
          </a:p>
          <a:p>
            <a:endParaRPr lang="es-ES" sz="2200" b="0" strike="noStrike" spc="-1">
              <a:latin typeface="Arial"/>
            </a:endParaRP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endParaRPr lang="es-ES" sz="2200" b="0" strike="noStrike" spc="-1">
              <a:latin typeface="Arial"/>
            </a:endParaRPr>
          </a:p>
          <a:p>
            <a:pPr marL="215900" indent="-215900">
              <a:buClr>
                <a:srgbClr val="000000"/>
              </a:buClr>
              <a:buFont typeface="StarSymbol"/>
              <a:buAutoNum type="arabicParenR"/>
            </a:pPr>
            <a:endParaRPr lang="es-ES" sz="2200" b="0" strike="noStrike" spc="-1">
              <a:latin typeface="Arial"/>
            </a:endParaRPr>
          </a:p>
        </p:txBody>
      </p:sp>
      <p:pic>
        <p:nvPicPr>
          <p:cNvPr id="2" name="Imagen 2" descr="Imagen que contiene Gráfico de líneas&#10;&#10;Descripción generada automáticamente">
            <a:extLst>
              <a:ext uri="{FF2B5EF4-FFF2-40B4-BE49-F238E27FC236}">
                <a16:creationId xmlns:a16="http://schemas.microsoft.com/office/drawing/2014/main" id="{8927416B-1CE1-4B13-AC35-6AABD13568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7457" y="4308353"/>
            <a:ext cx="2297986" cy="1426280"/>
          </a:xfrm>
          <a:prstGeom prst="rect">
            <a:avLst/>
          </a:prstGeom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CDAD1ABC-A5A9-495A-A711-D12E9961080E}"/>
              </a:ext>
            </a:extLst>
          </p:cNvPr>
          <p:cNvSpPr txBox="1"/>
          <p:nvPr/>
        </p:nvSpPr>
        <p:spPr>
          <a:xfrm>
            <a:off x="8534400" y="412830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b="1">
                <a:solidFill>
                  <a:srgbClr val="FF6600"/>
                </a:solidFill>
                <a:latin typeface="Terminal Dosis"/>
              </a:rPr>
              <a:t>2. TMVA vs Python</a:t>
            </a:r>
            <a:r>
              <a:rPr lang="es-ES">
                <a:latin typeface="Terminal Dosis"/>
              </a:rPr>
              <a:t>​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</TotalTime>
  <Application>Microsoft Office PowerPoint</Application>
  <PresentationFormat>Panorámica</PresentationFormat>
  <Slides>47</Slides>
  <Notes>1</Notes>
  <HiddenSlides>0</HiddenSlides>
  <ScaleCrop>false</ScaleCrop>
  <HeadingPairs>
    <vt:vector size="4" baseType="variant">
      <vt:variant>
        <vt:lpstr>Tema</vt:lpstr>
      </vt:variant>
      <vt:variant>
        <vt:i4>4</vt:i4>
      </vt:variant>
      <vt:variant>
        <vt:lpstr>Títulos de diapositiva</vt:lpstr>
      </vt:variant>
      <vt:variant>
        <vt:i4>47</vt:i4>
      </vt:variant>
    </vt:vector>
  </HeadingPairs>
  <TitlesOfParts>
    <vt:vector size="51" baseType="lpstr">
      <vt:lpstr>Office Theme</vt:lpstr>
      <vt:lpstr>Office Theme</vt:lpstr>
      <vt:lpstr>Office Theme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subject/>
  <dc:creator>antoniosartal@gmail.com</dc:creator>
  <dc:description/>
  <cp:lastModifiedBy/>
  <cp:revision>691</cp:revision>
  <dcterms:created xsi:type="dcterms:W3CDTF">2018-03-23T08:59:27Z</dcterms:created>
  <dcterms:modified xsi:type="dcterms:W3CDTF">2020-10-16T08:41:29Z</dcterms:modified>
  <dc:language>es-ES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Panorámica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7</vt:i4>
  </property>
</Properties>
</file>