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14"/>
  </p:notesMasterIdLst>
  <p:sldIdLst>
    <p:sldId id="256" r:id="rId4"/>
    <p:sldId id="765" r:id="rId5"/>
    <p:sldId id="771" r:id="rId6"/>
    <p:sldId id="423" r:id="rId7"/>
    <p:sldId id="769" r:id="rId8"/>
    <p:sldId id="770" r:id="rId9"/>
    <p:sldId id="1252" r:id="rId10"/>
    <p:sldId id="1255" r:id="rId11"/>
    <p:sldId id="457" r:id="rId12"/>
    <p:sldId id="3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6D"/>
    <a:srgbClr val="0505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03" autoAdjust="0"/>
    <p:restoredTop sz="75714" autoAdjust="0"/>
  </p:normalViewPr>
  <p:slideViewPr>
    <p:cSldViewPr>
      <p:cViewPr varScale="1">
        <p:scale>
          <a:sx n="123" d="100"/>
          <a:sy n="123" d="100"/>
        </p:scale>
        <p:origin x="17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006A5-2FB3-4A41-A783-185B466DB43F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C8767-5938-4A9D-BFB6-DA802D66B6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7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3C8767-5938-4A9D-BFB6-DA802D66B65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48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18A6-DD67-4EC3-A211-C3ADDDFE76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5579DA-3E63-4004-AD39-63E0DFD912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D37FB-141E-44CF-8488-50791D0DE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E78E3-D531-498A-86D0-549221AE6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A22B3-601D-48A4-8482-B2BE8B973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647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4A8F2-7C28-4AEA-B9A1-D913F07E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3B4631-275F-45F0-B188-4C816BC57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2B40A-F0E0-4E6E-AC94-6FACD34A9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17D65-9211-4E5F-9951-1019752ED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E7173-B944-42A0-B1BA-05D7967A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135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32862-1DAE-455C-B88B-BC819C6B2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166B8-8721-4E71-A09F-38CCB94C7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101E1-CED7-48C8-AA95-CA02078C6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B5EF8-7D63-4BBE-995B-6523B96F4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689D-8146-48EB-8EB5-CC30FD498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809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ADB61-84DE-4437-9416-26B12D782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C003A-58EF-4140-A4B6-180C60AC79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04E018-E033-4D98-AB90-A284A4CA6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E907D-2480-4F33-8616-5659A13D6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5A5A-C5FE-458F-B6F1-8660AD2B9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666F0-18E3-4B0B-A9B6-046C75D51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22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136B7-2969-48AF-A20B-7C24FB071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5EEF1-22F0-4382-9F3B-908A7875F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0A55DE-BBCD-4419-A4CD-E2CA7B1AE6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761C8E-FE69-46DC-B4C4-D37AB24932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AD034-9E20-4ED6-A13E-BE5FEFBA37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3E89C3-8C09-4AAB-A3B0-A03F97EBE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D35A12-AAAA-48DE-963E-2895B527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E5ECCD-8BF1-4017-BA49-8D1B769F1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8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170F-AD68-4BB2-A094-0623228F3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E695C-64AA-4F74-AE55-C889E2DEC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90D7DC-511D-4033-B04C-66E652736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506BA4-05CE-4675-BB66-58AFEE5BC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688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1AC75E-38D3-411E-BE77-295475E0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5A9156-213D-44F7-9A3D-DC07B920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CA5F16-8CE2-4451-B726-7B76D4058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0695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ABA84-90B1-4D1D-AECA-4BEB991D6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C555C-0099-44BE-998B-37880E406C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9F702B-F40E-4F13-87DB-F2820553CA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869FB-E906-466B-8FB7-450AB1022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BEFCE-7815-4718-A70B-313F4E89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FE05F-E253-4CA7-878B-7468266BF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685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15A68-32D4-4CC7-85F3-9DCAE1D74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56353-AB16-446D-9BBF-E979AD6CDA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0AE43C-8075-476A-8CED-563DFEF14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298D43-B139-482A-9A39-57D959AC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79F60-7395-46E8-970B-871836420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F74B26-1A72-4350-99F5-F6DCB74A2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671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8894C-7C2E-4CAE-BD3E-8149A6E39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17BF65-BCF9-4270-8580-8049C2487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C94E4-C9D5-45E7-9EFC-16FEA3F04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EC3B3-8EB3-49C1-9288-63EE05E35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EC1A0-A5FF-4634-BD51-ECC71A0D4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697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E2B20D-375C-49AE-A2F2-1050CBBB5D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BF3A94-3C16-451F-A1E2-713983D3B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CD293-48CB-4182-82AA-FE4384ACA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B33A5-5E9D-4B18-86D9-35E51F3D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F0FFF-398D-43FA-AFD8-45BDA14F7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309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4DCE-45C2-4FDD-A352-11221E82F8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52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B102-24A6-4B05-84A8-0D0D47278D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746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95BE-BBFB-4BE1-BF61-BBE25B05CD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153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52F7E-C1CC-4E40-84DF-92B7E139EF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09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7AE6-40E8-4232-B54C-30DF2DCE79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1537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7F7F-5720-424C-91EE-5967DB1611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183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C8B7-446E-4AFF-92B3-A651325F82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75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42B6-5DFA-4F55-8108-B81D68948B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862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6A01-A647-4632-A4E0-2A03EFA44E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783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241D-87C3-410D-8554-081F2733F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438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6A99-FD0E-4993-9F0D-AE795A6F7F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3914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60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17D7F-F200-4D4F-A17A-D2D6D844CB93}" type="datetimeFigureOut">
              <a:rPr lang="en-US" smtClean="0"/>
              <a:pPr/>
              <a:t>10/24/2020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347D73-A215-4991-BE46-3735C3E93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BF796C-A4CE-4DE6-85AD-39D759A1D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F42BD-6F12-414B-A810-2AD6B0CE73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30/1/2020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F8D75-5395-4A0A-9CA5-1EEBC346A9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M.J. Barnes.        IWG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FAD27-950A-4793-B898-2DD0E4F2F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2DC60-240C-490A-8521-F61DC83D54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48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403D-FBF8-4051-A9F0-40CA5EB373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18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indico.cern.ch/event/263338/contribution/9/material/slides/2.pptx" TargetMode="External"/><Relationship Id="rId4" Type="http://schemas.openxmlformats.org/officeDocument/2006/relationships/hyperlink" Target="https://indico.cern.ch/conferenceDisplay.py?confId=26333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33631/files/CERN-THESIS-2015-374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CH" dirty="0"/>
              <a:t>MKPL impedance measurements</a:t>
            </a:r>
            <a:br>
              <a:rPr lang="en-CH" dirty="0"/>
            </a:br>
            <a:r>
              <a:rPr lang="en-CH" dirty="0"/>
              <a:t>with and without serigraphy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763000" cy="1752600"/>
          </a:xfrm>
        </p:spPr>
        <p:txBody>
          <a:bodyPr>
            <a:normAutofit/>
          </a:bodyPr>
          <a:lstStyle/>
          <a:p>
            <a:r>
              <a:rPr lang="en-CH" dirty="0"/>
              <a:t>M. Barnes, </a:t>
            </a:r>
            <a:r>
              <a:rPr lang="en-GB" dirty="0"/>
              <a:t>O. Bjorkqvist</a:t>
            </a:r>
            <a:r>
              <a:rPr lang="en-CH" dirty="0"/>
              <a:t>, C. Zannini</a:t>
            </a:r>
          </a:p>
          <a:p>
            <a:r>
              <a:rPr lang="en-CH" dirty="0"/>
              <a:t>Ack.: P. Blaise, L. </a:t>
            </a:r>
            <a:r>
              <a:rPr lang="en-CH" dirty="0" err="1"/>
              <a:t>Ducimetiere</a:t>
            </a:r>
            <a:r>
              <a:rPr lang="en-CH" dirty="0"/>
              <a:t>, Y. </a:t>
            </a:r>
            <a:r>
              <a:rPr lang="en-CH" dirty="0" err="1"/>
              <a:t>Sillanoli</a:t>
            </a:r>
            <a:endParaRPr lang="en-CH" dirty="0"/>
          </a:p>
        </p:txBody>
      </p:sp>
      <p:pic>
        <p:nvPicPr>
          <p:cNvPr id="11" name="Picture 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76200"/>
            <a:ext cx="943107" cy="94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8194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505CB"/>
                </a:solidFill>
              </a:rPr>
              <a:t>Thank you very much for your attention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MKP configuration</a:t>
            </a:r>
            <a:endParaRPr lang="en-GB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95536" y="1556792"/>
            <a:ext cx="8414903" cy="2125770"/>
            <a:chOff x="155649" y="1522839"/>
            <a:chExt cx="8877671" cy="1993558"/>
          </a:xfrm>
        </p:grpSpPr>
        <p:grpSp>
          <p:nvGrpSpPr>
            <p:cNvPr id="5" name="Group 4"/>
            <p:cNvGrpSpPr/>
            <p:nvPr/>
          </p:nvGrpSpPr>
          <p:grpSpPr>
            <a:xfrm>
              <a:off x="155649" y="1522839"/>
              <a:ext cx="8877671" cy="1993558"/>
              <a:chOff x="155649" y="1522839"/>
              <a:chExt cx="8877671" cy="199355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55649" y="1522839"/>
                <a:ext cx="8877671" cy="1993558"/>
                <a:chOff x="155649" y="1522839"/>
                <a:chExt cx="8877671" cy="1993558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155649" y="1522839"/>
                  <a:ext cx="8877671" cy="1762145"/>
                  <a:chOff x="0" y="1775534"/>
                  <a:chExt cx="8877671" cy="1762145"/>
                </a:xfrm>
              </p:grpSpPr>
              <p:pic>
                <p:nvPicPr>
                  <p:cNvPr id="16" name="Picture 15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 r="3592"/>
                  <a:stretch>
                    <a:fillRect/>
                  </a:stretch>
                </p:blipFill>
                <p:spPr bwMode="auto">
                  <a:xfrm>
                    <a:off x="0" y="1916832"/>
                    <a:ext cx="8815526" cy="16020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7" name="Rectangle 16"/>
                  <p:cNvSpPr/>
                  <p:nvPr/>
                </p:nvSpPr>
                <p:spPr>
                  <a:xfrm>
                    <a:off x="1231692" y="3000532"/>
                    <a:ext cx="2271010" cy="224851"/>
                  </a:xfrm>
                  <a:prstGeom prst="rect">
                    <a:avLst/>
                  </a:prstGeom>
                  <a:noFill/>
                  <a:ln w="25400" cap="flat" cmpd="sng" algn="ctr">
                    <a:solidFill>
                      <a:srgbClr val="FF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8" name="Rectangle 17"/>
                  <p:cNvSpPr/>
                  <p:nvPr/>
                </p:nvSpPr>
                <p:spPr>
                  <a:xfrm>
                    <a:off x="44971" y="1775534"/>
                    <a:ext cx="8832700" cy="1762145"/>
                  </a:xfrm>
                  <a:prstGeom prst="rect">
                    <a:avLst/>
                  </a:prstGeom>
                  <a:noFill/>
                  <a:ln w="19050" cap="flat" cmpd="sng" algn="ctr">
                    <a:solidFill>
                      <a:srgbClr val="BBE0E3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3563888" y="2996952"/>
                    <a:ext cx="864096" cy="216024"/>
                  </a:xfrm>
                  <a:prstGeom prst="rect">
                    <a:avLst/>
                  </a:prstGeom>
                  <a:solidFill>
                    <a:srgbClr val="0326BD">
                      <a:alpha val="18000"/>
                    </a:srgbClr>
                  </a:solidFill>
                  <a:ln w="25400" cap="flat" cmpd="sng" algn="ctr">
                    <a:solidFill>
                      <a:srgbClr val="0326B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lang="en-US" kern="0">
                      <a:solidFill>
                        <a:srgbClr val="FFFFFF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20" name="TextBox 9"/>
                  <p:cNvSpPr txBox="1"/>
                  <p:nvPr/>
                </p:nvSpPr>
                <p:spPr>
                  <a:xfrm>
                    <a:off x="1979712" y="2682286"/>
                    <a:ext cx="761747" cy="307777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sz="1400" b="1" kern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MKP-S</a:t>
                    </a:r>
                  </a:p>
                </p:txBody>
              </p:sp>
              <p:sp>
                <p:nvSpPr>
                  <p:cNvPr id="21" name="TextBox 10"/>
                  <p:cNvSpPr txBox="1"/>
                  <p:nvPr/>
                </p:nvSpPr>
                <p:spPr>
                  <a:xfrm>
                    <a:off x="3727439" y="2659984"/>
                    <a:ext cx="782587" cy="307777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non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r>
                      <a:rPr lang="en-US" sz="1400" b="1" kern="0" dirty="0">
                        <a:solidFill>
                          <a:srgbClr val="0326BD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MKP-L</a:t>
                    </a:r>
                  </a:p>
                </p:txBody>
              </p:sp>
            </p:grp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539552" y="3212976"/>
                  <a:ext cx="720080" cy="0"/>
                </a:xfrm>
                <a:prstGeom prst="straightConnector1">
                  <a:avLst/>
                </a:prstGeom>
                <a:ln w="25400">
                  <a:solidFill>
                    <a:srgbClr val="00B050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14"/>
                <p:cNvSpPr txBox="1"/>
                <p:nvPr/>
              </p:nvSpPr>
              <p:spPr>
                <a:xfrm>
                  <a:off x="539551" y="3162454"/>
                  <a:ext cx="847789" cy="3539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700" b="1" dirty="0">
                      <a:solidFill>
                        <a:srgbClr val="00B050"/>
                      </a:solidFill>
                    </a:rPr>
                    <a:t>Beam</a:t>
                  </a: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1619672" y="2987676"/>
                <a:ext cx="432048" cy="23725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dirty="0"/>
                  <a:t>#1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80413" y="2996952"/>
                <a:ext cx="432048" cy="23725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>
                <a:defPPr>
                  <a:defRPr lang="en-US"/>
                </a:defPPr>
                <a:lvl1pPr algn="ctr">
                  <a:defRPr sz="1400">
                    <a:solidFill>
                      <a:srgbClr val="FF0000"/>
                    </a:solidFill>
                  </a:defRPr>
                </a:lvl1pPr>
              </a:lstStyle>
              <a:p>
                <a:r>
                  <a:rPr lang="en-GB" dirty="0"/>
                  <a:t>#2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225344" y="2996952"/>
                <a:ext cx="432048" cy="23725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tIns="10800" bIns="10800" rtlCol="0">
                <a:spAutoFit/>
              </a:bodyPr>
              <a:lstStyle/>
              <a:p>
                <a:pPr algn="ctr"/>
                <a:r>
                  <a:rPr lang="en-GB" sz="1400" dirty="0">
                    <a:solidFill>
                      <a:srgbClr val="FF0000"/>
                    </a:solidFill>
                  </a:rPr>
                  <a:t>#3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991774" y="2996952"/>
                <a:ext cx="364202" cy="23725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tIns="10800" bIns="10800" rtlCol="0">
                <a:spAutoFit/>
              </a:bodyPr>
              <a:lstStyle>
                <a:defPPr>
                  <a:defRPr lang="en-US"/>
                </a:defPPr>
                <a:lvl1pPr fontAlgn="base">
                  <a:spcBef>
                    <a:spcPct val="0"/>
                  </a:spcBef>
                  <a:spcAft>
                    <a:spcPct val="0"/>
                  </a:spcAft>
                  <a:defRPr sz="1400" b="1" kern="0">
                    <a:solidFill>
                      <a:srgbClr val="0326BD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</a:lstStyle>
              <a:p>
                <a:r>
                  <a:rPr lang="en-GB" dirty="0"/>
                  <a:t>#4</a:t>
                </a:r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2267744" y="2737368"/>
              <a:ext cx="0" cy="235320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186000" y="2736000"/>
              <a:ext cx="0" cy="235320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244" y="3573016"/>
            <a:ext cx="5851676" cy="292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1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r="5593"/>
          <a:stretch/>
        </p:blipFill>
        <p:spPr>
          <a:xfrm>
            <a:off x="158198" y="2286000"/>
            <a:ext cx="5480602" cy="4119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dirty="0"/>
              <a:t>Beam induced power loss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83" y="1196752"/>
            <a:ext cx="51339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0775" y="1340768"/>
            <a:ext cx="2286000" cy="381000"/>
          </a:xfrm>
          <a:prstGeom prst="rect">
            <a:avLst/>
          </a:prstGeom>
          <a:pattFill prst="pct60">
            <a:fgClr>
              <a:srgbClr val="00F26D"/>
            </a:fgClr>
            <a:bgClr>
              <a:schemeClr val="bg1"/>
            </a:bgClr>
          </a:pattFill>
          <a:ln w="381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induced heating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758898" y="1340768"/>
            <a:ext cx="428625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3962400"/>
            <a:ext cx="3287539" cy="923330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Present MKPs could strongly suffer of beam induced heating with high intensity beam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84168" y="2204864"/>
            <a:ext cx="2927902" cy="1477328"/>
          </a:xfrm>
          <a:prstGeom prst="rect">
            <a:avLst/>
          </a:prstGeom>
          <a:solidFill>
            <a:srgbClr val="FF7C8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MKP-I: Impedance considerations, C. Zannini et al.,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LIU-SPS 50 ns Injection System for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Pb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4"/>
              </a:rPr>
              <a:t> Ions Review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4 October 2013 (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/>
              </a:rPr>
              <a:t>slides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46717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86836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/>
              <a:t>2018 thermal behavior of MKPL,MKPS and MKE</a:t>
            </a:r>
            <a:endParaRPr lang="en-GB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95400"/>
            <a:ext cx="8229600" cy="4440555"/>
          </a:xfrm>
        </p:spPr>
      </p:pic>
      <p:sp>
        <p:nvSpPr>
          <p:cNvPr id="3" name="Rectangle 2"/>
          <p:cNvSpPr/>
          <p:nvPr/>
        </p:nvSpPr>
        <p:spPr>
          <a:xfrm>
            <a:off x="304800" y="5867400"/>
            <a:ext cx="8610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/>
              <a:t>Reached high temperatures even without dedicated scrubbing, just from nominal operation and high intensity studies on Thursdays</a:t>
            </a:r>
          </a:p>
        </p:txBody>
      </p:sp>
    </p:spTree>
    <p:extLst>
      <p:ext uri="{BB962C8B-B14F-4D97-AF65-F5344CB8AC3E}">
        <p14:creationId xmlns:p14="http://schemas.microsoft.com/office/powerpoint/2010/main" val="239538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9BC6BC8-8AC9-4693-A923-C77B8031E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26" y="2072428"/>
            <a:ext cx="8105231" cy="362602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58969CE-4FF7-4785-99A9-CC0C3ED1038E}"/>
              </a:ext>
            </a:extLst>
          </p:cNvPr>
          <p:cNvSpPr txBox="1">
            <a:spLocks/>
          </p:cNvSpPr>
          <p:nvPr/>
        </p:nvSpPr>
        <p:spPr>
          <a:xfrm>
            <a:off x="229765" y="899306"/>
            <a:ext cx="8609435" cy="72499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30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Operational Scenarios for SPS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2791B8-61DD-46A7-B791-63F11C789258}"/>
              </a:ext>
            </a:extLst>
          </p:cNvPr>
          <p:cNvSpPr txBox="1"/>
          <p:nvPr/>
        </p:nvSpPr>
        <p:spPr>
          <a:xfrm>
            <a:off x="229764" y="1687938"/>
            <a:ext cx="328390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Confident: Below Tc (Curie Temp.)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Could</a:t>
            </a: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C0C0C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 exceed Tc: risk of mis-kicking beam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00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Risk of mechanical damage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CA6BA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Very low risk of damage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00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Not OK (&gt; Tc)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8FDF960-116B-4CE6-AB95-87202180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M.J. Barnes.        IWG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22D438E-4E89-4DB8-8276-90C92E29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22DC60-240C-490A-8521-F61DC83D549F}" type="slidenum">
              <a:rPr kumimoji="0" lang="en-GB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606E62-193B-46DD-AAB2-F27629672F92}"/>
              </a:ext>
            </a:extLst>
          </p:cNvPr>
          <p:cNvSpPr txBox="1"/>
          <p:nvPr/>
        </p:nvSpPr>
        <p:spPr>
          <a:xfrm>
            <a:off x="3610948" y="1795429"/>
            <a:ext cx="5267006" cy="3000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Basic table courtesy Hannes Bartosik, Giovanni Rumolo &amp; Carlo Zannini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56176" y="548680"/>
            <a:ext cx="1152128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Barnes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3076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GB" dirty="0"/>
              <a:t>MKP impedance reduction</a:t>
            </a:r>
            <a:endParaRPr lang="en-GB" sz="480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52400" y="1752576"/>
            <a:ext cx="8839200" cy="533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Concept with longitudinal serigraphy exists (4, 5 and 6 stripes)</a:t>
            </a: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092"/>
          <a:stretch/>
        </p:blipFill>
        <p:spPr>
          <a:xfrm>
            <a:off x="0" y="3124200"/>
            <a:ext cx="4585004" cy="2714108"/>
          </a:xfrm>
          <a:prstGeom prst="rect">
            <a:avLst/>
          </a:prstGeom>
        </p:spPr>
      </p:pic>
      <p:graphicFrame>
        <p:nvGraphicFramePr>
          <p:cNvPr id="6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290750"/>
              </p:ext>
            </p:extLst>
          </p:nvPr>
        </p:nvGraphicFramePr>
        <p:xfrm>
          <a:off x="4959927" y="4495800"/>
          <a:ext cx="3942419" cy="152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72421">
                  <a:extLst>
                    <a:ext uri="{9D8B030D-6E8A-4147-A177-3AD203B41FA5}">
                      <a16:colId xmlns:a16="http://schemas.microsoft.com/office/drawing/2014/main" val="4202139499"/>
                    </a:ext>
                  </a:extLst>
                </a:gridCol>
                <a:gridCol w="1969998">
                  <a:extLst>
                    <a:ext uri="{9D8B030D-6E8A-4147-A177-3AD203B41FA5}">
                      <a16:colId xmlns:a16="http://schemas.microsoft.com/office/drawing/2014/main" val="666848473"/>
                    </a:ext>
                  </a:extLst>
                </a:gridCol>
              </a:tblGrid>
              <a:tr h="2675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Q20</a:t>
                      </a:r>
                    </a:p>
                  </a:txBody>
                  <a:tcP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PL per</a:t>
                      </a:r>
                      <a:r>
                        <a:rPr lang="en-US" sz="1400" baseline="0" dirty="0"/>
                        <a:t> LHC fill</a:t>
                      </a:r>
                      <a:r>
                        <a:rPr lang="en-US" sz="1400" dirty="0"/>
                        <a:t> cycle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526513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874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680040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234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428113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  <a:r>
                        <a:rPr lang="en-US" sz="1400" baseline="0" dirty="0"/>
                        <a:t> ser. (6 stripes)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1131907"/>
                  </a:ext>
                </a:extLst>
              </a:tr>
              <a:tr h="267561">
                <a:tc>
                  <a:txBody>
                    <a:bodyPr/>
                    <a:lstStyle/>
                    <a:p>
                      <a:r>
                        <a:rPr lang="en-US" sz="1400" dirty="0"/>
                        <a:t>MKP-L</a:t>
                      </a:r>
                      <a:r>
                        <a:rPr lang="en-US" sz="1400" baseline="0" dirty="0"/>
                        <a:t> ser. (4 stripes)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99 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595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95600" y="3962400"/>
            <a:ext cx="990600" cy="369332"/>
          </a:xfrm>
          <a:prstGeom prst="rect">
            <a:avLst/>
          </a:prstGeom>
          <a:solidFill>
            <a:srgbClr val="20F844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Beck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62214" y="4317865"/>
            <a:ext cx="2358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3"/>
              </a:rPr>
              <a:t>CERN-THESI015-374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6D4119-E512-4978-B851-1AE3B58C4436}"/>
              </a:ext>
            </a:extLst>
          </p:cNvPr>
          <p:cNvSpPr txBox="1"/>
          <p:nvPr/>
        </p:nvSpPr>
        <p:spPr>
          <a:xfrm>
            <a:off x="1143000" y="6107668"/>
            <a:ext cx="70104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I</a:t>
            </a:r>
            <a:r>
              <a:rPr lang="en-GB" dirty="0"/>
              <a:t>m</a:t>
            </a:r>
            <a:r>
              <a:rPr lang="en-CH" dirty="0"/>
              <a:t>pact on beam stability has been studied and estimated to be negligible</a:t>
            </a:r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B3BF36D3-023E-4CC9-A6C1-9C376E352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044" y="2590800"/>
            <a:ext cx="4298756" cy="1879069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3987350-28B0-47B1-B534-50EB5C8B32C2}"/>
              </a:ext>
            </a:extLst>
          </p:cNvPr>
          <p:cNvSpPr txBox="1"/>
          <p:nvPr/>
        </p:nvSpPr>
        <p:spPr>
          <a:xfrm>
            <a:off x="838200" y="6477000"/>
            <a:ext cx="7772400" cy="246221"/>
          </a:xfrm>
          <a:prstGeom prst="rect">
            <a:avLst/>
          </a:prstGeom>
          <a:pattFill prst="lgConfetti">
            <a:fgClr>
              <a:schemeClr val="tx1"/>
            </a:fgClr>
            <a:bgClr>
              <a:srgbClr val="0505CB"/>
            </a:bgClr>
          </a:pattFill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 Zannini</a:t>
            </a:r>
            <a:r>
              <a:rPr lang="en-CH" sz="1000" b="1" dirty="0">
                <a:solidFill>
                  <a:prstClr val="white"/>
                </a:solidFill>
                <a:latin typeface="Calibri"/>
              </a:rPr>
              <a:t>,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I. </a:t>
            </a:r>
            <a:r>
              <a:rPr kumimoji="0" lang="en-CH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Karpov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Impact of new MKP-L serigraphy,</a:t>
            </a:r>
            <a:r>
              <a:rPr kumimoji="0" lang="en-CH" sz="1000" b="1" i="0" u="none" strike="noStrike" kern="120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summary from BD analysis. Presented at the LIU-SPS coordination meeting, March 2020</a:t>
            </a:r>
            <a:r>
              <a:rPr kumimoji="0" lang="fr-CH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277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42402-7F1D-4E86-A7E7-14A1DBAEC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CH" dirty="0"/>
              <a:t>MKP impedance measurements</a:t>
            </a:r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6457C2E8-B039-495A-AF66-B2AFCA1532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19200"/>
            <a:ext cx="3323334" cy="24925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0C2A6A0-76AF-4BB8-8774-2AA67A16D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741" y="1792819"/>
            <a:ext cx="3772705" cy="3272362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A5C5F7F-A5C8-49BD-9A7B-7E51913449FA}"/>
              </a:ext>
            </a:extLst>
          </p:cNvPr>
          <p:cNvSpPr txBox="1"/>
          <p:nvPr/>
        </p:nvSpPr>
        <p:spPr>
          <a:xfrm>
            <a:off x="4041308" y="3305681"/>
            <a:ext cx="86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Port1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C8A6460-E799-4272-AB1A-130CDC7318FF}"/>
              </a:ext>
            </a:extLst>
          </p:cNvPr>
          <p:cNvSpPr txBox="1"/>
          <p:nvPr/>
        </p:nvSpPr>
        <p:spPr>
          <a:xfrm>
            <a:off x="8411910" y="3292098"/>
            <a:ext cx="73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Port2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924979F-745A-46E1-81B8-F52FF0BD59E9}"/>
              </a:ext>
            </a:extLst>
          </p:cNvPr>
          <p:cNvSpPr/>
          <p:nvPr/>
        </p:nvSpPr>
        <p:spPr>
          <a:xfrm>
            <a:off x="4816098" y="3452247"/>
            <a:ext cx="173315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336E3DE-EE2F-4B33-BA42-EFD797F80C7C}"/>
              </a:ext>
            </a:extLst>
          </p:cNvPr>
          <p:cNvSpPr/>
          <p:nvPr/>
        </p:nvSpPr>
        <p:spPr>
          <a:xfrm>
            <a:off x="8176647" y="3444498"/>
            <a:ext cx="173315" cy="762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A1B53B5-11A5-4EE5-8B11-C9F7098C27EB}"/>
              </a:ext>
            </a:extLst>
          </p:cNvPr>
          <p:cNvCxnSpPr>
            <a:cxnSpLocks/>
          </p:cNvCxnSpPr>
          <p:nvPr/>
        </p:nvCxnSpPr>
        <p:spPr>
          <a:xfrm flipV="1">
            <a:off x="7401857" y="3505200"/>
            <a:ext cx="861447" cy="131025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31D2BD8-FE15-47C5-A044-04F32B176772}"/>
              </a:ext>
            </a:extLst>
          </p:cNvPr>
          <p:cNvSpPr txBox="1"/>
          <p:nvPr/>
        </p:nvSpPr>
        <p:spPr>
          <a:xfrm>
            <a:off x="6934200" y="4827121"/>
            <a:ext cx="10668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M</a:t>
            </a:r>
            <a:r>
              <a:rPr lang="en-CH" dirty="0" err="1"/>
              <a:t>atching</a:t>
            </a:r>
            <a:r>
              <a:rPr lang="en-CH" dirty="0"/>
              <a:t> resistor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B055EFB-478E-4FEF-A192-732E253AD2BA}"/>
              </a:ext>
            </a:extLst>
          </p:cNvPr>
          <p:cNvGrpSpPr/>
          <p:nvPr/>
        </p:nvGrpSpPr>
        <p:grpSpPr>
          <a:xfrm>
            <a:off x="110249" y="3962400"/>
            <a:ext cx="5376151" cy="2743200"/>
            <a:chOff x="624369" y="1362257"/>
            <a:chExt cx="5376151" cy="2743200"/>
          </a:xfrm>
        </p:grpSpPr>
        <p:pic>
          <p:nvPicPr>
            <p:cNvPr id="52" name="Picture 51" descr="A close up of a device&#10;&#10;Description automatically generated">
              <a:extLst>
                <a:ext uri="{FF2B5EF4-FFF2-40B4-BE49-F238E27FC236}">
                  <a16:creationId xmlns:a16="http://schemas.microsoft.com/office/drawing/2014/main" id="{A68514D8-3A0F-4F3C-99B3-86E6C376B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348" b="11429"/>
            <a:stretch/>
          </p:blipFill>
          <p:spPr>
            <a:xfrm>
              <a:off x="624369" y="1362257"/>
              <a:ext cx="4485847" cy="2743200"/>
            </a:xfrm>
            <a:prstGeom prst="rect">
              <a:avLst/>
            </a:prstGeom>
          </p:spPr>
        </p:pic>
        <p:sp>
          <p:nvSpPr>
            <p:cNvPr id="53" name="TextBox 17">
              <a:extLst>
                <a:ext uri="{FF2B5EF4-FFF2-40B4-BE49-F238E27FC236}">
                  <a16:creationId xmlns:a16="http://schemas.microsoft.com/office/drawing/2014/main" id="{E1B3CFF9-8E1F-43ED-8C5C-AB5F29C3880D}"/>
                </a:ext>
              </a:extLst>
            </p:cNvPr>
            <p:cNvSpPr txBox="1"/>
            <p:nvPr/>
          </p:nvSpPr>
          <p:spPr>
            <a:xfrm>
              <a:off x="3232467" y="2229481"/>
              <a:ext cx="161920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300" dirty="0"/>
                <a:t>Alumina plate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FEB25D00-EF4A-4781-B77D-2B652CC49A6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10582" y="3201157"/>
              <a:ext cx="1514757" cy="37424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21">
              <a:extLst>
                <a:ext uri="{FF2B5EF4-FFF2-40B4-BE49-F238E27FC236}">
                  <a16:creationId xmlns:a16="http://schemas.microsoft.com/office/drawing/2014/main" id="{6C26F67F-8378-4C19-A6FF-3B47FB9E4BD5}"/>
                </a:ext>
              </a:extLst>
            </p:cNvPr>
            <p:cNvSpPr txBox="1"/>
            <p:nvPr/>
          </p:nvSpPr>
          <p:spPr>
            <a:xfrm>
              <a:off x="4485763" y="3382821"/>
              <a:ext cx="1514757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300" dirty="0"/>
                <a:t>Silver serigraphy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08E8FEF-D589-4FDB-9223-8B14EC804A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15864" y="2521869"/>
              <a:ext cx="1909475" cy="105352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220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FB01772E-EEA3-4965-BA30-CEF747CB7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47" y="1265237"/>
            <a:ext cx="8056905" cy="4525963"/>
          </a:xfr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F023679-3C6E-4E77-AB5D-FBFC7A6E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CH" dirty="0"/>
              <a:t>MKP impedance measurements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EEB27E-006E-4E8E-8483-A2F5D96B0DF3}"/>
              </a:ext>
            </a:extLst>
          </p:cNvPr>
          <p:cNvSpPr/>
          <p:nvPr/>
        </p:nvSpPr>
        <p:spPr>
          <a:xfrm>
            <a:off x="2438400" y="1600200"/>
            <a:ext cx="216024" cy="35814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80049A-342E-4EE2-8048-A48D3BFCA0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7" y="3634422"/>
            <a:ext cx="2121143" cy="127047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29AE53-FD31-4AF5-8D04-003160E9F92B}"/>
              </a:ext>
            </a:extLst>
          </p:cNvPr>
          <p:cNvCxnSpPr/>
          <p:nvPr/>
        </p:nvCxnSpPr>
        <p:spPr>
          <a:xfrm>
            <a:off x="2651837" y="3922454"/>
            <a:ext cx="1044116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652CD1A-5296-4CE9-862D-92F91DDBA4B0}"/>
              </a:ext>
            </a:extLst>
          </p:cNvPr>
          <p:cNvSpPr/>
          <p:nvPr/>
        </p:nvSpPr>
        <p:spPr>
          <a:xfrm>
            <a:off x="1600200" y="1607949"/>
            <a:ext cx="216024" cy="3581400"/>
          </a:xfrm>
          <a:prstGeom prst="rect">
            <a:avLst/>
          </a:prstGeom>
          <a:solidFill>
            <a:schemeClr val="bg1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DF334E-9AE9-4054-AE0D-3918379F6BFE}"/>
              </a:ext>
            </a:extLst>
          </p:cNvPr>
          <p:cNvSpPr txBox="1"/>
          <p:nvPr/>
        </p:nvSpPr>
        <p:spPr>
          <a:xfrm>
            <a:off x="1393557" y="5802868"/>
            <a:ext cx="62484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Good agreement between simulation models and measurements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37E58E-CB4D-4398-B1B6-06E4757EB9FC}"/>
              </a:ext>
            </a:extLst>
          </p:cNvPr>
          <p:cNvSpPr txBox="1"/>
          <p:nvPr/>
        </p:nvSpPr>
        <p:spPr>
          <a:xfrm>
            <a:off x="2041902" y="6172200"/>
            <a:ext cx="50292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Frequency shift of the peak due to serigraphy </a:t>
            </a:r>
          </a:p>
          <a:p>
            <a:pPr algn="ctr"/>
            <a:r>
              <a:rPr lang="en-CH" dirty="0"/>
              <a:t>probably due to the effect of wire and terminations </a:t>
            </a:r>
          </a:p>
        </p:txBody>
      </p:sp>
    </p:spTree>
    <p:extLst>
      <p:ext uri="{BB962C8B-B14F-4D97-AF65-F5344CB8AC3E}">
        <p14:creationId xmlns:p14="http://schemas.microsoft.com/office/powerpoint/2010/main" val="39696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Summary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22437"/>
            <a:ext cx="8458200" cy="4525963"/>
          </a:xfrm>
        </p:spPr>
        <p:txBody>
          <a:bodyPr>
            <a:noAutofit/>
          </a:bodyPr>
          <a:lstStyle/>
          <a:p>
            <a:pPr algn="just"/>
            <a:r>
              <a:rPr lang="en-CH" sz="2400" dirty="0"/>
              <a:t>The MKPL was predicted to suffer of beam induced heating with LIU beam already in 2013</a:t>
            </a:r>
          </a:p>
          <a:p>
            <a:pPr lvl="1" algn="just"/>
            <a:r>
              <a:rPr lang="en-CH" sz="2400" dirty="0"/>
              <a:t>2018 temperature data confirm the criticality of the kicker</a:t>
            </a:r>
          </a:p>
          <a:p>
            <a:pPr algn="just"/>
            <a:endParaRPr lang="en-CH" sz="2400" dirty="0"/>
          </a:p>
          <a:p>
            <a:pPr algn="just"/>
            <a:r>
              <a:rPr lang="en-US" sz="2400" dirty="0"/>
              <a:t>The MKPL </a:t>
            </a:r>
            <a:r>
              <a:rPr lang="en-CH" sz="2400" dirty="0"/>
              <a:t>is expected to</a:t>
            </a:r>
            <a:r>
              <a:rPr lang="en-US" sz="2400" dirty="0"/>
              <a:t> limit operation and scrubbing during run III </a:t>
            </a:r>
          </a:p>
          <a:p>
            <a:pPr algn="just"/>
            <a:endParaRPr lang="en-CH" sz="2400" dirty="0"/>
          </a:p>
          <a:p>
            <a:pPr algn="just"/>
            <a:r>
              <a:rPr lang="en-US" sz="2400" dirty="0"/>
              <a:t>Impedance mitigation</a:t>
            </a:r>
            <a:r>
              <a:rPr lang="fr-CH" sz="2400" dirty="0"/>
              <a:t> solution</a:t>
            </a:r>
            <a:r>
              <a:rPr lang="en-CH" sz="2400" dirty="0"/>
              <a:t> is</a:t>
            </a:r>
            <a:r>
              <a:rPr lang="fr-CH" sz="2400" dirty="0"/>
              <a:t> available</a:t>
            </a:r>
            <a:r>
              <a:rPr lang="en-CH" sz="2400" dirty="0"/>
              <a:t> and validated with impedance measurements</a:t>
            </a:r>
          </a:p>
          <a:p>
            <a:pPr lvl="1" algn="just"/>
            <a:r>
              <a:rPr lang="en-CH" sz="2400" dirty="0"/>
              <a:t>Ongoing: simulation of the measurement setup (C. Antuono)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9043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48170</TotalTime>
  <Words>375</Words>
  <Application>Microsoft Office PowerPoint</Application>
  <PresentationFormat>On-screen Show 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2_Office Theme</vt:lpstr>
      <vt:lpstr>3_Office Theme</vt:lpstr>
      <vt:lpstr>MKPL impedance measurements with and without serigraphy</vt:lpstr>
      <vt:lpstr>MKP configuration</vt:lpstr>
      <vt:lpstr>Beam induced power loss</vt:lpstr>
      <vt:lpstr>2018 thermal behavior of MKPL,MKPS and MKE</vt:lpstr>
      <vt:lpstr>PowerPoint Presentation</vt:lpstr>
      <vt:lpstr>MKP impedance reduction</vt:lpstr>
      <vt:lpstr>MKP impedance measurements</vt:lpstr>
      <vt:lpstr>MKP impedance measurements</vt:lpstr>
      <vt:lpstr>Summary</vt:lpstr>
      <vt:lpstr>Thank you very much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MKE heating with and without serigraphy</dc:title>
  <dc:creator>czannini</dc:creator>
  <cp:lastModifiedBy>Carlo Zannini</cp:lastModifiedBy>
  <cp:revision>1023</cp:revision>
  <dcterms:created xsi:type="dcterms:W3CDTF">2012-06-18T14:13:36Z</dcterms:created>
  <dcterms:modified xsi:type="dcterms:W3CDTF">2020-10-26T07:54:00Z</dcterms:modified>
</cp:coreProperties>
</file>