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20"/>
  </p:notesMasterIdLst>
  <p:handoutMasterIdLst>
    <p:handoutMasterId r:id="rId21"/>
  </p:handoutMasterIdLst>
  <p:sldIdLst>
    <p:sldId id="256" r:id="rId2"/>
    <p:sldId id="326" r:id="rId3"/>
    <p:sldId id="306" r:id="rId4"/>
    <p:sldId id="327" r:id="rId5"/>
    <p:sldId id="344" r:id="rId6"/>
    <p:sldId id="329" r:id="rId7"/>
    <p:sldId id="331" r:id="rId8"/>
    <p:sldId id="332" r:id="rId9"/>
    <p:sldId id="341" r:id="rId10"/>
    <p:sldId id="330" r:id="rId11"/>
    <p:sldId id="342" r:id="rId12"/>
    <p:sldId id="343" r:id="rId13"/>
    <p:sldId id="324" r:id="rId14"/>
    <p:sldId id="338" r:id="rId15"/>
    <p:sldId id="340" r:id="rId16"/>
    <p:sldId id="336" r:id="rId17"/>
    <p:sldId id="337" r:id="rId18"/>
    <p:sldId id="335" r:id="rId1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CC"/>
    <a:srgbClr val="00FF00"/>
    <a:srgbClr val="FF33CC"/>
    <a:srgbClr val="CC0099"/>
    <a:srgbClr val="FF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0728" autoAdjust="0"/>
    <p:restoredTop sz="94660"/>
  </p:normalViewPr>
  <p:slideViewPr>
    <p:cSldViewPr snapToGrid="0">
      <p:cViewPr varScale="1">
        <p:scale>
          <a:sx n="129" d="100"/>
          <a:sy n="129" d="100"/>
        </p:scale>
        <p:origin x="156" y="17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00" d="100"/>
          <a:sy n="100" d="100"/>
        </p:scale>
        <p:origin x="3552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DAC2184-4701-4587-BD83-875C6E71FE15}" type="datetimeFigureOut">
              <a:rPr lang="en-GB" smtClean="0"/>
              <a:t>13/10/2020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GB" smtClean="0"/>
              <a:t>10 December 2019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02E0156-BFCC-471A-BF88-D146BC6CC94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9091881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62FA88-1EA7-42B1-ACFD-8BE39681A6F6}" type="datetimeFigureOut">
              <a:rPr lang="en-GB" smtClean="0"/>
              <a:t>13/10/2020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GB" smtClean="0"/>
              <a:t>10 December 2019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02FE7C5-51DA-464F-9716-D3772018870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38946556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2FE7C5-51DA-464F-9716-D37720188706}" type="slidenum">
              <a:rPr lang="en-GB" smtClean="0"/>
              <a:t>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10 December 2019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093745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6309320"/>
            <a:ext cx="12192000" cy="548680"/>
          </a:xfrm>
          <a:prstGeom prst="rect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80000">
                <a:schemeClr val="accent1">
                  <a:shade val="67500"/>
                  <a:satMod val="115000"/>
                  <a:lumMod val="100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32"/>
            <a:ext cx="10363200" cy="1470025"/>
          </a:xfrm>
        </p:spPr>
        <p:txBody>
          <a:bodyPr/>
          <a:lstStyle>
            <a:lvl1pPr>
              <a:defRPr b="1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415008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43341" y="6401105"/>
            <a:ext cx="2976331" cy="365125"/>
          </a:xfrm>
          <a:prstGeom prst="rect">
            <a:avLst/>
          </a:prstGeom>
          <a:ln>
            <a:noFill/>
          </a:ln>
        </p:spPr>
        <p:txBody>
          <a:bodyPr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>
            <a:lvl1pPr algn="ctr">
              <a:defRPr sz="1350" b="1" cap="none" spc="113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defRPr>
            </a:lvl1pPr>
          </a:lstStyle>
          <a:p>
            <a:r>
              <a:rPr lang="en-US" smtClean="0"/>
              <a:t>10th of December 2019</a:t>
            </a:r>
            <a:endParaRPr lang="en-GB" dirty="0"/>
          </a:p>
        </p:txBody>
      </p:sp>
      <p:pic>
        <p:nvPicPr>
          <p:cNvPr id="2050" name="Picture 2" descr="\\cern.ch\dfs\Users\c\ciapettm\Documents\Library\Logos\ATLAS_White_480x720_0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328" y="19224"/>
            <a:ext cx="1062281" cy="1512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\\cern.ch\dfs\Users\c\ciapettm\Documents\Library\Logos\CERN-logo-blue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44027" y="44631"/>
            <a:ext cx="1520192" cy="14326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30" descr="paint"/>
          <p:cNvPicPr>
            <a:picLocks noChangeArrowheads="1"/>
          </p:cNvPicPr>
          <p:nvPr/>
        </p:nvPicPr>
        <p:blipFill>
          <a:blip r:embed="rId4">
            <a:clrChange>
              <a:clrFrom>
                <a:srgbClr val="C0C0C0"/>
              </a:clrFrom>
              <a:clrTo>
                <a:srgbClr val="C0C0C0">
                  <a:alpha val="0"/>
                </a:srgbClr>
              </a:clrTo>
            </a:clrChange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-20000" contrast="4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987557" y="3284984"/>
            <a:ext cx="10160000" cy="3040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3793070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124744"/>
            <a:ext cx="10972800" cy="4752529"/>
          </a:xfrm>
        </p:spPr>
        <p:txBody>
          <a:bodyPr/>
          <a:lstStyle>
            <a:lvl1pPr>
              <a:defRPr sz="1800"/>
            </a:lvl1pPr>
            <a:lvl2pPr>
              <a:defRPr sz="1650"/>
            </a:lvl2pPr>
            <a:lvl3pPr marL="857250" indent="-171450">
              <a:buFont typeface="Courier New" panose="02070309020205020404" pitchFamily="49" charset="0"/>
              <a:buChar char="o"/>
              <a:defRPr sz="1500"/>
            </a:lvl3pPr>
            <a:lvl4pPr marL="1200150" indent="-171450">
              <a:buFont typeface="Wingdings" panose="05000000000000000000" pitchFamily="2" charset="2"/>
              <a:buChar char="§"/>
              <a:defRPr/>
            </a:lvl4pPr>
            <a:lvl5pPr marL="1543050" indent="-171450">
              <a:buFont typeface="Wingdings" panose="05000000000000000000" pitchFamily="2" charset="2"/>
              <a:buChar char="Ø"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609600" y="188640"/>
            <a:ext cx="10972800" cy="821680"/>
          </a:xfr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pic>
        <p:nvPicPr>
          <p:cNvPr id="9" name="Picture 2" descr="\\cern.ch\dfs\Users\c\ciapettm\Documents\Library\Logos\ATLAS_White_480x720_0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371" y="188640"/>
            <a:ext cx="624272" cy="8336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3" descr="\\cern.ch\dfs\Users\c\ciapettm\Documents\Library\Logos\CERN-logo-blue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94040" y="247311"/>
            <a:ext cx="750637" cy="7163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30" descr="paint"/>
          <p:cNvPicPr>
            <a:picLocks noChangeArrowheads="1"/>
          </p:cNvPicPr>
          <p:nvPr/>
        </p:nvPicPr>
        <p:blipFill>
          <a:blip r:embed="rId4">
            <a:clrChange>
              <a:clrFrom>
                <a:srgbClr val="C0C0C0"/>
              </a:clrFrom>
              <a:clrTo>
                <a:srgbClr val="C0C0C0">
                  <a:alpha val="0"/>
                </a:srgbClr>
              </a:clrTo>
            </a:clrChange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-20000" contrast="4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1016000" y="892716"/>
            <a:ext cx="10160000" cy="1600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Content Placeholder 2"/>
          <p:cNvSpPr>
            <a:spLocks noGrp="1"/>
          </p:cNvSpPr>
          <p:nvPr>
            <p:ph idx="13"/>
          </p:nvPr>
        </p:nvSpPr>
        <p:spPr>
          <a:xfrm>
            <a:off x="609600" y="5920705"/>
            <a:ext cx="10972800" cy="576064"/>
          </a:xfrm>
        </p:spPr>
        <p:txBody>
          <a:bodyPr anchor="ctr">
            <a:normAutofit/>
          </a:bodyPr>
          <a:lstStyle>
            <a:lvl1pPr marL="0" indent="0">
              <a:buNone/>
              <a:defRPr sz="1350"/>
            </a:lvl1pPr>
            <a:lvl2pPr>
              <a:defRPr sz="1650"/>
            </a:lvl2pPr>
            <a:lvl3pPr marL="857250" indent="-171450">
              <a:buFont typeface="Courier New" panose="02070309020205020404" pitchFamily="49" charset="0"/>
              <a:buChar char="o"/>
              <a:defRPr sz="1500"/>
            </a:lvl3pPr>
            <a:lvl4pPr marL="1200150" indent="-171450">
              <a:buFont typeface="Wingdings" panose="05000000000000000000" pitchFamily="2" charset="2"/>
              <a:buChar char="§"/>
              <a:defRPr/>
            </a:lvl4pPr>
            <a:lvl5pPr marL="1543050" indent="-171450">
              <a:buFont typeface="Wingdings" panose="05000000000000000000" pitchFamily="2" charset="2"/>
              <a:buChar char="Ø"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2"/>
          </p:nvPr>
        </p:nvSpPr>
        <p:spPr>
          <a:xfrm>
            <a:off x="96000" y="6552000"/>
            <a:ext cx="1152128" cy="270000"/>
          </a:xfrm>
          <a:prstGeom prst="rect">
            <a:avLst/>
          </a:prstGeom>
        </p:spPr>
        <p:txBody>
          <a:bodyPr/>
          <a:lstStyle>
            <a:lvl1pPr algn="ctr">
              <a:defRPr sz="750">
                <a:solidFill>
                  <a:srgbClr val="62869E"/>
                </a:solidFill>
              </a:defRPr>
            </a:lvl1pPr>
          </a:lstStyle>
          <a:p>
            <a:r>
              <a:rPr lang="en-US" smtClean="0"/>
              <a:t>10th of December 2019</a:t>
            </a:r>
            <a:endParaRPr lang="en-GB" dirty="0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87488" y="6552000"/>
            <a:ext cx="9600000" cy="270000"/>
          </a:xfrm>
          <a:prstGeom prst="rect">
            <a:avLst/>
          </a:prstGeom>
        </p:spPr>
        <p:txBody>
          <a:bodyPr/>
          <a:lstStyle>
            <a:lvl1pPr algn="ctr">
              <a:defRPr sz="750">
                <a:solidFill>
                  <a:srgbClr val="62869E"/>
                </a:solidFill>
              </a:defRPr>
            </a:lvl1pPr>
          </a:lstStyle>
          <a:p>
            <a:endParaRPr lang="en-GB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489531" y="6552000"/>
            <a:ext cx="576064" cy="270000"/>
          </a:xfrm>
          <a:prstGeom prst="rect">
            <a:avLst/>
          </a:prstGeom>
        </p:spPr>
        <p:txBody>
          <a:bodyPr/>
          <a:lstStyle>
            <a:lvl1pPr algn="r">
              <a:defRPr sz="750">
                <a:solidFill>
                  <a:srgbClr val="62869E"/>
                </a:solidFill>
              </a:defRPr>
            </a:lvl1pPr>
          </a:lstStyle>
          <a:p>
            <a:fld id="{0B674986-C06A-444E-9F73-FFFDA616BE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244029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88640"/>
            <a:ext cx="10972800" cy="821680"/>
          </a:xfr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124744"/>
            <a:ext cx="5384800" cy="4752528"/>
          </a:xfrm>
        </p:spPr>
        <p:txBody>
          <a:bodyPr/>
          <a:lstStyle>
            <a:lvl1pPr>
              <a:defRPr sz="1650"/>
            </a:lvl1pPr>
            <a:lvl2pPr>
              <a:defRPr sz="1500"/>
            </a:lvl2pPr>
            <a:lvl3pPr marL="857250" indent="-171450">
              <a:buFont typeface="Courier New" panose="02070309020205020404" pitchFamily="49" charset="0"/>
              <a:buChar char="o"/>
              <a:defRPr sz="1350"/>
            </a:lvl3pPr>
            <a:lvl4pPr marL="1200150" indent="-171450">
              <a:buFont typeface="Wingdings" panose="05000000000000000000" pitchFamily="2" charset="2"/>
              <a:buChar char="§"/>
              <a:defRPr sz="1350"/>
            </a:lvl4pPr>
            <a:lvl5pPr marL="1543050" indent="-171450">
              <a:buFont typeface="Wingdings" panose="05000000000000000000" pitchFamily="2" charset="2"/>
              <a:buChar char="Ø"/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124744"/>
            <a:ext cx="5384800" cy="4752528"/>
          </a:xfrm>
        </p:spPr>
        <p:txBody>
          <a:bodyPr/>
          <a:lstStyle>
            <a:lvl1pPr>
              <a:defRPr sz="1650"/>
            </a:lvl1pPr>
            <a:lvl2pPr>
              <a:defRPr sz="1500"/>
            </a:lvl2pPr>
            <a:lvl3pPr marL="857250" indent="-171450">
              <a:buFont typeface="Courier New" panose="02070309020205020404" pitchFamily="49" charset="0"/>
              <a:buChar char="o"/>
              <a:defRPr sz="1350"/>
            </a:lvl3pPr>
            <a:lvl4pPr marL="1200150" indent="-171450">
              <a:buFont typeface="Wingdings" panose="05000000000000000000" pitchFamily="2" charset="2"/>
              <a:buChar char="§"/>
              <a:defRPr sz="1350"/>
            </a:lvl4pPr>
            <a:lvl5pPr marL="1543050" indent="-171450">
              <a:buFont typeface="Wingdings" panose="05000000000000000000" pitchFamily="2" charset="2"/>
              <a:buChar char="Ø"/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pic>
        <p:nvPicPr>
          <p:cNvPr id="14" name="Picture 2" descr="\\cern.ch\dfs\Users\c\ciapettm\Documents\Library\Logos\ATLAS_White_480x720_0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371" y="188640"/>
            <a:ext cx="741044" cy="8336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3" descr="\\cern.ch\dfs\Users\c\ciapettm\Documents\Library\Logos\CERN-logo-blue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74798" y="247311"/>
            <a:ext cx="969879" cy="7163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30" descr="paint"/>
          <p:cNvPicPr>
            <a:picLocks noChangeArrowheads="1"/>
          </p:cNvPicPr>
          <p:nvPr/>
        </p:nvPicPr>
        <p:blipFill>
          <a:blip r:embed="rId4">
            <a:clrChange>
              <a:clrFrom>
                <a:srgbClr val="C0C0C0"/>
              </a:clrFrom>
              <a:clrTo>
                <a:srgbClr val="C0C0C0">
                  <a:alpha val="0"/>
                </a:srgbClr>
              </a:clrTo>
            </a:clrChange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-20000" contrast="4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1016000" y="892716"/>
            <a:ext cx="10160000" cy="1600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Content Placeholder 2"/>
          <p:cNvSpPr>
            <a:spLocks noGrp="1"/>
          </p:cNvSpPr>
          <p:nvPr>
            <p:ph idx="13"/>
          </p:nvPr>
        </p:nvSpPr>
        <p:spPr>
          <a:xfrm>
            <a:off x="609600" y="5920705"/>
            <a:ext cx="10972800" cy="576064"/>
          </a:xfrm>
        </p:spPr>
        <p:txBody>
          <a:bodyPr anchor="ctr">
            <a:normAutofit/>
          </a:bodyPr>
          <a:lstStyle>
            <a:lvl1pPr marL="0" indent="0">
              <a:buNone/>
              <a:defRPr sz="1350"/>
            </a:lvl1pPr>
            <a:lvl2pPr>
              <a:defRPr sz="1650"/>
            </a:lvl2pPr>
            <a:lvl3pPr marL="857250" indent="-171450">
              <a:buFont typeface="Courier New" panose="02070309020205020404" pitchFamily="49" charset="0"/>
              <a:buChar char="o"/>
              <a:defRPr sz="1500"/>
            </a:lvl3pPr>
            <a:lvl4pPr marL="1200150" indent="-171450">
              <a:buFont typeface="Wingdings" panose="05000000000000000000" pitchFamily="2" charset="2"/>
              <a:buChar char="§"/>
              <a:defRPr/>
            </a:lvl4pPr>
            <a:lvl5pPr marL="1543050" indent="-171450">
              <a:buFont typeface="Wingdings" panose="05000000000000000000" pitchFamily="2" charset="2"/>
              <a:buChar char="Ø"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8" name="Date Placeholder 3"/>
          <p:cNvSpPr>
            <a:spLocks noGrp="1"/>
          </p:cNvSpPr>
          <p:nvPr>
            <p:ph type="dt" sz="half" idx="14"/>
          </p:nvPr>
        </p:nvSpPr>
        <p:spPr>
          <a:xfrm>
            <a:off x="96000" y="6552000"/>
            <a:ext cx="1152128" cy="270000"/>
          </a:xfrm>
          <a:prstGeom prst="rect">
            <a:avLst/>
          </a:prstGeom>
        </p:spPr>
        <p:txBody>
          <a:bodyPr/>
          <a:lstStyle>
            <a:lvl1pPr algn="ctr">
              <a:defRPr sz="750">
                <a:solidFill>
                  <a:srgbClr val="62869E"/>
                </a:solidFill>
              </a:defRPr>
            </a:lvl1pPr>
          </a:lstStyle>
          <a:p>
            <a:r>
              <a:rPr lang="en-US" smtClean="0"/>
              <a:t>10th of December 2019</a:t>
            </a:r>
            <a:endParaRPr lang="en-GB" dirty="0"/>
          </a:p>
        </p:txBody>
      </p:sp>
      <p:sp>
        <p:nvSpPr>
          <p:cNvPr id="1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87488" y="6552000"/>
            <a:ext cx="9600000" cy="270000"/>
          </a:xfrm>
          <a:prstGeom prst="rect">
            <a:avLst/>
          </a:prstGeom>
        </p:spPr>
        <p:txBody>
          <a:bodyPr/>
          <a:lstStyle>
            <a:lvl1pPr algn="ctr">
              <a:defRPr sz="750">
                <a:solidFill>
                  <a:srgbClr val="62869E"/>
                </a:solidFill>
              </a:defRPr>
            </a:lvl1pPr>
          </a:lstStyle>
          <a:p>
            <a:endParaRPr lang="en-GB"/>
          </a:p>
        </p:txBody>
      </p:sp>
      <p:sp>
        <p:nvSpPr>
          <p:cNvPr id="2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489531" y="6552000"/>
            <a:ext cx="576064" cy="270000"/>
          </a:xfrm>
          <a:prstGeom prst="rect">
            <a:avLst/>
          </a:prstGeom>
        </p:spPr>
        <p:txBody>
          <a:bodyPr/>
          <a:lstStyle>
            <a:lvl1pPr algn="r">
              <a:defRPr sz="750">
                <a:solidFill>
                  <a:srgbClr val="62869E"/>
                </a:solidFill>
              </a:defRPr>
            </a:lvl1pPr>
          </a:lstStyle>
          <a:p>
            <a:fld id="{0B674986-C06A-444E-9F73-FFFDA616BE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699478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609600" y="188640"/>
            <a:ext cx="10972800" cy="821680"/>
          </a:xfr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pic>
        <p:nvPicPr>
          <p:cNvPr id="10" name="Picture 2" descr="\\cern.ch\dfs\Users\c\ciapettm\Documents\Library\Logos\ATLAS_White_480x720_0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371" y="188640"/>
            <a:ext cx="741044" cy="8336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3" descr="\\cern.ch\dfs\Users\c\ciapettm\Documents\Library\Logos\CERN-logo-blue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74798" y="247311"/>
            <a:ext cx="969879" cy="7163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30" descr="paint"/>
          <p:cNvPicPr>
            <a:picLocks noChangeArrowheads="1"/>
          </p:cNvPicPr>
          <p:nvPr/>
        </p:nvPicPr>
        <p:blipFill>
          <a:blip r:embed="rId4">
            <a:clrChange>
              <a:clrFrom>
                <a:srgbClr val="C0C0C0"/>
              </a:clrFrom>
              <a:clrTo>
                <a:srgbClr val="C0C0C0">
                  <a:alpha val="0"/>
                </a:srgbClr>
              </a:clrTo>
            </a:clrChange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-20000" contrast="4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1016000" y="892716"/>
            <a:ext cx="10160000" cy="1600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Date Placeholder 3"/>
          <p:cNvSpPr>
            <a:spLocks noGrp="1"/>
          </p:cNvSpPr>
          <p:nvPr>
            <p:ph type="dt" sz="half" idx="2"/>
          </p:nvPr>
        </p:nvSpPr>
        <p:spPr>
          <a:xfrm>
            <a:off x="96000" y="6552000"/>
            <a:ext cx="1152128" cy="270000"/>
          </a:xfrm>
          <a:prstGeom prst="rect">
            <a:avLst/>
          </a:prstGeom>
        </p:spPr>
        <p:txBody>
          <a:bodyPr/>
          <a:lstStyle>
            <a:lvl1pPr algn="ctr">
              <a:defRPr sz="750">
                <a:solidFill>
                  <a:srgbClr val="62869E"/>
                </a:solidFill>
              </a:defRPr>
            </a:lvl1pPr>
          </a:lstStyle>
          <a:p>
            <a:r>
              <a:rPr lang="en-US" smtClean="0"/>
              <a:t>10th of December 2019</a:t>
            </a:r>
            <a:endParaRPr lang="en-GB" dirty="0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87488" y="6552000"/>
            <a:ext cx="9600000" cy="270000"/>
          </a:xfrm>
          <a:prstGeom prst="rect">
            <a:avLst/>
          </a:prstGeom>
        </p:spPr>
        <p:txBody>
          <a:bodyPr/>
          <a:lstStyle>
            <a:lvl1pPr algn="ctr">
              <a:defRPr sz="750">
                <a:solidFill>
                  <a:srgbClr val="62869E"/>
                </a:solidFill>
              </a:defRPr>
            </a:lvl1pPr>
          </a:lstStyle>
          <a:p>
            <a:endParaRPr lang="en-GB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489531" y="6552000"/>
            <a:ext cx="576064" cy="270000"/>
          </a:xfrm>
          <a:prstGeom prst="rect">
            <a:avLst/>
          </a:prstGeom>
        </p:spPr>
        <p:txBody>
          <a:bodyPr/>
          <a:lstStyle>
            <a:lvl1pPr algn="r">
              <a:defRPr sz="750">
                <a:solidFill>
                  <a:srgbClr val="62869E"/>
                </a:solidFill>
              </a:defRPr>
            </a:lvl1pPr>
          </a:lstStyle>
          <a:p>
            <a:fld id="{0B674986-C06A-444E-9F73-FFFDA616BE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907266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14973-305A-4C1A-A0DB-F9BC9FAF1532}" type="datetimeFigureOut">
              <a:rPr lang="en-GB" smtClean="0"/>
              <a:t>13/10/2020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F3054-2CF4-4BD6-85E4-0D28842585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638450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5B558E-F912-4775-9972-C3CDCD8736FD}" type="datetimeFigureOut">
              <a:rPr lang="en-GB" smtClean="0"/>
              <a:t>13/10/2020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8C28FA-C240-4657-839D-7C03A1542B0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06291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187200"/>
            <a:ext cx="10972800" cy="820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124744"/>
            <a:ext cx="10972800" cy="46805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96000" y="6552000"/>
            <a:ext cx="1152128" cy="270000"/>
          </a:xfrm>
          <a:prstGeom prst="rect">
            <a:avLst/>
          </a:prstGeom>
        </p:spPr>
        <p:txBody>
          <a:bodyPr/>
          <a:lstStyle>
            <a:lvl1pPr algn="ctr">
              <a:defRPr sz="750">
                <a:solidFill>
                  <a:srgbClr val="62869E"/>
                </a:solidFill>
              </a:defRPr>
            </a:lvl1pPr>
          </a:lstStyle>
          <a:p>
            <a:r>
              <a:rPr lang="en-US" smtClean="0"/>
              <a:t>10th of December 2019</a:t>
            </a:r>
            <a:endParaRPr lang="en-GB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87488" y="6552000"/>
            <a:ext cx="9600000" cy="270000"/>
          </a:xfrm>
          <a:prstGeom prst="rect">
            <a:avLst/>
          </a:prstGeom>
        </p:spPr>
        <p:txBody>
          <a:bodyPr/>
          <a:lstStyle>
            <a:lvl1pPr algn="ctr">
              <a:defRPr sz="750">
                <a:solidFill>
                  <a:srgbClr val="62869E"/>
                </a:solidFill>
              </a:defRPr>
            </a:lvl1pPr>
          </a:lstStyle>
          <a:p>
            <a:endParaRPr lang="en-GB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489531" y="6552000"/>
            <a:ext cx="576064" cy="270000"/>
          </a:xfrm>
          <a:prstGeom prst="rect">
            <a:avLst/>
          </a:prstGeom>
        </p:spPr>
        <p:txBody>
          <a:bodyPr/>
          <a:lstStyle>
            <a:lvl1pPr algn="r">
              <a:defRPr sz="750">
                <a:solidFill>
                  <a:srgbClr val="62869E"/>
                </a:solidFill>
              </a:defRPr>
            </a:lvl1pPr>
          </a:lstStyle>
          <a:p>
            <a:fld id="{0B674986-C06A-444E-9F73-FFFDA616BE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012297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5" r:id="rId4"/>
    <p:sldLayoutId id="2147483666" r:id="rId5"/>
    <p:sldLayoutId id="2147483667" r:id="rId6"/>
  </p:sldLayoutIdLst>
  <p:hf hdr="0" ftr="0" dt="0"/>
  <p:txStyles>
    <p:titleStyle>
      <a:lvl1pPr algn="ctr" defTabSz="685800" rtl="0" eaLnBrk="1" latinLnBrk="0" hangingPunct="1">
        <a:spcBef>
          <a:spcPct val="0"/>
        </a:spcBef>
        <a:buNone/>
        <a:defRPr sz="3300" kern="1200">
          <a:solidFill>
            <a:schemeClr val="accent1">
              <a:lumMod val="75000"/>
            </a:schemeClr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257175" indent="-257175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685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650" kern="1200">
          <a:solidFill>
            <a:schemeClr val="tx1"/>
          </a:solidFill>
          <a:latin typeface="+mn-lt"/>
          <a:ea typeface="+mn-ea"/>
          <a:cs typeface="+mn-cs"/>
        </a:defRPr>
      </a:lvl2pPr>
      <a:lvl3pPr marL="942975" indent="-257175" algn="l" defTabSz="685800" rtl="0" eaLnBrk="1" latinLnBrk="0" hangingPunct="1">
        <a:spcBef>
          <a:spcPct val="20000"/>
        </a:spcBef>
        <a:buFont typeface="Courier New" panose="02070309020205020404" pitchFamily="49" charset="0"/>
        <a:buChar char="o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85875" indent="-257175" algn="l" defTabSz="685800" rtl="0" eaLnBrk="1" latinLnBrk="0" hangingPunct="1">
        <a:spcBef>
          <a:spcPct val="20000"/>
        </a:spcBef>
        <a:buFont typeface="Wingdings" panose="05000000000000000000" pitchFamily="2" charset="2"/>
        <a:buChar char="§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628775" indent="-257175" algn="l" defTabSz="685800" rtl="0" eaLnBrk="1" latinLnBrk="0" hangingPunct="1">
        <a:spcBef>
          <a:spcPct val="20000"/>
        </a:spcBef>
        <a:buFont typeface="Wingdings" panose="05000000000000000000" pitchFamily="2" charset="2"/>
        <a:buChar char="Ø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8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1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163696" y="3127276"/>
            <a:ext cx="7772400" cy="1470025"/>
          </a:xfrm>
        </p:spPr>
        <p:txBody>
          <a:bodyPr>
            <a:normAutofit/>
          </a:bodyPr>
          <a:lstStyle/>
          <a:p>
            <a:r>
              <a:rPr lang="en-GB" sz="2800" b="0" dirty="0" smtClean="0">
                <a:solidFill>
                  <a:schemeClr val="accent1">
                    <a:lumMod val="50000"/>
                  </a:schemeClr>
                </a:solidFill>
              </a:rPr>
              <a:t>Design Office CAD</a:t>
            </a:r>
            <a:r>
              <a:rPr lang="en-GB" sz="2800" b="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GB" sz="2800" b="0" dirty="0" smtClean="0">
                <a:solidFill>
                  <a:schemeClr val="accent1">
                    <a:lumMod val="50000"/>
                  </a:schemeClr>
                </a:solidFill>
              </a:rPr>
              <a:t>meeting </a:t>
            </a:r>
            <a:r>
              <a:rPr lang="en-GB" sz="2800" b="0" dirty="0" smtClean="0">
                <a:solidFill>
                  <a:schemeClr val="accent1">
                    <a:lumMod val="50000"/>
                  </a:schemeClr>
                </a:solidFill>
              </a:rPr>
              <a:t>15.10.2020</a:t>
            </a:r>
            <a:endParaRPr lang="en-GB" sz="2800" b="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>
          <a:xfrm>
            <a:off x="1854663" y="749231"/>
            <a:ext cx="8579795" cy="1415008"/>
          </a:xfrm>
        </p:spPr>
        <p:txBody>
          <a:bodyPr>
            <a:normAutofit/>
          </a:bodyPr>
          <a:lstStyle/>
          <a:p>
            <a:r>
              <a:rPr lang="en-GB" sz="3600" dirty="0" smtClean="0">
                <a:solidFill>
                  <a:schemeClr val="accent1">
                    <a:lumMod val="75000"/>
                  </a:schemeClr>
                </a:solidFill>
              </a:rPr>
              <a:t>Release States in </a:t>
            </a:r>
            <a:r>
              <a:rPr lang="en-GB" sz="3600" dirty="0" err="1" smtClean="0">
                <a:solidFill>
                  <a:schemeClr val="accent1">
                    <a:lumMod val="75000"/>
                  </a:schemeClr>
                </a:solidFill>
              </a:rPr>
              <a:t>SmarTeam</a:t>
            </a:r>
            <a:endParaRPr lang="en-GB" sz="3600" dirty="0" smtClean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en-GB" sz="3600" dirty="0" smtClean="0">
                <a:solidFill>
                  <a:schemeClr val="accent1">
                    <a:lumMod val="75000"/>
                  </a:schemeClr>
                </a:solidFill>
              </a:rPr>
              <a:t>Tests and use cases in Atlas Design Office</a:t>
            </a:r>
          </a:p>
        </p:txBody>
      </p:sp>
      <p:sp>
        <p:nvSpPr>
          <p:cNvPr id="6" name="Subtitle 3"/>
          <p:cNvSpPr txBox="1">
            <a:spLocks/>
          </p:cNvSpPr>
          <p:nvPr/>
        </p:nvSpPr>
        <p:spPr>
          <a:xfrm>
            <a:off x="6329386" y="5311302"/>
            <a:ext cx="5442930" cy="8601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100" b="1" dirty="0">
                <a:solidFill>
                  <a:schemeClr val="tx1"/>
                </a:solidFill>
              </a:rPr>
              <a:t> </a:t>
            </a:r>
            <a:r>
              <a:rPr lang="en-US" sz="1900" dirty="0" smtClean="0">
                <a:solidFill>
                  <a:schemeClr val="tx1"/>
                </a:solidFill>
              </a:rPr>
              <a:t>Tatiana Klioutchnikova in collaboration with</a:t>
            </a:r>
          </a:p>
          <a:p>
            <a:r>
              <a:rPr lang="en-US" sz="1900" dirty="0" smtClean="0">
                <a:solidFill>
                  <a:schemeClr val="tx1"/>
                </a:solidFill>
              </a:rPr>
              <a:t>Marta &amp; CAD Support team </a:t>
            </a:r>
            <a:endParaRPr lang="en-GB" sz="1900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905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60617" y="103659"/>
            <a:ext cx="4084320" cy="396358"/>
          </a:xfrm>
        </p:spPr>
        <p:txBody>
          <a:bodyPr>
            <a:normAutofit fontScale="90000"/>
          </a:bodyPr>
          <a:lstStyle/>
          <a:p>
            <a:r>
              <a:rPr lang="en-GB" sz="2400" dirty="0" smtClean="0"/>
              <a:t>Valid for Integration 2.0</a:t>
            </a:r>
            <a:endParaRPr lang="en-GB" sz="2400" dirty="0"/>
          </a:p>
        </p:txBody>
      </p:sp>
      <p:pic>
        <p:nvPicPr>
          <p:cNvPr id="25" name="Picture 24"/>
          <p:cNvPicPr>
            <a:picLocks noChangeAspect="1"/>
          </p:cNvPicPr>
          <p:nvPr/>
        </p:nvPicPr>
        <p:blipFill rotWithShape="1">
          <a:blip r:embed="rId2"/>
          <a:srcRect r="51199" b="57088"/>
          <a:stretch/>
        </p:blipFill>
        <p:spPr bwMode="auto">
          <a:xfrm>
            <a:off x="333778" y="1622267"/>
            <a:ext cx="2669015" cy="219480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72243" y="1876286"/>
            <a:ext cx="1090685" cy="302968"/>
          </a:xfrm>
          <a:prstGeom prst="rect">
            <a:avLst/>
          </a:prstGeom>
        </p:spPr>
      </p:pic>
      <p:pic>
        <p:nvPicPr>
          <p:cNvPr id="41" name="Picture 4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60617" y="3289051"/>
            <a:ext cx="1090685" cy="30296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932023" y="1622267"/>
            <a:ext cx="5120640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 smtClean="0">
                <a:solidFill>
                  <a:schemeClr val="accent6"/>
                </a:solidFill>
              </a:rPr>
              <a:t>Use cases:</a:t>
            </a:r>
          </a:p>
          <a:p>
            <a:pPr lvl="1"/>
            <a:r>
              <a:rPr lang="en-GB" sz="1600" b="1" dirty="0" smtClean="0">
                <a:solidFill>
                  <a:schemeClr val="accent6"/>
                </a:solidFill>
              </a:rPr>
              <a:t>Validate Scans</a:t>
            </a:r>
          </a:p>
          <a:p>
            <a:pPr lvl="1"/>
            <a:r>
              <a:rPr lang="en-GB" sz="1600" b="1" dirty="0">
                <a:solidFill>
                  <a:schemeClr val="accent6"/>
                </a:solidFill>
              </a:rPr>
              <a:t>V</a:t>
            </a:r>
            <a:r>
              <a:rPr lang="en-GB" sz="1600" b="1" dirty="0" smtClean="0">
                <a:solidFill>
                  <a:schemeClr val="accent6"/>
                </a:solidFill>
              </a:rPr>
              <a:t>alidate objects found in the tunnel without </a:t>
            </a:r>
            <a:r>
              <a:rPr lang="en-GB" sz="1600" b="1" dirty="0" smtClean="0">
                <a:solidFill>
                  <a:schemeClr val="accent6"/>
                </a:solidFill>
              </a:rPr>
              <a:t>references</a:t>
            </a:r>
          </a:p>
          <a:p>
            <a:pPr lvl="1"/>
            <a:endParaRPr lang="en-GB" sz="1600" b="1" dirty="0" smtClean="0">
              <a:solidFill>
                <a:schemeClr val="accent6"/>
              </a:solidFill>
            </a:endParaRPr>
          </a:p>
          <a:p>
            <a:r>
              <a:rPr lang="en-GB" sz="1600" b="1" dirty="0"/>
              <a:t>Lifecycle state:</a:t>
            </a:r>
            <a:r>
              <a:rPr lang="en-GB" sz="1600" dirty="0"/>
              <a:t> valid for integration.</a:t>
            </a:r>
          </a:p>
          <a:p>
            <a:r>
              <a:rPr lang="en-GB" sz="1600" b="1" dirty="0" err="1"/>
              <a:t>SmarTeam</a:t>
            </a:r>
            <a:r>
              <a:rPr lang="en-GB" sz="1600" b="1" dirty="0"/>
              <a:t> state:</a:t>
            </a:r>
            <a:r>
              <a:rPr lang="en-GB" sz="1600" dirty="0"/>
              <a:t> Released (green tick</a:t>
            </a:r>
            <a:r>
              <a:rPr lang="en-GB" sz="1600" dirty="0" smtClean="0"/>
              <a:t>).</a:t>
            </a:r>
          </a:p>
          <a:p>
            <a:r>
              <a:rPr lang="en-GB" sz="1600" b="1" dirty="0"/>
              <a:t>Pre-requisites: </a:t>
            </a:r>
            <a:endParaRPr lang="en-GB" sz="1600" dirty="0"/>
          </a:p>
          <a:p>
            <a:pPr lvl="1"/>
            <a:r>
              <a:rPr lang="en-GB" sz="1600" dirty="0"/>
              <a:t>Ready for Check OK. (With exception of all related drawings and </a:t>
            </a:r>
            <a:r>
              <a:rPr lang="en-GB" sz="1600" dirty="0" err="1"/>
              <a:t>CDD</a:t>
            </a:r>
            <a:r>
              <a:rPr lang="en-GB" sz="1600" dirty="0"/>
              <a:t> numbers</a:t>
            </a:r>
          </a:p>
          <a:p>
            <a:pPr lvl="1"/>
            <a:r>
              <a:rPr lang="en-GB" sz="1600" dirty="0"/>
              <a:t>Integration access rights.</a:t>
            </a:r>
          </a:p>
          <a:p>
            <a:r>
              <a:rPr lang="en-GB" sz="1600" b="1" dirty="0"/>
              <a:t>Benefits: </a:t>
            </a:r>
          </a:p>
          <a:p>
            <a:pPr lvl="1"/>
            <a:r>
              <a:rPr lang="en-GB" sz="1600" dirty="0"/>
              <a:t>Green tick.</a:t>
            </a:r>
          </a:p>
          <a:p>
            <a:pPr lvl="1"/>
            <a:r>
              <a:rPr lang="en-GB" sz="1600" dirty="0"/>
              <a:t>Compatible with having inside other released objects.</a:t>
            </a:r>
          </a:p>
          <a:p>
            <a:r>
              <a:rPr lang="en-GB" sz="1600" b="1" dirty="0"/>
              <a:t>Potential Risks:</a:t>
            </a:r>
          </a:p>
          <a:p>
            <a:pPr lvl="1"/>
            <a:r>
              <a:rPr lang="en-GB" sz="1600" dirty="0">
                <a:solidFill>
                  <a:srgbClr val="C00000"/>
                </a:solidFill>
              </a:rPr>
              <a:t>Danger usage those elements in normal assemblies.</a:t>
            </a:r>
          </a:p>
          <a:p>
            <a:pPr lvl="1"/>
            <a:r>
              <a:rPr lang="en-GB" sz="1600" dirty="0"/>
              <a:t>Traceability is lost since </a:t>
            </a:r>
            <a:r>
              <a:rPr lang="en-GB" sz="1600" dirty="0" err="1"/>
              <a:t>CDD</a:t>
            </a:r>
            <a:r>
              <a:rPr lang="en-GB" sz="1600" dirty="0"/>
              <a:t> is used for </a:t>
            </a:r>
            <a:r>
              <a:rPr lang="en-GB" sz="1600" dirty="0" smtClean="0"/>
              <a:t>this</a:t>
            </a:r>
          </a:p>
          <a:p>
            <a:pPr lvl="1"/>
            <a:endParaRPr lang="en-GB" sz="1600" dirty="0"/>
          </a:p>
          <a:p>
            <a:pPr lvl="1"/>
            <a:r>
              <a:rPr lang="en-GB" sz="1600" dirty="0">
                <a:solidFill>
                  <a:srgbClr val="FF0000"/>
                </a:solidFill>
              </a:rPr>
              <a:t>No component can have a drawing unless this drawing is already “Released”. </a:t>
            </a:r>
            <a:endParaRPr lang="en-GB" b="1" dirty="0" smtClean="0">
              <a:solidFill>
                <a:schemeClr val="accent6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00593" y="512470"/>
            <a:ext cx="1143435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i="1" dirty="0">
                <a:solidFill>
                  <a:srgbClr val="0000CC"/>
                </a:solidFill>
              </a:rPr>
              <a:t>The aim of this feature is to provide the option of validating for integration 3D documents. </a:t>
            </a:r>
            <a:endParaRPr lang="en-GB" sz="2000" i="1" dirty="0" smtClean="0">
              <a:solidFill>
                <a:srgbClr val="0000CC"/>
              </a:solidFill>
            </a:endParaRPr>
          </a:p>
          <a:p>
            <a:r>
              <a:rPr lang="en-GB" sz="2000" i="1" dirty="0" smtClean="0">
                <a:solidFill>
                  <a:srgbClr val="0000CC"/>
                </a:solidFill>
              </a:rPr>
              <a:t>Documents </a:t>
            </a:r>
            <a:r>
              <a:rPr lang="en-GB" sz="2000" i="1" dirty="0">
                <a:solidFill>
                  <a:srgbClr val="0000CC"/>
                </a:solidFill>
              </a:rPr>
              <a:t>in state “Valid For Integration” are equivalent to “Released” documents with the difference that they don’t have any associated drawing that passed through the </a:t>
            </a:r>
            <a:r>
              <a:rPr lang="en-GB" sz="2000" i="1" dirty="0" err="1">
                <a:solidFill>
                  <a:srgbClr val="0000CC"/>
                </a:solidFill>
              </a:rPr>
              <a:t>CDD</a:t>
            </a:r>
            <a:r>
              <a:rPr lang="en-GB" sz="2000" i="1" dirty="0">
                <a:solidFill>
                  <a:srgbClr val="0000CC"/>
                </a:solidFill>
              </a:rPr>
              <a:t> controls. However they passed all the 3D quality checks of "Ready for Check"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05400" y="4078489"/>
            <a:ext cx="6439241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VALID </a:t>
            </a:r>
            <a:r>
              <a:rPr lang="en-GB" sz="1600" dirty="0"/>
              <a:t>FOR INTEGRATION FEATURE </a:t>
            </a:r>
            <a:r>
              <a:rPr lang="en-GB" sz="1600" dirty="0" smtClean="0"/>
              <a:t>( </a:t>
            </a:r>
            <a:r>
              <a:rPr lang="en-GB" sz="1600" dirty="0"/>
              <a:t>EDMS Reference 2145011 </a:t>
            </a:r>
            <a:r>
              <a:rPr lang="en-GB" sz="1600" dirty="0" smtClean="0"/>
              <a:t>)</a:t>
            </a:r>
            <a:endParaRPr lang="en-GB" sz="1600" dirty="0"/>
          </a:p>
          <a:p>
            <a:r>
              <a:rPr lang="en-GB" sz="1600" dirty="0" smtClean="0"/>
              <a:t>The </a:t>
            </a:r>
            <a:r>
              <a:rPr lang="en-GB" sz="1600" dirty="0"/>
              <a:t>command “Set Valid For Integration” allows any user with proper access rights to validate a structure without drawings (3D part or product). Once finished the process, these structures will show a green tick and will be usable as “Released” elements inside other mechanical assemblies</a:t>
            </a:r>
            <a:r>
              <a:rPr lang="en-GB" sz="1600" dirty="0" smtClean="0"/>
              <a:t>.</a:t>
            </a:r>
          </a:p>
          <a:p>
            <a:r>
              <a:rPr lang="en-GB" sz="1600" dirty="0" smtClean="0"/>
              <a:t> </a:t>
            </a:r>
            <a:r>
              <a:rPr lang="en-GB" sz="1600" dirty="0"/>
              <a:t>Nevertheless, it is important to be careful when using “Valid For Integration” elements in mechanical assemblies. Generally, these elements are simplifications or they could not have assigned any </a:t>
            </a:r>
            <a:r>
              <a:rPr lang="en-GB" sz="1600" dirty="0" err="1"/>
              <a:t>CDD</a:t>
            </a:r>
            <a:r>
              <a:rPr lang="en-GB" sz="1600" dirty="0"/>
              <a:t> number</a:t>
            </a:r>
            <a:r>
              <a:rPr lang="en-GB" sz="1600" dirty="0" smtClean="0"/>
              <a:t>.</a:t>
            </a:r>
          </a:p>
          <a:p>
            <a:r>
              <a:rPr lang="en-GB" sz="1600" dirty="0" smtClean="0"/>
              <a:t> </a:t>
            </a:r>
            <a:r>
              <a:rPr lang="en-GB" sz="1600" dirty="0"/>
              <a:t>The use cases of the validation of scans or of objects which are found in the tunnel without any reference can benefit from this feature</a:t>
            </a:r>
            <a:r>
              <a:rPr lang="en-GB" sz="1600" dirty="0" smtClean="0"/>
              <a:t>.</a:t>
            </a:r>
            <a:endParaRPr lang="en-GB" sz="1600" dirty="0" smtClean="0"/>
          </a:p>
        </p:txBody>
      </p:sp>
    </p:spTree>
    <p:extLst>
      <p:ext uri="{BB962C8B-B14F-4D97-AF65-F5344CB8AC3E}">
        <p14:creationId xmlns:p14="http://schemas.microsoft.com/office/powerpoint/2010/main" val="31068584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82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8C28FA-C240-4657-839D-7C03A1542B0E}" type="slidenum">
              <a:rPr lang="en-GB" smtClean="0"/>
              <a:t>11</a:t>
            </a:fld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2942" y="577717"/>
            <a:ext cx="4902285" cy="4725803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1152718" y="3501058"/>
            <a:ext cx="3967922" cy="356839"/>
          </a:xfrm>
          <a:prstGeom prst="rect">
            <a:avLst/>
          </a:prstGeom>
          <a:solidFill>
            <a:srgbClr val="FFFF00">
              <a:alpha val="2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4125070" y="96852"/>
            <a:ext cx="49138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u="sng" dirty="0" smtClean="0"/>
              <a:t>Example: Release of Barrel Toroid Warm Structure</a:t>
            </a:r>
            <a:endParaRPr lang="en-GB" u="sng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85009" y="2569562"/>
            <a:ext cx="3307877" cy="1471135"/>
          </a:xfrm>
          <a:prstGeom prst="rect">
            <a:avLst/>
          </a:prstGeom>
        </p:spPr>
      </p:pic>
      <p:cxnSp>
        <p:nvCxnSpPr>
          <p:cNvPr id="7" name="Straight Arrow Connector 6"/>
          <p:cNvCxnSpPr/>
          <p:nvPr/>
        </p:nvCxnSpPr>
        <p:spPr>
          <a:xfrm>
            <a:off x="4806506" y="3596082"/>
            <a:ext cx="628267" cy="13937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5434773" y="3442193"/>
            <a:ext cx="206393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Linked to a </a:t>
            </a:r>
            <a:r>
              <a:rPr lang="en-GB" sz="1400" dirty="0" err="1" smtClean="0"/>
              <a:t>CDD</a:t>
            </a:r>
            <a:r>
              <a:rPr lang="en-GB" sz="1400" dirty="0" smtClean="0"/>
              <a:t> drawing</a:t>
            </a:r>
            <a:endParaRPr lang="en-GB" sz="1400" dirty="0"/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5056326" y="4690710"/>
            <a:ext cx="628267" cy="13937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5770430" y="4564260"/>
            <a:ext cx="162314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Not linked to a </a:t>
            </a:r>
            <a:r>
              <a:rPr lang="en-GB" sz="1400" dirty="0" err="1" smtClean="0"/>
              <a:t>CDD</a:t>
            </a:r>
            <a:r>
              <a:rPr lang="en-GB" sz="1400" dirty="0" smtClean="0"/>
              <a:t> drawing</a:t>
            </a:r>
            <a:endParaRPr lang="en-GB" sz="1400" dirty="0"/>
          </a:p>
        </p:txBody>
      </p:sp>
      <p:cxnSp>
        <p:nvCxnSpPr>
          <p:cNvPr id="12" name="Straight Arrow Connector 11"/>
          <p:cNvCxnSpPr/>
          <p:nvPr/>
        </p:nvCxnSpPr>
        <p:spPr>
          <a:xfrm>
            <a:off x="5038158" y="3761042"/>
            <a:ext cx="623288" cy="118458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5661446" y="3779087"/>
            <a:ext cx="162314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Released with the same drawing</a:t>
            </a:r>
            <a:endParaRPr lang="en-GB" sz="1400" dirty="0"/>
          </a:p>
        </p:txBody>
      </p:sp>
      <p:cxnSp>
        <p:nvCxnSpPr>
          <p:cNvPr id="15" name="Straight Arrow Connector 14"/>
          <p:cNvCxnSpPr/>
          <p:nvPr/>
        </p:nvCxnSpPr>
        <p:spPr>
          <a:xfrm>
            <a:off x="7356742" y="3665259"/>
            <a:ext cx="628267" cy="171359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flipV="1">
            <a:off x="7184570" y="3937203"/>
            <a:ext cx="800439" cy="107346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599271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8C28FA-C240-4657-839D-7C03A1542B0E}" type="slidenum">
              <a:rPr lang="en-GB" smtClean="0"/>
              <a:t>12</a:t>
            </a:fld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5369" y="583953"/>
            <a:ext cx="7601347" cy="5668801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80841" y="1212519"/>
            <a:ext cx="5584754" cy="46275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960657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Test “Valid for Integration” for </a:t>
            </a:r>
            <a:r>
              <a:rPr lang="en-GB" sz="2800" dirty="0" smtClean="0"/>
              <a:t>external step model</a:t>
            </a:r>
            <a:endParaRPr lang="fr-FR" sz="28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B674986-C06A-444E-9F73-FFFDA616BED9}" type="slidenum">
              <a:rPr lang="en-GB" smtClean="0"/>
              <a:t>13</a:t>
            </a:fld>
            <a:endParaRPr lang="en-GB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19859" y="1064459"/>
            <a:ext cx="5449060" cy="2676899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1774" y="1029725"/>
            <a:ext cx="3882321" cy="3303778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2510" y="4333503"/>
            <a:ext cx="4191585" cy="1476581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54716" y="3741358"/>
            <a:ext cx="5179346" cy="2945642"/>
          </a:xfrm>
          <a:prstGeom prst="rect">
            <a:avLst/>
          </a:prstGeom>
        </p:spPr>
      </p:pic>
      <p:sp>
        <p:nvSpPr>
          <p:cNvPr id="8" name="Oval 7"/>
          <p:cNvSpPr/>
          <p:nvPr/>
        </p:nvSpPr>
        <p:spPr>
          <a:xfrm>
            <a:off x="8294914" y="1879603"/>
            <a:ext cx="2507689" cy="1440539"/>
          </a:xfrm>
          <a:prstGeom prst="ellipse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/>
          </a:p>
        </p:txBody>
      </p:sp>
      <p:sp>
        <p:nvSpPr>
          <p:cNvPr id="2" name="TextBox 1"/>
          <p:cNvSpPr txBox="1"/>
          <p:nvPr/>
        </p:nvSpPr>
        <p:spPr>
          <a:xfrm>
            <a:off x="158863" y="5831420"/>
            <a:ext cx="11330668" cy="892552"/>
          </a:xfrm>
          <a:prstGeom prst="rect">
            <a:avLst/>
          </a:prstGeom>
          <a:solidFill>
            <a:schemeClr val="bg1"/>
          </a:solidFill>
          <a:ln w="25400">
            <a:solidFill>
              <a:srgbClr val="0000CC"/>
            </a:solidFill>
          </a:ln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The procedure works perfectly well for parts imported as step file from foreign CAD systems. </a:t>
            </a:r>
          </a:p>
          <a:p>
            <a:r>
              <a:rPr lang="en-GB" dirty="0" smtClean="0"/>
              <a:t>It did not work for the assembly in this case because there is a drawing linked to the assembly (envelope drawing).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2885331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400" dirty="0" smtClean="0"/>
              <a:t>Test “Valid for Integration” for old Euclid object </a:t>
            </a:r>
            <a:endParaRPr lang="en-GB" sz="24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B674986-C06A-444E-9F73-FFFDA616BED9}" type="slidenum">
              <a:rPr lang="en-GB" smtClean="0"/>
              <a:t>14</a:t>
            </a:fld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0" y="5819630"/>
            <a:ext cx="4572638" cy="103837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1660" y="1477729"/>
            <a:ext cx="4153480" cy="430590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75898" y="1105336"/>
            <a:ext cx="4572696" cy="4619277"/>
          </a:xfrm>
          <a:prstGeom prst="rect">
            <a:avLst/>
          </a:prstGeom>
        </p:spPr>
      </p:pic>
      <p:sp>
        <p:nvSpPr>
          <p:cNvPr id="8" name="Oval 7"/>
          <p:cNvSpPr/>
          <p:nvPr/>
        </p:nvSpPr>
        <p:spPr>
          <a:xfrm>
            <a:off x="3332644" y="2817340"/>
            <a:ext cx="955151" cy="788625"/>
          </a:xfrm>
          <a:prstGeom prst="ellipse">
            <a:avLst/>
          </a:prstGeom>
          <a:noFill/>
          <a:ln w="317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/>
          <p:cNvSpPr txBox="1"/>
          <p:nvPr/>
        </p:nvSpPr>
        <p:spPr>
          <a:xfrm>
            <a:off x="4633784" y="1359243"/>
            <a:ext cx="194211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First test done for </a:t>
            </a:r>
            <a:r>
              <a:rPr lang="en-GB" sz="1600" dirty="0" err="1" smtClean="0"/>
              <a:t>LAr</a:t>
            </a:r>
            <a:r>
              <a:rPr lang="en-GB" sz="1600" dirty="0" smtClean="0"/>
              <a:t> calorimeter  electronic box model </a:t>
            </a:r>
            <a:endParaRPr lang="en-GB" sz="1600" dirty="0"/>
          </a:p>
        </p:txBody>
      </p:sp>
      <p:cxnSp>
        <p:nvCxnSpPr>
          <p:cNvPr id="11" name="Straight Arrow Connector 10"/>
          <p:cNvCxnSpPr/>
          <p:nvPr/>
        </p:nvCxnSpPr>
        <p:spPr>
          <a:xfrm flipH="1">
            <a:off x="3983932" y="2266545"/>
            <a:ext cx="1200911" cy="904173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5386723" y="2307479"/>
            <a:ext cx="1070531" cy="231684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3153519" y="6149759"/>
            <a:ext cx="2121588" cy="369332"/>
          </a:xfrm>
          <a:prstGeom prst="rect">
            <a:avLst/>
          </a:prstGeom>
          <a:noFill/>
          <a:ln w="25400">
            <a:solidFill>
              <a:srgbClr val="0000CC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 smtClean="0"/>
              <a:t>Done with success!</a:t>
            </a:r>
            <a:endParaRPr lang="en-GB" dirty="0"/>
          </a:p>
        </p:txBody>
      </p:sp>
      <p:cxnSp>
        <p:nvCxnSpPr>
          <p:cNvPr id="17" name="Straight Arrow Connector 16"/>
          <p:cNvCxnSpPr/>
          <p:nvPr/>
        </p:nvCxnSpPr>
        <p:spPr>
          <a:xfrm>
            <a:off x="5275108" y="6312388"/>
            <a:ext cx="1057598" cy="206703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2576943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Test “Valid for Integration” </a:t>
            </a:r>
            <a:r>
              <a:rPr lang="en-GB" sz="2800" dirty="0" smtClean="0"/>
              <a:t>for Integration models (Calorimeter)</a:t>
            </a:r>
            <a:endParaRPr lang="en-GB" sz="28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B674986-C06A-444E-9F73-FFFDA616BED9}" type="slidenum">
              <a:rPr lang="en-GB" smtClean="0"/>
              <a:t>15</a:t>
            </a:fld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4411" y="1010320"/>
            <a:ext cx="8056937" cy="5702853"/>
          </a:xfrm>
          <a:prstGeom prst="rect">
            <a:avLst/>
          </a:prstGeom>
        </p:spPr>
      </p:pic>
      <p:cxnSp>
        <p:nvCxnSpPr>
          <p:cNvPr id="6" name="Straight Arrow Connector 5"/>
          <p:cNvCxnSpPr/>
          <p:nvPr/>
        </p:nvCxnSpPr>
        <p:spPr>
          <a:xfrm>
            <a:off x="2770211" y="1496659"/>
            <a:ext cx="424304" cy="370368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flipH="1">
            <a:off x="4981886" y="1531003"/>
            <a:ext cx="391886" cy="280442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4785736" y="2999518"/>
            <a:ext cx="107768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b="1" dirty="0" smtClean="0"/>
              <a:t>Inner</a:t>
            </a:r>
          </a:p>
          <a:p>
            <a:pPr algn="ctr"/>
            <a:r>
              <a:rPr lang="en-GB" sz="1200" b="1" dirty="0" smtClean="0"/>
              <a:t>Tracker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2231368" y="1035152"/>
            <a:ext cx="107768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b="1" dirty="0" smtClean="0"/>
              <a:t>End-Cap</a:t>
            </a:r>
          </a:p>
          <a:p>
            <a:pPr algn="ctr"/>
            <a:r>
              <a:rPr lang="en-GB" sz="1200" b="1" dirty="0" smtClean="0"/>
              <a:t>Calorimeter</a:t>
            </a:r>
            <a:endParaRPr lang="en-GB" sz="1200" b="1" dirty="0"/>
          </a:p>
        </p:txBody>
      </p:sp>
      <p:sp>
        <p:nvSpPr>
          <p:cNvPr id="19" name="TextBox 18"/>
          <p:cNvSpPr txBox="1"/>
          <p:nvPr/>
        </p:nvSpPr>
        <p:spPr>
          <a:xfrm>
            <a:off x="4834929" y="1039010"/>
            <a:ext cx="107768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b="1" dirty="0" smtClean="0"/>
              <a:t>Barrel</a:t>
            </a:r>
          </a:p>
          <a:p>
            <a:pPr algn="ctr"/>
            <a:r>
              <a:rPr lang="en-GB" sz="1200" b="1" dirty="0" smtClean="0"/>
              <a:t>Calorimeter</a:t>
            </a:r>
            <a:endParaRPr lang="en-GB" sz="1200" b="1" dirty="0"/>
          </a:p>
        </p:txBody>
      </p:sp>
      <p:cxnSp>
        <p:nvCxnSpPr>
          <p:cNvPr id="20" name="Straight Arrow Connector 19"/>
          <p:cNvCxnSpPr/>
          <p:nvPr/>
        </p:nvCxnSpPr>
        <p:spPr>
          <a:xfrm flipH="1" flipV="1">
            <a:off x="4836601" y="2649562"/>
            <a:ext cx="400050" cy="41357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8384960" y="1130529"/>
            <a:ext cx="368063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Drawing defining Interface between Barrel and End-Cap calorimeters.</a:t>
            </a:r>
            <a:endParaRPr lang="en-GB" dirty="0"/>
          </a:p>
        </p:txBody>
      </p:sp>
      <p:cxnSp>
        <p:nvCxnSpPr>
          <p:cNvPr id="26" name="Straight Arrow Connector 25"/>
          <p:cNvCxnSpPr/>
          <p:nvPr/>
        </p:nvCxnSpPr>
        <p:spPr>
          <a:xfrm flipH="1">
            <a:off x="8045405" y="1332324"/>
            <a:ext cx="391886" cy="280442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 flipV="1">
            <a:off x="3700488" y="2495654"/>
            <a:ext cx="355093" cy="400432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3161645" y="2971727"/>
            <a:ext cx="107768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b="1" dirty="0" err="1" smtClean="0"/>
              <a:t>HGTD</a:t>
            </a:r>
            <a:endParaRPr lang="en-GB" sz="1200" b="1" dirty="0" smtClean="0"/>
          </a:p>
          <a:p>
            <a:pPr algn="ctr"/>
            <a:r>
              <a:rPr lang="en-GB" sz="1200" b="1" dirty="0" smtClean="0"/>
              <a:t>Detector</a:t>
            </a:r>
          </a:p>
        </p:txBody>
      </p:sp>
      <p:pic>
        <p:nvPicPr>
          <p:cNvPr id="32" name="Picture 3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70634" y="2110971"/>
            <a:ext cx="1732356" cy="1904324"/>
          </a:xfrm>
          <a:prstGeom prst="rect">
            <a:avLst/>
          </a:prstGeom>
        </p:spPr>
      </p:pic>
      <p:pic>
        <p:nvPicPr>
          <p:cNvPr id="33" name="Picture 3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179019" y="2110970"/>
            <a:ext cx="1886576" cy="1904324"/>
          </a:xfrm>
          <a:prstGeom prst="rect">
            <a:avLst/>
          </a:prstGeom>
        </p:spPr>
      </p:pic>
      <p:sp>
        <p:nvSpPr>
          <p:cNvPr id="35" name="TextBox 34"/>
          <p:cNvSpPr txBox="1"/>
          <p:nvPr/>
        </p:nvSpPr>
        <p:spPr>
          <a:xfrm>
            <a:off x="8379956" y="1840155"/>
            <a:ext cx="136319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b="1" dirty="0" err="1" smtClean="0"/>
              <a:t>HGTD</a:t>
            </a:r>
            <a:r>
              <a:rPr lang="en-GB" sz="1200" b="1" dirty="0" smtClean="0"/>
              <a:t> envelope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10414366" y="1833971"/>
            <a:ext cx="136319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b="1" dirty="0" err="1" smtClean="0"/>
              <a:t>ITK</a:t>
            </a:r>
            <a:r>
              <a:rPr lang="en-GB" sz="1200" b="1" dirty="0" smtClean="0"/>
              <a:t> envelope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8379956" y="4313566"/>
            <a:ext cx="3515408" cy="2308324"/>
          </a:xfrm>
          <a:prstGeom prst="rect">
            <a:avLst/>
          </a:prstGeom>
          <a:noFill/>
          <a:ln w="25400">
            <a:solidFill>
              <a:srgbClr val="0000CC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 smtClean="0"/>
              <a:t>Calorimeters Integration models and their parts have been projected to hundreds of drawings during more than 10 years.</a:t>
            </a:r>
          </a:p>
          <a:p>
            <a:r>
              <a:rPr lang="en-GB" dirty="0" smtClean="0"/>
              <a:t>How can we make “Valid for integration” for such models with requirement “</a:t>
            </a:r>
            <a:r>
              <a:rPr lang="en-GB" dirty="0" smtClean="0">
                <a:solidFill>
                  <a:srgbClr val="FF0000"/>
                </a:solidFill>
              </a:rPr>
              <a:t>no component can have a drawing</a:t>
            </a:r>
            <a:r>
              <a:rPr lang="en-GB" dirty="0" smtClean="0"/>
              <a:t>” ?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9901515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4677" y="2022506"/>
            <a:ext cx="3592227" cy="463616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44037" y="72311"/>
            <a:ext cx="7336542" cy="685638"/>
          </a:xfrm>
        </p:spPr>
        <p:txBody>
          <a:bodyPr>
            <a:normAutofit/>
          </a:bodyPr>
          <a:lstStyle/>
          <a:p>
            <a:r>
              <a:rPr lang="en-GB" dirty="0" smtClean="0"/>
              <a:t>Integration Baseline – next step of tests</a:t>
            </a:r>
            <a:endParaRPr lang="en-GB" sz="2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9460" y="4164977"/>
            <a:ext cx="6708710" cy="2703245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sz="1800" b="1" dirty="0" smtClean="0"/>
              <a:t>Pre-requisites: </a:t>
            </a:r>
            <a:endParaRPr lang="en-GB" sz="1800" dirty="0" smtClean="0"/>
          </a:p>
          <a:p>
            <a:pPr marL="457200" lvl="1" indent="0">
              <a:buNone/>
            </a:pPr>
            <a:r>
              <a:rPr lang="en-GB" sz="1800" dirty="0" smtClean="0"/>
              <a:t>Integration access rights.</a:t>
            </a:r>
          </a:p>
          <a:p>
            <a:pPr marL="0" indent="0">
              <a:buNone/>
            </a:pPr>
            <a:r>
              <a:rPr lang="en-GB" sz="1800" b="1" dirty="0" smtClean="0"/>
              <a:t>Benefits: </a:t>
            </a:r>
          </a:p>
          <a:p>
            <a:pPr marL="457200" lvl="1" indent="0">
              <a:buNone/>
            </a:pPr>
            <a:r>
              <a:rPr lang="en-GB" sz="1800" dirty="0" smtClean="0"/>
              <a:t>Freezes the structure. Traceability of the snapshots. </a:t>
            </a:r>
          </a:p>
          <a:p>
            <a:pPr marL="457200" lvl="1" indent="0">
              <a:buNone/>
            </a:pPr>
            <a:r>
              <a:rPr lang="en-GB" sz="1800" dirty="0" smtClean="0"/>
              <a:t>Green light for the services to use the integration assembly.</a:t>
            </a:r>
          </a:p>
          <a:p>
            <a:pPr marL="457200" lvl="1" indent="0">
              <a:buNone/>
            </a:pPr>
            <a:r>
              <a:rPr lang="en-GB" sz="1800" dirty="0" smtClean="0"/>
              <a:t>No need of other rules</a:t>
            </a:r>
          </a:p>
          <a:p>
            <a:pPr marL="0" indent="0">
              <a:buNone/>
            </a:pPr>
            <a:r>
              <a:rPr lang="en-GB" sz="1800" b="1" dirty="0" smtClean="0"/>
              <a:t>Risks:</a:t>
            </a:r>
          </a:p>
          <a:p>
            <a:pPr marL="457200" lvl="1" indent="0">
              <a:buNone/>
            </a:pPr>
            <a:r>
              <a:rPr lang="en-GB" sz="1800" dirty="0" smtClean="0"/>
              <a:t>In case of modification is necessary to do another baseline</a:t>
            </a:r>
          </a:p>
        </p:txBody>
      </p:sp>
      <p:sp>
        <p:nvSpPr>
          <p:cNvPr id="7" name="Text Box 2"/>
          <p:cNvSpPr txBox="1">
            <a:spLocks noChangeArrowheads="1"/>
          </p:cNvSpPr>
          <p:nvPr/>
        </p:nvSpPr>
        <p:spPr bwMode="auto">
          <a:xfrm>
            <a:off x="2237660" y="2004760"/>
            <a:ext cx="1493693" cy="259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1100" b="1" dirty="0" smtClean="0">
                <a:solidFill>
                  <a:schemeClr val="accent6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Integration Baseline</a:t>
            </a:r>
            <a:endParaRPr lang="en-GB" sz="1100" b="1" dirty="0">
              <a:solidFill>
                <a:schemeClr val="accent6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" name="Text Box 2"/>
          <p:cNvSpPr txBox="1">
            <a:spLocks noChangeArrowheads="1"/>
          </p:cNvSpPr>
          <p:nvPr/>
        </p:nvSpPr>
        <p:spPr bwMode="auto">
          <a:xfrm>
            <a:off x="3073362" y="4494851"/>
            <a:ext cx="1101972" cy="259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1100" b="1" dirty="0" smtClean="0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Preliminary</a:t>
            </a:r>
            <a:endParaRPr lang="en-GB" sz="1100" b="1" dirty="0">
              <a:solidFill>
                <a:srgbClr val="C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323792" y="2844800"/>
            <a:ext cx="2715808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/>
              <a:t>Components</a:t>
            </a:r>
          </a:p>
          <a:p>
            <a:pPr lvl="1"/>
            <a:r>
              <a:rPr lang="en-GB" sz="1400" b="1" dirty="0"/>
              <a:t>Lifecycle state:</a:t>
            </a:r>
            <a:r>
              <a:rPr lang="en-GB" sz="1400" dirty="0"/>
              <a:t> </a:t>
            </a:r>
            <a:r>
              <a:rPr lang="en-GB" sz="1400" dirty="0">
                <a:solidFill>
                  <a:srgbClr val="C00000"/>
                </a:solidFill>
              </a:rPr>
              <a:t>Preliminary.</a:t>
            </a:r>
          </a:p>
          <a:p>
            <a:pPr lvl="1"/>
            <a:r>
              <a:rPr lang="en-GB" sz="1400" b="1" dirty="0"/>
              <a:t>SmarTeam state:</a:t>
            </a:r>
            <a:r>
              <a:rPr lang="en-GB" sz="1400" dirty="0"/>
              <a:t> Checked in</a:t>
            </a:r>
          </a:p>
          <a:p>
            <a:endParaRPr lang="en-US" dirty="0"/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5089460" y="1744175"/>
            <a:ext cx="6708710" cy="104713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GB" sz="1800" b="1" dirty="0" smtClean="0">
                <a:solidFill>
                  <a:schemeClr val="accent6"/>
                </a:solidFill>
              </a:rPr>
              <a:t>Use case:</a:t>
            </a:r>
          </a:p>
          <a:p>
            <a:pPr marL="457200" lvl="1" indent="0">
              <a:buFont typeface="Arial" panose="020B0604020202020204" pitchFamily="34" charset="0"/>
              <a:buNone/>
            </a:pPr>
            <a:r>
              <a:rPr lang="en-GB" sz="1800" b="1" dirty="0" smtClean="0">
                <a:solidFill>
                  <a:schemeClr val="accent6"/>
                </a:solidFill>
              </a:rPr>
              <a:t>Agreement between integration and services independent of the document state.</a:t>
            </a:r>
          </a:p>
          <a:p>
            <a:pPr marL="457200" lvl="1" indent="0">
              <a:buFont typeface="Arial" panose="020B0604020202020204" pitchFamily="34" charset="0"/>
              <a:buNone/>
            </a:pPr>
            <a:endParaRPr lang="en-GB" sz="1800" dirty="0" smtClean="0"/>
          </a:p>
          <a:p>
            <a:pPr marL="457200" lvl="1" indent="0">
              <a:buFont typeface="Arial" panose="020B0604020202020204" pitchFamily="34" charset="0"/>
              <a:buNone/>
            </a:pPr>
            <a:endParaRPr lang="en-GB" sz="1800" dirty="0"/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5089460" y="2935693"/>
            <a:ext cx="6708710" cy="103981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GB" sz="1800" b="1" dirty="0" smtClean="0"/>
              <a:t>Top assembly</a:t>
            </a:r>
          </a:p>
          <a:p>
            <a:pPr marL="457200" lvl="1" indent="0">
              <a:buFont typeface="Arial" panose="020B0604020202020204" pitchFamily="34" charset="0"/>
              <a:buNone/>
            </a:pPr>
            <a:r>
              <a:rPr lang="en-GB" sz="1400" b="1" dirty="0" smtClean="0"/>
              <a:t>Lifecycle state:</a:t>
            </a:r>
            <a:r>
              <a:rPr lang="en-GB" sz="1400" dirty="0" smtClean="0"/>
              <a:t> </a:t>
            </a:r>
            <a:r>
              <a:rPr lang="en-GB" sz="1600" dirty="0" smtClean="0">
                <a:solidFill>
                  <a:schemeClr val="accent6"/>
                </a:solidFill>
              </a:rPr>
              <a:t>Integration baseline preliminary.</a:t>
            </a:r>
          </a:p>
          <a:p>
            <a:pPr marL="457200" lvl="1" indent="0">
              <a:buFont typeface="Arial" panose="020B0604020202020204" pitchFamily="34" charset="0"/>
              <a:buNone/>
            </a:pPr>
            <a:r>
              <a:rPr lang="en-GB" sz="1400" b="1" dirty="0" smtClean="0"/>
              <a:t>SmarTeam state:</a:t>
            </a:r>
            <a:r>
              <a:rPr lang="en-GB" sz="1400" dirty="0" smtClean="0"/>
              <a:t> Checked in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GB" sz="1800" b="1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486383" y="803395"/>
            <a:ext cx="1115762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1" dirty="0">
                <a:solidFill>
                  <a:srgbClr val="0000CC"/>
                </a:solidFill>
              </a:rPr>
              <a:t>The integration baseline feature allows to freeze any integration structure, in order to keep a trace</a:t>
            </a:r>
            <a:r>
              <a:rPr lang="en-GB" i="1" dirty="0" smtClean="0">
                <a:solidFill>
                  <a:srgbClr val="0000CC"/>
                </a:solidFill>
              </a:rPr>
              <a:t>.</a:t>
            </a:r>
          </a:p>
          <a:p>
            <a:r>
              <a:rPr lang="en-GB" i="1" dirty="0" smtClean="0">
                <a:solidFill>
                  <a:srgbClr val="0000CC"/>
                </a:solidFill>
              </a:rPr>
              <a:t> </a:t>
            </a:r>
            <a:r>
              <a:rPr lang="en-GB" i="1" dirty="0">
                <a:solidFill>
                  <a:srgbClr val="0000CC"/>
                </a:solidFill>
              </a:rPr>
              <a:t>This feature sets all documents belonging to a structure to “Preliminary” if they are not already in this state or further and tags all of them as a part of a Baseline. </a:t>
            </a:r>
          </a:p>
        </p:txBody>
      </p:sp>
    </p:spTree>
    <p:extLst>
      <p:ext uri="{BB962C8B-B14F-4D97-AF65-F5344CB8AC3E}">
        <p14:creationId xmlns:p14="http://schemas.microsoft.com/office/powerpoint/2010/main" val="41985672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7" grpId="0"/>
      <p:bldP spid="8" grpId="0"/>
      <p:bldP spid="5" grpId="0"/>
      <p:bldP spid="11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B674986-C06A-444E-9F73-FFFDA616BED9}" type="slidenum">
              <a:rPr lang="en-GB" smtClean="0"/>
              <a:t>17</a:t>
            </a:fld>
            <a:endParaRPr lang="en-GB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70358" y="1131870"/>
            <a:ext cx="9257694" cy="4325813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Integration Baseline – next step of tests</a:t>
            </a:r>
            <a:endParaRPr lang="en-GB" sz="2000" dirty="0"/>
          </a:p>
        </p:txBody>
      </p:sp>
      <p:sp>
        <p:nvSpPr>
          <p:cNvPr id="6" name="TextBox 5"/>
          <p:cNvSpPr txBox="1"/>
          <p:nvPr/>
        </p:nvSpPr>
        <p:spPr>
          <a:xfrm>
            <a:off x="330740" y="5457683"/>
            <a:ext cx="11158791" cy="923330"/>
          </a:xfrm>
          <a:prstGeom prst="rect">
            <a:avLst/>
          </a:prstGeom>
          <a:noFill/>
          <a:ln w="34925">
            <a:solidFill>
              <a:srgbClr val="0000CC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 smtClean="0"/>
              <a:t>Integration Baseline procedure looks very promising for the new design process for upgrade projects in collaboration with external institutes or industry.</a:t>
            </a:r>
          </a:p>
          <a:p>
            <a:r>
              <a:rPr lang="en-GB" dirty="0" smtClean="0"/>
              <a:t>We plan to identify some real cases and test this procedure.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4184789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 smtClean="0"/>
              <a:t>Conclusions</a:t>
            </a:r>
            <a:endParaRPr lang="en-GB" sz="28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B674986-C06A-444E-9F73-FFFDA616BED9}" type="slidenum">
              <a:rPr lang="en-GB" smtClean="0"/>
              <a:t>18</a:t>
            </a:fld>
            <a:endParaRPr lang="en-GB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24074" y="2026058"/>
            <a:ext cx="4634526" cy="323848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72145" y="1245306"/>
            <a:ext cx="6520542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Big “Thank You” to CAD support team for impressive progress in lifecycle developments, creating tools for release of 3D integration models and drawings.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 Several new functionalities have been created with corresponding help documents on CAD support web page.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First tests </a:t>
            </a:r>
            <a:r>
              <a:rPr lang="en-US" sz="2000" dirty="0" smtClean="0"/>
              <a:t>show </a:t>
            </a:r>
            <a:r>
              <a:rPr lang="en-US" sz="2000" dirty="0" smtClean="0"/>
              <a:t>positive feedback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It is necessary to make more tests of real use cases and organize discussions with CAD support to understand the ways of improvements and optimization of the procedures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It is important to find a way to release different types of 3D models (ex. Cable trays, electronic boxes, cooling , cryogenic equipment, etc.) without taking into account links to drawings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It is in our interest to release immediately 3D models that have been updated for different studies and models corrected after scans ( Toroid sectors, </a:t>
            </a:r>
            <a:r>
              <a:rPr lang="en-US" sz="2000" dirty="0" err="1" smtClean="0"/>
              <a:t>Z0</a:t>
            </a:r>
            <a:r>
              <a:rPr lang="en-US" sz="2000" dirty="0" smtClean="0"/>
              <a:t>, </a:t>
            </a:r>
            <a:r>
              <a:rPr lang="en-US" sz="2000" dirty="0" err="1" smtClean="0"/>
              <a:t>USA15</a:t>
            </a:r>
            <a:r>
              <a:rPr lang="en-US" sz="2000" dirty="0" smtClean="0"/>
              <a:t> ….)</a:t>
            </a:r>
            <a:endParaRPr lang="en-US" sz="20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Need to find a way to deal with accumulated data created by means other than classical design</a:t>
            </a:r>
            <a:endParaRPr lang="en-US" sz="24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423807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1546" y="110819"/>
            <a:ext cx="10972800" cy="821680"/>
          </a:xfrm>
        </p:spPr>
        <p:txBody>
          <a:bodyPr>
            <a:normAutofit fontScale="90000"/>
          </a:bodyPr>
          <a:lstStyle/>
          <a:p>
            <a:r>
              <a:rPr lang="en-GB" dirty="0"/>
              <a:t>D</a:t>
            </a:r>
            <a:r>
              <a:rPr lang="en-GB" dirty="0" smtClean="0"/>
              <a:t>escription of Release states in documents obtained from </a:t>
            </a:r>
            <a:br>
              <a:rPr lang="en-GB" dirty="0" smtClean="0"/>
            </a:br>
            <a:r>
              <a:rPr lang="en-GB" dirty="0" smtClean="0"/>
              <a:t>CAD support team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B674986-C06A-444E-9F73-FFFDA616BED9}" type="slidenum">
              <a:rPr lang="en-GB" smtClean="0"/>
              <a:t>2</a:t>
            </a:fld>
            <a:endParaRPr lang="en-GB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553064" y="1153968"/>
            <a:ext cx="1607288" cy="81983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685800" rtl="0" eaLnBrk="1" latinLnBrk="0" hangingPunct="1">
              <a:spcBef>
                <a:spcPct val="0"/>
              </a:spcBef>
              <a:buNone/>
              <a:defRPr sz="3300" kern="120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de-CH" dirty="0" smtClean="0"/>
              <a:t>Index</a:t>
            </a:r>
            <a:endParaRPr lang="en-GB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361546" y="2195276"/>
            <a:ext cx="3286328" cy="2843651"/>
          </a:xfrm>
          <a:prstGeom prst="rect">
            <a:avLst/>
          </a:prstGeom>
        </p:spPr>
        <p:txBody>
          <a:bodyPr/>
          <a:lstStyle>
            <a:lvl1pPr marL="257175" indent="-257175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57213" indent="-214313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6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42975" indent="-257175" algn="l" defTabSz="6858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5875" indent="-257175" algn="l" defTabSz="6858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28775" indent="-257175" algn="l" defTabSz="6858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Ø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CH" sz="2000" dirty="0" smtClean="0"/>
              <a:t>Release with design</a:t>
            </a:r>
          </a:p>
          <a:p>
            <a:r>
              <a:rPr lang="de-CH" sz="2000" dirty="0" smtClean="0"/>
              <a:t>Release for catalog</a:t>
            </a:r>
          </a:p>
          <a:p>
            <a:r>
              <a:rPr lang="de-CH" sz="2000" dirty="0" smtClean="0"/>
              <a:t>Release for integration</a:t>
            </a:r>
          </a:p>
          <a:p>
            <a:r>
              <a:rPr lang="de-CH" sz="2000" dirty="0" smtClean="0"/>
              <a:t>Proposals for Integration</a:t>
            </a:r>
          </a:p>
          <a:p>
            <a:pPr lvl="1"/>
            <a:r>
              <a:rPr lang="de-CH" sz="2000" dirty="0" smtClean="0"/>
              <a:t>Valid for Integration</a:t>
            </a:r>
          </a:p>
          <a:p>
            <a:pPr lvl="1"/>
            <a:r>
              <a:rPr lang="de-CH" sz="2000" dirty="0" smtClean="0"/>
              <a:t>Integration </a:t>
            </a:r>
            <a:r>
              <a:rPr lang="de-CH" sz="2000" dirty="0"/>
              <a:t>Baseline</a:t>
            </a:r>
            <a:endParaRPr lang="en-GB" sz="2000" dirty="0"/>
          </a:p>
          <a:p>
            <a:pPr marL="342900" lvl="1" indent="0">
              <a:buNone/>
            </a:pPr>
            <a:endParaRPr lang="de-CH" sz="2000" dirty="0" smtClean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29616" y="1599899"/>
            <a:ext cx="7747947" cy="476655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087566" y="1236671"/>
            <a:ext cx="44844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HELP Documents on CAD Support Web page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140023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09600" y="1124744"/>
            <a:ext cx="10972800" cy="5342963"/>
          </a:xfrm>
        </p:spPr>
        <p:txBody>
          <a:bodyPr>
            <a:normAutofit/>
          </a:bodyPr>
          <a:lstStyle/>
          <a:p>
            <a:r>
              <a:rPr lang="de-CH" dirty="0">
                <a:solidFill>
                  <a:srgbClr val="0000CC"/>
                </a:solidFill>
              </a:rPr>
              <a:t>Release with design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dirty="0" smtClean="0"/>
              <a:t>Used by all designers for new design</a:t>
            </a:r>
          </a:p>
          <a:p>
            <a:pPr marL="0" indent="0">
              <a:buNone/>
            </a:pPr>
            <a:endParaRPr lang="en-GB" dirty="0" smtClean="0"/>
          </a:p>
          <a:p>
            <a:r>
              <a:rPr lang="en-GB" dirty="0" smtClean="0"/>
              <a:t> </a:t>
            </a:r>
            <a:r>
              <a:rPr lang="en-GB" dirty="0" smtClean="0">
                <a:solidFill>
                  <a:srgbClr val="0000CC"/>
                </a:solidFill>
              </a:rPr>
              <a:t>Release for Catalogue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dirty="0" smtClean="0"/>
              <a:t>Not usual operation in Atlas design office</a:t>
            </a:r>
          </a:p>
          <a:p>
            <a:pPr marL="0" indent="0">
              <a:buNone/>
            </a:pPr>
            <a:endParaRPr lang="en-GB" dirty="0" smtClean="0"/>
          </a:p>
          <a:p>
            <a:r>
              <a:rPr lang="de-CH" dirty="0">
                <a:solidFill>
                  <a:srgbClr val="0000CC"/>
                </a:solidFill>
              </a:rPr>
              <a:t>Release for </a:t>
            </a:r>
            <a:r>
              <a:rPr lang="de-CH" dirty="0" smtClean="0">
                <a:solidFill>
                  <a:srgbClr val="0000CC"/>
                </a:solidFill>
              </a:rPr>
              <a:t>integration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de-CH" dirty="0" smtClean="0"/>
              <a:t>Very important </a:t>
            </a:r>
            <a:r>
              <a:rPr lang="de-CH" dirty="0" smtClean="0"/>
              <a:t>feature </a:t>
            </a:r>
            <a:r>
              <a:rPr lang="de-CH" dirty="0" smtClean="0"/>
              <a:t>for corresponding </a:t>
            </a:r>
            <a:r>
              <a:rPr lang="de-CH" dirty="0" smtClean="0"/>
              <a:t>cases (but very limited cases)</a:t>
            </a:r>
            <a:endParaRPr lang="de-CH" dirty="0" smtClean="0"/>
          </a:p>
          <a:p>
            <a:pPr marL="0" indent="0">
              <a:buNone/>
            </a:pPr>
            <a:endParaRPr lang="de-CH" dirty="0"/>
          </a:p>
          <a:p>
            <a:r>
              <a:rPr lang="de-CH" dirty="0" smtClean="0">
                <a:solidFill>
                  <a:srgbClr val="0000CC"/>
                </a:solidFill>
              </a:rPr>
              <a:t>Valid for Integration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de-CH" dirty="0" smtClean="0"/>
              <a:t>The most convenient procedure for 3D integration models </a:t>
            </a:r>
            <a:r>
              <a:rPr lang="de-CH" dirty="0" smtClean="0"/>
              <a:t>validation, but it has limitations. Needs </a:t>
            </a:r>
            <a:r>
              <a:rPr lang="de-CH" dirty="0" smtClean="0"/>
              <a:t>further development. </a:t>
            </a:r>
          </a:p>
          <a:p>
            <a:endParaRPr lang="de-CH" sz="1800" dirty="0"/>
          </a:p>
          <a:p>
            <a:r>
              <a:rPr lang="de-CH" sz="1800" dirty="0" smtClean="0">
                <a:solidFill>
                  <a:srgbClr val="0000CC"/>
                </a:solidFill>
              </a:rPr>
              <a:t>Integration Baseline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de-CH" dirty="0" smtClean="0"/>
              <a:t>Next step of tests. Procedure for future developments</a:t>
            </a:r>
            <a:endParaRPr lang="de-CH" sz="1800" dirty="0"/>
          </a:p>
          <a:p>
            <a:endParaRPr lang="de-CH" dirty="0" smtClean="0"/>
          </a:p>
          <a:p>
            <a:pPr marL="0" indent="0">
              <a:buNone/>
            </a:pPr>
            <a:endParaRPr lang="de-CH" dirty="0" smtClean="0"/>
          </a:p>
          <a:p>
            <a:endParaRPr lang="de-CH" dirty="0"/>
          </a:p>
          <a:p>
            <a:endParaRPr lang="en-US" dirty="0"/>
          </a:p>
          <a:p>
            <a:endParaRPr lang="en-GB" dirty="0" smtClean="0"/>
          </a:p>
          <a:p>
            <a:endParaRPr lang="en-GB" dirty="0"/>
          </a:p>
          <a:p>
            <a:pPr>
              <a:buFont typeface="Wingdings" panose="05000000000000000000" pitchFamily="2" charset="2"/>
              <a:buChar char="Ø"/>
            </a:pPr>
            <a:endParaRPr lang="en-GB" dirty="0" smtClean="0"/>
          </a:p>
          <a:p>
            <a:pPr>
              <a:buFont typeface="Wingdings" panose="05000000000000000000" pitchFamily="2" charset="2"/>
              <a:buChar char="Ø"/>
            </a:pPr>
            <a:endParaRPr lang="en-GB" dirty="0" smtClean="0"/>
          </a:p>
          <a:p>
            <a:pPr>
              <a:buFont typeface="Wingdings" panose="05000000000000000000" pitchFamily="2" charset="2"/>
              <a:buChar char="Ø"/>
            </a:pPr>
            <a:endParaRPr lang="en-GB" dirty="0" smtClean="0"/>
          </a:p>
          <a:p>
            <a:pPr>
              <a:buFont typeface="Wingdings" panose="05000000000000000000" pitchFamily="2" charset="2"/>
              <a:buChar char="Ø"/>
            </a:pPr>
            <a:endParaRPr lang="en-GB" dirty="0" smtClean="0"/>
          </a:p>
          <a:p>
            <a:pPr marL="0" indent="0">
              <a:buNone/>
            </a:pPr>
            <a:endParaRPr lang="en-GB" dirty="0">
              <a:solidFill>
                <a:srgbClr val="00B050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sz="2800" dirty="0" smtClean="0"/>
              <a:t>Release states </a:t>
            </a:r>
            <a:r>
              <a:rPr lang="fr-FR" sz="2800" dirty="0" smtClean="0"/>
              <a:t>overview</a:t>
            </a:r>
            <a:endParaRPr lang="fr-FR" sz="280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B674986-C06A-444E-9F73-FFFDA616BED9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456173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02862" y="1758163"/>
            <a:ext cx="3379355" cy="153454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54926" y="17417"/>
            <a:ext cx="7707086" cy="502400"/>
          </a:xfrm>
        </p:spPr>
        <p:txBody>
          <a:bodyPr>
            <a:normAutofit fontScale="90000"/>
          </a:bodyPr>
          <a:lstStyle/>
          <a:p>
            <a:r>
              <a:rPr lang="en-GB" sz="2800" dirty="0" smtClean="0"/>
              <a:t>Release </a:t>
            </a:r>
            <a:r>
              <a:rPr lang="en-GB" sz="2800" dirty="0" smtClean="0"/>
              <a:t>with Design </a:t>
            </a:r>
            <a:r>
              <a:rPr lang="en-GB" sz="2000" dirty="0"/>
              <a:t>(already in production)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6922" y="519817"/>
            <a:ext cx="6232807" cy="150321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 smtClean="0"/>
              <a:t>3D and 2D are released using CDD rules</a:t>
            </a:r>
            <a:br>
              <a:rPr lang="en-GB" dirty="0" smtClean="0"/>
            </a:br>
            <a:r>
              <a:rPr lang="en-GB" sz="1600" dirty="0" smtClean="0"/>
              <a:t>Ready for check (In SmarTeam) – Check – Released (In CDD)</a:t>
            </a:r>
          </a:p>
          <a:p>
            <a:pPr marL="0" indent="0">
              <a:buNone/>
            </a:pPr>
            <a:r>
              <a:rPr lang="en-GB" sz="1600" b="1" dirty="0" smtClean="0"/>
              <a:t>Use cases:</a:t>
            </a:r>
          </a:p>
          <a:p>
            <a:r>
              <a:rPr lang="en-GB" sz="1600" dirty="0" smtClean="0"/>
              <a:t>Mechanical designs (Parts or Assemblies) with equipment codes and </a:t>
            </a:r>
            <a:r>
              <a:rPr lang="en-GB" sz="1600" dirty="0" smtClean="0"/>
              <a:t>drawings</a:t>
            </a:r>
            <a:endParaRPr lang="en-GB" sz="1600" dirty="0" smtClean="0"/>
          </a:p>
          <a:p>
            <a:pPr marL="0" indent="0">
              <a:buNone/>
            </a:pPr>
            <a:endParaRPr lang="en-GB" sz="1600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32608" y="620757"/>
            <a:ext cx="3224461" cy="2847576"/>
          </a:xfrm>
          <a:prstGeom prst="rect">
            <a:avLst/>
          </a:prstGeom>
        </p:spPr>
      </p:pic>
      <p:sp>
        <p:nvSpPr>
          <p:cNvPr id="6" name="Right Arrow 5"/>
          <p:cNvSpPr/>
          <p:nvPr/>
        </p:nvSpPr>
        <p:spPr>
          <a:xfrm rot="10800000">
            <a:off x="11052166" y="1049061"/>
            <a:ext cx="537522" cy="22236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7" name="Right Arrow 6"/>
          <p:cNvSpPr/>
          <p:nvPr/>
        </p:nvSpPr>
        <p:spPr>
          <a:xfrm rot="10800000">
            <a:off x="11623511" y="2590865"/>
            <a:ext cx="467115" cy="24461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8" name="Right Arrow 7"/>
          <p:cNvSpPr/>
          <p:nvPr/>
        </p:nvSpPr>
        <p:spPr>
          <a:xfrm rot="10800000">
            <a:off x="10552988" y="1886237"/>
            <a:ext cx="499178" cy="254248"/>
          </a:xfrm>
          <a:prstGeom prst="rightArrow">
            <a:avLst/>
          </a:prstGeom>
          <a:solidFill>
            <a:srgbClr val="FFC000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176922" y="2159345"/>
            <a:ext cx="6337089" cy="1352261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914400" lvl="2" indent="0">
              <a:buNone/>
            </a:pPr>
            <a:endParaRPr lang="en-GB" sz="800" dirty="0" smtClean="0"/>
          </a:p>
          <a:p>
            <a:pPr marL="0" indent="0">
              <a:buNone/>
            </a:pPr>
            <a:r>
              <a:rPr lang="en-GB" sz="2400" dirty="0" smtClean="0"/>
              <a:t>Release of 3Ds in the assembly context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sz="1600" dirty="0" smtClean="0"/>
              <a:t>Propagation through the assembly</a:t>
            </a:r>
          </a:p>
          <a:p>
            <a:pPr marL="0" indent="0">
              <a:buNone/>
            </a:pPr>
            <a:r>
              <a:rPr lang="en-GB" sz="1600" b="1" dirty="0" smtClean="0"/>
              <a:t>Use cases:</a:t>
            </a:r>
          </a:p>
          <a:p>
            <a:r>
              <a:rPr lang="en-GB" sz="1600" dirty="0" smtClean="0"/>
              <a:t>Release of </a:t>
            </a:r>
            <a:r>
              <a:rPr lang="en-GB" sz="1600" dirty="0" smtClean="0"/>
              <a:t>simplified </a:t>
            </a:r>
            <a:r>
              <a:rPr lang="en-GB" sz="1600" dirty="0" smtClean="0"/>
              <a:t>elements, skeletons, in context of one assembly</a:t>
            </a:r>
          </a:p>
          <a:p>
            <a:endParaRPr lang="en-GB" sz="1600" dirty="0" smtClean="0"/>
          </a:p>
          <a:p>
            <a:endParaRPr lang="en-GB" sz="1600" dirty="0"/>
          </a:p>
        </p:txBody>
      </p:sp>
      <p:sp>
        <p:nvSpPr>
          <p:cNvPr id="15" name="Content Placeholder 2"/>
          <p:cNvSpPr txBox="1">
            <a:spLocks/>
          </p:cNvSpPr>
          <p:nvPr/>
        </p:nvSpPr>
        <p:spPr>
          <a:xfrm>
            <a:off x="273827" y="3860537"/>
            <a:ext cx="6409470" cy="1865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57175" indent="-257175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57213" indent="-214313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6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42975" indent="-257175" algn="l" defTabSz="6858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5875" indent="-257175" algn="l" defTabSz="6858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28775" indent="-257175" algn="l" defTabSz="6858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Ø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GB" u="sng" dirty="0" smtClean="0"/>
              <a:t>Release of integration assemblies could be possible today if….</a:t>
            </a:r>
            <a:endParaRPr lang="en-GB" sz="1600" u="sng" dirty="0" smtClean="0"/>
          </a:p>
          <a:p>
            <a:endParaRPr lang="en-GB" sz="1600" dirty="0" smtClean="0"/>
          </a:p>
          <a:p>
            <a:pPr marL="342900" indent="-342900">
              <a:buFont typeface="+mj-lt"/>
              <a:buAutoNum type="arabicPeriod"/>
            </a:pPr>
            <a:r>
              <a:rPr lang="en-GB" sz="1600" dirty="0" smtClean="0">
                <a:solidFill>
                  <a:schemeClr val="bg2">
                    <a:lumMod val="25000"/>
                  </a:schemeClr>
                </a:solidFill>
              </a:rPr>
              <a:t>Create a </a:t>
            </a:r>
            <a:r>
              <a:rPr lang="en-GB" sz="1600" dirty="0" err="1" smtClean="0">
                <a:solidFill>
                  <a:schemeClr val="bg2">
                    <a:lumMod val="25000"/>
                  </a:schemeClr>
                </a:solidFill>
              </a:rPr>
              <a:t>CDD</a:t>
            </a:r>
            <a:r>
              <a:rPr lang="en-GB" sz="1600" dirty="0" smtClean="0">
                <a:solidFill>
                  <a:schemeClr val="bg2">
                    <a:lumMod val="25000"/>
                  </a:schemeClr>
                </a:solidFill>
              </a:rPr>
              <a:t> code for integration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1600" dirty="0" smtClean="0">
                <a:solidFill>
                  <a:schemeClr val="bg2">
                    <a:lumMod val="25000"/>
                  </a:schemeClr>
                </a:solidFill>
              </a:rPr>
              <a:t>Project the top assembly into a drawing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1600" dirty="0" smtClean="0">
                <a:solidFill>
                  <a:schemeClr val="bg2">
                    <a:lumMod val="25000"/>
                  </a:schemeClr>
                </a:solidFill>
              </a:rPr>
              <a:t>Start the release design propagating to all assembly if needed</a:t>
            </a:r>
          </a:p>
          <a:p>
            <a:endParaRPr lang="en-GB" sz="1600" dirty="0"/>
          </a:p>
        </p:txBody>
      </p:sp>
      <p:sp>
        <p:nvSpPr>
          <p:cNvPr id="16" name="TextBox 15"/>
          <p:cNvSpPr txBox="1"/>
          <p:nvPr/>
        </p:nvSpPr>
        <p:spPr>
          <a:xfrm>
            <a:off x="6514011" y="3860537"/>
            <a:ext cx="5343058" cy="2585323"/>
          </a:xfrm>
          <a:prstGeom prst="rect">
            <a:avLst/>
          </a:prstGeom>
          <a:noFill/>
          <a:ln w="28575">
            <a:solidFill>
              <a:srgbClr val="0000CC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 smtClean="0"/>
              <a:t>We have big number of ATLAS integration models, we do not want to create additional drawings serving only for releasing the models.</a:t>
            </a:r>
          </a:p>
          <a:p>
            <a:r>
              <a:rPr lang="en-GB" dirty="0" smtClean="0"/>
              <a:t>We had such practice in the past with </a:t>
            </a:r>
            <a:r>
              <a:rPr lang="en-GB" dirty="0" smtClean="0"/>
              <a:t>EUCLID, </a:t>
            </a:r>
            <a:r>
              <a:rPr lang="en-GB" dirty="0" smtClean="0"/>
              <a:t>so called “Standard models” in fact – integration models.</a:t>
            </a:r>
          </a:p>
          <a:p>
            <a:r>
              <a:rPr lang="en-GB" dirty="0" smtClean="0"/>
              <a:t>There are those drawings and </a:t>
            </a:r>
            <a:r>
              <a:rPr lang="en-GB" dirty="0" err="1" smtClean="0"/>
              <a:t>CDD</a:t>
            </a:r>
            <a:r>
              <a:rPr lang="en-GB" dirty="0" smtClean="0"/>
              <a:t> codes still existing.</a:t>
            </a:r>
          </a:p>
          <a:p>
            <a:r>
              <a:rPr lang="en-GB" dirty="0" smtClean="0"/>
              <a:t>We can make a test to link the integration models that we use now with existing old drawings and make Release with propagation.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031513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6" grpId="0" animBg="1"/>
      <p:bldP spid="7" grpId="0" animBg="1"/>
      <p:bldP spid="8" grpId="0" animBg="1"/>
      <p:bldP spid="1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4996" y="3352801"/>
            <a:ext cx="4648115" cy="3469200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8C28FA-C240-4657-839D-7C03A1542B0E}" type="slidenum">
              <a:rPr lang="en-GB" smtClean="0"/>
              <a:t>5</a:t>
            </a:fld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3583" y="510204"/>
            <a:ext cx="4078298" cy="2929687"/>
          </a:xfrm>
          <a:prstGeom prst="rect">
            <a:avLst/>
          </a:prstGeom>
        </p:spPr>
      </p:pic>
      <p:sp>
        <p:nvSpPr>
          <p:cNvPr id="4" name="Oval 3"/>
          <p:cNvSpPr/>
          <p:nvPr/>
        </p:nvSpPr>
        <p:spPr>
          <a:xfrm>
            <a:off x="2409836" y="6552000"/>
            <a:ext cx="768793" cy="270000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dirty="0" smtClean="0">
                <a:solidFill>
                  <a:srgbClr val="00B050"/>
                </a:solidFill>
              </a:rPr>
              <a:t>  </a:t>
            </a:r>
            <a:endParaRPr lang="en-GB" dirty="0">
              <a:solidFill>
                <a:srgbClr val="00B050"/>
              </a:solidFill>
            </a:endParaRPr>
          </a:p>
        </p:txBody>
      </p:sp>
      <p:sp>
        <p:nvSpPr>
          <p:cNvPr id="5" name="Oval 4"/>
          <p:cNvSpPr/>
          <p:nvPr/>
        </p:nvSpPr>
        <p:spPr>
          <a:xfrm>
            <a:off x="2287631" y="4960941"/>
            <a:ext cx="1300300" cy="340010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dirty="0" smtClean="0">
                <a:solidFill>
                  <a:srgbClr val="00B050"/>
                </a:solidFill>
              </a:rPr>
              <a:t>  </a:t>
            </a:r>
            <a:endParaRPr lang="en-GB" dirty="0">
              <a:solidFill>
                <a:srgbClr val="00B050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82525" y="120354"/>
            <a:ext cx="6583070" cy="4852951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48343" y="59684"/>
            <a:ext cx="59653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u="sng" dirty="0" smtClean="0"/>
              <a:t>Release with Design ==&gt;  3D visualization from </a:t>
            </a:r>
            <a:r>
              <a:rPr lang="en-GB" u="sng" dirty="0" err="1" smtClean="0"/>
              <a:t>CDD</a:t>
            </a:r>
            <a:r>
              <a:rPr lang="en-GB" u="sng" dirty="0" smtClean="0"/>
              <a:t> in viewer  </a:t>
            </a:r>
            <a:endParaRPr lang="en-GB" u="sng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858485" y="4602406"/>
            <a:ext cx="6110494" cy="2255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79536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55903" y="88189"/>
            <a:ext cx="8289073" cy="657525"/>
          </a:xfrm>
        </p:spPr>
        <p:txBody>
          <a:bodyPr/>
          <a:lstStyle/>
          <a:p>
            <a:r>
              <a:rPr lang="en-GB" sz="2800" dirty="0" smtClean="0"/>
              <a:t>Release for Integration </a:t>
            </a:r>
            <a:r>
              <a:rPr lang="en-GB" sz="2000" dirty="0" smtClean="0"/>
              <a:t>(already in production)</a:t>
            </a:r>
            <a:endParaRPr lang="en-GB" sz="2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4281" y="1024731"/>
            <a:ext cx="11537613" cy="4351338"/>
          </a:xfrm>
        </p:spPr>
        <p:txBody>
          <a:bodyPr/>
          <a:lstStyle/>
          <a:p>
            <a:pPr marL="0" indent="0">
              <a:buNone/>
            </a:pPr>
            <a:r>
              <a:rPr lang="en-GB" sz="2400" dirty="0" smtClean="0"/>
              <a:t>3D Model for integration that represents a released 3D or 2D design</a:t>
            </a:r>
            <a:r>
              <a:rPr lang="en-GB" dirty="0" smtClean="0"/>
              <a:t>.</a:t>
            </a:r>
          </a:p>
          <a:p>
            <a:pPr marL="0" indent="0">
              <a:buNone/>
            </a:pPr>
            <a:r>
              <a:rPr lang="en-GB" sz="1600" b="1" dirty="0" smtClean="0"/>
              <a:t>Use cases:</a:t>
            </a:r>
          </a:p>
          <a:p>
            <a:pPr marL="0" indent="0">
              <a:buNone/>
            </a:pPr>
            <a:r>
              <a:rPr lang="en-GB" dirty="0" smtClean="0"/>
              <a:t>Simplified model of </a:t>
            </a:r>
            <a:r>
              <a:rPr lang="en-GB" dirty="0" smtClean="0">
                <a:solidFill>
                  <a:srgbClr val="00B050"/>
                </a:solidFill>
              </a:rPr>
              <a:t>a released element</a:t>
            </a:r>
            <a:endParaRPr lang="en-GB" dirty="0">
              <a:solidFill>
                <a:srgbClr val="00B050"/>
              </a:solidFill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8516067" y="4870331"/>
            <a:ext cx="293477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3D Simplification of an element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 smtClean="0"/>
              <a:t>Released for </a:t>
            </a:r>
            <a:r>
              <a:rPr lang="en-GB" sz="1200" dirty="0"/>
              <a:t>C</a:t>
            </a:r>
            <a:r>
              <a:rPr lang="en-GB" sz="1200" dirty="0" smtClean="0"/>
              <a:t>atalog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 smtClean="0"/>
              <a:t>Released by propagation in one assembly</a:t>
            </a:r>
            <a:endParaRPr lang="en-GB" sz="12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682" y="2386310"/>
            <a:ext cx="2675752" cy="270235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49479" y="2386310"/>
            <a:ext cx="3373452" cy="271924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86176" y="2816492"/>
            <a:ext cx="2746611" cy="1858878"/>
          </a:xfrm>
          <a:prstGeom prst="rect">
            <a:avLst/>
          </a:prstGeom>
        </p:spPr>
      </p:pic>
      <p:sp>
        <p:nvSpPr>
          <p:cNvPr id="38" name="TextBox 37"/>
          <p:cNvSpPr txBox="1"/>
          <p:nvPr/>
        </p:nvSpPr>
        <p:spPr>
          <a:xfrm>
            <a:off x="4369570" y="5009978"/>
            <a:ext cx="237411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3Ds representing elements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/>
              <a:t>R</a:t>
            </a:r>
            <a:r>
              <a:rPr lang="en-GB" sz="1200" dirty="0" smtClean="0"/>
              <a:t>eleased from another CAD tool</a:t>
            </a:r>
            <a:endParaRPr lang="en-GB" sz="1200" dirty="0"/>
          </a:p>
        </p:txBody>
      </p:sp>
      <p:sp>
        <p:nvSpPr>
          <p:cNvPr id="39" name="TextBox 38"/>
          <p:cNvSpPr txBox="1"/>
          <p:nvPr/>
        </p:nvSpPr>
        <p:spPr>
          <a:xfrm>
            <a:off x="870669" y="5001532"/>
            <a:ext cx="233224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3D Simplification of an element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 smtClean="0"/>
              <a:t>Released in the normal lifecycle</a:t>
            </a:r>
            <a:endParaRPr lang="en-GB" sz="1200" dirty="0"/>
          </a:p>
        </p:txBody>
      </p:sp>
      <p:grpSp>
        <p:nvGrpSpPr>
          <p:cNvPr id="10" name="Group 9"/>
          <p:cNvGrpSpPr/>
          <p:nvPr/>
        </p:nvGrpSpPr>
        <p:grpSpPr>
          <a:xfrm>
            <a:off x="1431587" y="2198451"/>
            <a:ext cx="1866900" cy="1028700"/>
            <a:chOff x="1752600" y="3200400"/>
            <a:chExt cx="1866900" cy="1028700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917845" y="3388259"/>
              <a:ext cx="1488354" cy="289589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1752600" y="3200400"/>
              <a:ext cx="1866900" cy="1028700"/>
            </a:xfrm>
            <a:prstGeom prst="rect">
              <a:avLst/>
            </a:prstGeom>
            <a:noFill/>
            <a:ln w="28575"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5661809" y="2161548"/>
            <a:ext cx="1866900" cy="1151327"/>
            <a:chOff x="5982822" y="3163497"/>
            <a:chExt cx="1866900" cy="1151327"/>
          </a:xfrm>
        </p:grpSpPr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172095" y="3388259"/>
              <a:ext cx="1488354" cy="289589"/>
            </a:xfrm>
            <a:prstGeom prst="rect">
              <a:avLst/>
            </a:prstGeom>
          </p:spPr>
        </p:pic>
        <p:sp>
          <p:nvSpPr>
            <p:cNvPr id="17" name="Rectangle 16"/>
            <p:cNvSpPr/>
            <p:nvPr/>
          </p:nvSpPr>
          <p:spPr>
            <a:xfrm>
              <a:off x="5982822" y="3163497"/>
              <a:ext cx="1866900" cy="1151327"/>
            </a:xfrm>
            <a:prstGeom prst="rect">
              <a:avLst/>
            </a:prstGeom>
            <a:noFill/>
            <a:ln w="28575"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9356133" y="2110028"/>
            <a:ext cx="1866900" cy="1431447"/>
            <a:chOff x="9677146" y="3111977"/>
            <a:chExt cx="1866900" cy="1431447"/>
          </a:xfrm>
        </p:grpSpPr>
        <p:pic>
          <p:nvPicPr>
            <p:cNvPr id="15" name="Picture 14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9865446" y="3388259"/>
              <a:ext cx="1488354" cy="289589"/>
            </a:xfrm>
            <a:prstGeom prst="rect">
              <a:avLst/>
            </a:prstGeom>
          </p:spPr>
        </p:pic>
        <p:sp>
          <p:nvSpPr>
            <p:cNvPr id="18" name="Rectangle 17"/>
            <p:cNvSpPr/>
            <p:nvPr/>
          </p:nvSpPr>
          <p:spPr>
            <a:xfrm>
              <a:off x="9677146" y="3111977"/>
              <a:ext cx="1866900" cy="1431447"/>
            </a:xfrm>
            <a:prstGeom prst="rect">
              <a:avLst/>
            </a:prstGeom>
            <a:noFill/>
            <a:ln w="28575"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sp>
        <p:nvSpPr>
          <p:cNvPr id="4" name="TextBox 3"/>
          <p:cNvSpPr txBox="1"/>
          <p:nvPr/>
        </p:nvSpPr>
        <p:spPr>
          <a:xfrm>
            <a:off x="4215986" y="1396767"/>
            <a:ext cx="391633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solidFill>
                  <a:srgbClr val="00B050"/>
                </a:solidFill>
              </a:rPr>
              <a:t>CATIA 3D REPRESENTATIONS OF FOREIGN CAD TOOL DRAWINGS RELEASED IN </a:t>
            </a:r>
            <a:r>
              <a:rPr lang="en-GB" sz="1600" dirty="0" err="1">
                <a:solidFill>
                  <a:srgbClr val="00B050"/>
                </a:solidFill>
              </a:rPr>
              <a:t>CDD</a:t>
            </a:r>
            <a:endParaRPr lang="en-GB" sz="1600" dirty="0">
              <a:solidFill>
                <a:srgbClr val="00B050"/>
              </a:solidFill>
            </a:endParaRPr>
          </a:p>
        </p:txBody>
      </p:sp>
      <p:sp>
        <p:nvSpPr>
          <p:cNvPr id="12" name="Oval 11"/>
          <p:cNvSpPr/>
          <p:nvPr/>
        </p:nvSpPr>
        <p:spPr>
          <a:xfrm rot="19406990">
            <a:off x="5710042" y="3745931"/>
            <a:ext cx="1770434" cy="496550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dirty="0" smtClean="0">
                <a:solidFill>
                  <a:srgbClr val="00B050"/>
                </a:solidFill>
              </a:rPr>
              <a:t>   TESTED</a:t>
            </a:r>
            <a:endParaRPr lang="en-GB" dirty="0">
              <a:solidFill>
                <a:srgbClr val="00B05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028005" y="5842373"/>
            <a:ext cx="8955451" cy="369332"/>
          </a:xfrm>
          <a:prstGeom prst="rect">
            <a:avLst/>
          </a:prstGeom>
          <a:noFill/>
          <a:ln w="28575">
            <a:solidFill>
              <a:srgbClr val="0000CC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These use cases are very important and can be used for Release of corresponding models.</a:t>
            </a:r>
            <a:endParaRPr lang="en-GB" dirty="0"/>
          </a:p>
        </p:txBody>
      </p:sp>
      <p:sp>
        <p:nvSpPr>
          <p:cNvPr id="22" name="Oval 21"/>
          <p:cNvSpPr/>
          <p:nvPr/>
        </p:nvSpPr>
        <p:spPr>
          <a:xfrm rot="19406990">
            <a:off x="2628768" y="3291654"/>
            <a:ext cx="1770434" cy="496550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dirty="0" smtClean="0">
                <a:solidFill>
                  <a:srgbClr val="00B050"/>
                </a:solidFill>
              </a:rPr>
              <a:t>   TESTED</a:t>
            </a:r>
            <a:endParaRPr lang="en-GB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493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5189" y="91363"/>
            <a:ext cx="10972800" cy="821680"/>
          </a:xfrm>
        </p:spPr>
        <p:txBody>
          <a:bodyPr>
            <a:noAutofit/>
          </a:bodyPr>
          <a:lstStyle/>
          <a:p>
            <a:r>
              <a:rPr lang="en-GB" sz="2400" dirty="0" smtClean="0">
                <a:solidFill>
                  <a:srgbClr val="00B050"/>
                </a:solidFill>
              </a:rPr>
              <a:t>Use case in Atlas : </a:t>
            </a:r>
            <a:r>
              <a:rPr lang="en-GB" sz="2400" dirty="0" smtClean="0"/>
              <a:t>change of interface ATLAS – machine for HL =&gt;</a:t>
            </a:r>
            <a:br>
              <a:rPr lang="en-GB" sz="2400" dirty="0" smtClean="0"/>
            </a:br>
            <a:r>
              <a:rPr lang="en-GB" sz="2400" dirty="0" smtClean="0"/>
              <a:t>modification of Atlas Forward and End-Cap Toroid </a:t>
            </a:r>
            <a:r>
              <a:rPr lang="en-GB" sz="2400" dirty="0" err="1" smtClean="0"/>
              <a:t>shieldings</a:t>
            </a:r>
            <a:r>
              <a:rPr lang="en-GB" sz="2400" dirty="0" smtClean="0"/>
              <a:t> </a:t>
            </a:r>
            <a:endParaRPr lang="en-GB" sz="24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B674986-C06A-444E-9F73-FFFDA616BED9}" type="slidenum">
              <a:rPr lang="en-GB" smtClean="0"/>
              <a:t>7</a:t>
            </a:fld>
            <a:endParaRPr lang="en-GB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2873" y="1272425"/>
            <a:ext cx="4532462" cy="181124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4416" y="3323706"/>
            <a:ext cx="4467896" cy="350834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79405" y="1136681"/>
            <a:ext cx="3190239" cy="251450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299292" y="3874826"/>
            <a:ext cx="3106030" cy="2983174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006276" y="1186774"/>
            <a:ext cx="3089052" cy="5635226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2793650" y="3036653"/>
            <a:ext cx="166949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Atlas Forward shielding</a:t>
            </a:r>
            <a:endParaRPr lang="en-GB" sz="1200" b="1" dirty="0" smtClean="0"/>
          </a:p>
        </p:txBody>
      </p:sp>
      <p:cxnSp>
        <p:nvCxnSpPr>
          <p:cNvPr id="11" name="Straight Arrow Connector 10"/>
          <p:cNvCxnSpPr/>
          <p:nvPr/>
        </p:nvCxnSpPr>
        <p:spPr>
          <a:xfrm flipV="1">
            <a:off x="4049135" y="2339440"/>
            <a:ext cx="341819" cy="744228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H="1">
            <a:off x="3628396" y="3290453"/>
            <a:ext cx="282671" cy="900547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8791679" y="3602226"/>
            <a:ext cx="166949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End-Cap Toroid Magnet</a:t>
            </a:r>
            <a:endParaRPr lang="en-GB" sz="1200" b="1" dirty="0" smtClean="0"/>
          </a:p>
        </p:txBody>
      </p:sp>
      <p:cxnSp>
        <p:nvCxnSpPr>
          <p:cNvPr id="15" name="Straight Arrow Connector 14"/>
          <p:cNvCxnSpPr/>
          <p:nvPr/>
        </p:nvCxnSpPr>
        <p:spPr>
          <a:xfrm flipH="1">
            <a:off x="7270933" y="3827896"/>
            <a:ext cx="1533590" cy="940564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>
            <a:off x="10029596" y="5076324"/>
            <a:ext cx="170318" cy="635611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 flipV="1">
            <a:off x="9284606" y="2542478"/>
            <a:ext cx="341819" cy="1120089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8791679" y="4298178"/>
            <a:ext cx="2006950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Part of Forward Shielding</a:t>
            </a:r>
          </a:p>
          <a:p>
            <a:r>
              <a:rPr lang="en-US" sz="1200" b="1" dirty="0" smtClean="0"/>
              <a:t>Inside End-Cap Toroid (JTT)</a:t>
            </a:r>
            <a:endParaRPr lang="en-GB" sz="1200" b="1" dirty="0"/>
          </a:p>
        </p:txBody>
      </p:sp>
    </p:spTree>
    <p:extLst>
      <p:ext uri="{BB962C8B-B14F-4D97-AF65-F5344CB8AC3E}">
        <p14:creationId xmlns:p14="http://schemas.microsoft.com/office/powerpoint/2010/main" val="15588240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68119" y="3230534"/>
            <a:ext cx="4376736" cy="339197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0831" y="1474721"/>
            <a:ext cx="6823830" cy="4850297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99163" y="41457"/>
            <a:ext cx="69891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chemeClr val="accent5">
                    <a:lumMod val="75000"/>
                  </a:schemeClr>
                </a:solidFill>
              </a:rPr>
              <a:t>Release of old EUCLID models and drawings for future modifications</a:t>
            </a:r>
          </a:p>
          <a:p>
            <a:r>
              <a:rPr lang="en-GB" b="1" dirty="0" smtClean="0">
                <a:solidFill>
                  <a:schemeClr val="accent5">
                    <a:lumMod val="75000"/>
                  </a:schemeClr>
                </a:solidFill>
              </a:rPr>
              <a:t>( Example of </a:t>
            </a:r>
            <a:r>
              <a:rPr lang="en-GB" b="1" dirty="0" err="1" smtClean="0">
                <a:solidFill>
                  <a:schemeClr val="accent5">
                    <a:lumMod val="75000"/>
                  </a:schemeClr>
                </a:solidFill>
              </a:rPr>
              <a:t>JTT</a:t>
            </a:r>
            <a:r>
              <a:rPr lang="en-GB" b="1" dirty="0" smtClean="0">
                <a:solidFill>
                  <a:schemeClr val="accent5">
                    <a:lumMod val="75000"/>
                  </a:schemeClr>
                </a:solidFill>
              </a:rPr>
              <a:t> shielding)</a:t>
            </a:r>
            <a:endParaRPr lang="en-GB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42103" y="758089"/>
            <a:ext cx="632128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err="1" smtClean="0"/>
              <a:t>JTT</a:t>
            </a:r>
            <a:r>
              <a:rPr lang="en-GB" dirty="0" smtClean="0"/>
              <a:t> drawing is controlled and archived on </a:t>
            </a:r>
            <a:r>
              <a:rPr lang="en-GB" dirty="0" err="1" smtClean="0"/>
              <a:t>CDD</a:t>
            </a:r>
            <a:endParaRPr lang="en-GB" dirty="0" smtClean="0"/>
          </a:p>
          <a:p>
            <a:r>
              <a:rPr lang="en-GB" dirty="0" smtClean="0"/>
              <a:t>3D model from EUCLID: link with drawing is lost after migration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7362055" y="513100"/>
            <a:ext cx="4444780" cy="21544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Modifications in some parts of </a:t>
            </a:r>
            <a:r>
              <a:rPr lang="en-GB" dirty="0" err="1" smtClean="0"/>
              <a:t>JTT</a:t>
            </a:r>
            <a:r>
              <a:rPr lang="en-GB" dirty="0" smtClean="0"/>
              <a:t> need to be done for the Upgrade. </a:t>
            </a:r>
          </a:p>
          <a:p>
            <a:r>
              <a:rPr lang="en-GB" dirty="0" smtClean="0"/>
              <a:t>The purpose is: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/>
              <a:t> to keep the same ST number for the model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/>
              <a:t>To keep the same </a:t>
            </a:r>
            <a:r>
              <a:rPr lang="en-GB" sz="1600" dirty="0" err="1" smtClean="0"/>
              <a:t>CDD</a:t>
            </a:r>
            <a:r>
              <a:rPr lang="en-GB" sz="1600" dirty="0" smtClean="0"/>
              <a:t> number for the drawing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/>
              <a:t>To link model to the drawing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/>
              <a:t>To make RELEASE of 3D + drawing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/>
              <a:t>To create new release of 3D+ drawing</a:t>
            </a:r>
            <a:endParaRPr lang="en-GB" sz="1600" dirty="0"/>
          </a:p>
        </p:txBody>
      </p:sp>
      <p:sp>
        <p:nvSpPr>
          <p:cNvPr id="7" name="Oval 6"/>
          <p:cNvSpPr/>
          <p:nvPr/>
        </p:nvSpPr>
        <p:spPr>
          <a:xfrm>
            <a:off x="7915942" y="5436231"/>
            <a:ext cx="927233" cy="732132"/>
          </a:xfrm>
          <a:prstGeom prst="ellipse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/>
          </a:p>
        </p:txBody>
      </p:sp>
      <p:sp>
        <p:nvSpPr>
          <p:cNvPr id="8" name="TextBox 7"/>
          <p:cNvSpPr txBox="1"/>
          <p:nvPr/>
        </p:nvSpPr>
        <p:spPr>
          <a:xfrm>
            <a:off x="199163" y="6395319"/>
            <a:ext cx="668575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This case has been already presented in details in the DO CAD meeting on 24.05.2019 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325488726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51716" y="233269"/>
            <a:ext cx="4158977" cy="342504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49470" y="69020"/>
            <a:ext cx="716412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OPERATIONS: </a:t>
            </a:r>
          </a:p>
          <a:p>
            <a:r>
              <a:rPr lang="en-GB" sz="1600" dirty="0" smtClean="0"/>
              <a:t>1. link 3D and drawing to the same Item + add </a:t>
            </a:r>
            <a:r>
              <a:rPr lang="en-GB" sz="1600" dirty="0" err="1" smtClean="0"/>
              <a:t>CDD</a:t>
            </a:r>
            <a:r>
              <a:rPr lang="en-GB" sz="1600" dirty="0" smtClean="0"/>
              <a:t> number to the Item: </a:t>
            </a:r>
            <a:endParaRPr lang="en-GB" sz="16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7031" y="653795"/>
            <a:ext cx="4233792" cy="189554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27502" y="2682838"/>
            <a:ext cx="5724939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2. Make this operation for all parts in the BOM</a:t>
            </a:r>
          </a:p>
          <a:p>
            <a:endParaRPr lang="en-GB" sz="1600" dirty="0"/>
          </a:p>
          <a:p>
            <a:r>
              <a:rPr lang="en-GB" sz="1600" dirty="0" smtClean="0"/>
              <a:t>In this particular case it appeared to be that many parts are defined in the same drawing:</a:t>
            </a:r>
          </a:p>
          <a:p>
            <a:r>
              <a:rPr lang="en-GB" sz="1600" dirty="0" smtClean="0"/>
              <a:t>Many different POLY SEGMENTS in </a:t>
            </a:r>
            <a:r>
              <a:rPr lang="en-GB" sz="1600" dirty="0" err="1" smtClean="0"/>
              <a:t>ATLJD</a:t>
            </a:r>
            <a:r>
              <a:rPr lang="en-GB" sz="1600" dirty="0" smtClean="0"/>
              <a:t>___0051 and 0052</a:t>
            </a:r>
            <a:endParaRPr lang="en-GB" sz="16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9210" y="4648812"/>
            <a:ext cx="7834159" cy="212516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981308" y="4170556"/>
            <a:ext cx="24086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u="sng" dirty="0"/>
              <a:t>Result of </a:t>
            </a:r>
            <a:r>
              <a:rPr lang="en-GB" u="sng" dirty="0" smtClean="0"/>
              <a:t>the operation</a:t>
            </a:r>
            <a:endParaRPr lang="en-GB" u="sng" dirty="0"/>
          </a:p>
        </p:txBody>
      </p:sp>
      <p:sp>
        <p:nvSpPr>
          <p:cNvPr id="8" name="TextBox 7"/>
          <p:cNvSpPr txBox="1"/>
          <p:nvPr/>
        </p:nvSpPr>
        <p:spPr>
          <a:xfrm>
            <a:off x="8066049" y="4364710"/>
            <a:ext cx="3936618" cy="2062103"/>
          </a:xfrm>
          <a:prstGeom prst="rect">
            <a:avLst/>
          </a:prstGeom>
          <a:noFill/>
          <a:ln w="25400">
            <a:solidFill>
              <a:srgbClr val="0000CC"/>
            </a:solidFill>
          </a:ln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We are very proud of the result that we achieved. The operations were not evident for the first time.</a:t>
            </a:r>
          </a:p>
          <a:p>
            <a:r>
              <a:rPr lang="en-GB" sz="1600" dirty="0" smtClean="0"/>
              <a:t> Many thanks to Marta for help! </a:t>
            </a:r>
          </a:p>
          <a:p>
            <a:r>
              <a:rPr lang="en-GB" sz="1600" dirty="0" smtClean="0"/>
              <a:t>Nevertheless, it is very much time consuming and it is not possible for us to do it for all old Euclid parts. We can only do it when we need some modifications. 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3841803021"/>
      </p:ext>
    </p:extLst>
  </p:cSld>
  <p:clrMapOvr>
    <a:masterClrMapping/>
  </p:clrMapOvr>
</p:sld>
</file>

<file path=ppt/theme/theme1.xml><?xml version="1.0" encoding="utf-8"?>
<a:theme xmlns:a="http://schemas.openxmlformats.org/drawingml/2006/main" name="Presentation MYPRESENTATION 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Presentation MYPRESENTATION Template</Template>
  <TotalTime>82936</TotalTime>
  <Words>1530</Words>
  <Application>Microsoft Office PowerPoint</Application>
  <PresentationFormat>Widescreen</PresentationFormat>
  <Paragraphs>193</Paragraphs>
  <Slides>18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4" baseType="lpstr">
      <vt:lpstr>Arial</vt:lpstr>
      <vt:lpstr>Calibri</vt:lpstr>
      <vt:lpstr>Courier New</vt:lpstr>
      <vt:lpstr>Times New Roman</vt:lpstr>
      <vt:lpstr>Wingdings</vt:lpstr>
      <vt:lpstr>Presentation MYPRESENTATION Template</vt:lpstr>
      <vt:lpstr>Design Office CAD meeting 15.10.2020</vt:lpstr>
      <vt:lpstr>Description of Release states in documents obtained from  CAD support team</vt:lpstr>
      <vt:lpstr>Release states overview</vt:lpstr>
      <vt:lpstr>Release with Design (already in production)</vt:lpstr>
      <vt:lpstr>PowerPoint Presentation</vt:lpstr>
      <vt:lpstr>Release for Integration (already in production)</vt:lpstr>
      <vt:lpstr>Use case in Atlas : change of interface ATLAS – machine for HL =&gt; modification of Atlas Forward and End-Cap Toroid shieldings </vt:lpstr>
      <vt:lpstr>PowerPoint Presentation</vt:lpstr>
      <vt:lpstr>PowerPoint Presentation</vt:lpstr>
      <vt:lpstr>Valid for Integration 2.0</vt:lpstr>
      <vt:lpstr>PowerPoint Presentation</vt:lpstr>
      <vt:lpstr>PowerPoint Presentation</vt:lpstr>
      <vt:lpstr>Test “Valid for Integration” for external step model</vt:lpstr>
      <vt:lpstr>Test “Valid for Integration” for old Euclid object </vt:lpstr>
      <vt:lpstr>Test “Valid for Integration” for Integration models (Calorimeter)</vt:lpstr>
      <vt:lpstr>Integration Baseline – next step of tests</vt:lpstr>
      <vt:lpstr>Integration Baseline – next step of tests</vt:lpstr>
      <vt:lpstr>Conclusions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Small Sector spokes installation study</dc:title>
  <dc:creator>Marco Ciapetti</dc:creator>
  <cp:lastModifiedBy>Tatiana Klioutchnikova</cp:lastModifiedBy>
  <cp:revision>745</cp:revision>
  <dcterms:created xsi:type="dcterms:W3CDTF">2015-06-09T15:53:01Z</dcterms:created>
  <dcterms:modified xsi:type="dcterms:W3CDTF">2020-10-15T07:40:13Z</dcterms:modified>
</cp:coreProperties>
</file>