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3" r:id="rId2"/>
    <p:sldId id="441" r:id="rId3"/>
    <p:sldId id="433" r:id="rId4"/>
    <p:sldId id="434" r:id="rId5"/>
    <p:sldId id="435" r:id="rId6"/>
    <p:sldId id="436" r:id="rId7"/>
    <p:sldId id="437" r:id="rId8"/>
    <p:sldId id="440" r:id="rId9"/>
    <p:sldId id="442" r:id="rId10"/>
    <p:sldId id="443" r:id="rId11"/>
    <p:sldId id="444" r:id="rId12"/>
    <p:sldId id="438" r:id="rId13"/>
    <p:sldId id="439" r:id="rId1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96931" autoAdjust="0"/>
  </p:normalViewPr>
  <p:slideViewPr>
    <p:cSldViewPr snapToObjects="1" showGuides="1">
      <p:cViewPr varScale="1">
        <p:scale>
          <a:sx n="130" d="100"/>
          <a:sy n="130" d="100"/>
        </p:scale>
        <p:origin x="120" y="150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-142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13/10/2020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13/10/2020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E. Todesco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E. Todesco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E. Todesco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E. Todesco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564904"/>
            <a:ext cx="7200000" cy="1566772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Some thoughts about the MCBXF design shimming</a:t>
            </a:r>
            <a:endParaRPr lang="en-GB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80000" cy="1259827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Times"/>
                <a:cs typeface="Times"/>
              </a:rPr>
              <a:t>E. </a:t>
            </a:r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Todesco</a:t>
            </a:r>
            <a:endParaRPr lang="en-GB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>
                <a:latin typeface="Times" panose="02020603050405020304" pitchFamily="18" charset="0"/>
                <a:cs typeface="Times" panose="02020603050405020304" pitchFamily="18" charset="0"/>
              </a:rPr>
              <a:t>13 October 2020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0" dirty="0" smtClean="0">
                <a:latin typeface="Times"/>
                <a:cs typeface="Times"/>
              </a:rPr>
              <a:t>THE STRAIGHT PART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4024" y="900000"/>
            <a:ext cx="7920000" cy="5144481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 the straight part,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collars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are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locked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and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are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blocked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by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poles</a:t>
            </a:r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main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worry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preload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level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the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layer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Under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individual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powering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the minimal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preload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required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always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compression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25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MPa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When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both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layers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are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powered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goes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40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MPa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Contrary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an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ordinary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dipole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there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 component of the forces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pushing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inward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–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therefore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has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alwas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compressed</a:t>
            </a:r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Today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had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40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MPa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preload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MCBXFBP1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This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level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appears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not to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guarantee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operation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–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unless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can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prove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that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radiation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not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degrading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CTD101K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properties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would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consider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much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safer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zone a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preload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order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70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MPa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(at 1.9 K)</a:t>
            </a:r>
            <a:endParaRPr lang="fr-CH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indent="0">
              <a:buNone/>
            </a:pPr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784" y="4149080"/>
            <a:ext cx="2572292" cy="261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36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0" dirty="0" smtClean="0">
                <a:latin typeface="Times"/>
                <a:cs typeface="Times"/>
              </a:rPr>
              <a:t>THE STRAIGHT PART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4024" y="900000"/>
            <a:ext cx="7920000" cy="5144481"/>
          </a:xfrm>
        </p:spPr>
        <p:txBody>
          <a:bodyPr>
            <a:normAutofit/>
          </a:bodyPr>
          <a:lstStyle/>
          <a:p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have no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measurement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the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prestress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loss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for the second prototype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would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suggest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instrumenting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since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there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was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an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iteration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on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insulation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that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could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change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preload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loss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from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room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temperature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1.9 K</a:t>
            </a:r>
          </a:p>
          <a:p>
            <a:r>
              <a:rPr lang="fr-CH" sz="18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8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should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explore all </a:t>
            </a:r>
            <a:r>
              <a:rPr lang="fr-CH" sz="18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possibilities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CH" sz="18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give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more </a:t>
            </a:r>
            <a:r>
              <a:rPr lang="fr-CH" sz="18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preload</a:t>
            </a:r>
            <a:r>
              <a:rPr lang="fr-CH" sz="18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in the range 60-80 </a:t>
            </a:r>
            <a:r>
              <a:rPr lang="fr-CH" sz="18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MPa</a:t>
            </a:r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784" y="4149080"/>
            <a:ext cx="2572292" cy="261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4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0" dirty="0" smtClean="0">
                <a:latin typeface="Times"/>
                <a:cs typeface="Times"/>
              </a:rPr>
              <a:t>PROPOSAL OF NEXT STEPS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6800" y="900000"/>
            <a:ext cx="7920000" cy="5144481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MCBXFBP2b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Second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assembly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radial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shimming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collar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/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outer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Fuji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paper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test to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assess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level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preload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two-three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steps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25 mm (0-50-100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MPa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Only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outer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dipole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disassembled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endParaRPr lang="fr-CH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MCBXFBP2c</a:t>
            </a:r>
            <a:endParaRPr lang="fr-CH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Third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assembly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exploring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limit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possible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preload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aiming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at 80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MPa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uniform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along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length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layer</a:t>
            </a:r>
            <a:endParaRPr lang="fr-CH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Instrumented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collars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measure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level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preload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the straight part at 1.9 K and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possibly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Developing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instrumented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collars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measure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preload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heads</a:t>
            </a:r>
            <a:endParaRPr lang="fr-CH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57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0" dirty="0" smtClean="0">
                <a:latin typeface="Times"/>
                <a:cs typeface="Times"/>
              </a:rPr>
              <a:t>APPENDIX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6800" y="900000"/>
            <a:ext cx="7920000" cy="5144481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Ratio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between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azimuthal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and radial stress in a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thick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cylinder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under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outer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pressure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880126" y="3080933"/>
                <a:ext cx="2069373" cy="12605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sub>
                          </m:sSub>
                        </m:den>
                      </m:f>
                      <m:r>
                        <a:rPr lang="en-GB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en-GB" i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en-GB" i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en-GB" i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en-GB" i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0126" y="3080933"/>
                <a:ext cx="2069373" cy="126051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10"/>
          <p:cNvSpPr/>
          <p:nvPr/>
        </p:nvSpPr>
        <p:spPr>
          <a:xfrm>
            <a:off x="5225174" y="3071146"/>
            <a:ext cx="1617081" cy="1597162"/>
          </a:xfrm>
          <a:prstGeom prst="ellipse">
            <a:avLst/>
          </a:prstGeom>
          <a:noFill/>
          <a:ln w="295275">
            <a:solidFill>
              <a:schemeClr val="accent3">
                <a:alpha val="32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6033714" y="3284984"/>
            <a:ext cx="266478" cy="58474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5574041" y="3080933"/>
            <a:ext cx="459673" cy="78879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876256" y="3210293"/>
            <a:ext cx="386625" cy="218707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870923" y="3702699"/>
            <a:ext cx="1" cy="334056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188514" y="3437949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fr-CH" baseline="-25000" dirty="0" smtClean="0">
                <a:latin typeface="Times" panose="02020603050405020304" pitchFamily="18" charset="0"/>
                <a:cs typeface="Times" panose="02020603050405020304" pitchFamily="18" charset="0"/>
              </a:rPr>
              <a:t>1</a:t>
            </a:r>
            <a:endParaRPr lang="en-GB" baseline="-25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30860" y="3405683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fr-CH" baseline="-25000" dirty="0" smtClean="0"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endParaRPr lang="en-GB" baseline="-25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42642" y="2922947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fr-CH" baseline="-25000" dirty="0" smtClean="0"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endParaRPr lang="en-GB" baseline="-25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12750" y="3634360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fr-CH" baseline="-25000" dirty="0" err="1" smtClean="0">
                <a:latin typeface="Symbol" panose="05050102010706020507" pitchFamily="18" charset="2"/>
                <a:cs typeface="Times" panose="02020603050405020304" pitchFamily="18" charset="0"/>
              </a:rPr>
              <a:t>q</a:t>
            </a:r>
            <a:endParaRPr lang="en-GB" baseline="-25000" dirty="0">
              <a:latin typeface="Symbol" panose="05050102010706020507" pitchFamily="18" charset="2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86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0" dirty="0" smtClean="0">
                <a:latin typeface="Times"/>
                <a:cs typeface="Times"/>
              </a:rPr>
              <a:t>CONTENTS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144481"/>
          </a:xfrm>
        </p:spPr>
        <p:txBody>
          <a:bodyPr>
            <a:normAutofit/>
          </a:bodyPr>
          <a:lstStyle/>
          <a:p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torque issue</a:t>
            </a:r>
          </a:p>
          <a:p>
            <a:endParaRPr lang="fr-CH" sz="2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straight part</a:t>
            </a:r>
          </a:p>
          <a:p>
            <a:endParaRPr lang="fr-CH" sz="2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Possible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strategy</a:t>
            </a:r>
            <a:endParaRPr lang="fr-CH" sz="2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14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0" dirty="0" smtClean="0">
                <a:latin typeface="Times"/>
                <a:cs typeface="Times"/>
              </a:rPr>
              <a:t>TORQUE IN THE HEADS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144481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Torque in the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heads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Modification of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present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design to have a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mechanical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lock in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heads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appears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not to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possible at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stage 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Therefore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must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kept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by friction</a:t>
            </a:r>
          </a:p>
          <a:p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Strong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evidence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from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training data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that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quenches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are in the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heads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overwhelming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quantity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the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layer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quenches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the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layer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can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have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two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sources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1- Torque of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respect to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collar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2"/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assembly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has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some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interference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but the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sliding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likely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create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quenches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– on the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other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hand,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since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collars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are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totally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free to move,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probably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they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will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follow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active part (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),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see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next</a:t>
            </a:r>
            <a:endParaRPr lang="fr-CH" sz="12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2 - Torque of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collar-inner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respect to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outer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/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outer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collar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2"/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assembly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has no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interference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but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it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not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clear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if the global rotation of the ensemble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collars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/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provokes</a:t>
            </a:r>
            <a:r>
              <a:rPr lang="fr-CH" sz="12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quenches</a:t>
            </a:r>
            <a:endParaRPr lang="fr-CH" sz="12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endParaRPr lang="fr-CH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2240512" y="4522255"/>
            <a:ext cx="2201993" cy="2276139"/>
            <a:chOff x="1577919" y="3836294"/>
            <a:chExt cx="2895937" cy="294896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7919" y="3836294"/>
              <a:ext cx="2895937" cy="2948965"/>
            </a:xfrm>
            <a:prstGeom prst="rect">
              <a:avLst/>
            </a:prstGeom>
          </p:spPr>
        </p:pic>
        <p:sp>
          <p:nvSpPr>
            <p:cNvPr id="9" name="Oval 8"/>
            <p:cNvSpPr/>
            <p:nvPr/>
          </p:nvSpPr>
          <p:spPr>
            <a:xfrm>
              <a:off x="2371270" y="4509120"/>
              <a:ext cx="1380347" cy="1368152"/>
            </a:xfrm>
            <a:prstGeom prst="ellipse">
              <a:avLst/>
            </a:prstGeom>
            <a:noFill/>
            <a:ln w="92075">
              <a:solidFill>
                <a:schemeClr val="accent3">
                  <a:alpha val="32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Curved Up Arrow 9"/>
            <p:cNvSpPr/>
            <p:nvPr/>
          </p:nvSpPr>
          <p:spPr>
            <a:xfrm>
              <a:off x="2843808" y="5589240"/>
              <a:ext cx="504056" cy="144016"/>
            </a:xfrm>
            <a:prstGeom prst="curvedUpArrow">
              <a:avLst/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925505" y="4488466"/>
            <a:ext cx="2289414" cy="2317761"/>
            <a:chOff x="5372865" y="3836294"/>
            <a:chExt cx="2895937" cy="294896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2865" y="3836294"/>
              <a:ext cx="2895937" cy="2948965"/>
            </a:xfrm>
            <a:prstGeom prst="rect">
              <a:avLst/>
            </a:prstGeom>
          </p:spPr>
        </p:pic>
        <p:sp>
          <p:nvSpPr>
            <p:cNvPr id="11" name="Oval 10"/>
            <p:cNvSpPr/>
            <p:nvPr/>
          </p:nvSpPr>
          <p:spPr>
            <a:xfrm>
              <a:off x="6024047" y="4380869"/>
              <a:ext cx="1617081" cy="1597162"/>
            </a:xfrm>
            <a:prstGeom prst="ellipse">
              <a:avLst/>
            </a:prstGeom>
            <a:noFill/>
            <a:ln w="295275">
              <a:solidFill>
                <a:schemeClr val="accent3">
                  <a:alpha val="32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Curved Up Arrow 11"/>
            <p:cNvSpPr/>
            <p:nvPr/>
          </p:nvSpPr>
          <p:spPr>
            <a:xfrm>
              <a:off x="6580559" y="5614461"/>
              <a:ext cx="504056" cy="144016"/>
            </a:xfrm>
            <a:prstGeom prst="curvedUpArrow">
              <a:avLst/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349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0" dirty="0">
                <a:latin typeface="Times"/>
                <a:cs typeface="Times"/>
              </a:rPr>
              <a:t>TORQUE IN THE HEADS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144481"/>
          </a:xfrm>
        </p:spPr>
        <p:txBody>
          <a:bodyPr>
            <a:normAutofit/>
          </a:bodyPr>
          <a:lstStyle/>
          <a:p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Analysis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the first case: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sliding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on the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collar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Initial torque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per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meter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(of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),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just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out of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heads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T=140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m /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corresponding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shear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stress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fr-CH" sz="1600" baseline="-25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=T/(2</a:t>
            </a:r>
            <a:r>
              <a:rPr lang="fr-CH" sz="1600" dirty="0" smtClean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p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fr-CH" sz="1600" baseline="30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 = 2.9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MPa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 block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movement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friction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need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fr-CH" sz="1600" baseline="-25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en-GB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~5</a:t>
            </a:r>
            <a:r>
              <a:rPr lang="fr-CH" sz="1600" dirty="0" smtClean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fr-CH" sz="1600" baseline="-25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en-GB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~15 MPa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This corresponds to a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azimuthal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 stress of </a:t>
            </a:r>
            <a:r>
              <a:rPr lang="fr-CH" sz="1600" dirty="0" err="1" smtClean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fr-CH" sz="1600" baseline="-25000" dirty="0" err="1" smtClean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q</a:t>
            </a:r>
            <a:r>
              <a:rPr lang="en-GB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~9</a:t>
            </a:r>
            <a:r>
              <a:rPr lang="fr-CH" sz="1600" dirty="0" smtClean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fr-CH" sz="1600" baseline="-25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en-GB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~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135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MPa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 (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this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 a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thin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ring,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see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Appendix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)</a:t>
            </a:r>
            <a:endParaRPr lang="fr-CH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Today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put about 40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MPa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should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slide at 25% of torque</a:t>
            </a:r>
            <a:endParaRPr lang="fr-CH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4652335" y="2937620"/>
            <a:ext cx="3636555" cy="3587380"/>
            <a:chOff x="3707904" y="2747420"/>
            <a:chExt cx="3960440" cy="418258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7904" y="2747420"/>
              <a:ext cx="3960440" cy="3968930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>
            <a:xfrm>
              <a:off x="5410352" y="5229200"/>
              <a:ext cx="152400" cy="18002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5135555" y="4991681"/>
              <a:ext cx="427197" cy="347542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5940152" y="5949280"/>
              <a:ext cx="153" cy="980728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469722" y="5039888"/>
              <a:ext cx="367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rgbClr val="FF0000"/>
                  </a:solidFill>
                  <a:latin typeface="Symbol" panose="05050102010706020507" pitchFamily="18" charset="2"/>
                  <a:cs typeface="Times" panose="02020603050405020304" pitchFamily="18" charset="0"/>
                </a:rPr>
                <a:t>s</a:t>
              </a:r>
              <a:r>
                <a:rPr lang="fr-CH" baseline="-25000" dirty="0" smtClean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t</a:t>
              </a:r>
              <a:endParaRPr lang="en-GB" baseline="-25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17531" y="5192288"/>
              <a:ext cx="375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rgbClr val="002060"/>
                  </a:solidFill>
                  <a:latin typeface="Symbol" panose="05050102010706020507" pitchFamily="18" charset="2"/>
                  <a:cs typeface="Times" panose="02020603050405020304" pitchFamily="18" charset="0"/>
                </a:rPr>
                <a:t>s</a:t>
              </a:r>
              <a:r>
                <a:rPr lang="fr-CH" baseline="-25000" dirty="0" smtClean="0">
                  <a:solidFill>
                    <a:srgbClr val="00206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r</a:t>
              </a:r>
              <a:endParaRPr lang="en-GB" baseline="-25000" dirty="0">
                <a:solidFill>
                  <a:srgbClr val="00206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996709" y="6153029"/>
              <a:ext cx="4010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err="1" smtClean="0">
                  <a:solidFill>
                    <a:srgbClr val="002060"/>
                  </a:solidFill>
                  <a:latin typeface="Symbol" panose="05050102010706020507" pitchFamily="18" charset="2"/>
                  <a:cs typeface="Times" panose="02020603050405020304" pitchFamily="18" charset="0"/>
                </a:rPr>
                <a:t>s</a:t>
              </a:r>
              <a:r>
                <a:rPr lang="fr-CH" baseline="-25000" dirty="0" err="1" smtClean="0">
                  <a:solidFill>
                    <a:srgbClr val="002060"/>
                  </a:solidFill>
                  <a:latin typeface="Symbol" panose="05050102010706020507" pitchFamily="18" charset="2"/>
                  <a:cs typeface="Times" panose="02020603050405020304" pitchFamily="18" charset="0"/>
                </a:rPr>
                <a:t>q</a:t>
              </a:r>
              <a:endParaRPr lang="en-GB" baseline="-25000" dirty="0">
                <a:solidFill>
                  <a:srgbClr val="002060"/>
                </a:solidFill>
                <a:latin typeface="Symbol" panose="05050102010706020507" pitchFamily="18" charset="2"/>
                <a:cs typeface="Times" panose="02020603050405020304" pitchFamily="18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192868" y="3177100"/>
            <a:ext cx="2895937" cy="2948965"/>
            <a:chOff x="1577919" y="3836294"/>
            <a:chExt cx="2895937" cy="2948965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7919" y="3836294"/>
              <a:ext cx="2895937" cy="2948965"/>
            </a:xfrm>
            <a:prstGeom prst="rect">
              <a:avLst/>
            </a:prstGeom>
          </p:spPr>
        </p:pic>
        <p:sp>
          <p:nvSpPr>
            <p:cNvPr id="26" name="Oval 25"/>
            <p:cNvSpPr/>
            <p:nvPr/>
          </p:nvSpPr>
          <p:spPr>
            <a:xfrm>
              <a:off x="2341774" y="4501746"/>
              <a:ext cx="1412047" cy="1368152"/>
            </a:xfrm>
            <a:prstGeom prst="ellipse">
              <a:avLst/>
            </a:prstGeom>
            <a:noFill/>
            <a:ln w="92075">
              <a:solidFill>
                <a:schemeClr val="accent3">
                  <a:alpha val="32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Curved Up Arrow 26"/>
            <p:cNvSpPr/>
            <p:nvPr/>
          </p:nvSpPr>
          <p:spPr>
            <a:xfrm>
              <a:off x="2843808" y="5589240"/>
              <a:ext cx="504056" cy="144016"/>
            </a:xfrm>
            <a:prstGeom prst="curvedUpArrow">
              <a:avLst/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341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0" dirty="0">
                <a:latin typeface="Times"/>
                <a:cs typeface="Times"/>
              </a:rPr>
              <a:t>TORQUE IN THE HEADS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144481"/>
          </a:xfrm>
        </p:spPr>
        <p:txBody>
          <a:bodyPr>
            <a:normAutofit/>
          </a:bodyPr>
          <a:lstStyle/>
          <a:p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Analysis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the first case: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sliding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on the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collar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If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want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avoid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training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should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considerably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increase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preload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heads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40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 80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Mpa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should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able to double the torque,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reacing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50% of the torque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without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training) 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preload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profile in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heads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should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not go to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zero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as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usual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magnets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since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aim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preload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not to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preload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conductor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but to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keep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torque</a:t>
            </a:r>
            <a:endParaRPr lang="fr-CH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64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0" dirty="0">
                <a:latin typeface="Times"/>
                <a:cs typeface="Times"/>
              </a:rPr>
              <a:t>TORQUE IN THE HEADS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4024" y="900000"/>
            <a:ext cx="7920000" cy="5144481"/>
          </a:xfrm>
        </p:spPr>
        <p:txBody>
          <a:bodyPr>
            <a:normAutofit/>
          </a:bodyPr>
          <a:lstStyle/>
          <a:p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Analysis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the second case: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and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collars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torquing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Torque per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meter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(of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T=140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m / m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corresponding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shear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stress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fr-CH" sz="1600" baseline="-25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=T/(2</a:t>
            </a:r>
            <a:r>
              <a:rPr lang="fr-CH" sz="1600" dirty="0" smtClean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p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fr-CH" sz="1600" baseline="30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 = 1.7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MPa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 block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movement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friction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need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fr-CH" sz="1600" baseline="-25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en-GB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~5</a:t>
            </a:r>
            <a:r>
              <a:rPr lang="fr-CH" sz="1600" dirty="0" smtClean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fr-CH" sz="1600" baseline="-25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en-GB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~8 MPa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This corresponds to a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azimuthal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 stress of </a:t>
            </a:r>
            <a:r>
              <a:rPr lang="fr-CH" sz="1600" dirty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fr-CH" sz="1600" baseline="-250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en-GB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~3</a:t>
            </a:r>
            <a:r>
              <a:rPr lang="fr-CH" sz="1600" dirty="0" smtClean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fr-CH" sz="1600" baseline="-25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en-GB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~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24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MPa</a:t>
            </a:r>
            <a:endParaRPr lang="fr-CH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Today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put 0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MPa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i.e.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there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no contact –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kept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by axial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loading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only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can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claim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that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somewhere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between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end of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locking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and the end plate,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turns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This rotation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could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source of training</a:t>
            </a:r>
            <a:endParaRPr lang="fr-CH" sz="2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4934024" y="3216088"/>
            <a:ext cx="2957749" cy="3468819"/>
            <a:chOff x="3755554" y="2305808"/>
            <a:chExt cx="3960440" cy="470643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5554" y="2305808"/>
              <a:ext cx="3960440" cy="3968930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>
            <a:xfrm>
              <a:off x="6128940" y="4671343"/>
              <a:ext cx="152400" cy="18002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6100153" y="4297365"/>
              <a:ext cx="427197" cy="347542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6871737" y="6031513"/>
              <a:ext cx="153" cy="980728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6240855" y="4482031"/>
              <a:ext cx="367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rgbClr val="FF0000"/>
                  </a:solidFill>
                  <a:latin typeface="Symbol" panose="05050102010706020507" pitchFamily="18" charset="2"/>
                  <a:cs typeface="Times" panose="02020603050405020304" pitchFamily="18" charset="0"/>
                </a:rPr>
                <a:t>s</a:t>
              </a:r>
              <a:r>
                <a:rPr lang="fr-CH" baseline="-25000" dirty="0" smtClean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t</a:t>
              </a:r>
              <a:endParaRPr lang="en-GB" baseline="-25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313751" y="3985496"/>
              <a:ext cx="375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rgbClr val="002060"/>
                  </a:solidFill>
                  <a:latin typeface="Symbol" panose="05050102010706020507" pitchFamily="18" charset="2"/>
                  <a:cs typeface="Times" panose="02020603050405020304" pitchFamily="18" charset="0"/>
                </a:rPr>
                <a:t>s</a:t>
              </a:r>
              <a:r>
                <a:rPr lang="fr-CH" baseline="-25000" dirty="0" smtClean="0">
                  <a:solidFill>
                    <a:srgbClr val="00206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r</a:t>
              </a:r>
              <a:endParaRPr lang="en-GB" baseline="-25000" dirty="0">
                <a:solidFill>
                  <a:srgbClr val="00206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71737" y="6140160"/>
              <a:ext cx="4010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err="1" smtClean="0">
                  <a:solidFill>
                    <a:srgbClr val="002060"/>
                  </a:solidFill>
                  <a:latin typeface="Symbol" panose="05050102010706020507" pitchFamily="18" charset="2"/>
                  <a:cs typeface="Times" panose="02020603050405020304" pitchFamily="18" charset="0"/>
                </a:rPr>
                <a:t>s</a:t>
              </a:r>
              <a:r>
                <a:rPr lang="fr-CH" baseline="-25000" dirty="0" err="1" smtClean="0">
                  <a:solidFill>
                    <a:srgbClr val="002060"/>
                  </a:solidFill>
                  <a:latin typeface="Symbol" panose="05050102010706020507" pitchFamily="18" charset="2"/>
                  <a:cs typeface="Times" panose="02020603050405020304" pitchFamily="18" charset="0"/>
                </a:rPr>
                <a:t>q</a:t>
              </a:r>
              <a:endParaRPr lang="en-GB" baseline="-25000" dirty="0">
                <a:solidFill>
                  <a:srgbClr val="002060"/>
                </a:solidFill>
                <a:latin typeface="Symbol" panose="05050102010706020507" pitchFamily="18" charset="2"/>
                <a:cs typeface="Times" panose="02020603050405020304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163183" y="3325152"/>
            <a:ext cx="2895937" cy="2948965"/>
            <a:chOff x="5372865" y="3836294"/>
            <a:chExt cx="2895937" cy="2948965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2865" y="3836294"/>
              <a:ext cx="2895937" cy="2948965"/>
            </a:xfrm>
            <a:prstGeom prst="rect">
              <a:avLst/>
            </a:prstGeom>
          </p:spPr>
        </p:pic>
        <p:sp>
          <p:nvSpPr>
            <p:cNvPr id="18" name="Oval 17"/>
            <p:cNvSpPr/>
            <p:nvPr/>
          </p:nvSpPr>
          <p:spPr>
            <a:xfrm>
              <a:off x="6024047" y="4380869"/>
              <a:ext cx="1617081" cy="1597162"/>
            </a:xfrm>
            <a:prstGeom prst="ellipse">
              <a:avLst/>
            </a:prstGeom>
            <a:noFill/>
            <a:ln w="295275">
              <a:solidFill>
                <a:schemeClr val="accent3">
                  <a:alpha val="32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Curved Up Arrow 18"/>
            <p:cNvSpPr/>
            <p:nvPr/>
          </p:nvSpPr>
          <p:spPr>
            <a:xfrm>
              <a:off x="6580559" y="5614461"/>
              <a:ext cx="504056" cy="144016"/>
            </a:xfrm>
            <a:prstGeom prst="curvedUpArrow">
              <a:avLst/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071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0" dirty="0">
                <a:latin typeface="Times"/>
                <a:cs typeface="Times"/>
              </a:rPr>
              <a:t>TORQUE IN THE HEADS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4024" y="900000"/>
            <a:ext cx="7920000" cy="5144481"/>
          </a:xfrm>
        </p:spPr>
        <p:txBody>
          <a:bodyPr>
            <a:normAutofit/>
          </a:bodyPr>
          <a:lstStyle/>
          <a:p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Analysis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the second case: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and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collars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torquing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How to block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rotation by friction</a:t>
            </a: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Shimming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radially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between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inner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collar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and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outer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nominal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1 mm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additional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shim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50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m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would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give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strain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on the 10 mm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thick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5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mstrain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 20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GPa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modulus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gives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100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MPa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at room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temperature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(at room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temperature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–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appears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very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sensitive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but 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possible – Fuji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paper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should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used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preload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loss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room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temperature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1.9 K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should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negligible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(ring over ring,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same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material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small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thickness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of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in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between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4997439" y="3263467"/>
            <a:ext cx="2957749" cy="3431902"/>
            <a:chOff x="3802733" y="2355896"/>
            <a:chExt cx="3960440" cy="465634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2733" y="2355896"/>
              <a:ext cx="3960440" cy="3968930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>
            <a:xfrm>
              <a:off x="6128940" y="4671343"/>
              <a:ext cx="152400" cy="18002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6100153" y="4297365"/>
              <a:ext cx="427197" cy="347542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6871737" y="6031513"/>
              <a:ext cx="153" cy="980728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6240855" y="4482031"/>
              <a:ext cx="367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rgbClr val="FF0000"/>
                  </a:solidFill>
                  <a:latin typeface="Symbol" panose="05050102010706020507" pitchFamily="18" charset="2"/>
                  <a:cs typeface="Times" panose="02020603050405020304" pitchFamily="18" charset="0"/>
                </a:rPr>
                <a:t>s</a:t>
              </a:r>
              <a:r>
                <a:rPr lang="fr-CH" baseline="-25000" dirty="0" smtClean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t</a:t>
              </a:r>
              <a:endParaRPr lang="en-GB" baseline="-25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313751" y="3985496"/>
              <a:ext cx="375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rgbClr val="002060"/>
                  </a:solidFill>
                  <a:latin typeface="Symbol" panose="05050102010706020507" pitchFamily="18" charset="2"/>
                  <a:cs typeface="Times" panose="02020603050405020304" pitchFamily="18" charset="0"/>
                </a:rPr>
                <a:t>s</a:t>
              </a:r>
              <a:r>
                <a:rPr lang="fr-CH" baseline="-25000" dirty="0" smtClean="0">
                  <a:solidFill>
                    <a:srgbClr val="00206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r</a:t>
              </a:r>
              <a:endParaRPr lang="en-GB" baseline="-25000" dirty="0">
                <a:solidFill>
                  <a:srgbClr val="00206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71737" y="6140160"/>
              <a:ext cx="4010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err="1" smtClean="0">
                  <a:solidFill>
                    <a:srgbClr val="002060"/>
                  </a:solidFill>
                  <a:latin typeface="Symbol" panose="05050102010706020507" pitchFamily="18" charset="2"/>
                  <a:cs typeface="Times" panose="02020603050405020304" pitchFamily="18" charset="0"/>
                </a:rPr>
                <a:t>s</a:t>
              </a:r>
              <a:r>
                <a:rPr lang="fr-CH" baseline="-25000" dirty="0" err="1" smtClean="0">
                  <a:solidFill>
                    <a:srgbClr val="002060"/>
                  </a:solidFill>
                  <a:latin typeface="Symbol" panose="05050102010706020507" pitchFamily="18" charset="2"/>
                  <a:cs typeface="Times" panose="02020603050405020304" pitchFamily="18" charset="0"/>
                </a:rPr>
                <a:t>q</a:t>
              </a:r>
              <a:endParaRPr lang="en-GB" baseline="-25000" dirty="0">
                <a:solidFill>
                  <a:srgbClr val="002060"/>
                </a:solidFill>
                <a:latin typeface="Symbol" panose="05050102010706020507" pitchFamily="18" charset="2"/>
                <a:cs typeface="Times" panose="02020603050405020304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163183" y="3325152"/>
            <a:ext cx="2895937" cy="2948965"/>
            <a:chOff x="5372865" y="3836294"/>
            <a:chExt cx="2895937" cy="2948965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2865" y="3836294"/>
              <a:ext cx="2895937" cy="2948965"/>
            </a:xfrm>
            <a:prstGeom prst="rect">
              <a:avLst/>
            </a:prstGeom>
          </p:spPr>
        </p:pic>
        <p:sp>
          <p:nvSpPr>
            <p:cNvPr id="18" name="Oval 17"/>
            <p:cNvSpPr/>
            <p:nvPr/>
          </p:nvSpPr>
          <p:spPr>
            <a:xfrm>
              <a:off x="6024047" y="4380869"/>
              <a:ext cx="1617081" cy="1597162"/>
            </a:xfrm>
            <a:prstGeom prst="ellipse">
              <a:avLst/>
            </a:prstGeom>
            <a:noFill/>
            <a:ln w="295275">
              <a:solidFill>
                <a:schemeClr val="accent3">
                  <a:alpha val="32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Curved Up Arrow 18"/>
            <p:cNvSpPr/>
            <p:nvPr/>
          </p:nvSpPr>
          <p:spPr>
            <a:xfrm>
              <a:off x="6580559" y="5614461"/>
              <a:ext cx="504056" cy="144016"/>
            </a:xfrm>
            <a:prstGeom prst="curvedUpArrow">
              <a:avLst/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766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0" dirty="0">
                <a:latin typeface="Times"/>
                <a:cs typeface="Times"/>
              </a:rPr>
              <a:t>TORQUE IN THE HEADS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4024" y="900000"/>
            <a:ext cx="7920000" cy="5144481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outer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layer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training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much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less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but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consider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the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same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computations for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completeness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Torque per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meter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(of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T=140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kN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m / m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corresponding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shear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stress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fr-CH" sz="1600" baseline="-25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=T/(2</a:t>
            </a:r>
            <a:r>
              <a:rPr lang="fr-CH" sz="1600" dirty="0" smtClean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p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fr-CH" sz="1600" baseline="30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 = 1.5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MPa</a:t>
            </a:r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 block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movement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friction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need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fr-CH" sz="1600" baseline="-25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en-GB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~5</a:t>
            </a:r>
            <a:r>
              <a:rPr lang="fr-CH" sz="1600" dirty="0" smtClean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fr-CH" sz="1600" baseline="-25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en-GB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~7 MPa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This corresponds to a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azimuthal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 stress of </a:t>
            </a:r>
            <a:r>
              <a:rPr lang="fr-CH" sz="1600" dirty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fr-CH" sz="1600" baseline="-250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en-GB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~12</a:t>
            </a:r>
            <a:r>
              <a:rPr lang="fr-CH" sz="1600" dirty="0" smtClean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fr-CH" sz="1600" baseline="-25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en-GB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~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100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" panose="02020603050405020304" pitchFamily="18" charset="0"/>
              </a:rPr>
              <a:t>MPa</a:t>
            </a:r>
            <a:endParaRPr lang="fr-CH" sz="16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Today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put 40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MPa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 i.e.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there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no contact –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it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should</a:t>
            </a:r>
            <a:r>
              <a:rPr lang="fr-CH" sz="16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slide at 40% of torque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outer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collars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are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locked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on the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yoke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so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they</a:t>
            </a:r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do not move</a:t>
            </a:r>
            <a:endParaRPr lang="fr-CH" sz="2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4901656" y="4143168"/>
            <a:ext cx="2518296" cy="2533268"/>
            <a:chOff x="3784078" y="2790122"/>
            <a:chExt cx="3960440" cy="4222119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4078" y="2790122"/>
              <a:ext cx="3960440" cy="3968932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>
            <a:xfrm>
              <a:off x="6128940" y="4671343"/>
              <a:ext cx="152400" cy="18002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6100153" y="4297365"/>
              <a:ext cx="427197" cy="347542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6871737" y="6031513"/>
              <a:ext cx="153" cy="980728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6240855" y="4482031"/>
              <a:ext cx="367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rgbClr val="FF0000"/>
                  </a:solidFill>
                  <a:latin typeface="Symbol" panose="05050102010706020507" pitchFamily="18" charset="2"/>
                  <a:cs typeface="Times" panose="02020603050405020304" pitchFamily="18" charset="0"/>
                </a:rPr>
                <a:t>s</a:t>
              </a:r>
              <a:r>
                <a:rPr lang="fr-CH" baseline="-25000" dirty="0" smtClean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t</a:t>
              </a:r>
              <a:endParaRPr lang="en-GB" baseline="-25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313751" y="3985496"/>
              <a:ext cx="375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rgbClr val="002060"/>
                  </a:solidFill>
                  <a:latin typeface="Symbol" panose="05050102010706020507" pitchFamily="18" charset="2"/>
                  <a:cs typeface="Times" panose="02020603050405020304" pitchFamily="18" charset="0"/>
                </a:rPr>
                <a:t>s</a:t>
              </a:r>
              <a:r>
                <a:rPr lang="fr-CH" baseline="-25000" dirty="0" smtClean="0">
                  <a:solidFill>
                    <a:srgbClr val="00206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r</a:t>
              </a:r>
              <a:endParaRPr lang="en-GB" baseline="-25000" dirty="0">
                <a:solidFill>
                  <a:srgbClr val="00206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71737" y="6140160"/>
              <a:ext cx="4010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err="1" smtClean="0">
                  <a:solidFill>
                    <a:srgbClr val="002060"/>
                  </a:solidFill>
                  <a:latin typeface="Symbol" panose="05050102010706020507" pitchFamily="18" charset="2"/>
                  <a:cs typeface="Times" panose="02020603050405020304" pitchFamily="18" charset="0"/>
                </a:rPr>
                <a:t>s</a:t>
              </a:r>
              <a:r>
                <a:rPr lang="fr-CH" baseline="-25000" dirty="0" err="1" smtClean="0">
                  <a:solidFill>
                    <a:srgbClr val="002060"/>
                  </a:solidFill>
                  <a:latin typeface="Symbol" panose="05050102010706020507" pitchFamily="18" charset="2"/>
                  <a:cs typeface="Times" panose="02020603050405020304" pitchFamily="18" charset="0"/>
                </a:rPr>
                <a:t>q</a:t>
              </a:r>
              <a:endParaRPr lang="en-GB" baseline="-25000" dirty="0">
                <a:solidFill>
                  <a:srgbClr val="002060"/>
                </a:solidFill>
                <a:latin typeface="Symbol" panose="05050102010706020507" pitchFamily="18" charset="2"/>
                <a:cs typeface="Times" panose="02020603050405020304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532905" y="3727471"/>
            <a:ext cx="2895937" cy="2948965"/>
            <a:chOff x="5372865" y="3836294"/>
            <a:chExt cx="2895937" cy="2948965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2865" y="3836294"/>
              <a:ext cx="2895937" cy="2948965"/>
            </a:xfrm>
            <a:prstGeom prst="rect">
              <a:avLst/>
            </a:prstGeom>
          </p:spPr>
        </p:pic>
        <p:sp>
          <p:nvSpPr>
            <p:cNvPr id="18" name="Oval 17"/>
            <p:cNvSpPr/>
            <p:nvPr/>
          </p:nvSpPr>
          <p:spPr>
            <a:xfrm>
              <a:off x="5829355" y="4156166"/>
              <a:ext cx="2016224" cy="2016224"/>
            </a:xfrm>
            <a:prstGeom prst="ellipse">
              <a:avLst/>
            </a:prstGeom>
            <a:noFill/>
            <a:ln w="95250">
              <a:solidFill>
                <a:schemeClr val="accent3">
                  <a:alpha val="32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Curved Up Arrow 18"/>
            <p:cNvSpPr/>
            <p:nvPr/>
          </p:nvSpPr>
          <p:spPr>
            <a:xfrm>
              <a:off x="6623280" y="5952388"/>
              <a:ext cx="504056" cy="144016"/>
            </a:xfrm>
            <a:prstGeom prst="curvedUpArrow">
              <a:avLst/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539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0" dirty="0" smtClean="0">
                <a:latin typeface="Times"/>
                <a:cs typeface="Times"/>
              </a:rPr>
              <a:t>CONTENTS</a:t>
            </a:r>
            <a:endParaRPr lang="en-GB" b="0" dirty="0">
              <a:latin typeface="Times"/>
              <a:cs typeface="Time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144481"/>
          </a:xfrm>
        </p:spPr>
        <p:txBody>
          <a:bodyPr>
            <a:normAutofit/>
          </a:bodyPr>
          <a:lstStyle/>
          <a:p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2000" dirty="0" smtClean="0">
                <a:solidFill>
                  <a:schemeClr val="bg1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torque issue</a:t>
            </a:r>
          </a:p>
          <a:p>
            <a:endParaRPr lang="fr-CH" sz="2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 straight part</a:t>
            </a:r>
          </a:p>
          <a:p>
            <a:endParaRPr lang="fr-CH" sz="2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Possible </a:t>
            </a:r>
            <a:r>
              <a:rPr lang="fr-CH" sz="2000" dirty="0" err="1" smtClean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strategy</a:t>
            </a:r>
            <a:endParaRPr lang="fr-CH" sz="20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fr-CH" sz="20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endParaRPr lang="fr-CH" sz="1600" dirty="0" smtClean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98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11274</TotalTime>
  <Words>1118</Words>
  <Application>Microsoft Office PowerPoint</Application>
  <PresentationFormat>On-screen Show (4:3)</PresentationFormat>
  <Paragraphs>129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Symbol</vt:lpstr>
      <vt:lpstr>Times</vt:lpstr>
      <vt:lpstr>Times New Roman</vt:lpstr>
      <vt:lpstr>Wingdings</vt:lpstr>
      <vt:lpstr>Thème Office</vt:lpstr>
      <vt:lpstr>Some thoughts about the MCBXF design shimming</vt:lpstr>
      <vt:lpstr>CONTENTS</vt:lpstr>
      <vt:lpstr>TORQUE IN THE HEADS</vt:lpstr>
      <vt:lpstr>TORQUE IN THE HEADS</vt:lpstr>
      <vt:lpstr>TORQUE IN THE HEADS</vt:lpstr>
      <vt:lpstr>TORQUE IN THE HEADS</vt:lpstr>
      <vt:lpstr>TORQUE IN THE HEADS</vt:lpstr>
      <vt:lpstr>TORQUE IN THE HEADS</vt:lpstr>
      <vt:lpstr>CONTENTS</vt:lpstr>
      <vt:lpstr>THE STRAIGHT PART</vt:lpstr>
      <vt:lpstr>THE STRAIGHT PART</vt:lpstr>
      <vt:lpstr>PROPOSAL OF NEXT STEPS</vt:lpstr>
      <vt:lpstr>APPENDIX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Ezio Todesco</cp:lastModifiedBy>
  <cp:revision>650</cp:revision>
  <dcterms:created xsi:type="dcterms:W3CDTF">2016-08-24T12:27:25Z</dcterms:created>
  <dcterms:modified xsi:type="dcterms:W3CDTF">2020-10-13T07:35:18Z</dcterms:modified>
</cp:coreProperties>
</file>