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9" r:id="rId2"/>
  </p:sldMasterIdLst>
  <p:notesMasterIdLst>
    <p:notesMasterId r:id="rId13"/>
  </p:notesMasterIdLst>
  <p:sldIdLst>
    <p:sldId id="263" r:id="rId3"/>
    <p:sldId id="289" r:id="rId4"/>
    <p:sldId id="290" r:id="rId5"/>
    <p:sldId id="288" r:id="rId6"/>
    <p:sldId id="273" r:id="rId7"/>
    <p:sldId id="287" r:id="rId8"/>
    <p:sldId id="285" r:id="rId9"/>
    <p:sldId id="291" r:id="rId10"/>
    <p:sldId id="267" r:id="rId11"/>
    <p:sldId id="277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Roboto" panose="020B060402020202020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4" y="1158"/>
      </p:cViewPr>
      <p:guideLst>
        <p:guide orient="horz" pos="16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DE61A-C2BE-4A4A-AF79-FDB5995CB3E4}" type="datetimeFigureOut">
              <a:rPr lang="en-GB" smtClean="0"/>
              <a:t>2020-10-13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D48DA-B540-4E06-B044-6A0844239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7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9BDF4F2-BE43-42A7-8DF1-43FD7C5E8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8600"/>
            <a:ext cx="10515600" cy="1837445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EFD685-FA47-415F-8817-6F587F7B33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5746046"/>
            <a:ext cx="10515600" cy="1111954"/>
          </a:xfrm>
        </p:spPr>
        <p:txBody>
          <a:bodyPr>
            <a:noAutofit/>
          </a:bodyPr>
          <a:lstStyle>
            <a:lvl1pPr>
              <a:defRPr sz="3200">
                <a:latin typeface="+mj-lt"/>
              </a:defRPr>
            </a:lvl1pPr>
            <a:lvl2pPr>
              <a:defRPr sz="3200">
                <a:latin typeface="+mj-lt"/>
              </a:defRPr>
            </a:lvl2pPr>
            <a:lvl3pPr>
              <a:defRPr sz="3200">
                <a:latin typeface="+mj-lt"/>
              </a:defRPr>
            </a:lvl3pPr>
            <a:lvl4pPr>
              <a:defRPr sz="3200">
                <a:latin typeface="+mj-lt"/>
              </a:defRPr>
            </a:lvl4pPr>
            <a:lvl5pPr>
              <a:defRPr sz="3200"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2077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F5D84-96A6-40BD-B600-4DC40BD9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D2C53D-FC23-4EA6-A45D-AD9A1C2120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10089" cy="365125"/>
          </a:xfrm>
        </p:spPr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A933E0-A7FD-4239-AF1B-8B59D2593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44617" y="6356350"/>
            <a:ext cx="7902766" cy="365125"/>
          </a:xfrm>
        </p:spPr>
        <p:txBody>
          <a:bodyPr/>
          <a:lstStyle/>
          <a:p>
            <a:r>
              <a:rPr lang="en-US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25A4C-AE7D-48E1-87B0-E1E83FBE9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618" y="6356350"/>
            <a:ext cx="1152181" cy="365125"/>
          </a:xfrm>
        </p:spPr>
        <p:txBody>
          <a:bodyPr/>
          <a:lstStyle/>
          <a:p>
            <a:fld id="{994A03FE-5979-49C5-A94C-48438DB585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53C8272-86E7-4B85-A310-1BA80D44A29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7314" y="1828799"/>
            <a:ext cx="10526486" cy="44123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05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AF0C9-D6F0-4AE1-AE83-B046D0079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462"/>
            <a:ext cx="10515600" cy="573822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119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  <p15:guide id="4" pos="182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61BF0D-929C-49E6-9D90-32A88C544E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812"/>
            <a:ext cx="12191999" cy="6858253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D9BDF4F2-BE43-42A7-8DF1-43FD7C5E8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743" y="4097287"/>
            <a:ext cx="9274628" cy="1837445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8048A0B-B03A-4A5D-9BB5-4A37E56EA2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6743" y="5943600"/>
            <a:ext cx="9274627" cy="914400"/>
          </a:xfrm>
        </p:spPr>
        <p:txBody>
          <a:bodyPr>
            <a:noAutofit/>
          </a:bodyPr>
          <a:lstStyle>
            <a:lvl1pPr>
              <a:defRPr sz="3200">
                <a:latin typeface="+mj-lt"/>
              </a:defRPr>
            </a:lvl1pPr>
            <a:lvl2pPr>
              <a:defRPr sz="3200">
                <a:latin typeface="+mj-lt"/>
              </a:defRPr>
            </a:lvl2pPr>
            <a:lvl3pPr>
              <a:defRPr sz="3200">
                <a:latin typeface="+mj-lt"/>
              </a:defRPr>
            </a:lvl3pPr>
            <a:lvl4pPr>
              <a:defRPr sz="3200">
                <a:latin typeface="+mj-lt"/>
              </a:defRPr>
            </a:lvl4pPr>
            <a:lvl5pPr>
              <a:defRPr sz="3200"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3655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F5D84-96A6-40BD-B600-4DC40BD9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D2C53D-FC23-4EA6-A45D-AD9A1C2120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10089" cy="365125"/>
          </a:xfrm>
        </p:spPr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A933E0-A7FD-4239-AF1B-8B59D2593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44617" y="6356350"/>
            <a:ext cx="7902766" cy="365125"/>
          </a:xfrm>
        </p:spPr>
        <p:txBody>
          <a:bodyPr/>
          <a:lstStyle/>
          <a:p>
            <a:r>
              <a:rPr lang="en-US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25A4C-AE7D-48E1-87B0-E1E83FBE9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1618" y="6356350"/>
            <a:ext cx="1152181" cy="365125"/>
          </a:xfrm>
        </p:spPr>
        <p:txBody>
          <a:bodyPr/>
          <a:lstStyle/>
          <a:p>
            <a:fld id="{994A03FE-5979-49C5-A94C-48438DB585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315471-1D2A-4BC6-831E-C35025C3BC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814286"/>
            <a:ext cx="10515600" cy="44123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52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AF0C9-D6F0-4AE1-AE83-B046D0079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462"/>
            <a:ext cx="10515600" cy="573822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55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2260">
          <p15:clr>
            <a:srgbClr val="FBAE40"/>
          </p15:clr>
        </p15:guide>
        <p15:guide id="4" pos="182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6E0EB-8C54-4DAC-AEF6-C4B046E7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51B66D-407D-4CD6-B003-33F457F2E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9FBA2F-CA37-43E5-AAC0-977D10E72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Calibration Update, David Hadley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39858-0F52-4F84-8C61-06AAD834E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CF859E7-6B86-4DFF-8536-91526D9AD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48" t="85959" r="4167" b="4199"/>
          <a:stretch/>
        </p:blipFill>
        <p:spPr>
          <a:xfrm>
            <a:off x="10529207" y="22338"/>
            <a:ext cx="1662793" cy="506187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3C80E6-8C80-4945-BC41-2F1FA0C3A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0A01D-1C0C-4EC8-9377-529102941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E1F72-6C10-4FF9-B18B-DCE8842A9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0F1D0-92FE-4F64-9554-296ED51ED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WATCHMAN Calibration Update, David Hadley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DFC5A-7602-4BC8-BCCF-1A6D2D9AD0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A03FE-5979-49C5-A94C-48438DB58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192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4" r:id="rId1"/>
    <p:sldLayoutId id="2147483667" r:id="rId2"/>
    <p:sldLayoutId id="2147483668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3C80E6-8C80-4945-BC41-2F1FA0C3A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0A01D-1C0C-4EC8-9377-529102941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E1F72-6C10-4FF9-B18B-DCE8842A9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0F1D0-92FE-4F64-9554-296ED51ED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WATCHMAN Calibration Update, David Hadley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DFC5A-7602-4BC8-BCCF-1A6D2D9AD0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A03FE-5979-49C5-A94C-48438DB585E5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F3A8DF-8C44-47F0-8BAE-1DC4C3B7A68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566750" y="41461"/>
            <a:ext cx="1625250" cy="44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4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48F0E-0CB1-4A48-BF65-C6F4D18E4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Status of WATCHMAN Calibration Requirements Study</a:t>
            </a:r>
            <a:endParaRPr lang="en-GB" sz="40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F60DF-CDF7-4C0C-9A0E-FC988A801E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6743" y="5776686"/>
            <a:ext cx="9274627" cy="1081314"/>
          </a:xfrm>
        </p:spPr>
        <p:txBody>
          <a:bodyPr/>
          <a:lstStyle/>
          <a:p>
            <a:r>
              <a:rPr lang="en-US" dirty="0"/>
              <a:t>David Hadley</a:t>
            </a:r>
            <a:endParaRPr lang="en-GB" dirty="0"/>
          </a:p>
          <a:p>
            <a:r>
              <a:rPr lang="en-GB" sz="2000" dirty="0"/>
              <a:t>Warwick COVID Meeting, 2020-10-13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11982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9A3BF-F9CF-40E2-9DC0-5C86B4D31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BC41E7-64FC-42CD-8F3D-D7E70C669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3F1B78-1F37-4F55-AA57-660E4F576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C1832-1725-4234-8570-389F1C1A0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10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F8E862-A0EB-4B6C-B7D1-92C353FB519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16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B116F-537A-42BF-BEDB-4C6BD1361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Light Injection System for WATCHMAN Calibration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3B8E6-4C20-463A-B1AF-ABC7964BC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844A4-2FBB-4942-ABCC-51764D9F5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D92D18-148B-44C1-841F-7B99DC6A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C3113D-4A30-4D9B-BDB3-8C25120C67D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Based on a system designed for Hyper-K and installed in Super-K</a:t>
            </a:r>
          </a:p>
          <a:p>
            <a:endParaRPr lang="en-US" dirty="0"/>
          </a:p>
          <a:p>
            <a:r>
              <a:rPr lang="en-US" dirty="0"/>
              <a:t>Optical system may be used for:</a:t>
            </a:r>
          </a:p>
          <a:p>
            <a:r>
              <a:rPr lang="en-US" dirty="0"/>
              <a:t>	Gain</a:t>
            </a:r>
          </a:p>
          <a:p>
            <a:r>
              <a:rPr lang="en-US" dirty="0"/>
              <a:t>	Timing</a:t>
            </a:r>
          </a:p>
          <a:p>
            <a:r>
              <a:rPr lang="en-US" dirty="0"/>
              <a:t>	</a:t>
            </a:r>
            <a:r>
              <a:rPr lang="en-US" dirty="0">
                <a:solidFill>
                  <a:schemeClr val="accent1"/>
                </a:solidFill>
              </a:rPr>
              <a:t>Monitoring target medium optical properties</a:t>
            </a:r>
          </a:p>
          <a:p>
            <a:r>
              <a:rPr lang="en-US" dirty="0">
                <a:solidFill>
                  <a:schemeClr val="accent1"/>
                </a:solidFill>
              </a:rPr>
              <a:t>	</a:t>
            </a:r>
            <a:r>
              <a:rPr lang="en-US" dirty="0"/>
              <a:t>Reflections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/>
              <a:t>Real time monitoring as well as data for offline analysis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413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E32F3-5818-4363-A9F1-E821DACA8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What are WATCHMAN Requirements?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17288-B07B-4EC1-827C-6E86EF872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92636-067D-421C-8E70-70175FED6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7C1F1-2529-4340-94AA-5D1D09997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3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9582D2-68A9-43AB-BD67-EDCD4DBEDAC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WATCHMAN is different to Hyper-K and Super-K</a:t>
            </a:r>
          </a:p>
          <a:p>
            <a:r>
              <a:rPr lang="en-US" dirty="0"/>
              <a:t>	Research goals</a:t>
            </a:r>
          </a:p>
          <a:p>
            <a:r>
              <a:rPr lang="en-US" dirty="0"/>
              <a:t>	Tank size</a:t>
            </a:r>
          </a:p>
          <a:p>
            <a:r>
              <a:rPr lang="en-US" dirty="0"/>
              <a:t>	Maybe WBLS?</a:t>
            </a:r>
          </a:p>
          <a:p>
            <a:endParaRPr lang="en-GB" dirty="0"/>
          </a:p>
          <a:p>
            <a:r>
              <a:rPr lang="en-GB" dirty="0"/>
              <a:t>May lead to different optimisations for the optical calibration system:</a:t>
            </a:r>
          </a:p>
          <a:p>
            <a:r>
              <a:rPr lang="en-GB" dirty="0"/>
              <a:t>	Number and placement of sources,</a:t>
            </a:r>
          </a:p>
          <a:p>
            <a:r>
              <a:rPr lang="en-GB" dirty="0"/>
              <a:t>	Absolute light levels injected, </a:t>
            </a:r>
          </a:p>
          <a:p>
            <a:r>
              <a:rPr lang="en-GB" dirty="0"/>
              <a:t>	Timing and spatial light profile of sources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87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F44E9-6EF8-41A4-B2F9-271C6B54B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Analysis Plan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0A0A3B-AB23-424C-8E82-448DA2C15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2020-05-20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51A940-B565-4333-90C1-1DFE44601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Collaboration Meeting,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6D449-6A0D-47CE-8430-A0CAC337D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4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9120EC-DB77-4EFD-9A32-C47897D3753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7314" y="1538515"/>
            <a:ext cx="11267704" cy="47026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Aim: Study the </a:t>
            </a:r>
            <a:r>
              <a:rPr lang="en-US" dirty="0">
                <a:solidFill>
                  <a:schemeClr val="accent1"/>
                </a:solidFill>
              </a:rPr>
              <a:t>impact of optical properties of the medium on systematic uncertainties for WATCHMAN analysis</a:t>
            </a:r>
          </a:p>
          <a:p>
            <a:endParaRPr lang="en-US" dirty="0"/>
          </a:p>
          <a:p>
            <a:r>
              <a:rPr lang="en-US" dirty="0"/>
              <a:t>Plan: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Simulate WATCHMAN with varied water properties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Evaluate the impact on the reconstruction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Run the standard WATCHMAN sensitivity analysis on these data sets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Derive target precision on water properties required to meet WATCHMAN sensitivity goals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Feed these requirements back into calibration system design</a:t>
            </a:r>
          </a:p>
        </p:txBody>
      </p:sp>
    </p:spTree>
    <p:extLst>
      <p:ext uri="{BB962C8B-B14F-4D97-AF65-F5344CB8AC3E}">
        <p14:creationId xmlns:p14="http://schemas.microsoft.com/office/powerpoint/2010/main" val="3740275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142F7-6E7C-4100-8FA2-344D701E6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Recent Activity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044DD7-97EB-426D-A34D-EE5A51F54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2020-05-20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069FAB-9CE5-4528-A94B-8B760D4F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Collaboration Meeting,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C4A07-63B8-450A-88E7-A4E083AF5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CADDD1-6A84-4BB5-90E9-AF69819FD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30" y="1382031"/>
            <a:ext cx="4201111" cy="3229426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124A7015-392C-42A2-BC56-B96C1146D36C}"/>
              </a:ext>
            </a:extLst>
          </p:cNvPr>
          <p:cNvSpPr txBox="1">
            <a:spLocks/>
          </p:cNvSpPr>
          <p:nvPr/>
        </p:nvSpPr>
        <p:spPr>
          <a:xfrm>
            <a:off x="963386" y="2333962"/>
            <a:ext cx="4730969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Spending a lot of time getting to grips with the WATCHMAN software stack…</a:t>
            </a:r>
          </a:p>
        </p:txBody>
      </p:sp>
    </p:spTree>
    <p:extLst>
      <p:ext uri="{BB962C8B-B14F-4D97-AF65-F5344CB8AC3E}">
        <p14:creationId xmlns:p14="http://schemas.microsoft.com/office/powerpoint/2010/main" val="56852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8E247-5726-4365-A768-7FDBE334A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Fixed Issue with excessive backgrounds reported in a previous simulation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018571-A979-4B70-A6CF-F8138F167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8A07E8-DD74-4D52-97D0-25CD7BF5A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6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3E3A49-DC8E-4D15-89DC-CCD54EB1C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871" y="2203857"/>
            <a:ext cx="5770928" cy="43350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BAC3E1-1F1D-45D9-A162-CE9DAEE5877D}"/>
              </a:ext>
            </a:extLst>
          </p:cNvPr>
          <p:cNvSpPr txBox="1"/>
          <p:nvPr/>
        </p:nvSpPr>
        <p:spPr>
          <a:xfrm>
            <a:off x="3455085" y="6407151"/>
            <a:ext cx="712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(*Missing some backgrounds. Current simulation is not stable.)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00182D-5D48-4A60-A8B0-5239094525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91" r="9651" b="-2585"/>
          <a:stretch/>
        </p:blipFill>
        <p:spPr>
          <a:xfrm>
            <a:off x="369332" y="2256762"/>
            <a:ext cx="4933359" cy="3853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15B051-02E5-4400-BCA0-3F81E01618B5}"/>
              </a:ext>
            </a:extLst>
          </p:cNvPr>
          <p:cNvSpPr txBox="1"/>
          <p:nvPr/>
        </p:nvSpPr>
        <p:spPr>
          <a:xfrm>
            <a:off x="2062264" y="195526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Previous Result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C29F6-D52A-402F-BBCB-82BEDD8A01BA}"/>
              </a:ext>
            </a:extLst>
          </p:cNvPr>
          <p:cNvSpPr txBox="1"/>
          <p:nvPr/>
        </p:nvSpPr>
        <p:spPr>
          <a:xfrm>
            <a:off x="7766378" y="1955260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Result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40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F5584-31C5-4A5E-AD45-AFFCAB7B2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 of Successfully Modifying Monte Carlo Water Parameters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2724F-B568-42A6-8B4F-D6F7DAF1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A7D18-A145-4BF3-B36C-840DC0CE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932915-CA93-48DA-92E2-F568E7476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9DA938-E662-4918-80A7-4CD3CDE68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972" y="1617424"/>
            <a:ext cx="6606210" cy="481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94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FC2D-298B-4982-A270-62E4B8D8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Evaluation of the Impact of Water Properties on Reconstruction is in Progress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8E0ACB-3BFC-4810-8E7E-337ACC561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2020-08-12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1EC8F-7F94-4412-BF70-C2EC40725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Calibration Update,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D996D-C360-4ABC-8FB0-CDB39C853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1C3B0D-F218-4BA6-AA03-876E78934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390" y="1690688"/>
            <a:ext cx="6049219" cy="4515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D517A1-84F2-4210-9BEB-BCC62BCB3E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79" t="94875" r="25648" b="-3668"/>
          <a:stretch/>
        </p:blipFill>
        <p:spPr>
          <a:xfrm>
            <a:off x="4720042" y="5727032"/>
            <a:ext cx="3449779" cy="47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67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F44E9-6EF8-41A4-B2F9-271C6B54B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Analysis Plan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0A0A3B-AB23-424C-8E82-448DA2C15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2020-05-20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51A940-B565-4333-90C1-1DFE44601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WATCHMAN Collaboration Meeting, David Hadley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6D449-6A0D-47CE-8430-A0CAC337D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A03FE-5979-49C5-A94C-48438DB585E5}" type="slidenum">
              <a:rPr lang="en-GB" smtClean="0"/>
              <a:t>9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9120EC-DB77-4EFD-9A32-C47897D3753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7314" y="1538515"/>
            <a:ext cx="11267704" cy="47026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Aim: Study the </a:t>
            </a:r>
            <a:r>
              <a:rPr lang="en-US" dirty="0">
                <a:solidFill>
                  <a:schemeClr val="accent1"/>
                </a:solidFill>
              </a:rPr>
              <a:t>impact of optical properties of the medium on systematic uncertainties for WATCHMAN analysis</a:t>
            </a:r>
          </a:p>
          <a:p>
            <a:endParaRPr lang="en-US" dirty="0"/>
          </a:p>
          <a:p>
            <a:r>
              <a:rPr lang="en-US" dirty="0"/>
              <a:t>Plan: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/>
              <a:t>✅ </a:t>
            </a:r>
            <a:r>
              <a:rPr lang="en-GB" dirty="0"/>
              <a:t>Simulate WATCHMAN with varied water properties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Evaluate the impact on the reconstruction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Run the standard WATCHMAN sensitivity analysis on these data sets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Derive target precision on water properties required to meet WATCHMAN sensitivity goals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⬜ </a:t>
            </a:r>
            <a:r>
              <a:rPr lang="en-GB" dirty="0"/>
              <a:t>Feed these requirements back into calibration system design</a:t>
            </a:r>
          </a:p>
        </p:txBody>
      </p:sp>
    </p:spTree>
    <p:extLst>
      <p:ext uri="{BB962C8B-B14F-4D97-AF65-F5344CB8AC3E}">
        <p14:creationId xmlns:p14="http://schemas.microsoft.com/office/powerpoint/2010/main" val="2421249004"/>
      </p:ext>
    </p:extLst>
  </p:cSld>
  <p:clrMapOvr>
    <a:masterClrMapping/>
  </p:clrMapOvr>
</p:sld>
</file>

<file path=ppt/theme/theme1.xml><?xml version="1.0" encoding="utf-8"?>
<a:theme xmlns:a="http://schemas.openxmlformats.org/drawingml/2006/main" name="JB Black">
  <a:themeElements>
    <a:clrScheme name="Custom 1">
      <a:dk1>
        <a:sysClr val="windowText" lastClr="000000"/>
      </a:dk1>
      <a:lt1>
        <a:sysClr val="window" lastClr="FFFFFF"/>
      </a:lt1>
      <a:dk2>
        <a:srgbClr val="212745"/>
      </a:dk2>
      <a:lt2>
        <a:srgbClr val="FFFFFF"/>
      </a:lt2>
      <a:accent1>
        <a:srgbClr val="08F7FE"/>
      </a:accent1>
      <a:accent2>
        <a:srgbClr val="09FBD3"/>
      </a:accent2>
      <a:accent3>
        <a:srgbClr val="A7EA52"/>
      </a:accent3>
      <a:accent4>
        <a:srgbClr val="5DCEAF"/>
      </a:accent4>
      <a:accent5>
        <a:srgbClr val="FE53BB"/>
      </a:accent5>
      <a:accent6>
        <a:srgbClr val="F5D300"/>
      </a:accent6>
      <a:hlink>
        <a:srgbClr val="8BC9F7"/>
      </a:hlink>
      <a:folHlink>
        <a:srgbClr val="FE53BB"/>
      </a:folHlink>
    </a:clrScheme>
    <a:fontScheme name="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JB White">
  <a:themeElements>
    <a:clrScheme name="Custom 2">
      <a:dk1>
        <a:srgbClr val="511C6C"/>
      </a:dk1>
      <a:lt1>
        <a:srgbClr val="FFFFFF"/>
      </a:lt1>
      <a:dk2>
        <a:srgbClr val="212745"/>
      </a:dk2>
      <a:lt2>
        <a:srgbClr val="FFFFFF"/>
      </a:lt2>
      <a:accent1>
        <a:srgbClr val="08F7FE"/>
      </a:accent1>
      <a:accent2>
        <a:srgbClr val="09FBD3"/>
      </a:accent2>
      <a:accent3>
        <a:srgbClr val="A7EA52"/>
      </a:accent3>
      <a:accent4>
        <a:srgbClr val="5DCEAF"/>
      </a:accent4>
      <a:accent5>
        <a:srgbClr val="FE53BB"/>
      </a:accent5>
      <a:accent6>
        <a:srgbClr val="F5D300"/>
      </a:accent6>
      <a:hlink>
        <a:srgbClr val="8BC9F7"/>
      </a:hlink>
      <a:folHlink>
        <a:srgbClr val="FE53BB"/>
      </a:folHlink>
    </a:clrScheme>
    <a:fontScheme name="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</Words>
  <Application>Microsoft Office PowerPoint</Application>
  <PresentationFormat>Widescreen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Roboto</vt:lpstr>
      <vt:lpstr>Calibri</vt:lpstr>
      <vt:lpstr>Arial</vt:lpstr>
      <vt:lpstr>JB Black</vt:lpstr>
      <vt:lpstr>JB White</vt:lpstr>
      <vt:lpstr>Status of WATCHMAN Calibration Requirements Study</vt:lpstr>
      <vt:lpstr>Light Injection System for WATCHMAN Calibration</vt:lpstr>
      <vt:lpstr>What are WATCHMAN Requirements?</vt:lpstr>
      <vt:lpstr>Analysis Plan</vt:lpstr>
      <vt:lpstr>Recent Activity</vt:lpstr>
      <vt:lpstr>Fixed Issue with excessive backgrounds reported in a previous simulation meeting</vt:lpstr>
      <vt:lpstr>Demonstration of Successfully Modifying Monte Carlo Water Parameters</vt:lpstr>
      <vt:lpstr>Evaluation of the Impact of Water Properties on Reconstruction is in Progress</vt:lpstr>
      <vt:lpstr>Analysis Plan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Hadley, David</dc:creator>
  <cp:lastModifiedBy>Dave</cp:lastModifiedBy>
  <cp:revision>106</cp:revision>
  <dcterms:created xsi:type="dcterms:W3CDTF">2020-05-20T09:37:30Z</dcterms:created>
  <dcterms:modified xsi:type="dcterms:W3CDTF">2020-10-13T14:29:50Z</dcterms:modified>
</cp:coreProperties>
</file>