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63" r:id="rId5"/>
    <p:sldId id="293" r:id="rId6"/>
    <p:sldId id="299" r:id="rId7"/>
    <p:sldId id="295" r:id="rId8"/>
    <p:sldId id="294" r:id="rId9"/>
    <p:sldId id="296" r:id="rId10"/>
    <p:sldId id="297" r:id="rId11"/>
    <p:sldId id="301" r:id="rId12"/>
    <p:sldId id="276" r:id="rId13"/>
    <p:sldId id="300" r:id="rId14"/>
    <p:sldId id="280" r:id="rId15"/>
    <p:sldId id="284" r:id="rId16"/>
    <p:sldId id="302" r:id="rId17"/>
    <p:sldId id="303" r:id="rId18"/>
    <p:sldId id="304" r:id="rId19"/>
    <p:sldId id="305" r:id="rId20"/>
    <p:sldId id="306" r:id="rId21"/>
    <p:sldId id="307" r:id="rId22"/>
    <p:sldId id="309" r:id="rId23"/>
    <p:sldId id="266" r:id="rId24"/>
    <p:sldId id="308" r:id="rId25"/>
    <p:sldId id="285" r:id="rId26"/>
    <p:sldId id="283" r:id="rId27"/>
    <p:sldId id="282" r:id="rId2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BBD8"/>
    <a:srgbClr val="1F85B2"/>
    <a:srgbClr val="FFFFFF"/>
    <a:srgbClr val="F8CBAD"/>
    <a:srgbClr val="B4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23" d="100"/>
          <a:sy n="123" d="100"/>
        </p:scale>
        <p:origin x="125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47B5C1-CCC6-4689-BD81-BA91DE6A227A}" type="doc">
      <dgm:prSet loTypeId="urn:microsoft.com/office/officeart/2005/8/layout/chevron1" loCatId="process" qsTypeId="urn:microsoft.com/office/officeart/2005/8/quickstyle/simple3" qsCatId="simple" csTypeId="urn:microsoft.com/office/officeart/2005/8/colors/accent2_1" csCatId="accent2" phldr="1"/>
      <dgm:spPr/>
    </dgm:pt>
    <dgm:pt modelId="{61114B96-5706-4220-80C3-1C87CA7813E5}">
      <dgm:prSet phldrT="[Text]" custT="1"/>
      <dgm:spPr/>
      <dgm:t>
        <a:bodyPr/>
        <a:lstStyle/>
        <a:p>
          <a:r>
            <a:rPr lang="en-US" sz="700"/>
            <a:t>Machining of bases and inserts, cutting and forming of RF contacts</a:t>
          </a:r>
        </a:p>
      </dgm:t>
    </dgm:pt>
    <dgm:pt modelId="{AB5C8D23-8EFE-472F-BDE4-DD63E84DDD87}" type="parTrans" cxnId="{8FAF15B6-E618-4607-9509-E2FAA9CECD04}">
      <dgm:prSet/>
      <dgm:spPr/>
      <dgm:t>
        <a:bodyPr/>
        <a:lstStyle/>
        <a:p>
          <a:endParaRPr lang="en-US" sz="2000"/>
        </a:p>
      </dgm:t>
    </dgm:pt>
    <dgm:pt modelId="{4D8C38A9-A715-43DA-B4C8-62E69BDC9EB1}" type="sibTrans" cxnId="{8FAF15B6-E618-4607-9509-E2FAA9CECD04}">
      <dgm:prSet/>
      <dgm:spPr/>
      <dgm:t>
        <a:bodyPr/>
        <a:lstStyle/>
        <a:p>
          <a:endParaRPr lang="en-US" sz="2000"/>
        </a:p>
      </dgm:t>
    </dgm:pt>
    <dgm:pt modelId="{89C8757A-DC2B-454D-81EE-6162F2313A3C}">
      <dgm:prSet phldrT="[Text]" custT="1"/>
      <dgm:spPr/>
      <dgm:t>
        <a:bodyPr/>
        <a:lstStyle/>
        <a:p>
          <a:r>
            <a:rPr lang="en-US" sz="700"/>
            <a:t>Cleaning of parts</a:t>
          </a:r>
        </a:p>
      </dgm:t>
    </dgm:pt>
    <dgm:pt modelId="{E3F88290-46E7-4919-9FD9-E57756D4F663}" type="parTrans" cxnId="{33085AA4-019A-4190-83FB-5C2EA818A75C}">
      <dgm:prSet/>
      <dgm:spPr/>
      <dgm:t>
        <a:bodyPr/>
        <a:lstStyle/>
        <a:p>
          <a:endParaRPr lang="en-US" sz="2000"/>
        </a:p>
      </dgm:t>
    </dgm:pt>
    <dgm:pt modelId="{90B2E453-4650-4A38-BCEC-A64DA77178BF}" type="sibTrans" cxnId="{33085AA4-019A-4190-83FB-5C2EA818A75C}">
      <dgm:prSet/>
      <dgm:spPr/>
      <dgm:t>
        <a:bodyPr/>
        <a:lstStyle/>
        <a:p>
          <a:endParaRPr lang="en-US" sz="2000"/>
        </a:p>
      </dgm:t>
    </dgm:pt>
    <dgm:pt modelId="{EE5E2592-0106-4487-81E6-421EEB007CE6}">
      <dgm:prSet phldrT="[Text]" custT="1"/>
      <dgm:spPr/>
      <dgm:t>
        <a:bodyPr/>
        <a:lstStyle/>
        <a:p>
          <a:r>
            <a:rPr lang="en-US" sz="700"/>
            <a:t>Metrological</a:t>
          </a:r>
        </a:p>
        <a:p>
          <a:r>
            <a:rPr lang="en-US" sz="700"/>
            <a:t>control</a:t>
          </a:r>
        </a:p>
      </dgm:t>
    </dgm:pt>
    <dgm:pt modelId="{3EB3F0FE-F44F-4D65-9BFB-A68FACB1988E}" type="parTrans" cxnId="{98FE4F79-FDDC-4EB8-9D44-F5706F6A0A69}">
      <dgm:prSet/>
      <dgm:spPr/>
      <dgm:t>
        <a:bodyPr/>
        <a:lstStyle/>
        <a:p>
          <a:endParaRPr lang="en-US" sz="2000"/>
        </a:p>
      </dgm:t>
    </dgm:pt>
    <dgm:pt modelId="{0DDAA56B-9202-44F4-9D81-96ED76D85A55}" type="sibTrans" cxnId="{98FE4F79-FDDC-4EB8-9D44-F5706F6A0A69}">
      <dgm:prSet/>
      <dgm:spPr/>
      <dgm:t>
        <a:bodyPr/>
        <a:lstStyle/>
        <a:p>
          <a:endParaRPr lang="en-US" sz="2000"/>
        </a:p>
      </dgm:t>
    </dgm:pt>
    <dgm:pt modelId="{5A8F0F50-FB2E-4A27-8E15-BC2E1BF38A39}">
      <dgm:prSet phldrT="[Text]" custT="1"/>
      <dgm:spPr/>
      <dgm:t>
        <a:bodyPr/>
        <a:lstStyle/>
        <a:p>
          <a:r>
            <a:rPr lang="en-US" sz="700"/>
            <a:t>Electron-beam welding</a:t>
          </a:r>
        </a:p>
      </dgm:t>
    </dgm:pt>
    <dgm:pt modelId="{51E9E63B-C3AD-4A63-BC19-B1A79419104F}" type="parTrans" cxnId="{BAD829A7-60E1-401A-BF71-2BD7A56AB476}">
      <dgm:prSet/>
      <dgm:spPr/>
      <dgm:t>
        <a:bodyPr/>
        <a:lstStyle/>
        <a:p>
          <a:endParaRPr lang="en-US" sz="2000"/>
        </a:p>
      </dgm:t>
    </dgm:pt>
    <dgm:pt modelId="{28D8F554-0D4E-4556-B732-6DB7BA3EDEEA}" type="sibTrans" cxnId="{BAD829A7-60E1-401A-BF71-2BD7A56AB476}">
      <dgm:prSet/>
      <dgm:spPr/>
      <dgm:t>
        <a:bodyPr/>
        <a:lstStyle/>
        <a:p>
          <a:endParaRPr lang="en-US" sz="2000"/>
        </a:p>
      </dgm:t>
    </dgm:pt>
    <dgm:pt modelId="{3B7555BC-8CB4-411C-8F9B-3F5681E83E34}">
      <dgm:prSet phldrT="[Text]" custT="1"/>
      <dgm:spPr/>
      <dgm:t>
        <a:bodyPr/>
        <a:lstStyle/>
        <a:p>
          <a:r>
            <a:rPr lang="en-US" sz="700"/>
            <a:t>Metrological control</a:t>
          </a:r>
        </a:p>
      </dgm:t>
    </dgm:pt>
    <dgm:pt modelId="{499AC912-6246-42D8-9552-070610411D46}" type="parTrans" cxnId="{D3D90D6F-8790-4232-A053-765E702F61C3}">
      <dgm:prSet/>
      <dgm:spPr/>
      <dgm:t>
        <a:bodyPr/>
        <a:lstStyle/>
        <a:p>
          <a:endParaRPr lang="en-US" sz="2000"/>
        </a:p>
      </dgm:t>
    </dgm:pt>
    <dgm:pt modelId="{8AEFD562-934A-4173-A938-C08208666B58}" type="sibTrans" cxnId="{D3D90D6F-8790-4232-A053-765E702F61C3}">
      <dgm:prSet/>
      <dgm:spPr/>
      <dgm:t>
        <a:bodyPr/>
        <a:lstStyle/>
        <a:p>
          <a:endParaRPr lang="en-US" sz="2000"/>
        </a:p>
      </dgm:t>
    </dgm:pt>
    <dgm:pt modelId="{318C5397-AEB2-41A0-9AF5-582AEC82B2F6}">
      <dgm:prSet phldrT="[Text]" custT="1"/>
      <dgm:spPr/>
      <dgm:t>
        <a:bodyPr/>
        <a:lstStyle/>
        <a:p>
          <a:r>
            <a:rPr lang="en-US" sz="700"/>
            <a:t>Packaging</a:t>
          </a:r>
        </a:p>
      </dgm:t>
    </dgm:pt>
    <dgm:pt modelId="{1DCDEBE9-2626-496A-956E-B5048E65B460}" type="parTrans" cxnId="{36E23BF5-9AB0-48BD-9545-C72445EA2FED}">
      <dgm:prSet/>
      <dgm:spPr/>
      <dgm:t>
        <a:bodyPr/>
        <a:lstStyle/>
        <a:p>
          <a:endParaRPr lang="en-US" sz="2000"/>
        </a:p>
      </dgm:t>
    </dgm:pt>
    <dgm:pt modelId="{4B097B98-5D20-4905-82B9-DC57865B7C17}" type="sibTrans" cxnId="{36E23BF5-9AB0-48BD-9545-C72445EA2FED}">
      <dgm:prSet/>
      <dgm:spPr/>
      <dgm:t>
        <a:bodyPr/>
        <a:lstStyle/>
        <a:p>
          <a:endParaRPr lang="en-US" sz="2000"/>
        </a:p>
      </dgm:t>
    </dgm:pt>
    <dgm:pt modelId="{54789A33-104D-4C54-9F93-F94A07B5AF81}">
      <dgm:prSet phldrT="[Text]" custT="1"/>
      <dgm:spPr/>
      <dgm:t>
        <a:bodyPr/>
        <a:lstStyle/>
        <a:p>
          <a:r>
            <a:rPr lang="en-US" sz="700" dirty="0"/>
            <a:t>Welding quality control</a:t>
          </a:r>
        </a:p>
      </dgm:t>
    </dgm:pt>
    <dgm:pt modelId="{FCE3DEE3-5E7B-4BA9-B0E8-073C08925CAC}" type="parTrans" cxnId="{4A694D8B-ECCA-4888-96F6-99CECA8CD02C}">
      <dgm:prSet/>
      <dgm:spPr/>
      <dgm:t>
        <a:bodyPr/>
        <a:lstStyle/>
        <a:p>
          <a:endParaRPr lang="en-US"/>
        </a:p>
      </dgm:t>
    </dgm:pt>
    <dgm:pt modelId="{7002E5AD-F24E-47B1-B5FF-7BCC4A2ED5FC}" type="sibTrans" cxnId="{4A694D8B-ECCA-4888-96F6-99CECA8CD02C}">
      <dgm:prSet/>
      <dgm:spPr/>
      <dgm:t>
        <a:bodyPr/>
        <a:lstStyle/>
        <a:p>
          <a:endParaRPr lang="en-US"/>
        </a:p>
      </dgm:t>
    </dgm:pt>
    <dgm:pt modelId="{B376DB27-DA54-4C79-9C4F-7D7459276D4A}" type="pres">
      <dgm:prSet presAssocID="{9D47B5C1-CCC6-4689-BD81-BA91DE6A227A}" presName="Name0" presStyleCnt="0">
        <dgm:presLayoutVars>
          <dgm:dir/>
          <dgm:animLvl val="lvl"/>
          <dgm:resizeHandles val="exact"/>
        </dgm:presLayoutVars>
      </dgm:prSet>
      <dgm:spPr/>
    </dgm:pt>
    <dgm:pt modelId="{11251A1C-6247-44D1-921D-FC2916210EAB}" type="pres">
      <dgm:prSet presAssocID="{61114B96-5706-4220-80C3-1C87CA7813E5}" presName="parTxOnly" presStyleLbl="node1" presStyleIdx="0" presStyleCnt="7" custScaleX="162604" custScaleY="112357">
        <dgm:presLayoutVars>
          <dgm:chMax val="0"/>
          <dgm:chPref val="0"/>
          <dgm:bulletEnabled val="1"/>
        </dgm:presLayoutVars>
      </dgm:prSet>
      <dgm:spPr/>
    </dgm:pt>
    <dgm:pt modelId="{DC48CB54-E148-4CEB-A021-F7C14850CCBF}" type="pres">
      <dgm:prSet presAssocID="{4D8C38A9-A715-43DA-B4C8-62E69BDC9EB1}" presName="parTxOnlySpace" presStyleCnt="0"/>
      <dgm:spPr/>
    </dgm:pt>
    <dgm:pt modelId="{906F555B-EB3F-48BD-8B77-421E7E71830B}" type="pres">
      <dgm:prSet presAssocID="{89C8757A-DC2B-454D-81EE-6162F2313A3C}" presName="parTxOnly" presStyleLbl="node1" presStyleIdx="1" presStyleCnt="7" custScaleY="111477">
        <dgm:presLayoutVars>
          <dgm:chMax val="0"/>
          <dgm:chPref val="0"/>
          <dgm:bulletEnabled val="1"/>
        </dgm:presLayoutVars>
      </dgm:prSet>
      <dgm:spPr/>
    </dgm:pt>
    <dgm:pt modelId="{123E9819-2551-449C-9458-727A92660B67}" type="pres">
      <dgm:prSet presAssocID="{90B2E453-4650-4A38-BCEC-A64DA77178BF}" presName="parTxOnlySpace" presStyleCnt="0"/>
      <dgm:spPr/>
    </dgm:pt>
    <dgm:pt modelId="{F2BF1301-A235-4B8C-93A5-84390FCA5578}" type="pres">
      <dgm:prSet presAssocID="{EE5E2592-0106-4487-81E6-421EEB007CE6}" presName="parTxOnly" presStyleLbl="node1" presStyleIdx="2" presStyleCnt="7" custScaleX="124174">
        <dgm:presLayoutVars>
          <dgm:chMax val="0"/>
          <dgm:chPref val="0"/>
          <dgm:bulletEnabled val="1"/>
        </dgm:presLayoutVars>
      </dgm:prSet>
      <dgm:spPr/>
    </dgm:pt>
    <dgm:pt modelId="{1BD450EE-F234-4C6D-92F0-D71ACAEFA099}" type="pres">
      <dgm:prSet presAssocID="{0DDAA56B-9202-44F4-9D81-96ED76D85A55}" presName="parTxOnlySpace" presStyleCnt="0"/>
      <dgm:spPr/>
    </dgm:pt>
    <dgm:pt modelId="{0C075AE5-F762-4A13-A0D5-8A7CEB4C3F33}" type="pres">
      <dgm:prSet presAssocID="{5A8F0F50-FB2E-4A27-8E15-BC2E1BF38A39}" presName="parTxOnly" presStyleLbl="node1" presStyleIdx="3" presStyleCnt="7" custScaleX="115226">
        <dgm:presLayoutVars>
          <dgm:chMax val="0"/>
          <dgm:chPref val="0"/>
          <dgm:bulletEnabled val="1"/>
        </dgm:presLayoutVars>
      </dgm:prSet>
      <dgm:spPr/>
    </dgm:pt>
    <dgm:pt modelId="{464D34E7-AF68-4544-B403-C9147D0DE8B9}" type="pres">
      <dgm:prSet presAssocID="{28D8F554-0D4E-4556-B732-6DB7BA3EDEEA}" presName="parTxOnlySpace" presStyleCnt="0"/>
      <dgm:spPr/>
    </dgm:pt>
    <dgm:pt modelId="{9B0DCE2D-24F8-42D7-B33D-0F9F2BAE2326}" type="pres">
      <dgm:prSet presAssocID="{3B7555BC-8CB4-411C-8F9B-3F5681E83E34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8417E67A-360B-4B92-A21D-86B39E97A197}" type="pres">
      <dgm:prSet presAssocID="{8AEFD562-934A-4173-A938-C08208666B58}" presName="parTxOnlySpace" presStyleCnt="0"/>
      <dgm:spPr/>
    </dgm:pt>
    <dgm:pt modelId="{E1CDACA6-6973-4757-AF07-F5284BAFFEDE}" type="pres">
      <dgm:prSet presAssocID="{54789A33-104D-4C54-9F93-F94A07B5AF81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039AC5E3-3917-40D7-A1F3-DC3E7E51720E}" type="pres">
      <dgm:prSet presAssocID="{7002E5AD-F24E-47B1-B5FF-7BCC4A2ED5FC}" presName="parTxOnlySpace" presStyleCnt="0"/>
      <dgm:spPr/>
    </dgm:pt>
    <dgm:pt modelId="{BA37754E-96C0-4700-89C5-5E80E0A3A18F}" type="pres">
      <dgm:prSet presAssocID="{318C5397-AEB2-41A0-9AF5-582AEC82B2F6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54054D0B-73A8-4DE7-9983-97C5876AD2EC}" type="presOf" srcId="{61114B96-5706-4220-80C3-1C87CA7813E5}" destId="{11251A1C-6247-44D1-921D-FC2916210EAB}" srcOrd="0" destOrd="0" presId="urn:microsoft.com/office/officeart/2005/8/layout/chevron1"/>
    <dgm:cxn modelId="{D3B7CE0E-562D-4149-B3F6-4EDA927BCF42}" type="presOf" srcId="{318C5397-AEB2-41A0-9AF5-582AEC82B2F6}" destId="{BA37754E-96C0-4700-89C5-5E80E0A3A18F}" srcOrd="0" destOrd="0" presId="urn:microsoft.com/office/officeart/2005/8/layout/chevron1"/>
    <dgm:cxn modelId="{8A43D229-92A1-45E7-A94C-A6FBFF4882AD}" type="presOf" srcId="{EE5E2592-0106-4487-81E6-421EEB007CE6}" destId="{F2BF1301-A235-4B8C-93A5-84390FCA5578}" srcOrd="0" destOrd="0" presId="urn:microsoft.com/office/officeart/2005/8/layout/chevron1"/>
    <dgm:cxn modelId="{C7F5D960-69FF-4B19-9A8C-47F16ECFE545}" type="presOf" srcId="{89C8757A-DC2B-454D-81EE-6162F2313A3C}" destId="{906F555B-EB3F-48BD-8B77-421E7E71830B}" srcOrd="0" destOrd="0" presId="urn:microsoft.com/office/officeart/2005/8/layout/chevron1"/>
    <dgm:cxn modelId="{FE611D47-6AF3-4F63-AFBB-30B28576CF13}" type="presOf" srcId="{3B7555BC-8CB4-411C-8F9B-3F5681E83E34}" destId="{9B0DCE2D-24F8-42D7-B33D-0F9F2BAE2326}" srcOrd="0" destOrd="0" presId="urn:microsoft.com/office/officeart/2005/8/layout/chevron1"/>
    <dgm:cxn modelId="{D3D90D6F-8790-4232-A053-765E702F61C3}" srcId="{9D47B5C1-CCC6-4689-BD81-BA91DE6A227A}" destId="{3B7555BC-8CB4-411C-8F9B-3F5681E83E34}" srcOrd="4" destOrd="0" parTransId="{499AC912-6246-42D8-9552-070610411D46}" sibTransId="{8AEFD562-934A-4173-A938-C08208666B58}"/>
    <dgm:cxn modelId="{50C6FC74-AA9F-449A-9C28-A4160D033978}" type="presOf" srcId="{9D47B5C1-CCC6-4689-BD81-BA91DE6A227A}" destId="{B376DB27-DA54-4C79-9C4F-7D7459276D4A}" srcOrd="0" destOrd="0" presId="urn:microsoft.com/office/officeart/2005/8/layout/chevron1"/>
    <dgm:cxn modelId="{98FE4F79-FDDC-4EB8-9D44-F5706F6A0A69}" srcId="{9D47B5C1-CCC6-4689-BD81-BA91DE6A227A}" destId="{EE5E2592-0106-4487-81E6-421EEB007CE6}" srcOrd="2" destOrd="0" parTransId="{3EB3F0FE-F44F-4D65-9BFB-A68FACB1988E}" sibTransId="{0DDAA56B-9202-44F4-9D81-96ED76D85A55}"/>
    <dgm:cxn modelId="{4A694D8B-ECCA-4888-96F6-99CECA8CD02C}" srcId="{9D47B5C1-CCC6-4689-BD81-BA91DE6A227A}" destId="{54789A33-104D-4C54-9F93-F94A07B5AF81}" srcOrd="5" destOrd="0" parTransId="{FCE3DEE3-5E7B-4BA9-B0E8-073C08925CAC}" sibTransId="{7002E5AD-F24E-47B1-B5FF-7BCC4A2ED5FC}"/>
    <dgm:cxn modelId="{33085AA4-019A-4190-83FB-5C2EA818A75C}" srcId="{9D47B5C1-CCC6-4689-BD81-BA91DE6A227A}" destId="{89C8757A-DC2B-454D-81EE-6162F2313A3C}" srcOrd="1" destOrd="0" parTransId="{E3F88290-46E7-4919-9FD9-E57756D4F663}" sibTransId="{90B2E453-4650-4A38-BCEC-A64DA77178BF}"/>
    <dgm:cxn modelId="{BAD829A7-60E1-401A-BF71-2BD7A56AB476}" srcId="{9D47B5C1-CCC6-4689-BD81-BA91DE6A227A}" destId="{5A8F0F50-FB2E-4A27-8E15-BC2E1BF38A39}" srcOrd="3" destOrd="0" parTransId="{51E9E63B-C3AD-4A63-BC19-B1A79419104F}" sibTransId="{28D8F554-0D4E-4556-B732-6DB7BA3EDEEA}"/>
    <dgm:cxn modelId="{8FAF15B6-E618-4607-9509-E2FAA9CECD04}" srcId="{9D47B5C1-CCC6-4689-BD81-BA91DE6A227A}" destId="{61114B96-5706-4220-80C3-1C87CA7813E5}" srcOrd="0" destOrd="0" parTransId="{AB5C8D23-8EFE-472F-BDE4-DD63E84DDD87}" sibTransId="{4D8C38A9-A715-43DA-B4C8-62E69BDC9EB1}"/>
    <dgm:cxn modelId="{073E9ED8-921E-4664-94E0-309CEE323536}" type="presOf" srcId="{54789A33-104D-4C54-9F93-F94A07B5AF81}" destId="{E1CDACA6-6973-4757-AF07-F5284BAFFEDE}" srcOrd="0" destOrd="0" presId="urn:microsoft.com/office/officeart/2005/8/layout/chevron1"/>
    <dgm:cxn modelId="{36E23BF5-9AB0-48BD-9545-C72445EA2FED}" srcId="{9D47B5C1-CCC6-4689-BD81-BA91DE6A227A}" destId="{318C5397-AEB2-41A0-9AF5-582AEC82B2F6}" srcOrd="6" destOrd="0" parTransId="{1DCDEBE9-2626-496A-956E-B5048E65B460}" sibTransId="{4B097B98-5D20-4905-82B9-DC57865B7C17}"/>
    <dgm:cxn modelId="{168B63F9-92D9-4FE7-9651-58D6063EACEC}" type="presOf" srcId="{5A8F0F50-FB2E-4A27-8E15-BC2E1BF38A39}" destId="{0C075AE5-F762-4A13-A0D5-8A7CEB4C3F33}" srcOrd="0" destOrd="0" presId="urn:microsoft.com/office/officeart/2005/8/layout/chevron1"/>
    <dgm:cxn modelId="{CF2831C8-064B-4B05-812A-9788898087C5}" type="presParOf" srcId="{B376DB27-DA54-4C79-9C4F-7D7459276D4A}" destId="{11251A1C-6247-44D1-921D-FC2916210EAB}" srcOrd="0" destOrd="0" presId="urn:microsoft.com/office/officeart/2005/8/layout/chevron1"/>
    <dgm:cxn modelId="{C3DFD3A5-7FD9-4E6E-ABF5-B717AC404309}" type="presParOf" srcId="{B376DB27-DA54-4C79-9C4F-7D7459276D4A}" destId="{DC48CB54-E148-4CEB-A021-F7C14850CCBF}" srcOrd="1" destOrd="0" presId="urn:microsoft.com/office/officeart/2005/8/layout/chevron1"/>
    <dgm:cxn modelId="{E7BACBB9-5204-431D-B8A4-38E7644521EC}" type="presParOf" srcId="{B376DB27-DA54-4C79-9C4F-7D7459276D4A}" destId="{906F555B-EB3F-48BD-8B77-421E7E71830B}" srcOrd="2" destOrd="0" presId="urn:microsoft.com/office/officeart/2005/8/layout/chevron1"/>
    <dgm:cxn modelId="{D039E2B5-18EA-4C0D-8B19-188F3BDAB034}" type="presParOf" srcId="{B376DB27-DA54-4C79-9C4F-7D7459276D4A}" destId="{123E9819-2551-449C-9458-727A92660B67}" srcOrd="3" destOrd="0" presId="urn:microsoft.com/office/officeart/2005/8/layout/chevron1"/>
    <dgm:cxn modelId="{1AA9E706-166F-4A9B-8663-BB6B748E4403}" type="presParOf" srcId="{B376DB27-DA54-4C79-9C4F-7D7459276D4A}" destId="{F2BF1301-A235-4B8C-93A5-84390FCA5578}" srcOrd="4" destOrd="0" presId="urn:microsoft.com/office/officeart/2005/8/layout/chevron1"/>
    <dgm:cxn modelId="{1735A382-83E4-41B9-B3E4-083927DADA95}" type="presParOf" srcId="{B376DB27-DA54-4C79-9C4F-7D7459276D4A}" destId="{1BD450EE-F234-4C6D-92F0-D71ACAEFA099}" srcOrd="5" destOrd="0" presId="urn:microsoft.com/office/officeart/2005/8/layout/chevron1"/>
    <dgm:cxn modelId="{662F6472-9435-4BB7-82E0-AE8234880ED0}" type="presParOf" srcId="{B376DB27-DA54-4C79-9C4F-7D7459276D4A}" destId="{0C075AE5-F762-4A13-A0D5-8A7CEB4C3F33}" srcOrd="6" destOrd="0" presId="urn:microsoft.com/office/officeart/2005/8/layout/chevron1"/>
    <dgm:cxn modelId="{76578FF0-DAE1-4738-95AF-7047E64CA449}" type="presParOf" srcId="{B376DB27-DA54-4C79-9C4F-7D7459276D4A}" destId="{464D34E7-AF68-4544-B403-C9147D0DE8B9}" srcOrd="7" destOrd="0" presId="urn:microsoft.com/office/officeart/2005/8/layout/chevron1"/>
    <dgm:cxn modelId="{F7E79833-CF6E-4648-A7C8-555A0C582EF7}" type="presParOf" srcId="{B376DB27-DA54-4C79-9C4F-7D7459276D4A}" destId="{9B0DCE2D-24F8-42D7-B33D-0F9F2BAE2326}" srcOrd="8" destOrd="0" presId="urn:microsoft.com/office/officeart/2005/8/layout/chevron1"/>
    <dgm:cxn modelId="{591FDB3B-253C-4B2E-9769-B6D73A054247}" type="presParOf" srcId="{B376DB27-DA54-4C79-9C4F-7D7459276D4A}" destId="{8417E67A-360B-4B92-A21D-86B39E97A197}" srcOrd="9" destOrd="0" presId="urn:microsoft.com/office/officeart/2005/8/layout/chevron1"/>
    <dgm:cxn modelId="{B2199AED-A4F3-4EF0-853B-3FDF2287E585}" type="presParOf" srcId="{B376DB27-DA54-4C79-9C4F-7D7459276D4A}" destId="{E1CDACA6-6973-4757-AF07-F5284BAFFEDE}" srcOrd="10" destOrd="0" presId="urn:microsoft.com/office/officeart/2005/8/layout/chevron1"/>
    <dgm:cxn modelId="{01973824-FB60-44AA-822A-6717DFCAC770}" type="presParOf" srcId="{B376DB27-DA54-4C79-9C4F-7D7459276D4A}" destId="{039AC5E3-3917-40D7-A1F3-DC3E7E51720E}" srcOrd="11" destOrd="0" presId="urn:microsoft.com/office/officeart/2005/8/layout/chevron1"/>
    <dgm:cxn modelId="{345DE0DF-EC37-4B7B-BD08-01C5410554BA}" type="presParOf" srcId="{B376DB27-DA54-4C79-9C4F-7D7459276D4A}" destId="{BA37754E-96C0-4700-89C5-5E80E0A3A18F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47B5C1-CCC6-4689-BD81-BA91DE6A227A}" type="doc">
      <dgm:prSet loTypeId="urn:microsoft.com/office/officeart/2005/8/layout/chevron1" loCatId="process" qsTypeId="urn:microsoft.com/office/officeart/2005/8/quickstyle/simple3" qsCatId="simple" csTypeId="urn:microsoft.com/office/officeart/2005/8/colors/accent2_1" csCatId="accent2" phldr="1"/>
      <dgm:spPr/>
    </dgm:pt>
    <dgm:pt modelId="{61114B96-5706-4220-80C3-1C87CA7813E5}">
      <dgm:prSet phldrT="[Text]" custT="1"/>
      <dgm:spPr/>
      <dgm:t>
        <a:bodyPr/>
        <a:lstStyle/>
        <a:p>
          <a:pPr algn="ctr"/>
          <a:r>
            <a:rPr lang="en-US" sz="700"/>
            <a:t>Weld or braze interface plate and cooling strip</a:t>
          </a:r>
        </a:p>
      </dgm:t>
    </dgm:pt>
    <dgm:pt modelId="{AB5C8D23-8EFE-472F-BDE4-DD63E84DDD87}" type="parTrans" cxnId="{8FAF15B6-E618-4607-9509-E2FAA9CECD04}">
      <dgm:prSet/>
      <dgm:spPr/>
      <dgm:t>
        <a:bodyPr/>
        <a:lstStyle/>
        <a:p>
          <a:pPr algn="ctr"/>
          <a:endParaRPr lang="en-US" sz="2000"/>
        </a:p>
      </dgm:t>
    </dgm:pt>
    <dgm:pt modelId="{4D8C38A9-A715-43DA-B4C8-62E69BDC9EB1}" type="sibTrans" cxnId="{8FAF15B6-E618-4607-9509-E2FAA9CECD04}">
      <dgm:prSet/>
      <dgm:spPr/>
      <dgm:t>
        <a:bodyPr/>
        <a:lstStyle/>
        <a:p>
          <a:pPr algn="ctr"/>
          <a:endParaRPr lang="en-US" sz="2000"/>
        </a:p>
      </dgm:t>
    </dgm:pt>
    <dgm:pt modelId="{89C8757A-DC2B-454D-81EE-6162F2313A3C}">
      <dgm:prSet phldrT="[Text]" custT="1"/>
      <dgm:spPr/>
      <dgm:t>
        <a:bodyPr/>
        <a:lstStyle/>
        <a:p>
          <a:pPr algn="ctr"/>
          <a:r>
            <a:rPr lang="en-US" sz="700"/>
            <a:t>Braze interface plate-cooling strip subassmbly to the tungsten absorber </a:t>
          </a:r>
        </a:p>
      </dgm:t>
    </dgm:pt>
    <dgm:pt modelId="{E3F88290-46E7-4919-9FD9-E57756D4F663}" type="parTrans" cxnId="{33085AA4-019A-4190-83FB-5C2EA818A75C}">
      <dgm:prSet/>
      <dgm:spPr/>
      <dgm:t>
        <a:bodyPr/>
        <a:lstStyle/>
        <a:p>
          <a:pPr algn="ctr"/>
          <a:endParaRPr lang="en-US" sz="2000"/>
        </a:p>
      </dgm:t>
    </dgm:pt>
    <dgm:pt modelId="{90B2E453-4650-4A38-BCEC-A64DA77178BF}" type="sibTrans" cxnId="{33085AA4-019A-4190-83FB-5C2EA818A75C}">
      <dgm:prSet/>
      <dgm:spPr/>
      <dgm:t>
        <a:bodyPr/>
        <a:lstStyle/>
        <a:p>
          <a:pPr algn="ctr"/>
          <a:endParaRPr lang="en-US" sz="2000"/>
        </a:p>
      </dgm:t>
    </dgm:pt>
    <dgm:pt modelId="{318C5397-AEB2-41A0-9AF5-582AEC82B2F6}">
      <dgm:prSet phldrT="[Text]" custT="1"/>
      <dgm:spPr/>
      <dgm:t>
        <a:bodyPr/>
        <a:lstStyle/>
        <a:p>
          <a:pPr algn="ctr"/>
          <a:r>
            <a:rPr lang="en-US" sz="700"/>
            <a:t>Packaging</a:t>
          </a:r>
        </a:p>
      </dgm:t>
    </dgm:pt>
    <dgm:pt modelId="{1DCDEBE9-2626-496A-956E-B5048E65B460}" type="parTrans" cxnId="{36E23BF5-9AB0-48BD-9545-C72445EA2FED}">
      <dgm:prSet/>
      <dgm:spPr/>
      <dgm:t>
        <a:bodyPr/>
        <a:lstStyle/>
        <a:p>
          <a:pPr algn="ctr"/>
          <a:endParaRPr lang="en-US" sz="2000"/>
        </a:p>
      </dgm:t>
    </dgm:pt>
    <dgm:pt modelId="{4B097B98-5D20-4905-82B9-DC57865B7C17}" type="sibTrans" cxnId="{36E23BF5-9AB0-48BD-9545-C72445EA2FED}">
      <dgm:prSet/>
      <dgm:spPr/>
      <dgm:t>
        <a:bodyPr/>
        <a:lstStyle/>
        <a:p>
          <a:pPr algn="ctr"/>
          <a:endParaRPr lang="en-US" sz="2000"/>
        </a:p>
      </dgm:t>
    </dgm:pt>
    <dgm:pt modelId="{3B7555BC-8CB4-411C-8F9B-3F5681E83E34}">
      <dgm:prSet phldrT="[Text]" custT="1"/>
      <dgm:spPr/>
      <dgm:t>
        <a:bodyPr/>
        <a:lstStyle/>
        <a:p>
          <a:pPr algn="ctr"/>
          <a:r>
            <a:rPr lang="en-US" sz="700"/>
            <a:t>Quality control</a:t>
          </a:r>
        </a:p>
      </dgm:t>
    </dgm:pt>
    <dgm:pt modelId="{8AEFD562-934A-4173-A938-C08208666B58}" type="sibTrans" cxnId="{D3D90D6F-8790-4232-A053-765E702F61C3}">
      <dgm:prSet/>
      <dgm:spPr/>
      <dgm:t>
        <a:bodyPr/>
        <a:lstStyle/>
        <a:p>
          <a:pPr algn="ctr"/>
          <a:endParaRPr lang="en-US" sz="2000"/>
        </a:p>
      </dgm:t>
    </dgm:pt>
    <dgm:pt modelId="{499AC912-6246-42D8-9552-070610411D46}" type="parTrans" cxnId="{D3D90D6F-8790-4232-A053-765E702F61C3}">
      <dgm:prSet/>
      <dgm:spPr/>
      <dgm:t>
        <a:bodyPr/>
        <a:lstStyle/>
        <a:p>
          <a:pPr algn="ctr"/>
          <a:endParaRPr lang="en-US" sz="2000"/>
        </a:p>
      </dgm:t>
    </dgm:pt>
    <dgm:pt modelId="{B376DB27-DA54-4C79-9C4F-7D7459276D4A}" type="pres">
      <dgm:prSet presAssocID="{9D47B5C1-CCC6-4689-BD81-BA91DE6A227A}" presName="Name0" presStyleCnt="0">
        <dgm:presLayoutVars>
          <dgm:dir/>
          <dgm:animLvl val="lvl"/>
          <dgm:resizeHandles val="exact"/>
        </dgm:presLayoutVars>
      </dgm:prSet>
      <dgm:spPr/>
    </dgm:pt>
    <dgm:pt modelId="{11251A1C-6247-44D1-921D-FC2916210EAB}" type="pres">
      <dgm:prSet presAssocID="{61114B96-5706-4220-80C3-1C87CA7813E5}" presName="parTxOnly" presStyleLbl="node1" presStyleIdx="0" presStyleCnt="4" custScaleX="162604" custScaleY="112357">
        <dgm:presLayoutVars>
          <dgm:chMax val="0"/>
          <dgm:chPref val="0"/>
          <dgm:bulletEnabled val="1"/>
        </dgm:presLayoutVars>
      </dgm:prSet>
      <dgm:spPr/>
    </dgm:pt>
    <dgm:pt modelId="{DC48CB54-E148-4CEB-A021-F7C14850CCBF}" type="pres">
      <dgm:prSet presAssocID="{4D8C38A9-A715-43DA-B4C8-62E69BDC9EB1}" presName="parTxOnlySpace" presStyleCnt="0"/>
      <dgm:spPr/>
    </dgm:pt>
    <dgm:pt modelId="{906F555B-EB3F-48BD-8B77-421E7E71830B}" type="pres">
      <dgm:prSet presAssocID="{89C8757A-DC2B-454D-81EE-6162F2313A3C}" presName="parTxOnly" presStyleLbl="node1" presStyleIdx="1" presStyleCnt="4" custScaleX="301533" custScaleY="111477">
        <dgm:presLayoutVars>
          <dgm:chMax val="0"/>
          <dgm:chPref val="0"/>
          <dgm:bulletEnabled val="1"/>
        </dgm:presLayoutVars>
      </dgm:prSet>
      <dgm:spPr/>
    </dgm:pt>
    <dgm:pt modelId="{123E9819-2551-449C-9458-727A92660B67}" type="pres">
      <dgm:prSet presAssocID="{90B2E453-4650-4A38-BCEC-A64DA77178BF}" presName="parTxOnlySpace" presStyleCnt="0"/>
      <dgm:spPr/>
    </dgm:pt>
    <dgm:pt modelId="{9B0DCE2D-24F8-42D7-B33D-0F9F2BAE2326}" type="pres">
      <dgm:prSet presAssocID="{3B7555BC-8CB4-411C-8F9B-3F5681E83E34}" presName="parTxOnly" presStyleLbl="node1" presStyleIdx="2" presStyleCnt="4" custScaleX="125136" custScaleY="112987">
        <dgm:presLayoutVars>
          <dgm:chMax val="0"/>
          <dgm:chPref val="0"/>
          <dgm:bulletEnabled val="1"/>
        </dgm:presLayoutVars>
      </dgm:prSet>
      <dgm:spPr/>
    </dgm:pt>
    <dgm:pt modelId="{8417E67A-360B-4B92-A21D-86B39E97A197}" type="pres">
      <dgm:prSet presAssocID="{8AEFD562-934A-4173-A938-C08208666B58}" presName="parTxOnlySpace" presStyleCnt="0"/>
      <dgm:spPr/>
    </dgm:pt>
    <dgm:pt modelId="{BA37754E-96C0-4700-89C5-5E80E0A3A18F}" type="pres">
      <dgm:prSet presAssocID="{318C5397-AEB2-41A0-9AF5-582AEC82B2F6}" presName="parTxOnly" presStyleLbl="node1" presStyleIdx="3" presStyleCnt="4" custScaleY="112743">
        <dgm:presLayoutVars>
          <dgm:chMax val="0"/>
          <dgm:chPref val="0"/>
          <dgm:bulletEnabled val="1"/>
        </dgm:presLayoutVars>
      </dgm:prSet>
      <dgm:spPr/>
    </dgm:pt>
  </dgm:ptLst>
  <dgm:cxnLst>
    <dgm:cxn modelId="{54054D0B-73A8-4DE7-9983-97C5876AD2EC}" type="presOf" srcId="{61114B96-5706-4220-80C3-1C87CA7813E5}" destId="{11251A1C-6247-44D1-921D-FC2916210EAB}" srcOrd="0" destOrd="0" presId="urn:microsoft.com/office/officeart/2005/8/layout/chevron1"/>
    <dgm:cxn modelId="{D3B7CE0E-562D-4149-B3F6-4EDA927BCF42}" type="presOf" srcId="{318C5397-AEB2-41A0-9AF5-582AEC82B2F6}" destId="{BA37754E-96C0-4700-89C5-5E80E0A3A18F}" srcOrd="0" destOrd="0" presId="urn:microsoft.com/office/officeart/2005/8/layout/chevron1"/>
    <dgm:cxn modelId="{C7F5D960-69FF-4B19-9A8C-47F16ECFE545}" type="presOf" srcId="{89C8757A-DC2B-454D-81EE-6162F2313A3C}" destId="{906F555B-EB3F-48BD-8B77-421E7E71830B}" srcOrd="0" destOrd="0" presId="urn:microsoft.com/office/officeart/2005/8/layout/chevron1"/>
    <dgm:cxn modelId="{FE611D47-6AF3-4F63-AFBB-30B28576CF13}" type="presOf" srcId="{3B7555BC-8CB4-411C-8F9B-3F5681E83E34}" destId="{9B0DCE2D-24F8-42D7-B33D-0F9F2BAE2326}" srcOrd="0" destOrd="0" presId="urn:microsoft.com/office/officeart/2005/8/layout/chevron1"/>
    <dgm:cxn modelId="{D3D90D6F-8790-4232-A053-765E702F61C3}" srcId="{9D47B5C1-CCC6-4689-BD81-BA91DE6A227A}" destId="{3B7555BC-8CB4-411C-8F9B-3F5681E83E34}" srcOrd="2" destOrd="0" parTransId="{499AC912-6246-42D8-9552-070610411D46}" sibTransId="{8AEFD562-934A-4173-A938-C08208666B58}"/>
    <dgm:cxn modelId="{50C6FC74-AA9F-449A-9C28-A4160D033978}" type="presOf" srcId="{9D47B5C1-CCC6-4689-BD81-BA91DE6A227A}" destId="{B376DB27-DA54-4C79-9C4F-7D7459276D4A}" srcOrd="0" destOrd="0" presId="urn:microsoft.com/office/officeart/2005/8/layout/chevron1"/>
    <dgm:cxn modelId="{33085AA4-019A-4190-83FB-5C2EA818A75C}" srcId="{9D47B5C1-CCC6-4689-BD81-BA91DE6A227A}" destId="{89C8757A-DC2B-454D-81EE-6162F2313A3C}" srcOrd="1" destOrd="0" parTransId="{E3F88290-46E7-4919-9FD9-E57756D4F663}" sibTransId="{90B2E453-4650-4A38-BCEC-A64DA77178BF}"/>
    <dgm:cxn modelId="{8FAF15B6-E618-4607-9509-E2FAA9CECD04}" srcId="{9D47B5C1-CCC6-4689-BD81-BA91DE6A227A}" destId="{61114B96-5706-4220-80C3-1C87CA7813E5}" srcOrd="0" destOrd="0" parTransId="{AB5C8D23-8EFE-472F-BDE4-DD63E84DDD87}" sibTransId="{4D8C38A9-A715-43DA-B4C8-62E69BDC9EB1}"/>
    <dgm:cxn modelId="{36E23BF5-9AB0-48BD-9545-C72445EA2FED}" srcId="{9D47B5C1-CCC6-4689-BD81-BA91DE6A227A}" destId="{318C5397-AEB2-41A0-9AF5-582AEC82B2F6}" srcOrd="3" destOrd="0" parTransId="{1DCDEBE9-2626-496A-956E-B5048E65B460}" sibTransId="{4B097B98-5D20-4905-82B9-DC57865B7C17}"/>
    <dgm:cxn modelId="{CF2831C8-064B-4B05-812A-9788898087C5}" type="presParOf" srcId="{B376DB27-DA54-4C79-9C4F-7D7459276D4A}" destId="{11251A1C-6247-44D1-921D-FC2916210EAB}" srcOrd="0" destOrd="0" presId="urn:microsoft.com/office/officeart/2005/8/layout/chevron1"/>
    <dgm:cxn modelId="{C3DFD3A5-7FD9-4E6E-ABF5-B717AC404309}" type="presParOf" srcId="{B376DB27-DA54-4C79-9C4F-7D7459276D4A}" destId="{DC48CB54-E148-4CEB-A021-F7C14850CCBF}" srcOrd="1" destOrd="0" presId="urn:microsoft.com/office/officeart/2005/8/layout/chevron1"/>
    <dgm:cxn modelId="{E7BACBB9-5204-431D-B8A4-38E7644521EC}" type="presParOf" srcId="{B376DB27-DA54-4C79-9C4F-7D7459276D4A}" destId="{906F555B-EB3F-48BD-8B77-421E7E71830B}" srcOrd="2" destOrd="0" presId="urn:microsoft.com/office/officeart/2005/8/layout/chevron1"/>
    <dgm:cxn modelId="{D039E2B5-18EA-4C0D-8B19-188F3BDAB034}" type="presParOf" srcId="{B376DB27-DA54-4C79-9C4F-7D7459276D4A}" destId="{123E9819-2551-449C-9458-727A92660B67}" srcOrd="3" destOrd="0" presId="urn:microsoft.com/office/officeart/2005/8/layout/chevron1"/>
    <dgm:cxn modelId="{F7E79833-CF6E-4648-A7C8-555A0C582EF7}" type="presParOf" srcId="{B376DB27-DA54-4C79-9C4F-7D7459276D4A}" destId="{9B0DCE2D-24F8-42D7-B33D-0F9F2BAE2326}" srcOrd="4" destOrd="0" presId="urn:microsoft.com/office/officeart/2005/8/layout/chevron1"/>
    <dgm:cxn modelId="{591FDB3B-253C-4B2E-9769-B6D73A054247}" type="presParOf" srcId="{B376DB27-DA54-4C79-9C4F-7D7459276D4A}" destId="{8417E67A-360B-4B92-A21D-86B39E97A197}" srcOrd="5" destOrd="0" presId="urn:microsoft.com/office/officeart/2005/8/layout/chevron1"/>
    <dgm:cxn modelId="{345DE0DF-EC37-4B7B-BD08-01C5410554BA}" type="presParOf" srcId="{B376DB27-DA54-4C79-9C4F-7D7459276D4A}" destId="{BA37754E-96C0-4700-89C5-5E80E0A3A18F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47B5C1-CCC6-4689-BD81-BA91DE6A227A}" type="doc">
      <dgm:prSet loTypeId="urn:microsoft.com/office/officeart/2005/8/layout/chevron1" loCatId="process" qsTypeId="urn:microsoft.com/office/officeart/2005/8/quickstyle/simple3" qsCatId="simple" csTypeId="urn:microsoft.com/office/officeart/2005/8/colors/accent2_1" csCatId="accent2" phldr="1"/>
      <dgm:spPr/>
    </dgm:pt>
    <dgm:pt modelId="{61114B96-5706-4220-80C3-1C87CA7813E5}">
      <dgm:prSet phldrT="[Text]" custT="1"/>
      <dgm:spPr/>
      <dgm:t>
        <a:bodyPr/>
        <a:lstStyle/>
        <a:p>
          <a:r>
            <a:rPr lang="en-US" sz="700"/>
            <a:t>Machining of electrodes</a:t>
          </a:r>
        </a:p>
      </dgm:t>
    </dgm:pt>
    <dgm:pt modelId="{AB5C8D23-8EFE-472F-BDE4-DD63E84DDD87}" type="parTrans" cxnId="{8FAF15B6-E618-4607-9509-E2FAA9CECD04}">
      <dgm:prSet/>
      <dgm:spPr/>
      <dgm:t>
        <a:bodyPr/>
        <a:lstStyle/>
        <a:p>
          <a:endParaRPr lang="en-US" sz="2000"/>
        </a:p>
      </dgm:t>
    </dgm:pt>
    <dgm:pt modelId="{4D8C38A9-A715-43DA-B4C8-62E69BDC9EB1}" type="sibTrans" cxnId="{8FAF15B6-E618-4607-9509-E2FAA9CECD04}">
      <dgm:prSet/>
      <dgm:spPr/>
      <dgm:t>
        <a:bodyPr/>
        <a:lstStyle/>
        <a:p>
          <a:endParaRPr lang="en-US" sz="2000"/>
        </a:p>
      </dgm:t>
    </dgm:pt>
    <dgm:pt modelId="{89C8757A-DC2B-454D-81EE-6162F2313A3C}">
      <dgm:prSet phldrT="[Text]" custT="1"/>
      <dgm:spPr/>
      <dgm:t>
        <a:bodyPr/>
        <a:lstStyle/>
        <a:p>
          <a:r>
            <a:rPr lang="en-US" sz="700"/>
            <a:t>Cleaning of parts</a:t>
          </a:r>
        </a:p>
      </dgm:t>
    </dgm:pt>
    <dgm:pt modelId="{E3F88290-46E7-4919-9FD9-E57756D4F663}" type="parTrans" cxnId="{33085AA4-019A-4190-83FB-5C2EA818A75C}">
      <dgm:prSet/>
      <dgm:spPr/>
      <dgm:t>
        <a:bodyPr/>
        <a:lstStyle/>
        <a:p>
          <a:endParaRPr lang="en-US" sz="2000"/>
        </a:p>
      </dgm:t>
    </dgm:pt>
    <dgm:pt modelId="{90B2E453-4650-4A38-BCEC-A64DA77178BF}" type="sibTrans" cxnId="{33085AA4-019A-4190-83FB-5C2EA818A75C}">
      <dgm:prSet/>
      <dgm:spPr/>
      <dgm:t>
        <a:bodyPr/>
        <a:lstStyle/>
        <a:p>
          <a:endParaRPr lang="en-US" sz="2000"/>
        </a:p>
      </dgm:t>
    </dgm:pt>
    <dgm:pt modelId="{EE5E2592-0106-4487-81E6-421EEB007CE6}">
      <dgm:prSet phldrT="[Text]" custT="1"/>
      <dgm:spPr/>
      <dgm:t>
        <a:bodyPr/>
        <a:lstStyle/>
        <a:p>
          <a:r>
            <a:rPr lang="en-US" sz="700"/>
            <a:t>Metrological</a:t>
          </a:r>
        </a:p>
        <a:p>
          <a:r>
            <a:rPr lang="en-US" sz="700"/>
            <a:t>control</a:t>
          </a:r>
        </a:p>
      </dgm:t>
    </dgm:pt>
    <dgm:pt modelId="{3EB3F0FE-F44F-4D65-9BFB-A68FACB1988E}" type="parTrans" cxnId="{98FE4F79-FDDC-4EB8-9D44-F5706F6A0A69}">
      <dgm:prSet/>
      <dgm:spPr/>
      <dgm:t>
        <a:bodyPr/>
        <a:lstStyle/>
        <a:p>
          <a:endParaRPr lang="en-US" sz="2000"/>
        </a:p>
      </dgm:t>
    </dgm:pt>
    <dgm:pt modelId="{0DDAA56B-9202-44F4-9D81-96ED76D85A55}" type="sibTrans" cxnId="{98FE4F79-FDDC-4EB8-9D44-F5706F6A0A69}">
      <dgm:prSet/>
      <dgm:spPr/>
      <dgm:t>
        <a:bodyPr/>
        <a:lstStyle/>
        <a:p>
          <a:endParaRPr lang="en-US" sz="2000"/>
        </a:p>
      </dgm:t>
    </dgm:pt>
    <dgm:pt modelId="{5A8F0F50-FB2E-4A27-8E15-BC2E1BF38A39}">
      <dgm:prSet phldrT="[Text]" custT="1"/>
      <dgm:spPr/>
      <dgm:t>
        <a:bodyPr/>
        <a:lstStyle/>
        <a:p>
          <a:r>
            <a:rPr lang="en-US" sz="700" dirty="0"/>
            <a:t>Gold flash/Copper coating</a:t>
          </a:r>
        </a:p>
      </dgm:t>
    </dgm:pt>
    <dgm:pt modelId="{51E9E63B-C3AD-4A63-BC19-B1A79419104F}" type="parTrans" cxnId="{BAD829A7-60E1-401A-BF71-2BD7A56AB476}">
      <dgm:prSet/>
      <dgm:spPr/>
      <dgm:t>
        <a:bodyPr/>
        <a:lstStyle/>
        <a:p>
          <a:endParaRPr lang="en-US" sz="2000"/>
        </a:p>
      </dgm:t>
    </dgm:pt>
    <dgm:pt modelId="{28D8F554-0D4E-4556-B732-6DB7BA3EDEEA}" type="sibTrans" cxnId="{BAD829A7-60E1-401A-BF71-2BD7A56AB476}">
      <dgm:prSet/>
      <dgm:spPr/>
      <dgm:t>
        <a:bodyPr/>
        <a:lstStyle/>
        <a:p>
          <a:endParaRPr lang="en-US" sz="2000"/>
        </a:p>
      </dgm:t>
    </dgm:pt>
    <dgm:pt modelId="{3B7555BC-8CB4-411C-8F9B-3F5681E83E34}">
      <dgm:prSet phldrT="[Text]" custT="1"/>
      <dgm:spPr/>
      <dgm:t>
        <a:bodyPr/>
        <a:lstStyle/>
        <a:p>
          <a:r>
            <a:rPr lang="en-US" sz="700"/>
            <a:t>Coating control</a:t>
          </a:r>
        </a:p>
      </dgm:t>
    </dgm:pt>
    <dgm:pt modelId="{499AC912-6246-42D8-9552-070610411D46}" type="parTrans" cxnId="{D3D90D6F-8790-4232-A053-765E702F61C3}">
      <dgm:prSet/>
      <dgm:spPr/>
      <dgm:t>
        <a:bodyPr/>
        <a:lstStyle/>
        <a:p>
          <a:endParaRPr lang="en-US" sz="2000"/>
        </a:p>
      </dgm:t>
    </dgm:pt>
    <dgm:pt modelId="{8AEFD562-934A-4173-A938-C08208666B58}" type="sibTrans" cxnId="{D3D90D6F-8790-4232-A053-765E702F61C3}">
      <dgm:prSet/>
      <dgm:spPr/>
      <dgm:t>
        <a:bodyPr/>
        <a:lstStyle/>
        <a:p>
          <a:endParaRPr lang="en-US" sz="2000"/>
        </a:p>
      </dgm:t>
    </dgm:pt>
    <dgm:pt modelId="{318C5397-AEB2-41A0-9AF5-582AEC82B2F6}">
      <dgm:prSet phldrT="[Text]" custT="1"/>
      <dgm:spPr/>
      <dgm:t>
        <a:bodyPr/>
        <a:lstStyle/>
        <a:p>
          <a:r>
            <a:rPr lang="en-US" sz="700"/>
            <a:t>Packaging</a:t>
          </a:r>
        </a:p>
      </dgm:t>
    </dgm:pt>
    <dgm:pt modelId="{1DCDEBE9-2626-496A-956E-B5048E65B460}" type="parTrans" cxnId="{36E23BF5-9AB0-48BD-9545-C72445EA2FED}">
      <dgm:prSet/>
      <dgm:spPr/>
      <dgm:t>
        <a:bodyPr/>
        <a:lstStyle/>
        <a:p>
          <a:endParaRPr lang="en-US" sz="2000"/>
        </a:p>
      </dgm:t>
    </dgm:pt>
    <dgm:pt modelId="{4B097B98-5D20-4905-82B9-DC57865B7C17}" type="sibTrans" cxnId="{36E23BF5-9AB0-48BD-9545-C72445EA2FED}">
      <dgm:prSet/>
      <dgm:spPr/>
      <dgm:t>
        <a:bodyPr/>
        <a:lstStyle/>
        <a:p>
          <a:endParaRPr lang="en-US" sz="2000"/>
        </a:p>
      </dgm:t>
    </dgm:pt>
    <dgm:pt modelId="{54789A33-104D-4C54-9F93-F94A07B5AF81}">
      <dgm:prSet phldrT="[Text]" custT="1"/>
      <dgm:spPr/>
      <dgm:t>
        <a:bodyPr/>
        <a:lstStyle/>
        <a:p>
          <a:r>
            <a:rPr lang="en-US" sz="700"/>
            <a:t>ACc</a:t>
          </a:r>
        </a:p>
      </dgm:t>
    </dgm:pt>
    <dgm:pt modelId="{FCE3DEE3-5E7B-4BA9-B0E8-073C08925CAC}" type="parTrans" cxnId="{4A694D8B-ECCA-4888-96F6-99CECA8CD02C}">
      <dgm:prSet/>
      <dgm:spPr/>
      <dgm:t>
        <a:bodyPr/>
        <a:lstStyle/>
        <a:p>
          <a:endParaRPr lang="en-US"/>
        </a:p>
      </dgm:t>
    </dgm:pt>
    <dgm:pt modelId="{7002E5AD-F24E-47B1-B5FF-7BCC4A2ED5FC}" type="sibTrans" cxnId="{4A694D8B-ECCA-4888-96F6-99CECA8CD02C}">
      <dgm:prSet/>
      <dgm:spPr/>
      <dgm:t>
        <a:bodyPr/>
        <a:lstStyle/>
        <a:p>
          <a:endParaRPr lang="en-US"/>
        </a:p>
      </dgm:t>
    </dgm:pt>
    <dgm:pt modelId="{B376DB27-DA54-4C79-9C4F-7D7459276D4A}" type="pres">
      <dgm:prSet presAssocID="{9D47B5C1-CCC6-4689-BD81-BA91DE6A227A}" presName="Name0" presStyleCnt="0">
        <dgm:presLayoutVars>
          <dgm:dir/>
          <dgm:animLvl val="lvl"/>
          <dgm:resizeHandles val="exact"/>
        </dgm:presLayoutVars>
      </dgm:prSet>
      <dgm:spPr/>
    </dgm:pt>
    <dgm:pt modelId="{11251A1C-6247-44D1-921D-FC2916210EAB}" type="pres">
      <dgm:prSet presAssocID="{61114B96-5706-4220-80C3-1C87CA7813E5}" presName="parTxOnly" presStyleLbl="node1" presStyleIdx="0" presStyleCnt="7" custScaleX="162604" custScaleY="112357">
        <dgm:presLayoutVars>
          <dgm:chMax val="0"/>
          <dgm:chPref val="0"/>
          <dgm:bulletEnabled val="1"/>
        </dgm:presLayoutVars>
      </dgm:prSet>
      <dgm:spPr/>
    </dgm:pt>
    <dgm:pt modelId="{DC48CB54-E148-4CEB-A021-F7C14850CCBF}" type="pres">
      <dgm:prSet presAssocID="{4D8C38A9-A715-43DA-B4C8-62E69BDC9EB1}" presName="parTxOnlySpace" presStyleCnt="0"/>
      <dgm:spPr/>
    </dgm:pt>
    <dgm:pt modelId="{906F555B-EB3F-48BD-8B77-421E7E71830B}" type="pres">
      <dgm:prSet presAssocID="{89C8757A-DC2B-454D-81EE-6162F2313A3C}" presName="parTxOnly" presStyleLbl="node1" presStyleIdx="1" presStyleCnt="7" custScaleY="111477">
        <dgm:presLayoutVars>
          <dgm:chMax val="0"/>
          <dgm:chPref val="0"/>
          <dgm:bulletEnabled val="1"/>
        </dgm:presLayoutVars>
      </dgm:prSet>
      <dgm:spPr/>
    </dgm:pt>
    <dgm:pt modelId="{123E9819-2551-449C-9458-727A92660B67}" type="pres">
      <dgm:prSet presAssocID="{90B2E453-4650-4A38-BCEC-A64DA77178BF}" presName="parTxOnlySpace" presStyleCnt="0"/>
      <dgm:spPr/>
    </dgm:pt>
    <dgm:pt modelId="{F2BF1301-A235-4B8C-93A5-84390FCA5578}" type="pres">
      <dgm:prSet presAssocID="{EE5E2592-0106-4487-81E6-421EEB007CE6}" presName="parTxOnly" presStyleLbl="node1" presStyleIdx="2" presStyleCnt="7" custScaleX="124174">
        <dgm:presLayoutVars>
          <dgm:chMax val="0"/>
          <dgm:chPref val="0"/>
          <dgm:bulletEnabled val="1"/>
        </dgm:presLayoutVars>
      </dgm:prSet>
      <dgm:spPr/>
    </dgm:pt>
    <dgm:pt modelId="{1BD450EE-F234-4C6D-92F0-D71ACAEFA099}" type="pres">
      <dgm:prSet presAssocID="{0DDAA56B-9202-44F4-9D81-96ED76D85A55}" presName="parTxOnlySpace" presStyleCnt="0"/>
      <dgm:spPr/>
    </dgm:pt>
    <dgm:pt modelId="{0C075AE5-F762-4A13-A0D5-8A7CEB4C3F33}" type="pres">
      <dgm:prSet presAssocID="{5A8F0F50-FB2E-4A27-8E15-BC2E1BF38A39}" presName="parTxOnly" presStyleLbl="node1" presStyleIdx="3" presStyleCnt="7" custScaleX="115226">
        <dgm:presLayoutVars>
          <dgm:chMax val="0"/>
          <dgm:chPref val="0"/>
          <dgm:bulletEnabled val="1"/>
        </dgm:presLayoutVars>
      </dgm:prSet>
      <dgm:spPr/>
    </dgm:pt>
    <dgm:pt modelId="{464D34E7-AF68-4544-B403-C9147D0DE8B9}" type="pres">
      <dgm:prSet presAssocID="{28D8F554-0D4E-4556-B732-6DB7BA3EDEEA}" presName="parTxOnlySpace" presStyleCnt="0"/>
      <dgm:spPr/>
    </dgm:pt>
    <dgm:pt modelId="{9B0DCE2D-24F8-42D7-B33D-0F9F2BAE2326}" type="pres">
      <dgm:prSet presAssocID="{3B7555BC-8CB4-411C-8F9B-3F5681E83E34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8417E67A-360B-4B92-A21D-86B39E97A197}" type="pres">
      <dgm:prSet presAssocID="{8AEFD562-934A-4173-A938-C08208666B58}" presName="parTxOnlySpace" presStyleCnt="0"/>
      <dgm:spPr/>
    </dgm:pt>
    <dgm:pt modelId="{E1CDACA6-6973-4757-AF07-F5284BAFFEDE}" type="pres">
      <dgm:prSet presAssocID="{54789A33-104D-4C54-9F93-F94A07B5AF81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039AC5E3-3917-40D7-A1F3-DC3E7E51720E}" type="pres">
      <dgm:prSet presAssocID="{7002E5AD-F24E-47B1-B5FF-7BCC4A2ED5FC}" presName="parTxOnlySpace" presStyleCnt="0"/>
      <dgm:spPr/>
    </dgm:pt>
    <dgm:pt modelId="{BA37754E-96C0-4700-89C5-5E80E0A3A18F}" type="pres">
      <dgm:prSet presAssocID="{318C5397-AEB2-41A0-9AF5-582AEC82B2F6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54054D0B-73A8-4DE7-9983-97C5876AD2EC}" type="presOf" srcId="{61114B96-5706-4220-80C3-1C87CA7813E5}" destId="{11251A1C-6247-44D1-921D-FC2916210EAB}" srcOrd="0" destOrd="0" presId="urn:microsoft.com/office/officeart/2005/8/layout/chevron1"/>
    <dgm:cxn modelId="{D3B7CE0E-562D-4149-B3F6-4EDA927BCF42}" type="presOf" srcId="{318C5397-AEB2-41A0-9AF5-582AEC82B2F6}" destId="{BA37754E-96C0-4700-89C5-5E80E0A3A18F}" srcOrd="0" destOrd="0" presId="urn:microsoft.com/office/officeart/2005/8/layout/chevron1"/>
    <dgm:cxn modelId="{8A43D229-92A1-45E7-A94C-A6FBFF4882AD}" type="presOf" srcId="{EE5E2592-0106-4487-81E6-421EEB007CE6}" destId="{F2BF1301-A235-4B8C-93A5-84390FCA5578}" srcOrd="0" destOrd="0" presId="urn:microsoft.com/office/officeart/2005/8/layout/chevron1"/>
    <dgm:cxn modelId="{C7F5D960-69FF-4B19-9A8C-47F16ECFE545}" type="presOf" srcId="{89C8757A-DC2B-454D-81EE-6162F2313A3C}" destId="{906F555B-EB3F-48BD-8B77-421E7E71830B}" srcOrd="0" destOrd="0" presId="urn:microsoft.com/office/officeart/2005/8/layout/chevron1"/>
    <dgm:cxn modelId="{FE611D47-6AF3-4F63-AFBB-30B28576CF13}" type="presOf" srcId="{3B7555BC-8CB4-411C-8F9B-3F5681E83E34}" destId="{9B0DCE2D-24F8-42D7-B33D-0F9F2BAE2326}" srcOrd="0" destOrd="0" presId="urn:microsoft.com/office/officeart/2005/8/layout/chevron1"/>
    <dgm:cxn modelId="{D3D90D6F-8790-4232-A053-765E702F61C3}" srcId="{9D47B5C1-CCC6-4689-BD81-BA91DE6A227A}" destId="{3B7555BC-8CB4-411C-8F9B-3F5681E83E34}" srcOrd="4" destOrd="0" parTransId="{499AC912-6246-42D8-9552-070610411D46}" sibTransId="{8AEFD562-934A-4173-A938-C08208666B58}"/>
    <dgm:cxn modelId="{50C6FC74-AA9F-449A-9C28-A4160D033978}" type="presOf" srcId="{9D47B5C1-CCC6-4689-BD81-BA91DE6A227A}" destId="{B376DB27-DA54-4C79-9C4F-7D7459276D4A}" srcOrd="0" destOrd="0" presId="urn:microsoft.com/office/officeart/2005/8/layout/chevron1"/>
    <dgm:cxn modelId="{98FE4F79-FDDC-4EB8-9D44-F5706F6A0A69}" srcId="{9D47B5C1-CCC6-4689-BD81-BA91DE6A227A}" destId="{EE5E2592-0106-4487-81E6-421EEB007CE6}" srcOrd="2" destOrd="0" parTransId="{3EB3F0FE-F44F-4D65-9BFB-A68FACB1988E}" sibTransId="{0DDAA56B-9202-44F4-9D81-96ED76D85A55}"/>
    <dgm:cxn modelId="{4A694D8B-ECCA-4888-96F6-99CECA8CD02C}" srcId="{9D47B5C1-CCC6-4689-BD81-BA91DE6A227A}" destId="{54789A33-104D-4C54-9F93-F94A07B5AF81}" srcOrd="5" destOrd="0" parTransId="{FCE3DEE3-5E7B-4BA9-B0E8-073C08925CAC}" sibTransId="{7002E5AD-F24E-47B1-B5FF-7BCC4A2ED5FC}"/>
    <dgm:cxn modelId="{33085AA4-019A-4190-83FB-5C2EA818A75C}" srcId="{9D47B5C1-CCC6-4689-BD81-BA91DE6A227A}" destId="{89C8757A-DC2B-454D-81EE-6162F2313A3C}" srcOrd="1" destOrd="0" parTransId="{E3F88290-46E7-4919-9FD9-E57756D4F663}" sibTransId="{90B2E453-4650-4A38-BCEC-A64DA77178BF}"/>
    <dgm:cxn modelId="{BAD829A7-60E1-401A-BF71-2BD7A56AB476}" srcId="{9D47B5C1-CCC6-4689-BD81-BA91DE6A227A}" destId="{5A8F0F50-FB2E-4A27-8E15-BC2E1BF38A39}" srcOrd="3" destOrd="0" parTransId="{51E9E63B-C3AD-4A63-BC19-B1A79419104F}" sibTransId="{28D8F554-0D4E-4556-B732-6DB7BA3EDEEA}"/>
    <dgm:cxn modelId="{8FAF15B6-E618-4607-9509-E2FAA9CECD04}" srcId="{9D47B5C1-CCC6-4689-BD81-BA91DE6A227A}" destId="{61114B96-5706-4220-80C3-1C87CA7813E5}" srcOrd="0" destOrd="0" parTransId="{AB5C8D23-8EFE-472F-BDE4-DD63E84DDD87}" sibTransId="{4D8C38A9-A715-43DA-B4C8-62E69BDC9EB1}"/>
    <dgm:cxn modelId="{073E9ED8-921E-4664-94E0-309CEE323536}" type="presOf" srcId="{54789A33-104D-4C54-9F93-F94A07B5AF81}" destId="{E1CDACA6-6973-4757-AF07-F5284BAFFEDE}" srcOrd="0" destOrd="0" presId="urn:microsoft.com/office/officeart/2005/8/layout/chevron1"/>
    <dgm:cxn modelId="{36E23BF5-9AB0-48BD-9545-C72445EA2FED}" srcId="{9D47B5C1-CCC6-4689-BD81-BA91DE6A227A}" destId="{318C5397-AEB2-41A0-9AF5-582AEC82B2F6}" srcOrd="6" destOrd="0" parTransId="{1DCDEBE9-2626-496A-956E-B5048E65B460}" sibTransId="{4B097B98-5D20-4905-82B9-DC57865B7C17}"/>
    <dgm:cxn modelId="{168B63F9-92D9-4FE7-9651-58D6063EACEC}" type="presOf" srcId="{5A8F0F50-FB2E-4A27-8E15-BC2E1BF38A39}" destId="{0C075AE5-F762-4A13-A0D5-8A7CEB4C3F33}" srcOrd="0" destOrd="0" presId="urn:microsoft.com/office/officeart/2005/8/layout/chevron1"/>
    <dgm:cxn modelId="{CF2831C8-064B-4B05-812A-9788898087C5}" type="presParOf" srcId="{B376DB27-DA54-4C79-9C4F-7D7459276D4A}" destId="{11251A1C-6247-44D1-921D-FC2916210EAB}" srcOrd="0" destOrd="0" presId="urn:microsoft.com/office/officeart/2005/8/layout/chevron1"/>
    <dgm:cxn modelId="{C3DFD3A5-7FD9-4E6E-ABF5-B717AC404309}" type="presParOf" srcId="{B376DB27-DA54-4C79-9C4F-7D7459276D4A}" destId="{DC48CB54-E148-4CEB-A021-F7C14850CCBF}" srcOrd="1" destOrd="0" presId="urn:microsoft.com/office/officeart/2005/8/layout/chevron1"/>
    <dgm:cxn modelId="{E7BACBB9-5204-431D-B8A4-38E7644521EC}" type="presParOf" srcId="{B376DB27-DA54-4C79-9C4F-7D7459276D4A}" destId="{906F555B-EB3F-48BD-8B77-421E7E71830B}" srcOrd="2" destOrd="0" presId="urn:microsoft.com/office/officeart/2005/8/layout/chevron1"/>
    <dgm:cxn modelId="{D039E2B5-18EA-4C0D-8B19-188F3BDAB034}" type="presParOf" srcId="{B376DB27-DA54-4C79-9C4F-7D7459276D4A}" destId="{123E9819-2551-449C-9458-727A92660B67}" srcOrd="3" destOrd="0" presId="urn:microsoft.com/office/officeart/2005/8/layout/chevron1"/>
    <dgm:cxn modelId="{1AA9E706-166F-4A9B-8663-BB6B748E4403}" type="presParOf" srcId="{B376DB27-DA54-4C79-9C4F-7D7459276D4A}" destId="{F2BF1301-A235-4B8C-93A5-84390FCA5578}" srcOrd="4" destOrd="0" presId="urn:microsoft.com/office/officeart/2005/8/layout/chevron1"/>
    <dgm:cxn modelId="{1735A382-83E4-41B9-B3E4-083927DADA95}" type="presParOf" srcId="{B376DB27-DA54-4C79-9C4F-7D7459276D4A}" destId="{1BD450EE-F234-4C6D-92F0-D71ACAEFA099}" srcOrd="5" destOrd="0" presId="urn:microsoft.com/office/officeart/2005/8/layout/chevron1"/>
    <dgm:cxn modelId="{662F6472-9435-4BB7-82E0-AE8234880ED0}" type="presParOf" srcId="{B376DB27-DA54-4C79-9C4F-7D7459276D4A}" destId="{0C075AE5-F762-4A13-A0D5-8A7CEB4C3F33}" srcOrd="6" destOrd="0" presId="urn:microsoft.com/office/officeart/2005/8/layout/chevron1"/>
    <dgm:cxn modelId="{76578FF0-DAE1-4738-95AF-7047E64CA449}" type="presParOf" srcId="{B376DB27-DA54-4C79-9C4F-7D7459276D4A}" destId="{464D34E7-AF68-4544-B403-C9147D0DE8B9}" srcOrd="7" destOrd="0" presId="urn:microsoft.com/office/officeart/2005/8/layout/chevron1"/>
    <dgm:cxn modelId="{F7E79833-CF6E-4648-A7C8-555A0C582EF7}" type="presParOf" srcId="{B376DB27-DA54-4C79-9C4F-7D7459276D4A}" destId="{9B0DCE2D-24F8-42D7-B33D-0F9F2BAE2326}" srcOrd="8" destOrd="0" presId="urn:microsoft.com/office/officeart/2005/8/layout/chevron1"/>
    <dgm:cxn modelId="{591FDB3B-253C-4B2E-9769-B6D73A054247}" type="presParOf" srcId="{B376DB27-DA54-4C79-9C4F-7D7459276D4A}" destId="{8417E67A-360B-4B92-A21D-86B39E97A197}" srcOrd="9" destOrd="0" presId="urn:microsoft.com/office/officeart/2005/8/layout/chevron1"/>
    <dgm:cxn modelId="{B2199AED-A4F3-4EF0-853B-3FDF2287E585}" type="presParOf" srcId="{B376DB27-DA54-4C79-9C4F-7D7459276D4A}" destId="{E1CDACA6-6973-4757-AF07-F5284BAFFEDE}" srcOrd="10" destOrd="0" presId="urn:microsoft.com/office/officeart/2005/8/layout/chevron1"/>
    <dgm:cxn modelId="{01973824-FB60-44AA-822A-6717DFCAC770}" type="presParOf" srcId="{B376DB27-DA54-4C79-9C4F-7D7459276D4A}" destId="{039AC5E3-3917-40D7-A1F3-DC3E7E51720E}" srcOrd="11" destOrd="0" presId="urn:microsoft.com/office/officeart/2005/8/layout/chevron1"/>
    <dgm:cxn modelId="{345DE0DF-EC37-4B7B-BD08-01C5410554BA}" type="presParOf" srcId="{B376DB27-DA54-4C79-9C4F-7D7459276D4A}" destId="{BA37754E-96C0-4700-89C5-5E80E0A3A18F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251A1C-6247-44D1-921D-FC2916210EAB}">
      <dsp:nvSpPr>
        <dsp:cNvPr id="0" name=""/>
        <dsp:cNvSpPr/>
      </dsp:nvSpPr>
      <dsp:spPr>
        <a:xfrm>
          <a:off x="118" y="166835"/>
          <a:ext cx="1546153" cy="427347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Machining of bases and inserts, cutting and forming of RF contacts</a:t>
          </a:r>
        </a:p>
      </dsp:txBody>
      <dsp:txXfrm>
        <a:off x="213792" y="166835"/>
        <a:ext cx="1118806" cy="427347"/>
      </dsp:txXfrm>
    </dsp:sp>
    <dsp:sp modelId="{906F555B-EB3F-48BD-8B77-421E7E71830B}">
      <dsp:nvSpPr>
        <dsp:cNvPr id="0" name=""/>
        <dsp:cNvSpPr/>
      </dsp:nvSpPr>
      <dsp:spPr>
        <a:xfrm>
          <a:off x="1451184" y="168509"/>
          <a:ext cx="950870" cy="42400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Cleaning of parts</a:t>
          </a:r>
        </a:p>
      </dsp:txBody>
      <dsp:txXfrm>
        <a:off x="1663184" y="168509"/>
        <a:ext cx="526870" cy="424000"/>
      </dsp:txXfrm>
    </dsp:sp>
    <dsp:sp modelId="{F2BF1301-A235-4B8C-93A5-84390FCA5578}">
      <dsp:nvSpPr>
        <dsp:cNvPr id="0" name=""/>
        <dsp:cNvSpPr/>
      </dsp:nvSpPr>
      <dsp:spPr>
        <a:xfrm>
          <a:off x="2306968" y="190335"/>
          <a:ext cx="1180733" cy="380348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Metrological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control</a:t>
          </a:r>
        </a:p>
      </dsp:txBody>
      <dsp:txXfrm>
        <a:off x="2497142" y="190335"/>
        <a:ext cx="800385" cy="380348"/>
      </dsp:txXfrm>
    </dsp:sp>
    <dsp:sp modelId="{0C075AE5-F762-4A13-A0D5-8A7CEB4C3F33}">
      <dsp:nvSpPr>
        <dsp:cNvPr id="0" name=""/>
        <dsp:cNvSpPr/>
      </dsp:nvSpPr>
      <dsp:spPr>
        <a:xfrm>
          <a:off x="3392614" y="190335"/>
          <a:ext cx="1095649" cy="380348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Electron-beam welding</a:t>
          </a:r>
        </a:p>
      </dsp:txBody>
      <dsp:txXfrm>
        <a:off x="3582788" y="190335"/>
        <a:ext cx="715301" cy="380348"/>
      </dsp:txXfrm>
    </dsp:sp>
    <dsp:sp modelId="{9B0DCE2D-24F8-42D7-B33D-0F9F2BAE2326}">
      <dsp:nvSpPr>
        <dsp:cNvPr id="0" name=""/>
        <dsp:cNvSpPr/>
      </dsp:nvSpPr>
      <dsp:spPr>
        <a:xfrm>
          <a:off x="4393177" y="190335"/>
          <a:ext cx="950870" cy="380348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Metrological control</a:t>
          </a:r>
        </a:p>
      </dsp:txBody>
      <dsp:txXfrm>
        <a:off x="4583351" y="190335"/>
        <a:ext cx="570522" cy="380348"/>
      </dsp:txXfrm>
    </dsp:sp>
    <dsp:sp modelId="{E1CDACA6-6973-4757-AF07-F5284BAFFEDE}">
      <dsp:nvSpPr>
        <dsp:cNvPr id="0" name=""/>
        <dsp:cNvSpPr/>
      </dsp:nvSpPr>
      <dsp:spPr>
        <a:xfrm>
          <a:off x="5248960" y="190335"/>
          <a:ext cx="950870" cy="380348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Welding quality control</a:t>
          </a:r>
        </a:p>
      </dsp:txBody>
      <dsp:txXfrm>
        <a:off x="5439134" y="190335"/>
        <a:ext cx="570522" cy="380348"/>
      </dsp:txXfrm>
    </dsp:sp>
    <dsp:sp modelId="{BA37754E-96C0-4700-89C5-5E80E0A3A18F}">
      <dsp:nvSpPr>
        <dsp:cNvPr id="0" name=""/>
        <dsp:cNvSpPr/>
      </dsp:nvSpPr>
      <dsp:spPr>
        <a:xfrm>
          <a:off x="6104743" y="190335"/>
          <a:ext cx="950870" cy="380348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Packaging</a:t>
          </a:r>
        </a:p>
      </dsp:txBody>
      <dsp:txXfrm>
        <a:off x="6294917" y="190335"/>
        <a:ext cx="570522" cy="3803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251A1C-6247-44D1-921D-FC2916210EAB}">
      <dsp:nvSpPr>
        <dsp:cNvPr id="0" name=""/>
        <dsp:cNvSpPr/>
      </dsp:nvSpPr>
      <dsp:spPr>
        <a:xfrm>
          <a:off x="1898" y="123257"/>
          <a:ext cx="2002036" cy="553351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Weld or braze interface plate and cooling strip</a:t>
          </a:r>
        </a:p>
      </dsp:txBody>
      <dsp:txXfrm>
        <a:off x="278574" y="123257"/>
        <a:ext cx="1448685" cy="553351"/>
      </dsp:txXfrm>
    </dsp:sp>
    <dsp:sp modelId="{906F555B-EB3F-48BD-8B77-421E7E71830B}">
      <dsp:nvSpPr>
        <dsp:cNvPr id="0" name=""/>
        <dsp:cNvSpPr/>
      </dsp:nvSpPr>
      <dsp:spPr>
        <a:xfrm>
          <a:off x="1880810" y="125424"/>
          <a:ext cx="3712577" cy="549017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Braze interface plate-cooling strip subassmbly to the tungsten absorber </a:t>
          </a:r>
        </a:p>
      </dsp:txBody>
      <dsp:txXfrm>
        <a:off x="2155319" y="125424"/>
        <a:ext cx="3163560" cy="549017"/>
      </dsp:txXfrm>
    </dsp:sp>
    <dsp:sp modelId="{9B0DCE2D-24F8-42D7-B33D-0F9F2BAE2326}">
      <dsp:nvSpPr>
        <dsp:cNvPr id="0" name=""/>
        <dsp:cNvSpPr/>
      </dsp:nvSpPr>
      <dsp:spPr>
        <a:xfrm>
          <a:off x="5470265" y="121706"/>
          <a:ext cx="1540717" cy="556453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Quality control</a:t>
          </a:r>
        </a:p>
      </dsp:txBody>
      <dsp:txXfrm>
        <a:off x="5748492" y="121706"/>
        <a:ext cx="984264" cy="556453"/>
      </dsp:txXfrm>
    </dsp:sp>
    <dsp:sp modelId="{BA37754E-96C0-4700-89C5-5E80E0A3A18F}">
      <dsp:nvSpPr>
        <dsp:cNvPr id="0" name=""/>
        <dsp:cNvSpPr/>
      </dsp:nvSpPr>
      <dsp:spPr>
        <a:xfrm>
          <a:off x="6887859" y="122306"/>
          <a:ext cx="1231234" cy="555252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Packaging</a:t>
          </a:r>
        </a:p>
      </dsp:txBody>
      <dsp:txXfrm>
        <a:off x="7165485" y="122306"/>
        <a:ext cx="675982" cy="5552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251A1C-6247-44D1-921D-FC2916210EAB}">
      <dsp:nvSpPr>
        <dsp:cNvPr id="0" name=""/>
        <dsp:cNvSpPr/>
      </dsp:nvSpPr>
      <dsp:spPr>
        <a:xfrm>
          <a:off x="133" y="187271"/>
          <a:ext cx="1735543" cy="479694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Machining of electrodes</a:t>
          </a:r>
        </a:p>
      </dsp:txBody>
      <dsp:txXfrm>
        <a:off x="239980" y="187271"/>
        <a:ext cx="1255849" cy="479694"/>
      </dsp:txXfrm>
    </dsp:sp>
    <dsp:sp modelId="{906F555B-EB3F-48BD-8B77-421E7E71830B}">
      <dsp:nvSpPr>
        <dsp:cNvPr id="0" name=""/>
        <dsp:cNvSpPr/>
      </dsp:nvSpPr>
      <dsp:spPr>
        <a:xfrm>
          <a:off x="1628942" y="189149"/>
          <a:ext cx="1067343" cy="475937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Cleaning of parts</a:t>
          </a:r>
        </a:p>
      </dsp:txBody>
      <dsp:txXfrm>
        <a:off x="1866911" y="189149"/>
        <a:ext cx="591406" cy="475937"/>
      </dsp:txXfrm>
    </dsp:sp>
    <dsp:sp modelId="{F2BF1301-A235-4B8C-93A5-84390FCA5578}">
      <dsp:nvSpPr>
        <dsp:cNvPr id="0" name=""/>
        <dsp:cNvSpPr/>
      </dsp:nvSpPr>
      <dsp:spPr>
        <a:xfrm>
          <a:off x="2589551" y="213649"/>
          <a:ext cx="1325363" cy="426937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Metrological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control</a:t>
          </a:r>
        </a:p>
      </dsp:txBody>
      <dsp:txXfrm>
        <a:off x="2803020" y="213649"/>
        <a:ext cx="898426" cy="426937"/>
      </dsp:txXfrm>
    </dsp:sp>
    <dsp:sp modelId="{0C075AE5-F762-4A13-A0D5-8A7CEB4C3F33}">
      <dsp:nvSpPr>
        <dsp:cNvPr id="0" name=""/>
        <dsp:cNvSpPr/>
      </dsp:nvSpPr>
      <dsp:spPr>
        <a:xfrm>
          <a:off x="3808181" y="213649"/>
          <a:ext cx="1229857" cy="426937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Gold flash/Copper coating</a:t>
          </a:r>
        </a:p>
      </dsp:txBody>
      <dsp:txXfrm>
        <a:off x="4021650" y="213649"/>
        <a:ext cx="802920" cy="426937"/>
      </dsp:txXfrm>
    </dsp:sp>
    <dsp:sp modelId="{9B0DCE2D-24F8-42D7-B33D-0F9F2BAE2326}">
      <dsp:nvSpPr>
        <dsp:cNvPr id="0" name=""/>
        <dsp:cNvSpPr/>
      </dsp:nvSpPr>
      <dsp:spPr>
        <a:xfrm>
          <a:off x="4931304" y="213649"/>
          <a:ext cx="1067343" cy="426937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Coating control</a:t>
          </a:r>
        </a:p>
      </dsp:txBody>
      <dsp:txXfrm>
        <a:off x="5144773" y="213649"/>
        <a:ext cx="640406" cy="426937"/>
      </dsp:txXfrm>
    </dsp:sp>
    <dsp:sp modelId="{E1CDACA6-6973-4757-AF07-F5284BAFFEDE}">
      <dsp:nvSpPr>
        <dsp:cNvPr id="0" name=""/>
        <dsp:cNvSpPr/>
      </dsp:nvSpPr>
      <dsp:spPr>
        <a:xfrm>
          <a:off x="5891913" y="213649"/>
          <a:ext cx="1067343" cy="426937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ACc</a:t>
          </a:r>
        </a:p>
      </dsp:txBody>
      <dsp:txXfrm>
        <a:off x="6105382" y="213649"/>
        <a:ext cx="640406" cy="426937"/>
      </dsp:txXfrm>
    </dsp:sp>
    <dsp:sp modelId="{BA37754E-96C0-4700-89C5-5E80E0A3A18F}">
      <dsp:nvSpPr>
        <dsp:cNvPr id="0" name=""/>
        <dsp:cNvSpPr/>
      </dsp:nvSpPr>
      <dsp:spPr>
        <a:xfrm>
          <a:off x="6852522" y="213649"/>
          <a:ext cx="1067343" cy="426937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004" tIns="9335" rIns="9335" bIns="933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/>
            <a:t>Packaging</a:t>
          </a:r>
        </a:p>
      </dsp:txBody>
      <dsp:txXfrm>
        <a:off x="7065991" y="213649"/>
        <a:ext cx="640406" cy="4269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807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548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9670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9931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74239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4954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598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2552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HL-LHC BPM Final Design Review 18.11.2020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HL-LHC BPM Final Design Review 18.11.2020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53359/0" TargetMode="External"/><Relationship Id="rId2" Type="http://schemas.openxmlformats.org/officeDocument/2006/relationships/hyperlink" Target="https://edms.cern.ch/document/2050418/0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microsoft.com/office/2007/relationships/diagramDrawing" Target="../diagrams/drawing1.xml"/><Relationship Id="rId3" Type="http://schemas.openxmlformats.org/officeDocument/2006/relationships/hyperlink" Target="https://edms.cern.ch/document/2053328/0" TargetMode="External"/><Relationship Id="rId7" Type="http://schemas.openxmlformats.org/officeDocument/2006/relationships/image" Target="../media/image27.emf"/><Relationship Id="rId12" Type="http://schemas.openxmlformats.org/officeDocument/2006/relationships/diagramColors" Target="../diagrams/colors1.xml"/><Relationship Id="rId2" Type="http://schemas.openxmlformats.org/officeDocument/2006/relationships/hyperlink" Target="https://edms.cern.ch/document/2053318/0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emf"/><Relationship Id="rId11" Type="http://schemas.openxmlformats.org/officeDocument/2006/relationships/diagramQuickStyle" Target="../diagrams/quickStyle1.xml"/><Relationship Id="rId5" Type="http://schemas.openxmlformats.org/officeDocument/2006/relationships/image" Target="../media/image25.png"/><Relationship Id="rId10" Type="http://schemas.openxmlformats.org/officeDocument/2006/relationships/diagramLayout" Target="../diagrams/layout1.xml"/><Relationship Id="rId4" Type="http://schemas.openxmlformats.org/officeDocument/2006/relationships/image" Target="../media/image24.png"/><Relationship Id="rId9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hyperlink" Target="https://edms.cern.ch/document/2420175/0" TargetMode="External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30.wmf"/><Relationship Id="rId4" Type="http://schemas.openxmlformats.org/officeDocument/2006/relationships/image" Target="../media/image29.wmf"/><Relationship Id="rId9" Type="http://schemas.microsoft.com/office/2007/relationships/diagramDrawing" Target="../diagrams/drawing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emf"/><Relationship Id="rId4" Type="http://schemas.openxmlformats.org/officeDocument/2006/relationships/image" Target="../media/image3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171358/0" TargetMode="External"/><Relationship Id="rId2" Type="http://schemas.openxmlformats.org/officeDocument/2006/relationships/hyperlink" Target="https://edms.cern.ch/document/2050418/0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edms.cern.ch/document/2257175/0" TargetMode="External"/><Relationship Id="rId4" Type="http://schemas.openxmlformats.org/officeDocument/2006/relationships/hyperlink" Target="https://edms.cern.ch/document/2257158/0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50418/0" TargetMode="External"/><Relationship Id="rId7" Type="http://schemas.openxmlformats.org/officeDocument/2006/relationships/image" Target="../media/image46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hyperlink" Target="https://edms.cern.ch/document/2053264/0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hyperlink" Target="https://edms.cern.ch/document/2053254/0" TargetMode="External"/><Relationship Id="rId7" Type="http://schemas.openxmlformats.org/officeDocument/2006/relationships/diagramColors" Target="../diagrams/colors3.xml"/><Relationship Id="rId2" Type="http://schemas.openxmlformats.org/officeDocument/2006/relationships/hyperlink" Target="https://edms.cern.ch/document/2050418/0" TargetMode="Externa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10" Type="http://schemas.openxmlformats.org/officeDocument/2006/relationships/image" Target="../media/image48.wmf"/><Relationship Id="rId4" Type="http://schemas.openxmlformats.org/officeDocument/2006/relationships/diagramData" Target="../diagrams/data3.xml"/><Relationship Id="rId9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53318/0" TargetMode="External"/><Relationship Id="rId2" Type="http://schemas.openxmlformats.org/officeDocument/2006/relationships/hyperlink" Target="https://edms.cern.ch/document/2050418/0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hyperlink" Target="https://edms.cern.ch/document/2053328/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9.emf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emf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2257175/0" TargetMode="External"/><Relationship Id="rId4" Type="http://schemas.openxmlformats.org/officeDocument/2006/relationships/hyperlink" Target="https://edms.cern.ch/document/2257158/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50418/0" TargetMode="External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hyperlink" Target="https://edms.cern.ch/document/2053359/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636912"/>
            <a:ext cx="7200000" cy="1800000"/>
          </a:xfrm>
        </p:spPr>
        <p:txBody>
          <a:bodyPr/>
          <a:lstStyle/>
          <a:p>
            <a:r>
              <a:rPr lang="en-GB" b="1" i="0" dirty="0">
                <a:solidFill>
                  <a:srgbClr val="1A63A0"/>
                </a:solidFill>
                <a:effectLst/>
                <a:latin typeface="Roboto"/>
              </a:rPr>
              <a:t>Mechanical design, integration and tooling</a:t>
            </a:r>
            <a:br>
              <a:rPr lang="en-GB" dirty="0"/>
            </a:br>
            <a:br>
              <a:rPr lang="en-GB" dirty="0"/>
            </a:br>
            <a:r>
              <a:rPr lang="en-GB" sz="2000" dirty="0"/>
              <a:t>HL-LHC WP13</a:t>
            </a:r>
            <a:br>
              <a:rPr lang="en-GB" sz="2000" dirty="0"/>
            </a:br>
            <a:r>
              <a:rPr lang="en-GB" sz="2000" dirty="0"/>
              <a:t>Beam Instrumentation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5115900"/>
            <a:ext cx="6480000" cy="360000"/>
          </a:xfrm>
        </p:spPr>
        <p:txBody>
          <a:bodyPr>
            <a:normAutofit/>
          </a:bodyPr>
          <a:lstStyle/>
          <a:p>
            <a:r>
              <a:rPr lang="en-GB" sz="1400" u="sng" dirty="0"/>
              <a:t>D. Gudkov, </a:t>
            </a:r>
            <a:r>
              <a:rPr lang="en-GB" sz="1400" dirty="0"/>
              <a:t>G. Schneider, M. Krupa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4823DE-340B-48A3-BED1-A07BDA74A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BPM Final Design Review 18.11.2020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31814" y="114783"/>
            <a:ext cx="7920000" cy="720000"/>
          </a:xfrm>
        </p:spPr>
        <p:txBody>
          <a:bodyPr/>
          <a:lstStyle/>
          <a:p>
            <a:r>
              <a:rPr lang="en-GB" sz="1800" dirty="0"/>
              <a:t>BPM Bodies Design. Details</a:t>
            </a:r>
            <a:br>
              <a:rPr lang="en-GB" sz="1800" dirty="0"/>
            </a:br>
            <a:r>
              <a:rPr lang="en-US" sz="1800" u="sng" dirty="0">
                <a:hlinkClick r:id="rId2"/>
              </a:rPr>
              <a:t>BPMQSTZB</a:t>
            </a:r>
            <a:r>
              <a:rPr lang="en-US" sz="1800" u="sng" dirty="0"/>
              <a:t> (Type B)</a:t>
            </a:r>
            <a:r>
              <a:rPr lang="en-GB" sz="1800" dirty="0"/>
              <a:t>, </a:t>
            </a:r>
            <a:r>
              <a:rPr lang="en-GB" sz="1800" dirty="0">
                <a:hlinkClick r:id="rId3"/>
              </a:rPr>
              <a:t>LHCBPMQST_B0009</a:t>
            </a:r>
            <a:endParaRPr lang="en-GB" sz="18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BPM Final Design Review 18.11.2020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5255D6-A6E7-4B36-9B3D-BE9E40A11E42}"/>
              </a:ext>
            </a:extLst>
          </p:cNvPr>
          <p:cNvSpPr txBox="1"/>
          <p:nvPr/>
        </p:nvSpPr>
        <p:spPr>
          <a:xfrm>
            <a:off x="431814" y="853615"/>
            <a:ext cx="790972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kern="1400" dirty="0">
                <a:latin typeface="Calibri" panose="020F0502020204030204" pitchFamily="34" charset="0"/>
                <a:cs typeface="Calibri" panose="020F0502020204030204" pitchFamily="34" charset="0"/>
              </a:rPr>
              <a:t>Machined CF16 ConFlat interfaces were modified to address the following issues: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" panose="020F0502020204030204" pitchFamily="34" charset="0"/>
                <a:cs typeface="Calibri" panose="020F0502020204030204" pitchFamily="34" charset="0"/>
              </a:rPr>
              <a:t>M4 screws break risk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" panose="020F0502020204030204" pitchFamily="34" charset="0"/>
                <a:cs typeface="Calibri" panose="020F0502020204030204" pitchFamily="34" charset="0"/>
              </a:rPr>
              <a:t>Limited availability of M5 class 100 grade screws on the 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" panose="020F0502020204030204" pitchFamily="34" charset="0"/>
                <a:cs typeface="Calibri" panose="020F0502020204030204" pitchFamily="34" charset="0"/>
              </a:rPr>
              <a:t>M4 taps are difficult to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" panose="020F0502020204030204" pitchFamily="34" charset="0"/>
                <a:cs typeface="Calibri" panose="020F0502020204030204" pitchFamily="34" charset="0"/>
              </a:rPr>
              <a:t>M4 and M5 vented screws are difficult to make.</a:t>
            </a:r>
          </a:p>
          <a:p>
            <a:r>
              <a:rPr lang="en-GB" b="1" kern="1400" dirty="0">
                <a:latin typeface="Calibri" panose="020F0502020204030204" pitchFamily="34" charset="0"/>
                <a:cs typeface="Calibri" panose="020F0502020204030204" pitchFamily="34" charset="0"/>
              </a:rPr>
              <a:t>The decision was to switch to M6 screws: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" panose="020F0502020204030204" pitchFamily="34" charset="0"/>
                <a:cs typeface="Calibri" panose="020F0502020204030204" pitchFamily="34" charset="0"/>
              </a:rPr>
              <a:t>M6 taps are easier machine (cutting tool with inner cooling are available)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" panose="020F0502020204030204" pitchFamily="34" charset="0"/>
                <a:cs typeface="Calibri" panose="020F0502020204030204" pitchFamily="34" charset="0"/>
              </a:rPr>
              <a:t>Fewer risks in using M6 screws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" panose="020F0502020204030204" pitchFamily="34" charset="0"/>
                <a:cs typeface="Calibri" panose="020F0502020204030204" pitchFamily="34" charset="0"/>
              </a:rPr>
              <a:t>Class 80 M6 grade screws can be used (standard available)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Calibri" panose="020F0502020204030204" pitchFamily="34" charset="0"/>
                <a:cs typeface="Calibri" panose="020F0502020204030204" pitchFamily="34" charset="0"/>
              </a:rPr>
              <a:t>Study was made and feasibility proved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92628F-5CEE-4C99-B176-93D80E2F3D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6376" y="3673866"/>
            <a:ext cx="2430164" cy="20440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A5B0E7-767D-4E0B-99F3-1F8B92E1D0D5}"/>
              </a:ext>
            </a:extLst>
          </p:cNvPr>
          <p:cNvSpPr txBox="1"/>
          <p:nvPr/>
        </p:nvSpPr>
        <p:spPr>
          <a:xfrm>
            <a:off x="1905000" y="5891472"/>
            <a:ext cx="1562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kern="1400" dirty="0">
                <a:latin typeface="Calibri" panose="020F0502020204030204" pitchFamily="34" charset="0"/>
                <a:cs typeface="Calibri" panose="020F0502020204030204" pitchFamily="34" charset="0"/>
              </a:rPr>
              <a:t>Standard CF16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0882DF-FCA8-4F0B-BE9A-00D904FCE7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056" y="3317866"/>
            <a:ext cx="2782353" cy="26058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891392-2BFA-4DA1-A7C8-C14F7D743686}"/>
              </a:ext>
            </a:extLst>
          </p:cNvPr>
          <p:cNvSpPr txBox="1"/>
          <p:nvPr/>
        </p:nvSpPr>
        <p:spPr>
          <a:xfrm>
            <a:off x="5148064" y="5891472"/>
            <a:ext cx="2500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kern="1400" dirty="0">
                <a:latin typeface="Calibri" panose="020F0502020204030204" pitchFamily="34" charset="0"/>
                <a:cs typeface="Calibri" panose="020F0502020204030204" pitchFamily="34" charset="0"/>
              </a:rPr>
              <a:t>Modified CF16 for BPMs</a:t>
            </a:r>
          </a:p>
        </p:txBody>
      </p:sp>
    </p:spTree>
    <p:extLst>
      <p:ext uri="{BB962C8B-B14F-4D97-AF65-F5344CB8AC3E}">
        <p14:creationId xmlns:p14="http://schemas.microsoft.com/office/powerpoint/2010/main" val="1317803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31814" y="114783"/>
            <a:ext cx="7920000" cy="720000"/>
          </a:xfrm>
        </p:spPr>
        <p:txBody>
          <a:bodyPr/>
          <a:lstStyle/>
          <a:p>
            <a:r>
              <a:rPr lang="en-GB" sz="1800" dirty="0"/>
              <a:t>BPM Transitions Design</a:t>
            </a:r>
            <a:br>
              <a:rPr lang="en-GB" sz="1800" dirty="0"/>
            </a:br>
            <a:r>
              <a:rPr lang="en-GB" sz="1800" dirty="0"/>
              <a:t> (</a:t>
            </a:r>
            <a:r>
              <a:rPr lang="en-GB" sz="1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LHCBPMQST_B0003</a:t>
            </a:r>
            <a:r>
              <a:rPr lang="en-GB" sz="1800" dirty="0"/>
              <a:t> and </a:t>
            </a:r>
            <a:r>
              <a:rPr lang="en-GB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LHCBPMQST_B0004</a:t>
            </a:r>
            <a:r>
              <a:rPr lang="en-GB" sz="1800" dirty="0"/>
              <a:t>)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2D1AA19A-D251-4532-A5C4-22FE48D3E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58057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5800C9C-2441-490C-AD3C-3E7C37934BE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81" y="1533402"/>
            <a:ext cx="4399915" cy="2197100"/>
          </a:xfrm>
          <a:prstGeom prst="rect">
            <a:avLst/>
          </a:prstGeom>
          <a:noFill/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703A561-1205-46F7-82D5-4438714D2CED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256" y="4126923"/>
            <a:ext cx="4178935" cy="2104390"/>
          </a:xfrm>
          <a:prstGeom prst="rect">
            <a:avLst/>
          </a:prstGeom>
          <a:noFill/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F755AEE-CFC8-4EF4-9683-7BA8EAB1364F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602" y="1510016"/>
            <a:ext cx="3383731" cy="69790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D983DE8-108A-47FD-8CE5-DDE3336299E1}"/>
              </a:ext>
            </a:extLst>
          </p:cNvPr>
          <p:cNvSpPr txBox="1"/>
          <p:nvPr/>
        </p:nvSpPr>
        <p:spPr>
          <a:xfrm>
            <a:off x="472969" y="1566005"/>
            <a:ext cx="23825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LHCBPMQST_B0003</a:t>
            </a:r>
            <a:r>
              <a:rPr lang="en-GB" sz="14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E3D1965-D3B7-4FC0-B780-A93DC77D5E5E}"/>
              </a:ext>
            </a:extLst>
          </p:cNvPr>
          <p:cNvSpPr txBox="1"/>
          <p:nvPr/>
        </p:nvSpPr>
        <p:spPr>
          <a:xfrm>
            <a:off x="463776" y="3892988"/>
            <a:ext cx="17819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LHCBPMQST_B0004</a:t>
            </a:r>
            <a:endParaRPr lang="en-US" sz="14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6F8CC7E-1118-449A-BC06-C80DE88A083E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772" y="2255812"/>
            <a:ext cx="3630814" cy="152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61CE64-60FA-4E5A-A4CD-662E9B7A8D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03427" y="3892988"/>
            <a:ext cx="3373216" cy="246618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7131577-0A1E-44DB-ACA2-4C13864A3E56}"/>
              </a:ext>
            </a:extLst>
          </p:cNvPr>
          <p:cNvSpPr txBox="1"/>
          <p:nvPr/>
        </p:nvSpPr>
        <p:spPr>
          <a:xfrm>
            <a:off x="6375444" y="5398050"/>
            <a:ext cx="231623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2" algn="just">
              <a:spcBef>
                <a:spcPts val="1000"/>
              </a:spcBef>
              <a:spcAft>
                <a:spcPts val="1000"/>
              </a:spcAft>
              <a:tabLst>
                <a:tab pos="0" algn="l"/>
              </a:tabLst>
            </a:pPr>
            <a:r>
              <a:rPr lang="en-GB" sz="1800" b="1" i="1" kern="14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Electron-beam welding </a:t>
            </a:r>
            <a:endParaRPr lang="en-US" sz="1800" b="1" i="1" kern="1400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66AB05E8-BCD7-4A4B-8E3C-6629C548B1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6885393"/>
              </p:ext>
            </p:extLst>
          </p:nvPr>
        </p:nvGraphicFramePr>
        <p:xfrm>
          <a:off x="1176168" y="732695"/>
          <a:ext cx="7055733" cy="761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4192002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31814" y="114783"/>
            <a:ext cx="7920000" cy="720000"/>
          </a:xfrm>
        </p:spPr>
        <p:txBody>
          <a:bodyPr/>
          <a:lstStyle/>
          <a:p>
            <a:r>
              <a:rPr lang="en-US" sz="2000" dirty="0"/>
              <a:t>Synergies with TE/VSC: tungsten blocks, thermal links</a:t>
            </a:r>
            <a:br>
              <a:rPr lang="en-GB" sz="2000" dirty="0"/>
            </a:br>
            <a:r>
              <a:rPr lang="en-GB" sz="18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Tungsten absorber – Copper strip – Interface plate assembly</a:t>
            </a:r>
            <a:r>
              <a:rPr lang="en-GB" sz="2000" dirty="0"/>
              <a:t> (</a:t>
            </a:r>
            <a:r>
              <a:rPr lang="en-GB" sz="18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LHCBPMQST_B0026</a:t>
            </a:r>
            <a:r>
              <a:rPr lang="en-GB" sz="2000" dirty="0"/>
              <a:t>)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2D1AA19A-D251-4532-A5C4-22FE48D3E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58057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F95AA-65AA-4934-B443-988B6D8C0682}"/>
              </a:ext>
            </a:extLst>
          </p:cNvPr>
          <p:cNvSpPr txBox="1"/>
          <p:nvPr/>
        </p:nvSpPr>
        <p:spPr>
          <a:xfrm>
            <a:off x="145136" y="1701290"/>
            <a:ext cx="70296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Tungsten absorbers will be supplied by the TE-VSC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Copper strip and interface plate are welded (ultrasound welding)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Then the strip-interface plate subassembly is brazed to tungsten block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9C8EC5-4920-48B1-9EBA-84C61D9A88E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91465" y="2633832"/>
            <a:ext cx="3963987" cy="2651125"/>
          </a:xfrm>
          <a:prstGeom prst="rect">
            <a:avLst/>
          </a:prstGeom>
        </p:spPr>
      </p:pic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BD97C1B2-E59F-416D-AEE5-643CA885F7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2714412"/>
              </p:ext>
            </p:extLst>
          </p:nvPr>
        </p:nvGraphicFramePr>
        <p:xfrm>
          <a:off x="591194" y="828824"/>
          <a:ext cx="8120992" cy="799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Arrow: Right 9">
            <a:extLst>
              <a:ext uri="{FF2B5EF4-FFF2-40B4-BE49-F238E27FC236}">
                <a16:creationId xmlns:a16="http://schemas.microsoft.com/office/drawing/2014/main" id="{16F1C537-A502-48B8-8B45-7D0F4E8F2C78}"/>
              </a:ext>
            </a:extLst>
          </p:cNvPr>
          <p:cNvSpPr/>
          <p:nvPr/>
        </p:nvSpPr>
        <p:spPr>
          <a:xfrm>
            <a:off x="683022" y="3345387"/>
            <a:ext cx="372359" cy="3600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1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52020F0-3D75-452C-BA5F-E3FD1FAC88A0}"/>
              </a:ext>
            </a:extLst>
          </p:cNvPr>
          <p:cNvSpPr/>
          <p:nvPr/>
        </p:nvSpPr>
        <p:spPr>
          <a:xfrm>
            <a:off x="2187277" y="3525387"/>
            <a:ext cx="372359" cy="3600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2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E5B51FED-6C45-4DA4-859F-59EB253324D1}"/>
              </a:ext>
            </a:extLst>
          </p:cNvPr>
          <p:cNvSpPr/>
          <p:nvPr/>
        </p:nvSpPr>
        <p:spPr>
          <a:xfrm>
            <a:off x="2295290" y="2925287"/>
            <a:ext cx="372359" cy="3600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6AB744-3842-4FA3-A975-9F663041F79E}"/>
              </a:ext>
            </a:extLst>
          </p:cNvPr>
          <p:cNvSpPr txBox="1"/>
          <p:nvPr/>
        </p:nvSpPr>
        <p:spPr>
          <a:xfrm>
            <a:off x="145136" y="4878670"/>
            <a:ext cx="51283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1600" dirty="0"/>
              <a:t>Tungsten absorber</a:t>
            </a:r>
          </a:p>
          <a:p>
            <a:pPr marL="342900" indent="-342900">
              <a:buAutoNum type="arabicParenBoth"/>
            </a:pPr>
            <a:r>
              <a:rPr lang="en-US" sz="1600" dirty="0"/>
              <a:t>Copper strip</a:t>
            </a:r>
          </a:p>
          <a:p>
            <a:pPr marL="342900" indent="-342900">
              <a:buAutoNum type="arabicParenBoth"/>
            </a:pPr>
            <a:r>
              <a:rPr lang="en-US" sz="1600" dirty="0"/>
              <a:t>Interface plate (is laser-welded to the cooling tube)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878B95-B3D4-4FB2-B706-033EC199AF65}"/>
              </a:ext>
            </a:extLst>
          </p:cNvPr>
          <p:cNvSpPr txBox="1"/>
          <p:nvPr/>
        </p:nvSpPr>
        <p:spPr>
          <a:xfrm>
            <a:off x="1475656" y="5742599"/>
            <a:ext cx="6876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CERN Workshop has developed the manufacturing process which will be used to produce 100 pcs. subassemblies (process developed for VSC BS)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EB71EF-03A8-4D90-8A92-EBE2C9C1F5E9}"/>
              </a:ext>
            </a:extLst>
          </p:cNvPr>
          <p:cNvPicPr/>
          <p:nvPr/>
        </p:nvPicPr>
        <p:blipFill>
          <a:blip r:embed="rId10"/>
          <a:stretch>
            <a:fillRect/>
          </a:stretch>
        </p:blipFill>
        <p:spPr>
          <a:xfrm>
            <a:off x="5501015" y="2609462"/>
            <a:ext cx="3142925" cy="3082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48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31814" y="0"/>
            <a:ext cx="7920000" cy="720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/>
              <a:t>Installation situation in cryostats</a:t>
            </a:r>
            <a:br>
              <a:rPr lang="en-US" sz="1800" dirty="0"/>
            </a:br>
            <a:r>
              <a:rPr lang="en-US" sz="1800" dirty="0"/>
              <a:t>D2 (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LHCBPMQBCZA0002</a:t>
            </a:r>
            <a:r>
              <a:rPr lang="en-US" sz="1800" dirty="0"/>
              <a:t>)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2D1AA19A-D251-4532-A5C4-22FE48D3E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58057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232DB0-4CA9-43FD-811E-C8FCD3D3F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364" y="319876"/>
            <a:ext cx="3429636" cy="288031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0071FD-F4AF-4190-B1B0-2E65640EB02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184361" y="2797434"/>
            <a:ext cx="3429635" cy="338598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B2A2F3F-D172-4C55-BB97-170FB81B00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507480" y="2646189"/>
            <a:ext cx="4235762" cy="350686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57CE598-1F9E-4DBF-96EB-D256D690BA78}"/>
              </a:ext>
            </a:extLst>
          </p:cNvPr>
          <p:cNvSpPr txBox="1"/>
          <p:nvPr/>
        </p:nvSpPr>
        <p:spPr>
          <a:xfrm>
            <a:off x="461571" y="885202"/>
            <a:ext cx="50465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BPM interfaces were discussed and agreed with TE-VSC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3D and 2D were prepared to study the integration of welding machines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For successful installation: first weld BPM, then weld cooling tubes</a:t>
            </a:r>
          </a:p>
        </p:txBody>
      </p:sp>
    </p:spTree>
    <p:extLst>
      <p:ext uri="{BB962C8B-B14F-4D97-AF65-F5344CB8AC3E}">
        <p14:creationId xmlns:p14="http://schemas.microsoft.com/office/powerpoint/2010/main" val="1978550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31814" y="0"/>
            <a:ext cx="7920000" cy="720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/>
              <a:t>Installation situation in cryostats</a:t>
            </a:r>
            <a:br>
              <a:rPr lang="en-US" sz="1800" dirty="0"/>
            </a:br>
            <a:r>
              <a:rPr lang="en-US" sz="1800" u="sng" dirty="0"/>
              <a:t>Type B</a:t>
            </a:r>
            <a:r>
              <a:rPr lang="en-US" sz="1800" dirty="0"/>
              <a:t> (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LHCBPMQSTZB0003</a:t>
            </a:r>
            <a:r>
              <a:rPr lang="en-US" sz="1800" dirty="0"/>
              <a:t>)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2D1AA19A-D251-4532-A5C4-22FE48D3E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58057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9EB8E5-DE7D-4B99-A6BB-B8C1950F791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683701" y="2940968"/>
            <a:ext cx="3867349" cy="35371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1BC1DD-2439-419F-83F8-EFB02DD764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2607204"/>
            <a:ext cx="5102049" cy="36724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74E5925-D0F6-49E9-9D4D-73106CAE66E3}"/>
              </a:ext>
            </a:extLst>
          </p:cNvPr>
          <p:cNvSpPr txBox="1"/>
          <p:nvPr/>
        </p:nvSpPr>
        <p:spPr>
          <a:xfrm>
            <a:off x="461571" y="1102103"/>
            <a:ext cx="74227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BPM interfaces were discussed and agreed with TE-VSC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3D and 2D were prepared to study the integration of welding machines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For successful installation: first weld BPM, then weld cooling tubes</a:t>
            </a:r>
          </a:p>
        </p:txBody>
      </p:sp>
    </p:spTree>
    <p:extLst>
      <p:ext uri="{BB962C8B-B14F-4D97-AF65-F5344CB8AC3E}">
        <p14:creationId xmlns:p14="http://schemas.microsoft.com/office/powerpoint/2010/main" val="2167128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31814" y="0"/>
            <a:ext cx="7920000" cy="720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/>
              <a:t>(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LHCBPMQSTZB0003</a:t>
            </a:r>
            <a:r>
              <a:rPr lang="en-US" sz="1800" dirty="0"/>
              <a:t>)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2D1AA19A-D251-4532-A5C4-22FE48D3E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58057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72808-147C-4D29-9A95-F1B682098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319" y="587175"/>
            <a:ext cx="8037362" cy="568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099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-89965"/>
            <a:ext cx="7920000" cy="720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/>
              <a:t>Alignment procedure and tooling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2D1AA19A-D251-4532-A5C4-22FE48D3E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58057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F8C5BC-C448-4FE0-B53C-B6302D9F785D}"/>
              </a:ext>
            </a:extLst>
          </p:cNvPr>
          <p:cNvSpPr txBox="1"/>
          <p:nvPr/>
        </p:nvSpPr>
        <p:spPr>
          <a:xfrm>
            <a:off x="477568" y="570842"/>
            <a:ext cx="56260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Use experience from LHC construction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Proven installation alignment principles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assembly sequence is defined in memorandum </a:t>
            </a:r>
            <a:r>
              <a:rPr lang="en-US" sz="1400" b="1" dirty="0"/>
              <a:t>EDMS 2105453</a:t>
            </a:r>
            <a:endParaRPr lang="en-GB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FDA992-582F-4145-9A25-34C69B28F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5192" y="4294060"/>
            <a:ext cx="2306118" cy="172857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D8AFA91-2D4B-4A1E-88C9-631D4797A2C3}"/>
              </a:ext>
            </a:extLst>
          </p:cNvPr>
          <p:cNvSpPr txBox="1"/>
          <p:nvPr/>
        </p:nvSpPr>
        <p:spPr>
          <a:xfrm>
            <a:off x="398512" y="1543492"/>
            <a:ext cx="5794788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 b="1" dirty="0"/>
              <a:t>Installation and alignment sequence:</a:t>
            </a:r>
          </a:p>
          <a:p>
            <a:pPr algn="just"/>
            <a:endParaRPr lang="en-GB" sz="1400" dirty="0"/>
          </a:p>
          <a:p>
            <a:pPr marL="342900" indent="-342900" algn="just">
              <a:buAutoNum type="arabicPeriod"/>
            </a:pPr>
            <a:r>
              <a:rPr lang="en-GB" sz="1400" dirty="0"/>
              <a:t>Install BPM installation and alignment tool (</a:t>
            </a:r>
            <a:r>
              <a:rPr lang="en-GB" sz="1400" b="1" dirty="0"/>
              <a:t>to be designed</a:t>
            </a:r>
            <a:r>
              <a:rPr lang="en-GB" sz="1400" dirty="0"/>
              <a:t>)</a:t>
            </a:r>
          </a:p>
          <a:p>
            <a:pPr marL="342900" indent="-342900" algn="just">
              <a:buAutoNum type="arabicPeriod"/>
            </a:pPr>
            <a:r>
              <a:rPr lang="en-GB" sz="1400" dirty="0"/>
              <a:t>Install BPM</a:t>
            </a:r>
          </a:p>
          <a:p>
            <a:pPr marL="342900" indent="-342900" algn="just">
              <a:buAutoNum type="arabicPeriod"/>
            </a:pPr>
            <a:r>
              <a:rPr lang="en-GB" sz="1400" dirty="0"/>
              <a:t>Align BPM to optimum position with help of screws and level gauges. The offset between this aligned BPM location to the nominal position, i.e. the misalignment, must be recorded. </a:t>
            </a:r>
          </a:p>
          <a:p>
            <a:pPr marL="342900" indent="-342900" algn="just">
              <a:buAutoNum type="arabicPeriod"/>
            </a:pPr>
            <a:r>
              <a:rPr lang="en-GB" sz="1400" dirty="0"/>
              <a:t>Spot weld the BPM to the vacuum end tube at 8 points. The order of these welds should be such that any movement reduced the misalignment (i.e. starting with the point towards which the BPM should move). </a:t>
            </a:r>
          </a:p>
          <a:p>
            <a:pPr marL="342900" indent="-342900" algn="just">
              <a:buAutoNum type="arabicPeriod"/>
            </a:pPr>
            <a:r>
              <a:rPr lang="en-GB" sz="1400" dirty="0"/>
              <a:t>Verify and record the position of the upstream end of the BPM after cool-down of the spot welds, the measurement must be recorded. </a:t>
            </a:r>
          </a:p>
          <a:p>
            <a:pPr marL="342900" indent="-342900" algn="just">
              <a:buAutoNum type="arabicPeriod"/>
            </a:pPr>
            <a:r>
              <a:rPr lang="en-GB" sz="1400" dirty="0"/>
              <a:t>Final orbital weld. This weld should start at the point towards which the BPM should move to improve misalignment. </a:t>
            </a:r>
          </a:p>
          <a:p>
            <a:pPr marL="342900" indent="-342900" algn="just">
              <a:buAutoNum type="arabicPeriod"/>
            </a:pPr>
            <a:r>
              <a:rPr lang="en-GB" sz="1400" dirty="0"/>
              <a:t>Verify and record the final position of the upstream end of the BPM after the welding process is complete. The measurement must be recorded. </a:t>
            </a:r>
          </a:p>
          <a:p>
            <a:pPr marL="342900" indent="-342900" algn="just">
              <a:buAutoNum type="arabicPeriod"/>
            </a:pPr>
            <a:r>
              <a:rPr lang="en-GB" sz="1400" dirty="0"/>
              <a:t>Leak check of BPM beam screen weld. </a:t>
            </a:r>
          </a:p>
          <a:p>
            <a:pPr marL="342900" indent="-342900" algn="just">
              <a:buAutoNum type="arabicPeriod"/>
            </a:pPr>
            <a:r>
              <a:rPr lang="en-GB" sz="1400" dirty="0"/>
              <a:t>Install and weld the cooling tubes, total 8 welds. </a:t>
            </a:r>
          </a:p>
          <a:p>
            <a:pPr marL="342900" indent="-342900" algn="just">
              <a:buAutoNum type="arabicPeriod"/>
            </a:pPr>
            <a:r>
              <a:rPr lang="en-GB" sz="1400" dirty="0"/>
              <a:t>Leak check of cooling connection tubes, 8 welds.</a:t>
            </a:r>
            <a:endParaRPr lang="en-US" sz="1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9B529A1-0A55-4A87-BE6D-AB6252AF59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5192" y="2536203"/>
            <a:ext cx="2306118" cy="17391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5BEBA75-F93D-4DF7-9776-636511CCFC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3300" y="648578"/>
            <a:ext cx="2755631" cy="174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254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B7BA153-E789-4C90-A2A6-0976A4D30C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37" y="2180704"/>
            <a:ext cx="4903031" cy="4013222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-324544" y="-11616"/>
            <a:ext cx="7920000" cy="720000"/>
          </a:xfrm>
        </p:spPr>
        <p:txBody>
          <a:bodyPr/>
          <a:lstStyle/>
          <a:p>
            <a:r>
              <a:rPr lang="en-US" sz="1800" dirty="0"/>
              <a:t>Alignment procedure and tooling</a:t>
            </a:r>
            <a:endParaRPr lang="en-GB" sz="18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Dmitry Gudkov, BE-BI-ML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413CCB-EDC3-4029-B8A2-B66F48CB9E3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99592" y="2826572"/>
            <a:ext cx="2168540" cy="21658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94AC81E-AB6E-49B8-8099-B9A01A1EBC68}"/>
              </a:ext>
            </a:extLst>
          </p:cNvPr>
          <p:cNvSpPr txBox="1"/>
          <p:nvPr/>
        </p:nvSpPr>
        <p:spPr>
          <a:xfrm>
            <a:off x="478632" y="640812"/>
            <a:ext cx="562205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1. Level gauge </a:t>
            </a:r>
            <a:r>
              <a:rPr lang="en-US" dirty="0"/>
              <a:t>WYLER Spirit Level 159-080-151-100</a:t>
            </a:r>
          </a:p>
          <a:p>
            <a:r>
              <a:rPr lang="en-US" dirty="0"/>
              <a:t>2. Alignment and vacuum sealing flange</a:t>
            </a:r>
          </a:p>
          <a:p>
            <a:r>
              <a:rPr lang="en-US" dirty="0"/>
              <a:t>3. LEICA TARGET 1,5“</a:t>
            </a:r>
          </a:p>
          <a:p>
            <a:r>
              <a:rPr lang="en-US" dirty="0"/>
              <a:t>4. KF16 port for leak tightness test</a:t>
            </a:r>
          </a:p>
          <a:p>
            <a:r>
              <a:rPr lang="en-US" dirty="0"/>
              <a:t>5. O-ring FPM D168 mm d2 mm</a:t>
            </a:r>
          </a:p>
          <a:p>
            <a:r>
              <a:rPr lang="en-US" dirty="0"/>
              <a:t>6. Flat surfaces on the BPM body</a:t>
            </a:r>
          </a:p>
          <a:p>
            <a:r>
              <a:rPr lang="en-US" dirty="0"/>
              <a:t>7. Features for alignment and handling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68EACF-CFD7-43CA-8B20-FDCAA04036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248" y="61794"/>
            <a:ext cx="2274129" cy="19564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6C82DB-5C1A-49EF-9178-2868E8E9FA45}"/>
              </a:ext>
            </a:extLst>
          </p:cNvPr>
          <p:cNvSpPr txBox="1"/>
          <p:nvPr/>
        </p:nvSpPr>
        <p:spPr>
          <a:xfrm>
            <a:off x="478632" y="4992405"/>
            <a:ext cx="2869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Dummy interface BPM is in production for future integration test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715C7F-154B-4EF4-BD08-BBB8F3058308}"/>
              </a:ext>
            </a:extLst>
          </p:cNvPr>
          <p:cNvSpPr txBox="1"/>
          <p:nvPr/>
        </p:nvSpPr>
        <p:spPr>
          <a:xfrm>
            <a:off x="4306234" y="6048573"/>
            <a:ext cx="4373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Targets and gauge were agreed with P. Bestmann</a:t>
            </a:r>
          </a:p>
        </p:txBody>
      </p:sp>
    </p:spTree>
    <p:extLst>
      <p:ext uri="{BB962C8B-B14F-4D97-AF65-F5344CB8AC3E}">
        <p14:creationId xmlns:p14="http://schemas.microsoft.com/office/powerpoint/2010/main" val="210576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sz="1800" dirty="0"/>
              <a:t>Status of design documentation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Dmitry Gudkov, BE-BI-ML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B28755-A2C9-4EFE-B127-0E342593114D}"/>
              </a:ext>
            </a:extLst>
          </p:cNvPr>
          <p:cNvSpPr txBox="1"/>
          <p:nvPr/>
        </p:nvSpPr>
        <p:spPr>
          <a:xfrm>
            <a:off x="457181" y="2975505"/>
            <a:ext cx="4572000" cy="1703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b="1" dirty="0"/>
              <a:t>BPMQSTZ</a:t>
            </a:r>
            <a:r>
              <a:rPr lang="en-US" b="1" u="sng" dirty="0"/>
              <a:t>B</a:t>
            </a:r>
            <a:r>
              <a:rPr lang="en-US" dirty="0"/>
              <a:t> </a:t>
            </a:r>
            <a:r>
              <a:rPr lang="en-US" u="sng" dirty="0">
                <a:hlinkClick r:id="rId2"/>
              </a:rPr>
              <a:t>LHCBPMQSTZB0001</a:t>
            </a:r>
            <a:endParaRPr lang="en-US" u="sng" dirty="0"/>
          </a:p>
          <a:p>
            <a:pPr lvl="1">
              <a:lnSpc>
                <a:spcPct val="150000"/>
              </a:lnSpc>
            </a:pPr>
            <a:r>
              <a:rPr lang="en-US" b="1" dirty="0"/>
              <a:t>BPMQSTZ</a:t>
            </a:r>
            <a:r>
              <a:rPr lang="en-US" b="1" u="sng" dirty="0"/>
              <a:t>A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LHCBPMQSTZA0001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b="1" dirty="0"/>
              <a:t>BPMQBCZ</a:t>
            </a:r>
            <a:r>
              <a:rPr lang="en-US" b="1" u="sng" dirty="0"/>
              <a:t>A</a:t>
            </a:r>
            <a:r>
              <a:rPr lang="en-US" b="1" dirty="0"/>
              <a:t>/</a:t>
            </a:r>
            <a:r>
              <a:rPr lang="en-US" b="1" u="sng" dirty="0"/>
              <a:t>B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LHCBPMQBCZA0001</a:t>
            </a:r>
            <a:r>
              <a:rPr lang="en-US" dirty="0"/>
              <a:t> and </a:t>
            </a:r>
            <a:r>
              <a:rPr lang="en-US" dirty="0">
                <a:hlinkClick r:id="rId5"/>
              </a:rPr>
              <a:t>LHCBPMQBCZB0001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90C668-E762-4386-974B-B375C38FFAC9}"/>
              </a:ext>
            </a:extLst>
          </p:cNvPr>
          <p:cNvSpPr txBox="1"/>
          <p:nvPr/>
        </p:nvSpPr>
        <p:spPr>
          <a:xfrm>
            <a:off x="605395" y="832090"/>
            <a:ext cx="82804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3D models are ready to prepare manufacturing drawings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Preliminary versions of 2D manufacturing drawings are ready (all the details necessary for manufacturing)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Minor details on 2D manufacturing drawings to be completed and drawings to be updated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Integration study is underway but no showstoppers for manufacturing of BPM components</a:t>
            </a:r>
          </a:p>
        </p:txBody>
      </p:sp>
    </p:spTree>
    <p:extLst>
      <p:ext uri="{BB962C8B-B14F-4D97-AF65-F5344CB8AC3E}">
        <p14:creationId xmlns:p14="http://schemas.microsoft.com/office/powerpoint/2010/main" val="1026763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sz="1800" dirty="0"/>
              <a:t>Status of design documentation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Dmitry Gudkov, BE-BI-ML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30802B-1440-413C-B96E-864C859E3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72" y="582531"/>
            <a:ext cx="8064456" cy="569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40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509B96A-415D-49A5-A155-F17FC75AA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2066"/>
            <a:ext cx="7920000" cy="720000"/>
          </a:xfrm>
        </p:spPr>
        <p:txBody>
          <a:bodyPr/>
          <a:lstStyle/>
          <a:p>
            <a:r>
              <a:rPr lang="en-US" sz="1800" dirty="0"/>
              <a:t>Content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7618C9E-D7EC-45E1-B6B9-211E72E7D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780436"/>
            <a:ext cx="8280480" cy="490696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GB" dirty="0"/>
              <a:t>Mechanical differences between the three types of BPMS: Q1, Q2a-D1, D2</a:t>
            </a:r>
          </a:p>
          <a:p>
            <a:pPr>
              <a:lnSpc>
                <a:spcPct val="150000"/>
              </a:lnSpc>
            </a:pPr>
            <a:r>
              <a:rPr lang="it-IT" dirty="0"/>
              <a:t>Quasi-symmetric D2 BPM design</a:t>
            </a:r>
          </a:p>
          <a:p>
            <a:pPr>
              <a:lnSpc>
                <a:spcPct val="150000"/>
              </a:lnSpc>
            </a:pPr>
            <a:r>
              <a:rPr lang="en-US" dirty="0"/>
              <a:t>Design of bodies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Details </a:t>
            </a:r>
          </a:p>
          <a:p>
            <a:pPr>
              <a:lnSpc>
                <a:spcPct val="150000"/>
              </a:lnSpc>
            </a:pPr>
            <a:r>
              <a:rPr lang="en-US" dirty="0"/>
              <a:t>Design of copper inserts</a:t>
            </a:r>
          </a:p>
          <a:p>
            <a:pPr>
              <a:lnSpc>
                <a:spcPct val="150000"/>
              </a:lnSpc>
            </a:pPr>
            <a:r>
              <a:rPr lang="en-US" dirty="0"/>
              <a:t>Synergies with TE/VSC: tungsten blocks, thermal links</a:t>
            </a:r>
          </a:p>
          <a:p>
            <a:pPr>
              <a:lnSpc>
                <a:spcPct val="150000"/>
              </a:lnSpc>
            </a:pPr>
            <a:r>
              <a:rPr lang="en-US" dirty="0"/>
              <a:t>Installation situation in cryostats</a:t>
            </a:r>
          </a:p>
          <a:p>
            <a:pPr>
              <a:lnSpc>
                <a:spcPct val="150000"/>
              </a:lnSpc>
            </a:pPr>
            <a:r>
              <a:rPr lang="en-US" dirty="0"/>
              <a:t>Alignment procedure and tooling</a:t>
            </a:r>
          </a:p>
          <a:p>
            <a:pPr>
              <a:lnSpc>
                <a:spcPct val="150000"/>
              </a:lnSpc>
            </a:pPr>
            <a:r>
              <a:rPr lang="en-US" dirty="0"/>
              <a:t>Status of Design Documentation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058421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5E604DB-CAAB-4972-AC7A-F0418F01B02B}"/>
              </a:ext>
            </a:extLst>
          </p:cNvPr>
          <p:cNvSpPr txBox="1">
            <a:spLocks/>
          </p:cNvSpPr>
          <p:nvPr/>
        </p:nvSpPr>
        <p:spPr>
          <a:xfrm>
            <a:off x="1344889" y="2780928"/>
            <a:ext cx="6440400" cy="12258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i="0" dirty="0"/>
              <a:t>Thank you for your attention!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D25A4CF9-BB1E-43B4-BC94-F4EF0D6CFB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51800" y="4633034"/>
            <a:ext cx="6440400" cy="914400"/>
          </a:xfrm>
        </p:spPr>
        <p:txBody>
          <a:bodyPr anchor="t"/>
          <a:lstStyle/>
          <a:p>
            <a:pPr marL="0" indent="0"/>
            <a:r>
              <a:rPr lang="en-GB" b="1" dirty="0"/>
              <a:t>Special thanks for the input and discussions: </a:t>
            </a:r>
            <a:r>
              <a:rPr lang="en-GB" dirty="0"/>
              <a:t>N. Chritin, A. Demougeot, N. Kos, G. </a:t>
            </a:r>
            <a:r>
              <a:rPr lang="en-GB" dirty="0" err="1"/>
              <a:t>Favres</a:t>
            </a:r>
            <a:r>
              <a:rPr lang="en-GB" dirty="0"/>
              <a:t>, E. Rigutto, L. Prever-Loiri, R. Veness, K. Scibor, P. Bestmann, P. Costa Pinto, W. Vollenberg, P. Garritty, C. Garion, F. Santangelo, H. Garcia Gavela, M. </a:t>
            </a:r>
            <a:r>
              <a:rPr lang="en-GB"/>
              <a:t>Thiebert</a:t>
            </a:r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</p:spTree>
    <p:extLst>
      <p:ext uri="{BB962C8B-B14F-4D97-AF65-F5344CB8AC3E}">
        <p14:creationId xmlns:p14="http://schemas.microsoft.com/office/powerpoint/2010/main" val="34668500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55576" y="141650"/>
            <a:ext cx="7920000" cy="720000"/>
          </a:xfrm>
        </p:spPr>
        <p:txBody>
          <a:bodyPr/>
          <a:lstStyle/>
          <a:p>
            <a:r>
              <a:rPr lang="en-GB" sz="2000" dirty="0"/>
              <a:t>BPM Design Overview. </a:t>
            </a:r>
            <a:r>
              <a:rPr lang="en-US" sz="2000" u="sng" dirty="0">
                <a:hlinkClick r:id="rId3"/>
              </a:rPr>
              <a:t>BPMQSTZB</a:t>
            </a:r>
            <a:br>
              <a:rPr lang="en-GB" sz="2000" dirty="0"/>
            </a:br>
            <a:r>
              <a:rPr lang="en-GB" sz="1800" dirty="0"/>
              <a:t>Body, welding tungsten – cooling subassembly (</a:t>
            </a:r>
            <a:r>
              <a:rPr lang="en-GB" sz="1800" dirty="0">
                <a:hlinkClick r:id="rId4"/>
              </a:rPr>
              <a:t>LHCBPMQST_B0002</a:t>
            </a:r>
            <a:r>
              <a:rPr lang="en-GB" sz="1800" dirty="0"/>
              <a:t>)</a:t>
            </a:r>
            <a:endParaRPr lang="en-GB" sz="20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2D1AA19A-D251-4532-A5C4-22FE48D3E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58057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8332FC-72C2-43B8-9B9B-FCB9A658E9DD}"/>
              </a:ext>
            </a:extLst>
          </p:cNvPr>
          <p:cNvGrpSpPr/>
          <p:nvPr/>
        </p:nvGrpSpPr>
        <p:grpSpPr>
          <a:xfrm>
            <a:off x="215829" y="2574082"/>
            <a:ext cx="5328592" cy="3809089"/>
            <a:chOff x="611560" y="2068171"/>
            <a:chExt cx="5328592" cy="380908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0DB0ACF-23AF-4B8B-9A39-63C6C1921F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1560" y="2206785"/>
              <a:ext cx="4743450" cy="340995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E7A6374-5335-4719-BC9E-5EF198B7F842}"/>
                </a:ext>
              </a:extLst>
            </p:cNvPr>
            <p:cNvSpPr/>
            <p:nvPr/>
          </p:nvSpPr>
          <p:spPr>
            <a:xfrm>
              <a:off x="3563888" y="5373216"/>
              <a:ext cx="2376264" cy="50404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DC46ADD-D7DF-43B5-BEBB-2BE618EC43F4}"/>
                </a:ext>
              </a:extLst>
            </p:cNvPr>
            <p:cNvSpPr/>
            <p:nvPr/>
          </p:nvSpPr>
          <p:spPr>
            <a:xfrm>
              <a:off x="4788024" y="2068171"/>
              <a:ext cx="360040" cy="64074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5A04496-954C-4121-8BC2-FDC5D2E9B2CC}"/>
              </a:ext>
            </a:extLst>
          </p:cNvPr>
          <p:cNvSpPr txBox="1"/>
          <p:nvPr/>
        </p:nvSpPr>
        <p:spPr>
          <a:xfrm>
            <a:off x="2388016" y="1057799"/>
            <a:ext cx="62696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Last welding step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tungsten blocks are put into the pockets on the body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interface plate is welded (laser) to the cooling tubes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9A9554-A4D3-4F52-9F84-FCEC478A92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404" y="1441727"/>
            <a:ext cx="1586943" cy="14371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3A6737-7018-4CDE-B876-B5A9BDE3B58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5004048" y="2205415"/>
            <a:ext cx="3813605" cy="315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602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31814" y="114783"/>
            <a:ext cx="7920000" cy="720000"/>
          </a:xfrm>
        </p:spPr>
        <p:txBody>
          <a:bodyPr/>
          <a:lstStyle/>
          <a:p>
            <a:r>
              <a:rPr lang="en-GB" sz="2000" dirty="0"/>
              <a:t>BPM Design Overview. </a:t>
            </a:r>
            <a:r>
              <a:rPr lang="en-US" sz="2000" u="sng" dirty="0">
                <a:hlinkClick r:id="rId2"/>
              </a:rPr>
              <a:t>BPMQSTZB</a:t>
            </a:r>
            <a:br>
              <a:rPr lang="en-GB" sz="2000" dirty="0"/>
            </a:br>
            <a:r>
              <a:rPr lang="en-GB" sz="2000" dirty="0"/>
              <a:t>Electrodes (</a:t>
            </a:r>
            <a:r>
              <a:rPr lang="en-US" sz="1800" u="sng" kern="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3"/>
              </a:rPr>
              <a:t>LHCBPMQFT0003</a:t>
            </a:r>
            <a:r>
              <a:rPr lang="en-GB" sz="2000" dirty="0"/>
              <a:t>)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2D1AA19A-D251-4532-A5C4-22FE48D3E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58057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1116F37D-F596-42AE-9F3C-10A8E21216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8003615"/>
              </p:ext>
            </p:extLst>
          </p:nvPr>
        </p:nvGraphicFramePr>
        <p:xfrm>
          <a:off x="792186" y="811114"/>
          <a:ext cx="7920000" cy="85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AFFD19AD-6B99-4621-AB91-38C71EAC50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002" y="3173871"/>
            <a:ext cx="5194954" cy="273630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25847DE-5B79-4CD1-B6CE-5F73EA9C1B40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357" y="3509875"/>
            <a:ext cx="3189605" cy="24003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DF95AA-65AA-4934-B443-988B6D8C0682}"/>
              </a:ext>
            </a:extLst>
          </p:cNvPr>
          <p:cNvSpPr txBox="1"/>
          <p:nvPr/>
        </p:nvSpPr>
        <p:spPr>
          <a:xfrm>
            <a:off x="431814" y="1750123"/>
            <a:ext cx="7326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Iterative design, several prototypes have been manufactured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Design optimization is still underway, one more iteration is most likely 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Material: </a:t>
            </a:r>
            <a:r>
              <a:rPr lang="en-GB" sz="18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 material spec. 1000 for 1.4429 round, forged round bars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0355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31814" y="114783"/>
            <a:ext cx="7920000" cy="720000"/>
          </a:xfrm>
        </p:spPr>
        <p:txBody>
          <a:bodyPr/>
          <a:lstStyle/>
          <a:p>
            <a:r>
              <a:rPr lang="en-GB" sz="2000" dirty="0"/>
              <a:t>BPM Design Overview. </a:t>
            </a:r>
            <a:r>
              <a:rPr lang="en-US" sz="2000" u="sng" dirty="0">
                <a:hlinkClick r:id="rId2"/>
              </a:rPr>
              <a:t>BPMQSTZB</a:t>
            </a:r>
            <a:br>
              <a:rPr lang="en-GB" sz="2000" dirty="0"/>
            </a:br>
            <a:r>
              <a:rPr lang="en-GB" sz="2000" dirty="0"/>
              <a:t>Transitions (</a:t>
            </a:r>
            <a:r>
              <a:rPr lang="en-GB" sz="18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LHCBPMQST_B0003</a:t>
            </a:r>
            <a:r>
              <a:rPr lang="en-GB" sz="18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18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LHCBPMQST_B0004</a:t>
            </a:r>
            <a:r>
              <a:rPr lang="en-GB" sz="2000" dirty="0"/>
              <a:t>)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2D1AA19A-D251-4532-A5C4-22FE48D3E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58057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983DE8-108A-47FD-8CE5-DDE3336299E1}"/>
              </a:ext>
            </a:extLst>
          </p:cNvPr>
          <p:cNvSpPr txBox="1"/>
          <p:nvPr/>
        </p:nvSpPr>
        <p:spPr>
          <a:xfrm>
            <a:off x="500956" y="1085339"/>
            <a:ext cx="23825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LHCBPMQST_B0003</a:t>
            </a:r>
            <a:r>
              <a:rPr lang="en-GB" sz="14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E3D1965-D3B7-4FC0-B780-A93DC77D5E5E}"/>
              </a:ext>
            </a:extLst>
          </p:cNvPr>
          <p:cNvSpPr txBox="1"/>
          <p:nvPr/>
        </p:nvSpPr>
        <p:spPr>
          <a:xfrm>
            <a:off x="4836678" y="1080090"/>
            <a:ext cx="17819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LHCBPMQST_B0004</a:t>
            </a:r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A48558-3C40-4F8E-99EA-6DCF50EBEE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956" y="1393116"/>
            <a:ext cx="3750787" cy="26662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502909-60B1-4003-83CD-137E9B80BF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9043" y="1459901"/>
            <a:ext cx="4182835" cy="259943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766D749-D1F6-4852-800F-B4C0726E9DA8}"/>
              </a:ext>
            </a:extLst>
          </p:cNvPr>
          <p:cNvSpPr txBox="1"/>
          <p:nvPr/>
        </p:nvSpPr>
        <p:spPr>
          <a:xfrm>
            <a:off x="500956" y="4294505"/>
            <a:ext cx="83915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CERN material spec. 2000 for Oxygen-Free Electronic copper sheets – transition parts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CuBe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17410 – electric contacts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Electrical contacts are supplied in form of 600 mm strips</a:t>
            </a:r>
          </a:p>
        </p:txBody>
      </p:sp>
    </p:spTree>
    <p:extLst>
      <p:ext uri="{BB962C8B-B14F-4D97-AF65-F5344CB8AC3E}">
        <p14:creationId xmlns:p14="http://schemas.microsoft.com/office/powerpoint/2010/main" val="2761589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9DA5A389-6274-4ED9-ACBA-3A11263536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313208"/>
              </p:ext>
            </p:extLst>
          </p:nvPr>
        </p:nvGraphicFramePr>
        <p:xfrm>
          <a:off x="417625" y="1516123"/>
          <a:ext cx="8208912" cy="466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40050594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410378177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540754479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973043707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4033523780"/>
                    </a:ext>
                  </a:extLst>
                </a:gridCol>
              </a:tblGrid>
              <a:tr h="31788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Picture</a:t>
                      </a:r>
                    </a:p>
                  </a:txBody>
                  <a:tcPr>
                    <a:solidFill>
                      <a:srgbClr val="62BB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Type</a:t>
                      </a:r>
                    </a:p>
                  </a:txBody>
                  <a:tcPr>
                    <a:solidFill>
                      <a:srgbClr val="62BB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Dimensions</a:t>
                      </a:r>
                    </a:p>
                  </a:txBody>
                  <a:tcPr>
                    <a:solidFill>
                      <a:srgbClr val="62BB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Tungsten Absorbers</a:t>
                      </a:r>
                    </a:p>
                  </a:txBody>
                  <a:tcPr>
                    <a:solidFill>
                      <a:srgbClr val="62BB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Aperture Shape</a:t>
                      </a:r>
                    </a:p>
                  </a:txBody>
                  <a:tcPr>
                    <a:solidFill>
                      <a:srgbClr val="62BB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407653"/>
                  </a:ext>
                </a:extLst>
              </a:tr>
              <a:tr h="144208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Directional coupler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D184xL270.6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yes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Octagonal</a:t>
                      </a:r>
                    </a:p>
                    <a:p>
                      <a:pPr marL="0" algn="ctr" defTabSz="457200" rtl="0" eaLnBrk="1" latinLnBrk="0" hangingPunct="1"/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7661716"/>
                  </a:ext>
                </a:extLst>
              </a:tr>
              <a:tr h="144208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Directional coupler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D184xL270.6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Octagonal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962167"/>
                  </a:ext>
                </a:extLst>
              </a:tr>
              <a:tr h="144208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button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D154xL398.4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Circular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398937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D321FAD-773A-45F3-B650-D5439A054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131" y="-137956"/>
            <a:ext cx="7920000" cy="720000"/>
          </a:xfrm>
        </p:spPr>
        <p:txBody>
          <a:bodyPr/>
          <a:lstStyle/>
          <a:p>
            <a:r>
              <a:rPr lang="en-GB" sz="1600" dirty="0"/>
              <a:t>Mechanical differences between the three types of BPMs: Q1, Q2a-D1, D2</a:t>
            </a:r>
            <a:endParaRPr lang="en-US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FDBF54-C21B-4928-A8D2-52F7C18C6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8EC6D1-7700-4399-A6F6-EB07AB66A4E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48404" y="1891241"/>
            <a:ext cx="1424725" cy="12695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16E632-7997-4B5D-8F15-2452B77C074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24922" y="3365064"/>
            <a:ext cx="1357163" cy="12583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B01B22-D3B5-40D2-82FE-8C7B5EABBCB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96784" y="4750888"/>
            <a:ext cx="1778977" cy="14057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A3F14A5-1359-46BA-975C-BA139BBC853F}"/>
              </a:ext>
            </a:extLst>
          </p:cNvPr>
          <p:cNvSpPr txBox="1"/>
          <p:nvPr/>
        </p:nvSpPr>
        <p:spPr>
          <a:xfrm>
            <a:off x="416627" y="2966069"/>
            <a:ext cx="8582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Q2a-D1</a:t>
            </a:r>
            <a:endParaRPr lang="en-US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03DEAC-187F-4AD1-9780-DFD3E81FD89D}"/>
              </a:ext>
            </a:extLst>
          </p:cNvPr>
          <p:cNvSpPr txBox="1"/>
          <p:nvPr/>
        </p:nvSpPr>
        <p:spPr>
          <a:xfrm>
            <a:off x="400036" y="4412128"/>
            <a:ext cx="4457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Q1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B9D27F-189D-4415-9D6B-EBD75F48E035}"/>
              </a:ext>
            </a:extLst>
          </p:cNvPr>
          <p:cNvSpPr txBox="1"/>
          <p:nvPr/>
        </p:nvSpPr>
        <p:spPr>
          <a:xfrm>
            <a:off x="1903220" y="5818135"/>
            <a:ext cx="485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D2</a:t>
            </a:r>
            <a:endParaRPr lang="en-US" sz="1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7EB841-75A7-4CE5-93D8-7E0089FB2CB0}"/>
              </a:ext>
            </a:extLst>
          </p:cNvPr>
          <p:cNvSpPr txBox="1"/>
          <p:nvPr/>
        </p:nvSpPr>
        <p:spPr>
          <a:xfrm>
            <a:off x="1637431" y="2992276"/>
            <a:ext cx="8582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“b-type”</a:t>
            </a:r>
            <a:endParaRPr lang="en-US" sz="12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8A92CF-19B7-4A67-8085-E039AAD5BE74}"/>
              </a:ext>
            </a:extLst>
          </p:cNvPr>
          <p:cNvSpPr txBox="1"/>
          <p:nvPr/>
        </p:nvSpPr>
        <p:spPr>
          <a:xfrm>
            <a:off x="1643979" y="4498402"/>
            <a:ext cx="8582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“a-type”</a:t>
            </a:r>
            <a:endParaRPr lang="en-US" sz="12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676F2C9-7FCC-4F07-8CAC-FCBCB085A885}"/>
              </a:ext>
            </a:extLst>
          </p:cNvPr>
          <p:cNvSpPr txBox="1"/>
          <p:nvPr/>
        </p:nvSpPr>
        <p:spPr>
          <a:xfrm>
            <a:off x="367706" y="4750888"/>
            <a:ext cx="9307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“d2-type”</a:t>
            </a:r>
            <a:endParaRPr lang="en-US" sz="12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C37584-4622-4A4F-B18E-1658921530BD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33995"/>
            <a:ext cx="4584195" cy="10291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6345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FDBF54-C21B-4928-A8D2-52F7C18C6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A79A381-A810-4F3B-9C23-02E658215F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925" y="1020465"/>
            <a:ext cx="5416150" cy="5301208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59030099-9188-473F-9EE1-06FF5FFE888C}"/>
              </a:ext>
            </a:extLst>
          </p:cNvPr>
          <p:cNvSpPr txBox="1">
            <a:spLocks/>
          </p:cNvSpPr>
          <p:nvPr/>
        </p:nvSpPr>
        <p:spPr>
          <a:xfrm>
            <a:off x="764400" y="20936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/>
              <a:t>Mechanical differences between the three types of BPMs: </a:t>
            </a:r>
            <a:br>
              <a:rPr lang="en-GB" sz="1800" dirty="0"/>
            </a:br>
            <a:r>
              <a:rPr lang="en-GB" sz="1800" dirty="0"/>
              <a:t>Q2a-D1 (B-type)</a:t>
            </a:r>
            <a:endParaRPr lang="en-US" sz="1800" dirty="0"/>
          </a:p>
        </p:txBody>
      </p:sp>
      <p:cxnSp>
        <p:nvCxnSpPr>
          <p:cNvPr id="18" name="Straight Arrow Connector 17" descr="dd&#10;">
            <a:extLst>
              <a:ext uri="{FF2B5EF4-FFF2-40B4-BE49-F238E27FC236}">
                <a16:creationId xmlns:a16="http://schemas.microsoft.com/office/drawing/2014/main" id="{3241BF6C-29FD-4051-A16C-D615A941A8ED}"/>
              </a:ext>
            </a:extLst>
          </p:cNvPr>
          <p:cNvCxnSpPr>
            <a:cxnSpLocks/>
          </p:cNvCxnSpPr>
          <p:nvPr/>
        </p:nvCxnSpPr>
        <p:spPr>
          <a:xfrm>
            <a:off x="611560" y="1412776"/>
            <a:ext cx="2520280" cy="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D9195F3-E66D-40D0-9138-06738F6559BD}"/>
              </a:ext>
            </a:extLst>
          </p:cNvPr>
          <p:cNvSpPr txBox="1"/>
          <p:nvPr/>
        </p:nvSpPr>
        <p:spPr>
          <a:xfrm>
            <a:off x="527291" y="1109057"/>
            <a:ext cx="569387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200" b="1" dirty="0"/>
              <a:t>Body</a:t>
            </a:r>
          </a:p>
        </p:txBody>
      </p:sp>
      <p:cxnSp>
        <p:nvCxnSpPr>
          <p:cNvPr id="21" name="Straight Arrow Connector 20" descr="dd&#10;">
            <a:extLst>
              <a:ext uri="{FF2B5EF4-FFF2-40B4-BE49-F238E27FC236}">
                <a16:creationId xmlns:a16="http://schemas.microsoft.com/office/drawing/2014/main" id="{FB690910-F28A-4049-9274-4260428652BF}"/>
              </a:ext>
            </a:extLst>
          </p:cNvPr>
          <p:cNvCxnSpPr>
            <a:cxnSpLocks/>
          </p:cNvCxnSpPr>
          <p:nvPr/>
        </p:nvCxnSpPr>
        <p:spPr>
          <a:xfrm>
            <a:off x="611560" y="2447499"/>
            <a:ext cx="2952328" cy="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9C41974-FB90-40EB-B596-A3EE57B3F228}"/>
              </a:ext>
            </a:extLst>
          </p:cNvPr>
          <p:cNvSpPr txBox="1"/>
          <p:nvPr/>
        </p:nvSpPr>
        <p:spPr>
          <a:xfrm>
            <a:off x="527291" y="2206966"/>
            <a:ext cx="2016223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Octagonal-round transition</a:t>
            </a:r>
          </a:p>
        </p:txBody>
      </p:sp>
      <p:cxnSp>
        <p:nvCxnSpPr>
          <p:cNvPr id="26" name="Straight Arrow Connector 25" descr="dd&#10;">
            <a:extLst>
              <a:ext uri="{FF2B5EF4-FFF2-40B4-BE49-F238E27FC236}">
                <a16:creationId xmlns:a16="http://schemas.microsoft.com/office/drawing/2014/main" id="{EDB61833-1596-4830-AFED-E762FD6DA626}"/>
              </a:ext>
            </a:extLst>
          </p:cNvPr>
          <p:cNvCxnSpPr>
            <a:cxnSpLocks/>
          </p:cNvCxnSpPr>
          <p:nvPr/>
        </p:nvCxnSpPr>
        <p:spPr>
          <a:xfrm>
            <a:off x="645468" y="4706178"/>
            <a:ext cx="1838300" cy="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C6FCB43-2051-4F56-97DF-E5B4B231BDC6}"/>
              </a:ext>
            </a:extLst>
          </p:cNvPr>
          <p:cNvSpPr txBox="1"/>
          <p:nvPr/>
        </p:nvSpPr>
        <p:spPr>
          <a:xfrm>
            <a:off x="540661" y="4467218"/>
            <a:ext cx="1478260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Electrical feedthrough</a:t>
            </a:r>
          </a:p>
        </p:txBody>
      </p:sp>
      <p:cxnSp>
        <p:nvCxnSpPr>
          <p:cNvPr id="29" name="Straight Arrow Connector 28" descr="dd&#10;">
            <a:extLst>
              <a:ext uri="{FF2B5EF4-FFF2-40B4-BE49-F238E27FC236}">
                <a16:creationId xmlns:a16="http://schemas.microsoft.com/office/drawing/2014/main" id="{213BADB2-AC37-443F-85D7-56D7A0DCDEF3}"/>
              </a:ext>
            </a:extLst>
          </p:cNvPr>
          <p:cNvCxnSpPr>
            <a:cxnSpLocks/>
          </p:cNvCxnSpPr>
          <p:nvPr/>
        </p:nvCxnSpPr>
        <p:spPr>
          <a:xfrm>
            <a:off x="611560" y="3765147"/>
            <a:ext cx="3816424" cy="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4CA3067-7060-4C0A-A562-E674A99897C5}"/>
              </a:ext>
            </a:extLst>
          </p:cNvPr>
          <p:cNvSpPr txBox="1"/>
          <p:nvPr/>
        </p:nvSpPr>
        <p:spPr>
          <a:xfrm>
            <a:off x="539552" y="3475428"/>
            <a:ext cx="1656184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Electrode (x4)</a:t>
            </a:r>
          </a:p>
        </p:txBody>
      </p:sp>
      <p:cxnSp>
        <p:nvCxnSpPr>
          <p:cNvPr id="32" name="Straight Arrow Connector 31" descr="dd&#10;">
            <a:extLst>
              <a:ext uri="{FF2B5EF4-FFF2-40B4-BE49-F238E27FC236}">
                <a16:creationId xmlns:a16="http://schemas.microsoft.com/office/drawing/2014/main" id="{54B31166-3788-4F23-8F9A-430A1912E0DE}"/>
              </a:ext>
            </a:extLst>
          </p:cNvPr>
          <p:cNvCxnSpPr>
            <a:cxnSpLocks/>
          </p:cNvCxnSpPr>
          <p:nvPr/>
        </p:nvCxnSpPr>
        <p:spPr>
          <a:xfrm flipH="1" flipV="1">
            <a:off x="3923928" y="1211827"/>
            <a:ext cx="4755883" cy="1141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0016E28-DED9-42D3-99FC-EA00C2B10F45}"/>
              </a:ext>
            </a:extLst>
          </p:cNvPr>
          <p:cNvSpPr txBox="1"/>
          <p:nvPr/>
        </p:nvSpPr>
        <p:spPr>
          <a:xfrm>
            <a:off x="7204040" y="919439"/>
            <a:ext cx="1547218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Cooling tube (x4)</a:t>
            </a:r>
          </a:p>
        </p:txBody>
      </p:sp>
      <p:cxnSp>
        <p:nvCxnSpPr>
          <p:cNvPr id="38" name="Straight Arrow Connector 37" descr="dd&#10;">
            <a:extLst>
              <a:ext uri="{FF2B5EF4-FFF2-40B4-BE49-F238E27FC236}">
                <a16:creationId xmlns:a16="http://schemas.microsoft.com/office/drawing/2014/main" id="{824546BF-8A13-4B30-845A-BB92C0676F1F}"/>
              </a:ext>
            </a:extLst>
          </p:cNvPr>
          <p:cNvCxnSpPr>
            <a:cxnSpLocks/>
          </p:cNvCxnSpPr>
          <p:nvPr/>
        </p:nvCxnSpPr>
        <p:spPr>
          <a:xfrm flipH="1">
            <a:off x="4716016" y="2125301"/>
            <a:ext cx="3959206" cy="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C2D740FD-2512-462E-9A12-91A5402D7090}"/>
              </a:ext>
            </a:extLst>
          </p:cNvPr>
          <p:cNvSpPr txBox="1"/>
          <p:nvPr/>
        </p:nvSpPr>
        <p:spPr>
          <a:xfrm>
            <a:off x="7204040" y="1881911"/>
            <a:ext cx="1547218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Thermal link</a:t>
            </a:r>
          </a:p>
        </p:txBody>
      </p:sp>
      <p:cxnSp>
        <p:nvCxnSpPr>
          <p:cNvPr id="40" name="Straight Arrow Connector 39" descr="dd&#10;">
            <a:extLst>
              <a:ext uri="{FF2B5EF4-FFF2-40B4-BE49-F238E27FC236}">
                <a16:creationId xmlns:a16="http://schemas.microsoft.com/office/drawing/2014/main" id="{7722F1AB-5B74-4D1E-86BA-CDB3028B5A60}"/>
              </a:ext>
            </a:extLst>
          </p:cNvPr>
          <p:cNvCxnSpPr>
            <a:cxnSpLocks/>
          </p:cNvCxnSpPr>
          <p:nvPr/>
        </p:nvCxnSpPr>
        <p:spPr>
          <a:xfrm flipH="1" flipV="1">
            <a:off x="5508104" y="5659437"/>
            <a:ext cx="3037158" cy="1141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EE5E8A52-28E6-459A-BD3A-8C3BB9BA64DB}"/>
              </a:ext>
            </a:extLst>
          </p:cNvPr>
          <p:cNvSpPr txBox="1"/>
          <p:nvPr/>
        </p:nvSpPr>
        <p:spPr>
          <a:xfrm>
            <a:off x="7098279" y="5428604"/>
            <a:ext cx="1822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Octagonal-octagonal transition</a:t>
            </a:r>
          </a:p>
        </p:txBody>
      </p:sp>
      <p:cxnSp>
        <p:nvCxnSpPr>
          <p:cNvPr id="45" name="Straight Arrow Connector 44" descr="dd&#10;">
            <a:extLst>
              <a:ext uri="{FF2B5EF4-FFF2-40B4-BE49-F238E27FC236}">
                <a16:creationId xmlns:a16="http://schemas.microsoft.com/office/drawing/2014/main" id="{B0F77333-6BE6-4D44-A4D5-0FD13BE2E9F8}"/>
              </a:ext>
            </a:extLst>
          </p:cNvPr>
          <p:cNvCxnSpPr>
            <a:cxnSpLocks/>
          </p:cNvCxnSpPr>
          <p:nvPr/>
        </p:nvCxnSpPr>
        <p:spPr>
          <a:xfrm flipH="1">
            <a:off x="5292080" y="3326941"/>
            <a:ext cx="3392320" cy="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EDDA7319-CC2B-41A9-A5B0-4B90B86ADC5E}"/>
              </a:ext>
            </a:extLst>
          </p:cNvPr>
          <p:cNvSpPr txBox="1"/>
          <p:nvPr/>
        </p:nvSpPr>
        <p:spPr>
          <a:xfrm>
            <a:off x="7208630" y="3079699"/>
            <a:ext cx="1547218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Tungsten Absorber (x4)</a:t>
            </a:r>
          </a:p>
        </p:txBody>
      </p:sp>
      <p:cxnSp>
        <p:nvCxnSpPr>
          <p:cNvPr id="51" name="Straight Arrow Connector 50" descr="dd&#10;">
            <a:extLst>
              <a:ext uri="{FF2B5EF4-FFF2-40B4-BE49-F238E27FC236}">
                <a16:creationId xmlns:a16="http://schemas.microsoft.com/office/drawing/2014/main" id="{AAC484F2-5D4F-4890-9F89-CD5BAE1917BE}"/>
              </a:ext>
            </a:extLst>
          </p:cNvPr>
          <p:cNvCxnSpPr>
            <a:cxnSpLocks/>
          </p:cNvCxnSpPr>
          <p:nvPr/>
        </p:nvCxnSpPr>
        <p:spPr>
          <a:xfrm flipH="1">
            <a:off x="5076056" y="2749964"/>
            <a:ext cx="3599166" cy="2001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34B7D7F0-291B-49F4-BED7-BA5CFE415A2F}"/>
              </a:ext>
            </a:extLst>
          </p:cNvPr>
          <p:cNvSpPr txBox="1"/>
          <p:nvPr/>
        </p:nvSpPr>
        <p:spPr>
          <a:xfrm>
            <a:off x="7204040" y="2509338"/>
            <a:ext cx="1939960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Cooling tube support</a:t>
            </a:r>
          </a:p>
        </p:txBody>
      </p:sp>
    </p:spTree>
    <p:extLst>
      <p:ext uri="{BB962C8B-B14F-4D97-AF65-F5344CB8AC3E}">
        <p14:creationId xmlns:p14="http://schemas.microsoft.com/office/powerpoint/2010/main" val="3988618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>
            <a:extLst>
              <a:ext uri="{FF2B5EF4-FFF2-40B4-BE49-F238E27FC236}">
                <a16:creationId xmlns:a16="http://schemas.microsoft.com/office/drawing/2014/main" id="{2D525492-529A-40AD-A5AB-473CD9FB63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387" t="21718" b="3834"/>
          <a:stretch/>
        </p:blipFill>
        <p:spPr>
          <a:xfrm>
            <a:off x="6605423" y="3911863"/>
            <a:ext cx="1827877" cy="171538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FDBF54-C21B-4928-A8D2-52F7C18C6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BPM Final Design Review 18.11.2020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3D6787-2FD4-42B4-A06B-99AE3243A61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95536" y="1106990"/>
            <a:ext cx="2487570" cy="2216561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623F6926-F826-4811-B738-2F7E0310C99F}"/>
              </a:ext>
            </a:extLst>
          </p:cNvPr>
          <p:cNvSpPr txBox="1">
            <a:spLocks/>
          </p:cNvSpPr>
          <p:nvPr/>
        </p:nvSpPr>
        <p:spPr>
          <a:xfrm>
            <a:off x="764400" y="20936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/>
              <a:t>Mechanical differences between the three types of BPMs: </a:t>
            </a:r>
            <a:br>
              <a:rPr lang="en-GB" sz="1800" dirty="0"/>
            </a:br>
            <a:r>
              <a:rPr lang="en-GB" sz="1800" dirty="0"/>
              <a:t>Q2a-D1 (B-type), details</a:t>
            </a:r>
            <a:endParaRPr lang="en-US" sz="18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1A9A83A-6C8C-456F-844E-FBFB461000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275" y="3751576"/>
            <a:ext cx="1884149" cy="1928175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A573EF3-AE11-4A22-BF5F-E0B74403268C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5928227" y="798011"/>
            <a:ext cx="3036169" cy="297572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2D40300-96B1-43B7-AAB6-EDCCB8CB3A04}"/>
              </a:ext>
            </a:extLst>
          </p:cNvPr>
          <p:cNvSpPr txBox="1"/>
          <p:nvPr/>
        </p:nvSpPr>
        <p:spPr>
          <a:xfrm>
            <a:off x="6605423" y="5627243"/>
            <a:ext cx="1941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Spring </a:t>
            </a:r>
          </a:p>
          <a:p>
            <a:pPr algn="ctr"/>
            <a:r>
              <a:rPr lang="en-US" sz="1400" b="1" dirty="0"/>
              <a:t>(4 mm stroke = 40 N)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3178D89-A074-49F5-9AC1-A081A0B5556B}"/>
              </a:ext>
            </a:extLst>
          </p:cNvPr>
          <p:cNvSpPr/>
          <p:nvPr/>
        </p:nvSpPr>
        <p:spPr>
          <a:xfrm>
            <a:off x="6352316" y="1948594"/>
            <a:ext cx="567015" cy="56565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03F71AD-1D23-4DF7-B5B2-9CA656DAF26C}"/>
              </a:ext>
            </a:extLst>
          </p:cNvPr>
          <p:cNvCxnSpPr>
            <a:cxnSpLocks/>
            <a:stCxn id="26" idx="5"/>
            <a:endCxn id="51" idx="0"/>
          </p:cNvCxnSpPr>
          <p:nvPr/>
        </p:nvCxnSpPr>
        <p:spPr>
          <a:xfrm>
            <a:off x="6836294" y="2431413"/>
            <a:ext cx="683068" cy="1480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08A5B3B6-47AF-4FC5-B57A-5BEEBFCBD1DE}"/>
              </a:ext>
            </a:extLst>
          </p:cNvPr>
          <p:cNvSpPr/>
          <p:nvPr/>
        </p:nvSpPr>
        <p:spPr>
          <a:xfrm>
            <a:off x="1232968" y="1818165"/>
            <a:ext cx="567015" cy="56565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9679071-B77D-4E67-A2D6-48A93530C973}"/>
              </a:ext>
            </a:extLst>
          </p:cNvPr>
          <p:cNvCxnSpPr>
            <a:cxnSpLocks/>
            <a:stCxn id="29" idx="4"/>
            <a:endCxn id="16" idx="0"/>
          </p:cNvCxnSpPr>
          <p:nvPr/>
        </p:nvCxnSpPr>
        <p:spPr>
          <a:xfrm>
            <a:off x="1516476" y="2383823"/>
            <a:ext cx="47874" cy="136775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534F6B5-2F8B-463F-A522-8A768FE7C99E}"/>
              </a:ext>
            </a:extLst>
          </p:cNvPr>
          <p:cNvSpPr txBox="1"/>
          <p:nvPr/>
        </p:nvSpPr>
        <p:spPr>
          <a:xfrm>
            <a:off x="566889" y="5671290"/>
            <a:ext cx="21413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Feedthough</a:t>
            </a:r>
            <a:r>
              <a:rPr lang="en-US" sz="1400" b="1" dirty="0"/>
              <a:t>-Electrode M2.5 Interface</a:t>
            </a:r>
          </a:p>
        </p:txBody>
      </p:sp>
      <p:sp>
        <p:nvSpPr>
          <p:cNvPr id="41" name="Arrow: Right 40">
            <a:extLst>
              <a:ext uri="{FF2B5EF4-FFF2-40B4-BE49-F238E27FC236}">
                <a16:creationId xmlns:a16="http://schemas.microsoft.com/office/drawing/2014/main" id="{967C9492-E9BF-4CBF-8428-3A60D5D0BCAD}"/>
              </a:ext>
            </a:extLst>
          </p:cNvPr>
          <p:cNvSpPr/>
          <p:nvPr/>
        </p:nvSpPr>
        <p:spPr>
          <a:xfrm>
            <a:off x="7480938" y="4507409"/>
            <a:ext cx="454659" cy="431387"/>
          </a:xfrm>
          <a:prstGeom prst="rightArrow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BF3ACA68-445C-4FCD-BBE3-C2E1A6FDAF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 flipV="1">
            <a:off x="2909865" y="879951"/>
            <a:ext cx="3055527" cy="292131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21755CC-229A-4CB9-BFC7-B3CB3319E343}"/>
              </a:ext>
            </a:extLst>
          </p:cNvPr>
          <p:cNvSpPr txBox="1"/>
          <p:nvPr/>
        </p:nvSpPr>
        <p:spPr>
          <a:xfrm>
            <a:off x="3417906" y="857167"/>
            <a:ext cx="152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Cut through thermal link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8DD896D-247C-4592-9DA3-8C4DA76C1985}"/>
              </a:ext>
            </a:extLst>
          </p:cNvPr>
          <p:cNvSpPr txBox="1"/>
          <p:nvPr/>
        </p:nvSpPr>
        <p:spPr>
          <a:xfrm>
            <a:off x="6379458" y="798011"/>
            <a:ext cx="152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Cut through springs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ED275500-5B8C-431F-A5C3-E54E03037E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65114" y="3939913"/>
            <a:ext cx="1884149" cy="183165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4" name="Oval 53">
            <a:extLst>
              <a:ext uri="{FF2B5EF4-FFF2-40B4-BE49-F238E27FC236}">
                <a16:creationId xmlns:a16="http://schemas.microsoft.com/office/drawing/2014/main" id="{85CB94DD-5F75-4183-8C57-92D092D9862E}"/>
              </a:ext>
            </a:extLst>
          </p:cNvPr>
          <p:cNvSpPr/>
          <p:nvPr/>
        </p:nvSpPr>
        <p:spPr>
          <a:xfrm>
            <a:off x="3212607" y="1989826"/>
            <a:ext cx="661604" cy="66002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B5306F7-9E54-4705-A6B9-068BE293BA6D}"/>
              </a:ext>
            </a:extLst>
          </p:cNvPr>
          <p:cNvCxnSpPr>
            <a:cxnSpLocks/>
            <a:stCxn id="54" idx="5"/>
            <a:endCxn id="53" idx="0"/>
          </p:cNvCxnSpPr>
          <p:nvPr/>
        </p:nvCxnSpPr>
        <p:spPr>
          <a:xfrm>
            <a:off x="3777321" y="2553189"/>
            <a:ext cx="829868" cy="13867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D7033F5A-6FB6-43DC-B8E7-F0135E2BDD09}"/>
              </a:ext>
            </a:extLst>
          </p:cNvPr>
          <p:cNvSpPr txBox="1"/>
          <p:nvPr/>
        </p:nvSpPr>
        <p:spPr>
          <a:xfrm>
            <a:off x="3844163" y="5752210"/>
            <a:ext cx="1760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Thermal link (Absorber – Tube)</a:t>
            </a:r>
          </a:p>
        </p:txBody>
      </p:sp>
    </p:spTree>
    <p:extLst>
      <p:ext uri="{BB962C8B-B14F-4D97-AF65-F5344CB8AC3E}">
        <p14:creationId xmlns:p14="http://schemas.microsoft.com/office/powerpoint/2010/main" val="184060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21FAD-773A-45F3-B650-D5439A054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9322"/>
            <a:ext cx="7920000" cy="720000"/>
          </a:xfrm>
        </p:spPr>
        <p:txBody>
          <a:bodyPr/>
          <a:lstStyle/>
          <a:p>
            <a:r>
              <a:rPr lang="en-GB" sz="1800" dirty="0"/>
              <a:t>Mechanical differences between the three types of BPMS: </a:t>
            </a:r>
            <a:br>
              <a:rPr lang="en-GB" sz="1800" dirty="0"/>
            </a:br>
            <a:r>
              <a:rPr lang="en-GB" sz="1800" dirty="0"/>
              <a:t>Q1 (A-type)</a:t>
            </a:r>
            <a:endParaRPr lang="en-US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FDBF54-C21B-4928-A8D2-52F7C18C6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589499"/>
            <a:ext cx="6627000" cy="360000"/>
          </a:xfrm>
        </p:spPr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8490AF-6C19-4314-801E-A1AA4C8CFF7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453585" y="1580384"/>
            <a:ext cx="4674419" cy="4555200"/>
          </a:xfrm>
          <a:prstGeom prst="rect">
            <a:avLst/>
          </a:prstGeom>
        </p:spPr>
      </p:pic>
      <p:cxnSp>
        <p:nvCxnSpPr>
          <p:cNvPr id="9" name="Straight Arrow Connector 8" descr="dd&#10;">
            <a:extLst>
              <a:ext uri="{FF2B5EF4-FFF2-40B4-BE49-F238E27FC236}">
                <a16:creationId xmlns:a16="http://schemas.microsoft.com/office/drawing/2014/main" id="{D1B8CE21-047E-4982-A7C3-8BA9D34645E6}"/>
              </a:ext>
            </a:extLst>
          </p:cNvPr>
          <p:cNvCxnSpPr>
            <a:cxnSpLocks/>
          </p:cNvCxnSpPr>
          <p:nvPr/>
        </p:nvCxnSpPr>
        <p:spPr>
          <a:xfrm>
            <a:off x="611560" y="2537166"/>
            <a:ext cx="4536504" cy="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7B07FC2-09E9-4819-8496-7BF1B342EDDD}"/>
              </a:ext>
            </a:extLst>
          </p:cNvPr>
          <p:cNvSpPr txBox="1"/>
          <p:nvPr/>
        </p:nvSpPr>
        <p:spPr>
          <a:xfrm>
            <a:off x="527291" y="2233447"/>
            <a:ext cx="569387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Body</a:t>
            </a:r>
          </a:p>
        </p:txBody>
      </p:sp>
      <p:cxnSp>
        <p:nvCxnSpPr>
          <p:cNvPr id="11" name="Straight Arrow Connector 10" descr="dd&#10;">
            <a:extLst>
              <a:ext uri="{FF2B5EF4-FFF2-40B4-BE49-F238E27FC236}">
                <a16:creationId xmlns:a16="http://schemas.microsoft.com/office/drawing/2014/main" id="{68ACDBDA-E9EF-4400-9C34-6B472876E404}"/>
              </a:ext>
            </a:extLst>
          </p:cNvPr>
          <p:cNvCxnSpPr>
            <a:cxnSpLocks/>
          </p:cNvCxnSpPr>
          <p:nvPr/>
        </p:nvCxnSpPr>
        <p:spPr>
          <a:xfrm>
            <a:off x="611560" y="5392411"/>
            <a:ext cx="2952328" cy="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F778F7D-5110-411D-8449-2772C55E482C}"/>
              </a:ext>
            </a:extLst>
          </p:cNvPr>
          <p:cNvSpPr txBox="1"/>
          <p:nvPr/>
        </p:nvSpPr>
        <p:spPr>
          <a:xfrm>
            <a:off x="527291" y="5151878"/>
            <a:ext cx="2016223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Octagonal-octagonal transition</a:t>
            </a:r>
          </a:p>
        </p:txBody>
      </p:sp>
      <p:cxnSp>
        <p:nvCxnSpPr>
          <p:cNvPr id="13" name="Straight Arrow Connector 12" descr="dd&#10;">
            <a:extLst>
              <a:ext uri="{FF2B5EF4-FFF2-40B4-BE49-F238E27FC236}">
                <a16:creationId xmlns:a16="http://schemas.microsoft.com/office/drawing/2014/main" id="{258A5C1C-1D55-4199-9106-AEC22674A605}"/>
              </a:ext>
            </a:extLst>
          </p:cNvPr>
          <p:cNvCxnSpPr>
            <a:cxnSpLocks/>
          </p:cNvCxnSpPr>
          <p:nvPr/>
        </p:nvCxnSpPr>
        <p:spPr>
          <a:xfrm>
            <a:off x="632098" y="4665494"/>
            <a:ext cx="4659982" cy="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70B03FE-9E2B-491A-A15C-58360164409B}"/>
              </a:ext>
            </a:extLst>
          </p:cNvPr>
          <p:cNvSpPr txBox="1"/>
          <p:nvPr/>
        </p:nvSpPr>
        <p:spPr>
          <a:xfrm>
            <a:off x="527291" y="4426534"/>
            <a:ext cx="1478260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Electrical feedthrough</a:t>
            </a:r>
          </a:p>
        </p:txBody>
      </p:sp>
      <p:cxnSp>
        <p:nvCxnSpPr>
          <p:cNvPr id="15" name="Straight Arrow Connector 14" descr="dd&#10;">
            <a:extLst>
              <a:ext uri="{FF2B5EF4-FFF2-40B4-BE49-F238E27FC236}">
                <a16:creationId xmlns:a16="http://schemas.microsoft.com/office/drawing/2014/main" id="{DD015E8F-FDA9-43A7-BA2D-D5C539E46C75}"/>
              </a:ext>
            </a:extLst>
          </p:cNvPr>
          <p:cNvCxnSpPr>
            <a:cxnSpLocks/>
          </p:cNvCxnSpPr>
          <p:nvPr/>
        </p:nvCxnSpPr>
        <p:spPr>
          <a:xfrm>
            <a:off x="590543" y="3620118"/>
            <a:ext cx="3405393" cy="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BA334F1-63E7-490F-8CAE-7C5E7DF5CE02}"/>
              </a:ext>
            </a:extLst>
          </p:cNvPr>
          <p:cNvSpPr txBox="1"/>
          <p:nvPr/>
        </p:nvSpPr>
        <p:spPr>
          <a:xfrm>
            <a:off x="518535" y="3330399"/>
            <a:ext cx="1656184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Electrode (x4)</a:t>
            </a:r>
          </a:p>
        </p:txBody>
      </p:sp>
      <p:cxnSp>
        <p:nvCxnSpPr>
          <p:cNvPr id="17" name="Straight Arrow Connector 16" descr="dd&#10;">
            <a:extLst>
              <a:ext uri="{FF2B5EF4-FFF2-40B4-BE49-F238E27FC236}">
                <a16:creationId xmlns:a16="http://schemas.microsoft.com/office/drawing/2014/main" id="{D137F7EA-8421-4246-9329-16F01457FE5C}"/>
              </a:ext>
            </a:extLst>
          </p:cNvPr>
          <p:cNvCxnSpPr>
            <a:cxnSpLocks/>
          </p:cNvCxnSpPr>
          <p:nvPr/>
        </p:nvCxnSpPr>
        <p:spPr>
          <a:xfrm flipH="1">
            <a:off x="4644008" y="1820727"/>
            <a:ext cx="4040394" cy="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A4F2E07-3F0B-4A7B-A115-4C89B70588A0}"/>
              </a:ext>
            </a:extLst>
          </p:cNvPr>
          <p:cNvSpPr txBox="1"/>
          <p:nvPr/>
        </p:nvSpPr>
        <p:spPr>
          <a:xfrm>
            <a:off x="7208629" y="1516929"/>
            <a:ext cx="1547218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Cooling tube (x4)</a:t>
            </a:r>
          </a:p>
        </p:txBody>
      </p:sp>
      <p:cxnSp>
        <p:nvCxnSpPr>
          <p:cNvPr id="21" name="Straight Arrow Connector 20" descr="dd&#10;">
            <a:extLst>
              <a:ext uri="{FF2B5EF4-FFF2-40B4-BE49-F238E27FC236}">
                <a16:creationId xmlns:a16="http://schemas.microsoft.com/office/drawing/2014/main" id="{ABB75DAD-246A-476D-AA6C-655B6263006E}"/>
              </a:ext>
            </a:extLst>
          </p:cNvPr>
          <p:cNvCxnSpPr>
            <a:cxnSpLocks/>
          </p:cNvCxnSpPr>
          <p:nvPr/>
        </p:nvCxnSpPr>
        <p:spPr>
          <a:xfrm flipH="1" flipV="1">
            <a:off x="5609425" y="2492762"/>
            <a:ext cx="3037158" cy="1141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38436AA-BDC1-4DE7-99DF-4E23BA84C009}"/>
              </a:ext>
            </a:extLst>
          </p:cNvPr>
          <p:cNvSpPr txBox="1"/>
          <p:nvPr/>
        </p:nvSpPr>
        <p:spPr>
          <a:xfrm>
            <a:off x="7199600" y="2261929"/>
            <a:ext cx="1822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Octagonal-round transition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CA4AB6-955C-4979-8255-A2347D2A967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24042" y="443157"/>
            <a:ext cx="1919472" cy="1779735"/>
          </a:xfrm>
          <a:prstGeom prst="rect">
            <a:avLst/>
          </a:prstGeom>
        </p:spPr>
      </p:pic>
      <p:cxnSp>
        <p:nvCxnSpPr>
          <p:cNvPr id="32" name="Straight Arrow Connector 31" descr="dd&#10;">
            <a:extLst>
              <a:ext uri="{FF2B5EF4-FFF2-40B4-BE49-F238E27FC236}">
                <a16:creationId xmlns:a16="http://schemas.microsoft.com/office/drawing/2014/main" id="{2BFD2831-E752-4999-8D1F-204AEE2A07F3}"/>
              </a:ext>
            </a:extLst>
          </p:cNvPr>
          <p:cNvCxnSpPr>
            <a:cxnSpLocks/>
          </p:cNvCxnSpPr>
          <p:nvPr/>
        </p:nvCxnSpPr>
        <p:spPr>
          <a:xfrm flipH="1">
            <a:off x="5740114" y="4855740"/>
            <a:ext cx="2859072" cy="15895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D81E524-B0FA-45A4-B678-31189EC140CF}"/>
              </a:ext>
            </a:extLst>
          </p:cNvPr>
          <p:cNvSpPr txBox="1"/>
          <p:nvPr/>
        </p:nvSpPr>
        <p:spPr>
          <a:xfrm>
            <a:off x="7128004" y="4615114"/>
            <a:ext cx="1939960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Cooling tube support</a:t>
            </a:r>
          </a:p>
        </p:txBody>
      </p:sp>
    </p:spTree>
    <p:extLst>
      <p:ext uri="{BB962C8B-B14F-4D97-AF65-F5344CB8AC3E}">
        <p14:creationId xmlns:p14="http://schemas.microsoft.com/office/powerpoint/2010/main" val="1737261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21FAD-773A-45F3-B650-D5439A054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52468"/>
            <a:ext cx="7920000" cy="720000"/>
          </a:xfrm>
        </p:spPr>
        <p:txBody>
          <a:bodyPr/>
          <a:lstStyle/>
          <a:p>
            <a:r>
              <a:rPr lang="en-GB" sz="1800" dirty="0"/>
              <a:t>Mechanical differences between the three types of BPMS: </a:t>
            </a:r>
            <a:br>
              <a:rPr lang="en-GB" sz="1800" dirty="0"/>
            </a:br>
            <a:r>
              <a:rPr lang="en-GB" sz="1800" dirty="0"/>
              <a:t>D2</a:t>
            </a:r>
            <a:endParaRPr lang="en-US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FDBF54-C21B-4928-A8D2-52F7C18C6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ABAF4B-2A39-4890-AC8E-40F6B863DD3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462668" y="1046149"/>
            <a:ext cx="4708142" cy="3672408"/>
          </a:xfrm>
          <a:prstGeom prst="rect">
            <a:avLst/>
          </a:prstGeom>
        </p:spPr>
      </p:pic>
      <p:cxnSp>
        <p:nvCxnSpPr>
          <p:cNvPr id="9" name="Straight Arrow Connector 8" descr="dd&#10;">
            <a:extLst>
              <a:ext uri="{FF2B5EF4-FFF2-40B4-BE49-F238E27FC236}">
                <a16:creationId xmlns:a16="http://schemas.microsoft.com/office/drawing/2014/main" id="{39E6518B-CB16-49C1-8D6E-9A0F533D2D92}"/>
              </a:ext>
            </a:extLst>
          </p:cNvPr>
          <p:cNvCxnSpPr>
            <a:cxnSpLocks/>
          </p:cNvCxnSpPr>
          <p:nvPr/>
        </p:nvCxnSpPr>
        <p:spPr>
          <a:xfrm>
            <a:off x="3448587" y="1990519"/>
            <a:ext cx="1440160" cy="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81D613D-E7B6-462C-9920-8F84E4310991}"/>
              </a:ext>
            </a:extLst>
          </p:cNvPr>
          <p:cNvSpPr txBox="1"/>
          <p:nvPr/>
        </p:nvSpPr>
        <p:spPr>
          <a:xfrm>
            <a:off x="3376579" y="1715282"/>
            <a:ext cx="569387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Body</a:t>
            </a:r>
          </a:p>
        </p:txBody>
      </p:sp>
      <p:cxnSp>
        <p:nvCxnSpPr>
          <p:cNvPr id="12" name="Straight Arrow Connector 11" descr="dd&#10;">
            <a:extLst>
              <a:ext uri="{FF2B5EF4-FFF2-40B4-BE49-F238E27FC236}">
                <a16:creationId xmlns:a16="http://schemas.microsoft.com/office/drawing/2014/main" id="{44AD58BE-E661-40A4-892E-DCA8E492F158}"/>
              </a:ext>
            </a:extLst>
          </p:cNvPr>
          <p:cNvCxnSpPr>
            <a:cxnSpLocks/>
          </p:cNvCxnSpPr>
          <p:nvPr/>
        </p:nvCxnSpPr>
        <p:spPr>
          <a:xfrm flipH="1">
            <a:off x="3635896" y="4379556"/>
            <a:ext cx="2354631" cy="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D54FF7F-4549-4040-966D-D724C5859D9C}"/>
              </a:ext>
            </a:extLst>
          </p:cNvPr>
          <p:cNvSpPr txBox="1"/>
          <p:nvPr/>
        </p:nvSpPr>
        <p:spPr>
          <a:xfrm>
            <a:off x="4139952" y="4130982"/>
            <a:ext cx="2016223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Round-round transition</a:t>
            </a:r>
          </a:p>
        </p:txBody>
      </p:sp>
      <p:cxnSp>
        <p:nvCxnSpPr>
          <p:cNvPr id="14" name="Straight Arrow Connector 13" descr="dd&#10;">
            <a:extLst>
              <a:ext uri="{FF2B5EF4-FFF2-40B4-BE49-F238E27FC236}">
                <a16:creationId xmlns:a16="http://schemas.microsoft.com/office/drawing/2014/main" id="{95133D64-841A-4124-9196-2EB74D622AEE}"/>
              </a:ext>
            </a:extLst>
          </p:cNvPr>
          <p:cNvCxnSpPr>
            <a:cxnSpLocks/>
          </p:cNvCxnSpPr>
          <p:nvPr/>
        </p:nvCxnSpPr>
        <p:spPr>
          <a:xfrm>
            <a:off x="802568" y="3376175"/>
            <a:ext cx="3712326" cy="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1F375FA-6C76-4EC8-B4CE-26D49562E983}"/>
              </a:ext>
            </a:extLst>
          </p:cNvPr>
          <p:cNvSpPr txBox="1"/>
          <p:nvPr/>
        </p:nvSpPr>
        <p:spPr>
          <a:xfrm>
            <a:off x="697760" y="3137215"/>
            <a:ext cx="1596437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Electrical (button) feedthrough (x4)</a:t>
            </a:r>
          </a:p>
        </p:txBody>
      </p:sp>
      <p:cxnSp>
        <p:nvCxnSpPr>
          <p:cNvPr id="18" name="Straight Arrow Connector 17" descr="dd&#10;">
            <a:extLst>
              <a:ext uri="{FF2B5EF4-FFF2-40B4-BE49-F238E27FC236}">
                <a16:creationId xmlns:a16="http://schemas.microsoft.com/office/drawing/2014/main" id="{8CE0C38A-2528-44D6-AE7F-F27FF3DD103B}"/>
              </a:ext>
            </a:extLst>
          </p:cNvPr>
          <p:cNvCxnSpPr>
            <a:cxnSpLocks/>
          </p:cNvCxnSpPr>
          <p:nvPr/>
        </p:nvCxnSpPr>
        <p:spPr>
          <a:xfrm flipH="1">
            <a:off x="5680835" y="3624241"/>
            <a:ext cx="3210487" cy="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D254440-F5F0-40A1-920C-EA439F6EC27C}"/>
              </a:ext>
            </a:extLst>
          </p:cNvPr>
          <p:cNvSpPr txBox="1"/>
          <p:nvPr/>
        </p:nvSpPr>
        <p:spPr>
          <a:xfrm>
            <a:off x="7415549" y="3320443"/>
            <a:ext cx="1547218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Cooling tube (x4)</a:t>
            </a:r>
          </a:p>
        </p:txBody>
      </p:sp>
      <p:cxnSp>
        <p:nvCxnSpPr>
          <p:cNvPr id="20" name="Straight Arrow Connector 19" descr="dd&#10;">
            <a:extLst>
              <a:ext uri="{FF2B5EF4-FFF2-40B4-BE49-F238E27FC236}">
                <a16:creationId xmlns:a16="http://schemas.microsoft.com/office/drawing/2014/main" id="{ED02C4BC-C742-4099-BFD7-D252F082E591}"/>
              </a:ext>
            </a:extLst>
          </p:cNvPr>
          <p:cNvCxnSpPr>
            <a:cxnSpLocks/>
          </p:cNvCxnSpPr>
          <p:nvPr/>
        </p:nvCxnSpPr>
        <p:spPr>
          <a:xfrm flipH="1" flipV="1">
            <a:off x="5854164" y="1946115"/>
            <a:ext cx="3037158" cy="11410"/>
          </a:xfrm>
          <a:prstGeom prst="straightConnector1">
            <a:avLst/>
          </a:prstGeom>
          <a:ln w="12700"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419DF67-D80A-41A9-B1F0-AB227FD1CD8F}"/>
              </a:ext>
            </a:extLst>
          </p:cNvPr>
          <p:cNvSpPr txBox="1"/>
          <p:nvPr/>
        </p:nvSpPr>
        <p:spPr>
          <a:xfrm>
            <a:off x="7444339" y="1715282"/>
            <a:ext cx="1822989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1200" b="1" dirty="0"/>
              <a:t>Round-octagonal transition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E17E376-0E69-4998-9A9E-3BC01739D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3751" y="3856567"/>
            <a:ext cx="2083580" cy="206985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CFE604B-631E-4F66-A54E-ABB63D7957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595" y="3842354"/>
            <a:ext cx="2202718" cy="20982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62351F-3BD4-4ABE-8D80-490B048F6AF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63639" y="692635"/>
            <a:ext cx="2670548" cy="2119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695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21FAD-773A-45F3-B650-D5439A054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52468"/>
            <a:ext cx="7920000" cy="720000"/>
          </a:xfrm>
        </p:spPr>
        <p:txBody>
          <a:bodyPr/>
          <a:lstStyle/>
          <a:p>
            <a:r>
              <a:rPr lang="en-GB" sz="1800" dirty="0"/>
              <a:t>Mechanical differences between the three types of BPMS: </a:t>
            </a:r>
            <a:br>
              <a:rPr lang="en-GB" sz="1800" dirty="0"/>
            </a:br>
            <a:r>
              <a:rPr lang="it-IT" sz="1800" dirty="0"/>
              <a:t>Quasi-symmetric D2 BPM design</a:t>
            </a:r>
            <a:endParaRPr lang="en-US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FDBF54-C21B-4928-A8D2-52F7C18C6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AF13E72-E215-43C7-9F5A-271B2FF83D13}"/>
              </a:ext>
            </a:extLst>
          </p:cNvPr>
          <p:cNvGrpSpPr/>
          <p:nvPr/>
        </p:nvGrpSpPr>
        <p:grpSpPr>
          <a:xfrm>
            <a:off x="395583" y="908720"/>
            <a:ext cx="8094377" cy="3600400"/>
            <a:chOff x="395583" y="908720"/>
            <a:chExt cx="8094377" cy="36004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1A564ED-0CD5-442E-947E-5BA6BFCDE0DE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15616" y="908720"/>
              <a:ext cx="7071884" cy="3600400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336E86-E247-4463-8682-01BCB6C8ED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9552" y="3351366"/>
              <a:ext cx="2503612" cy="0"/>
            </a:xfrm>
            <a:prstGeom prst="line">
              <a:avLst/>
            </a:prstGeom>
            <a:ln w="6350">
              <a:solidFill>
                <a:schemeClr val="tx1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C363A2B-BBCE-487F-829F-15D1A89CF9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9592" y="3387308"/>
              <a:ext cx="7560840" cy="0"/>
            </a:xfrm>
            <a:prstGeom prst="line">
              <a:avLst/>
            </a:prstGeom>
            <a:ln w="9525" cap="flat" cmpd="sng" algn="ctr">
              <a:solidFill>
                <a:schemeClr val="accent5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4F4066A-6A30-4076-A8F4-2A8D72071ECF}"/>
                </a:ext>
              </a:extLst>
            </p:cNvPr>
            <p:cNvCxnSpPr>
              <a:cxnSpLocks/>
            </p:cNvCxnSpPr>
            <p:nvPr/>
          </p:nvCxnSpPr>
          <p:spPr>
            <a:xfrm>
              <a:off x="971600" y="2722344"/>
              <a:ext cx="0" cy="62902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07AAAD52-2745-4727-9539-09C5F5FC7D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1651" y="3387308"/>
              <a:ext cx="0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3C24EE7-09A4-42B2-992A-A0FCE321009C}"/>
                </a:ext>
              </a:extLst>
            </p:cNvPr>
            <p:cNvSpPr txBox="1"/>
            <p:nvPr/>
          </p:nvSpPr>
          <p:spPr>
            <a:xfrm rot="16200000">
              <a:off x="537764" y="2845584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 mm</a:t>
              </a: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CDD9484-9C41-4B0C-8A42-6564B7C3B2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9552" y="1910482"/>
              <a:ext cx="2493740" cy="0"/>
            </a:xfrm>
            <a:prstGeom prst="line">
              <a:avLst/>
            </a:prstGeom>
            <a:ln w="6350">
              <a:solidFill>
                <a:schemeClr val="tx1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45F0121-43B0-4D43-8A97-29F2DF768D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9592" y="1884179"/>
              <a:ext cx="7560841" cy="3514"/>
            </a:xfrm>
            <a:prstGeom prst="line">
              <a:avLst/>
            </a:prstGeom>
            <a:ln w="9525" cap="flat" cmpd="sng" algn="ctr">
              <a:solidFill>
                <a:schemeClr val="accent5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2D2D1F1-06BA-44C9-A1E2-0346F9E74EC3}"/>
                </a:ext>
              </a:extLst>
            </p:cNvPr>
            <p:cNvCxnSpPr>
              <a:cxnSpLocks/>
            </p:cNvCxnSpPr>
            <p:nvPr/>
          </p:nvCxnSpPr>
          <p:spPr>
            <a:xfrm>
              <a:off x="961728" y="1700808"/>
              <a:ext cx="0" cy="17600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2E7A34D3-7F40-410F-B3E3-26E30513C5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1779" y="1912756"/>
              <a:ext cx="0" cy="5801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162C53C-0B8A-44BE-8DB5-8EA4EDB75BA6}"/>
                </a:ext>
              </a:extLst>
            </p:cNvPr>
            <p:cNvSpPr txBox="1"/>
            <p:nvPr/>
          </p:nvSpPr>
          <p:spPr>
            <a:xfrm rot="16200000">
              <a:off x="521504" y="2061608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 mm</a:t>
              </a: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6D8F3053-03A2-4D5A-BBD5-65AFF36879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60432" y="1876814"/>
              <a:ext cx="0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66E94BBF-33F2-462E-A27B-BFC9710CF964}"/>
                </a:ext>
              </a:extLst>
            </p:cNvPr>
            <p:cNvCxnSpPr>
              <a:cxnSpLocks/>
            </p:cNvCxnSpPr>
            <p:nvPr/>
          </p:nvCxnSpPr>
          <p:spPr>
            <a:xfrm>
              <a:off x="8460432" y="2092838"/>
              <a:ext cx="0" cy="129447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5C4D87D-7951-4D01-8C15-45BA11EE4C18}"/>
                </a:ext>
              </a:extLst>
            </p:cNvPr>
            <p:cNvSpPr txBox="1"/>
            <p:nvPr/>
          </p:nvSpPr>
          <p:spPr>
            <a:xfrm rot="16200000">
              <a:off x="7846194" y="2473220"/>
              <a:ext cx="9797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194.5 mm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99F699E6-E431-4C8B-BA90-E3D5B242FF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3832" y="1923182"/>
              <a:ext cx="0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DBF95DC-51AF-49C7-B677-18B2271218D1}"/>
                </a:ext>
              </a:extLst>
            </p:cNvPr>
            <p:cNvSpPr txBox="1"/>
            <p:nvPr/>
          </p:nvSpPr>
          <p:spPr>
            <a:xfrm rot="16200000">
              <a:off x="59594" y="2519588"/>
              <a:ext cx="9797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188.5 mm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E9960E72-FE86-4615-AE0E-D4C827AA52BB}"/>
                </a:ext>
              </a:extLst>
            </p:cNvPr>
            <p:cNvCxnSpPr>
              <a:cxnSpLocks/>
            </p:cNvCxnSpPr>
            <p:nvPr/>
          </p:nvCxnSpPr>
          <p:spPr>
            <a:xfrm>
              <a:off x="673832" y="2056896"/>
              <a:ext cx="0" cy="129447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2A8E4613-BD0F-467D-B83E-38164F30C01D}"/>
              </a:ext>
            </a:extLst>
          </p:cNvPr>
          <p:cNvSpPr txBox="1"/>
          <p:nvPr/>
        </p:nvSpPr>
        <p:spPr>
          <a:xfrm>
            <a:off x="592550" y="4623222"/>
            <a:ext cx="50207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Identical interfaces on both sides of the body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Any type of transition can be installed on any 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Octagonal-round transition can only be installed in one orientation (controlled by extra  hole on the body face)</a:t>
            </a: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44D48581-94B3-4BD3-92FE-B493B8684E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5208" y="4452599"/>
            <a:ext cx="1832292" cy="186929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8A33E51-973A-4CB7-BB38-068B2137B646}"/>
              </a:ext>
            </a:extLst>
          </p:cNvPr>
          <p:cNvSpPr txBox="1"/>
          <p:nvPr/>
        </p:nvSpPr>
        <p:spPr>
          <a:xfrm>
            <a:off x="6707958" y="3977319"/>
            <a:ext cx="24360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LHCBPMQBCZA0001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FA49540-A5E4-4EDB-8B3B-FD50BD9698A2}"/>
              </a:ext>
            </a:extLst>
          </p:cNvPr>
          <p:cNvSpPr txBox="1"/>
          <p:nvPr/>
        </p:nvSpPr>
        <p:spPr>
          <a:xfrm>
            <a:off x="6707958" y="791520"/>
            <a:ext cx="24360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LHCBPMQBCZB0001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697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C6E6B2F-769C-4BF4-A712-3A58F40217F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139952" y="1839679"/>
            <a:ext cx="4674235" cy="4015312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31814" y="114783"/>
            <a:ext cx="7920000" cy="720000"/>
          </a:xfrm>
        </p:spPr>
        <p:txBody>
          <a:bodyPr/>
          <a:lstStyle/>
          <a:p>
            <a:r>
              <a:rPr lang="en-GB" sz="1800" dirty="0"/>
              <a:t>BPM Bodies Design</a:t>
            </a:r>
            <a:br>
              <a:rPr lang="en-GB" sz="1800" dirty="0"/>
            </a:br>
            <a:r>
              <a:rPr lang="en-US" sz="1800" u="sng" dirty="0">
                <a:hlinkClick r:id="rId3"/>
              </a:rPr>
              <a:t>BPMQSTZB</a:t>
            </a:r>
            <a:r>
              <a:rPr lang="en-US" sz="1800" u="sng" dirty="0"/>
              <a:t> (Type B)</a:t>
            </a:r>
            <a:r>
              <a:rPr lang="en-GB" sz="1800" dirty="0"/>
              <a:t>, </a:t>
            </a:r>
            <a:r>
              <a:rPr lang="en-GB" sz="1800" dirty="0">
                <a:hlinkClick r:id="rId4"/>
              </a:rPr>
              <a:t>LHCBPMQST_B0009</a:t>
            </a:r>
            <a:endParaRPr lang="en-GB" sz="18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BPM Final Design Review 18.11.2020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5255D6-A6E7-4B36-9B3D-BE9E40A11E42}"/>
              </a:ext>
            </a:extLst>
          </p:cNvPr>
          <p:cNvSpPr txBox="1"/>
          <p:nvPr/>
        </p:nvSpPr>
        <p:spPr>
          <a:xfrm>
            <a:off x="431814" y="1028949"/>
            <a:ext cx="68409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Material: </a:t>
            </a:r>
            <a:r>
              <a:rPr lang="en-GB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CERN material spec. 1001 for 1.4429 round, forged blanks</a:t>
            </a:r>
          </a:p>
          <a:p>
            <a:pPr marL="342900" indent="-342900">
              <a:buFont typeface="+mj-lt"/>
              <a:buAutoNum type="arabicPeriod"/>
            </a:pPr>
            <a:r>
              <a:rPr lang="en-GB" kern="1400" dirty="0">
                <a:latin typeface="Calibri" panose="020F0502020204030204" pitchFamily="34" charset="0"/>
                <a:cs typeface="Calibri" panose="020F0502020204030204" pitchFamily="34" charset="0"/>
              </a:rPr>
              <a:t>Machined ConFlat interfaces (see next slide)</a:t>
            </a:r>
          </a:p>
          <a:p>
            <a:pPr marL="342900" indent="-342900">
              <a:buFont typeface="+mj-lt"/>
              <a:buAutoNum type="arabicPeriod"/>
            </a:pPr>
            <a:r>
              <a:rPr lang="en-GB" kern="1400" dirty="0">
                <a:latin typeface="Calibri" panose="020F0502020204030204" pitchFamily="34" charset="0"/>
                <a:cs typeface="Calibri" panose="020F0502020204030204" pitchFamily="34" charset="0"/>
              </a:rPr>
              <a:t>Octagonal shape (electroerosion wire cutting)</a:t>
            </a:r>
          </a:p>
          <a:p>
            <a:pPr marL="342900" indent="-342900">
              <a:buFont typeface="+mj-lt"/>
              <a:buAutoNum type="arabicPeriod"/>
            </a:pPr>
            <a:r>
              <a:rPr lang="en-GB" kern="1400" dirty="0">
                <a:latin typeface="Calibri" panose="020F0502020204030204" pitchFamily="34" charset="0"/>
                <a:cs typeface="Calibri" panose="020F0502020204030204" pitchFamily="34" charset="0"/>
              </a:rPr>
              <a:t>Copper electroplating 0.1 mm (with gold flash for adhesion)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97432190-E508-4526-BD3C-B78684F5D9CE}"/>
              </a:ext>
            </a:extLst>
          </p:cNvPr>
          <p:cNvSpPr/>
          <p:nvPr/>
        </p:nvSpPr>
        <p:spPr>
          <a:xfrm>
            <a:off x="7110887" y="3032997"/>
            <a:ext cx="372359" cy="3600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1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DAD737C2-D700-4EAA-A65B-3DD7F658AF41}"/>
              </a:ext>
            </a:extLst>
          </p:cNvPr>
          <p:cNvSpPr/>
          <p:nvPr/>
        </p:nvSpPr>
        <p:spPr>
          <a:xfrm>
            <a:off x="6576987" y="2308281"/>
            <a:ext cx="372359" cy="3600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2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81021291-C25D-47EB-AE53-E1C1FCA0854F}"/>
              </a:ext>
            </a:extLst>
          </p:cNvPr>
          <p:cNvSpPr/>
          <p:nvPr/>
        </p:nvSpPr>
        <p:spPr>
          <a:xfrm>
            <a:off x="4776787" y="4282584"/>
            <a:ext cx="588383" cy="3600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3,4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A5CA718-1096-4545-AF8F-0C59977A55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469" y="2500667"/>
            <a:ext cx="3882781" cy="308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32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12258</TotalTime>
  <Words>1489</Words>
  <Application>Microsoft Office PowerPoint</Application>
  <PresentationFormat>On-screen Show (4:3)</PresentationFormat>
  <Paragraphs>230</Paragraphs>
  <Slides>24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Roboto</vt:lpstr>
      <vt:lpstr>Wingdings</vt:lpstr>
      <vt:lpstr>Thème Office</vt:lpstr>
      <vt:lpstr>Mechanical design, integration and tooling  HL-LHC WP13 Beam Instrumentation</vt:lpstr>
      <vt:lpstr>Content</vt:lpstr>
      <vt:lpstr>Mechanical differences between the three types of BPMs: Q1, Q2a-D1, D2</vt:lpstr>
      <vt:lpstr>PowerPoint Presentation</vt:lpstr>
      <vt:lpstr>PowerPoint Presentation</vt:lpstr>
      <vt:lpstr>Mechanical differences between the three types of BPMS:  Q1 (A-type)</vt:lpstr>
      <vt:lpstr>Mechanical differences between the three types of BPMS:  D2</vt:lpstr>
      <vt:lpstr>Mechanical differences between the three types of BPMS:  Quasi-symmetric D2 BPM design</vt:lpstr>
      <vt:lpstr>BPM Bodies Design BPMQSTZB (Type B), LHCBPMQST_B0009</vt:lpstr>
      <vt:lpstr>BPM Bodies Design. Details BPMQSTZB (Type B), LHCBPMQST_B0009</vt:lpstr>
      <vt:lpstr>BPM Transitions Design  (LHCBPMQST_B0003 and LHCBPMQST_B0004)</vt:lpstr>
      <vt:lpstr>Synergies with TE/VSC: tungsten blocks, thermal links Tungsten absorber – Copper strip – Interface plate assembly (LHCBPMQST_B0026)</vt:lpstr>
      <vt:lpstr>Installation situation in cryostats D2 (LHCBPMQBCZA0002)</vt:lpstr>
      <vt:lpstr>Installation situation in cryostats Type B (LHCBPMQSTZB0003)</vt:lpstr>
      <vt:lpstr>(LHCBPMQSTZB0003)</vt:lpstr>
      <vt:lpstr>Alignment procedure and tooling</vt:lpstr>
      <vt:lpstr>Alignment procedure and tooling</vt:lpstr>
      <vt:lpstr>Status of design documentation</vt:lpstr>
      <vt:lpstr>Status of design documentation</vt:lpstr>
      <vt:lpstr>PowerPoint Presentation</vt:lpstr>
      <vt:lpstr>backup</vt:lpstr>
      <vt:lpstr>BPM Design Overview. BPMQSTZB Body, welding tungsten – cooling subassembly (LHCBPMQST_B0002)</vt:lpstr>
      <vt:lpstr>BPM Design Overview. BPMQSTZB Electrodes (LHCBPMQFT0003)</vt:lpstr>
      <vt:lpstr>BPM Design Overview. BPMQSTZB Transitions (LHCBPMQST_B0003 and LHCBPMQST_B0004)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Dmitry Gudkov</dc:creator>
  <cp:lastModifiedBy>Dmitry Gudkov</cp:lastModifiedBy>
  <cp:revision>422</cp:revision>
  <dcterms:created xsi:type="dcterms:W3CDTF">2016-01-11T14:38:10Z</dcterms:created>
  <dcterms:modified xsi:type="dcterms:W3CDTF">2020-11-18T08:16:46Z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