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8" r:id="rId13"/>
    <p:sldId id="269" r:id="rId14"/>
    <p:sldId id="265" r:id="rId15"/>
    <p:sldId id="266" r:id="rId16"/>
    <p:sldId id="270" r:id="rId17"/>
    <p:sldId id="271" r:id="rId18"/>
    <p:sldId id="257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9BC2E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38" d="100"/>
          <a:sy n="138" d="100"/>
        </p:scale>
        <p:origin x="756" y="10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Schedule and budget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28975"/>
            <a:ext cx="6480000" cy="742950"/>
          </a:xfrm>
        </p:spPr>
        <p:txBody>
          <a:bodyPr/>
          <a:lstStyle/>
          <a:p>
            <a:r>
              <a:rPr lang="en-GB" dirty="0"/>
              <a:t>M. Krupa for the BPM team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HL-LHC BPM Design Review – 18/11/2020</a:t>
            </a:r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09AB0E-F4FE-4733-819A-3C666A201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237404-825F-42B1-9A7D-59CCFC271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4CCBD2-F4A9-4071-81D6-5794DE067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components procurement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EC0E4A-CA5C-480B-8E2E-5705B3EB1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RF feedthroughs for A type and B type BPMs</a:t>
            </a:r>
          </a:p>
          <a:p>
            <a:pPr lvl="1"/>
            <a:r>
              <a:rPr lang="en-GB" dirty="0"/>
              <a:t>Procurement ongoing, delays due to some design changes</a:t>
            </a:r>
          </a:p>
          <a:p>
            <a:r>
              <a:rPr lang="en-GB" dirty="0"/>
              <a:t>Button electrodes for D2 BPMs</a:t>
            </a:r>
          </a:p>
          <a:p>
            <a:pPr lvl="1"/>
            <a:r>
              <a:rPr lang="en-GB" dirty="0"/>
              <a:t>Preliminary design ready, procurement to be launched in 2021</a:t>
            </a:r>
          </a:p>
          <a:p>
            <a:r>
              <a:rPr lang="en-GB" dirty="0"/>
              <a:t>Cryogenic coaxial cables</a:t>
            </a:r>
          </a:p>
          <a:p>
            <a:pPr lvl="1"/>
            <a:r>
              <a:rPr lang="en-GB" dirty="0"/>
              <a:t>Preliminary routing done but will likely change</a:t>
            </a:r>
          </a:p>
          <a:p>
            <a:pPr lvl="1"/>
            <a:r>
              <a:rPr lang="en-GB" dirty="0"/>
              <a:t>Severe problems in the past, suppliers now more reliable</a:t>
            </a:r>
          </a:p>
          <a:p>
            <a:pPr lvl="1"/>
            <a:r>
              <a:rPr lang="en-GB" dirty="0"/>
              <a:t>Will be procured in a larger order with collimator BPM cables</a:t>
            </a:r>
          </a:p>
          <a:p>
            <a:r>
              <a:rPr lang="en-GB" dirty="0"/>
              <a:t>Cryostat flanges</a:t>
            </a:r>
          </a:p>
          <a:p>
            <a:pPr lvl="1"/>
            <a:r>
              <a:rPr lang="en-GB" dirty="0"/>
              <a:t>Procurement to be launched in 2021</a:t>
            </a:r>
          </a:p>
        </p:txBody>
      </p:sp>
    </p:spTree>
    <p:extLst>
      <p:ext uri="{BB962C8B-B14F-4D97-AF65-F5344CB8AC3E}">
        <p14:creationId xmlns:p14="http://schemas.microsoft.com/office/powerpoint/2010/main" val="3804659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AA27C2-D2B0-4E3F-8352-0D69A5A99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5A663F-070E-47BF-8036-509DA872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95345CD-1179-4C47-A82B-60114DAAB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</p:spPr>
        <p:txBody>
          <a:bodyPr/>
          <a:lstStyle/>
          <a:p>
            <a:r>
              <a:rPr lang="en-US" dirty="0"/>
              <a:t>Pre-series production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314F1DF-1FB1-4C86-968C-7E8A4F951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</p:spPr>
        <p:txBody>
          <a:bodyPr>
            <a:normAutofit/>
          </a:bodyPr>
          <a:lstStyle/>
          <a:p>
            <a:r>
              <a:rPr lang="en-US" noProof="0" dirty="0"/>
              <a:t>2 pre-series campaigns planned</a:t>
            </a:r>
          </a:p>
          <a:p>
            <a:pPr lvl="1"/>
            <a:r>
              <a:rPr lang="en-US" noProof="0" dirty="0"/>
              <a:t>At CERN: 2 BPMs of each type (6 in total)</a:t>
            </a:r>
          </a:p>
          <a:p>
            <a:pPr lvl="1"/>
            <a:r>
              <a:rPr lang="en-US" noProof="0" dirty="0"/>
              <a:t>At BINP: 2 BPMs of each type (6 in total)</a:t>
            </a:r>
          </a:p>
          <a:p>
            <a:r>
              <a:rPr lang="en-US" noProof="0" dirty="0"/>
              <a:t>CERN pre-series production will start when the design is frozen</a:t>
            </a:r>
          </a:p>
          <a:p>
            <a:pPr lvl="1"/>
            <a:r>
              <a:rPr lang="en-US" noProof="0" dirty="0"/>
              <a:t>Everything that can be, will be subcontracted</a:t>
            </a:r>
          </a:p>
          <a:p>
            <a:pPr lvl="1"/>
            <a:r>
              <a:rPr lang="en-US" noProof="0" dirty="0"/>
              <a:t>Electron-beam welding will be done in-house</a:t>
            </a:r>
          </a:p>
          <a:p>
            <a:r>
              <a:rPr lang="en-US" b="1" noProof="0" dirty="0">
                <a:solidFill>
                  <a:srgbClr val="C00000"/>
                </a:solidFill>
              </a:rPr>
              <a:t>CERN pre-series BPMs will be our safety margin in case of delays in series production – requires freezing the design!</a:t>
            </a:r>
          </a:p>
          <a:p>
            <a:r>
              <a:rPr lang="en-GB" noProof="0" dirty="0"/>
              <a:t>To avoid excessive spares, </a:t>
            </a:r>
            <a:r>
              <a:rPr lang="en-US" noProof="0" dirty="0"/>
              <a:t>compliant CERN pre-series units could be removed from the final BINP production quantities</a:t>
            </a:r>
          </a:p>
        </p:txBody>
      </p:sp>
    </p:spTree>
    <p:extLst>
      <p:ext uri="{BB962C8B-B14F-4D97-AF65-F5344CB8AC3E}">
        <p14:creationId xmlns:p14="http://schemas.microsoft.com/office/powerpoint/2010/main" val="2045277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470A43-4B1D-4D4B-9D6A-EE83B6FF8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E1207A-CAA3-4BC2-82A8-A658EFEE9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19728261-B61F-46C4-B565-252AF3953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</p:spPr>
        <p:txBody>
          <a:bodyPr/>
          <a:lstStyle/>
          <a:p>
            <a:r>
              <a:rPr lang="en-US" dirty="0"/>
              <a:t>BINP collaboration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180B57A-83C9-4588-A5EF-AC838E9DD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</p:spPr>
        <p:txBody>
          <a:bodyPr anchor="ctr">
            <a:normAutofit fontScale="92500" lnSpcReduction="20000"/>
          </a:bodyPr>
          <a:lstStyle/>
          <a:p>
            <a:r>
              <a:rPr lang="en-US" dirty="0"/>
              <a:t>COVID-19 impact on BINP similar to CERN</a:t>
            </a:r>
          </a:p>
          <a:p>
            <a:pPr lvl="1"/>
            <a:r>
              <a:rPr lang="en-US" dirty="0"/>
              <a:t>Only limited activities on-site, scientific staff working remotely</a:t>
            </a:r>
          </a:p>
          <a:p>
            <a:pPr lvl="1"/>
            <a:r>
              <a:rPr lang="en-US" dirty="0"/>
              <a:t>We can progress with all pre-production work</a:t>
            </a:r>
          </a:p>
          <a:p>
            <a:r>
              <a:rPr lang="en-US" dirty="0"/>
              <a:t>Official travel between BINP and CERN unlikely anytime soon</a:t>
            </a:r>
          </a:p>
          <a:p>
            <a:pPr lvl="1"/>
            <a:r>
              <a:rPr lang="en-US" dirty="0"/>
              <a:t>Visit to BINP necessary before green-lighting the series production</a:t>
            </a:r>
          </a:p>
          <a:p>
            <a:r>
              <a:rPr lang="en-US" dirty="0"/>
              <a:t>Communication with BINP ongoing</a:t>
            </a:r>
            <a:endParaRPr lang="pl-PL" dirty="0"/>
          </a:p>
          <a:p>
            <a:pPr lvl="1"/>
            <a:r>
              <a:rPr lang="en-GB" dirty="0"/>
              <a:t>Official</a:t>
            </a:r>
            <a:r>
              <a:rPr lang="pl-PL" dirty="0"/>
              <a:t> </a:t>
            </a:r>
            <a:r>
              <a:rPr lang="en-GB" dirty="0"/>
              <a:t>collaboration contract has not been signed yet</a:t>
            </a:r>
          </a:p>
          <a:p>
            <a:pPr lvl="1"/>
            <a:r>
              <a:rPr lang="en-US" dirty="0"/>
              <a:t>BINP informally approved our 316LN blank dimensions</a:t>
            </a:r>
          </a:p>
          <a:p>
            <a:pPr lvl="1"/>
            <a:r>
              <a:rPr lang="en-US" dirty="0"/>
              <a:t>Regular zoom meetings to discuss pre-series preparation and production started in September</a:t>
            </a:r>
          </a:p>
          <a:p>
            <a:pPr lvl="1"/>
            <a:r>
              <a:rPr lang="en-US" dirty="0"/>
              <a:t>Contract amendment to be updated with current schedule and  APWL/BPTX included</a:t>
            </a:r>
          </a:p>
          <a:p>
            <a:r>
              <a:rPr lang="en-US" dirty="0"/>
              <a:t>Raw material for BINP pre-series is ready for shipping</a:t>
            </a:r>
          </a:p>
        </p:txBody>
      </p:sp>
    </p:spTree>
    <p:extLst>
      <p:ext uri="{BB962C8B-B14F-4D97-AF65-F5344CB8AC3E}">
        <p14:creationId xmlns:p14="http://schemas.microsoft.com/office/powerpoint/2010/main" val="2874070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E888F9-EFB6-45D7-B8C2-94D7B0D83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4DA05E-6CB8-4B77-AF44-D27A720C9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4F5396-5B56-4A7F-8DEF-1686AD0AD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8E26FB-6B88-42A5-9C97-9F459087A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Budget presented at the PSM in August</a:t>
            </a:r>
          </a:p>
          <a:p>
            <a:pPr lvl="1"/>
            <a:r>
              <a:rPr lang="pl-PL" dirty="0"/>
              <a:t>Total 1.646 MCHF, n</a:t>
            </a:r>
            <a:r>
              <a:rPr lang="en-GB" dirty="0"/>
              <a:t>o issues identified</a:t>
            </a:r>
          </a:p>
          <a:p>
            <a:pPr lvl="1"/>
            <a:r>
              <a:rPr lang="en-GB" dirty="0"/>
              <a:t>88 </a:t>
            </a:r>
            <a:r>
              <a:rPr lang="en-GB" dirty="0" err="1"/>
              <a:t>kCHF</a:t>
            </a:r>
            <a:r>
              <a:rPr lang="en-GB" dirty="0"/>
              <a:t> requested as extra scope (BPTX) – to be presented to the TCC and approved through ECR</a:t>
            </a:r>
          </a:p>
          <a:p>
            <a:pPr lvl="1"/>
            <a:r>
              <a:rPr lang="en-GB" dirty="0"/>
              <a:t>Production cost will be an in-kind contribution from BINP</a:t>
            </a:r>
          </a:p>
          <a:p>
            <a:pPr lvl="1"/>
            <a:r>
              <a:rPr lang="en-GB" dirty="0"/>
              <a:t>Ongoing discussions if material cost can be (partly) in-kind too</a:t>
            </a:r>
          </a:p>
          <a:p>
            <a:r>
              <a:rPr lang="en-GB" dirty="0"/>
              <a:t>Latest news</a:t>
            </a:r>
          </a:p>
          <a:p>
            <a:pPr lvl="1"/>
            <a:r>
              <a:rPr lang="en-GB" dirty="0"/>
              <a:t>Tungsten absorber – thermal link assembly likely to be done at CERN (existing know-how and production line): 25 </a:t>
            </a:r>
            <a:r>
              <a:rPr lang="en-GB" dirty="0" err="1"/>
              <a:t>kCHF</a:t>
            </a:r>
            <a:endParaRPr lang="en-GB" dirty="0"/>
          </a:p>
          <a:p>
            <a:pPr lvl="1"/>
            <a:r>
              <a:rPr lang="en-GB" dirty="0"/>
              <a:t>Welding of cooling tubes to the BPM body also to be done at CERN: no precise cost estimate yet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5599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055968-EF09-4AEA-814C-F436BBC7C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C36118-FFF2-42C3-A337-5CC647D47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69710F-D6BE-4B5C-9A73-D54C8A0AC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F5E368-EF02-481A-8465-805F4C49E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3D designs of A type, B type and D2 BPMs are ready for releasing manufacturing drawings for pre-series production preparation</a:t>
            </a:r>
          </a:p>
          <a:p>
            <a:pPr lvl="1"/>
            <a:r>
              <a:rPr lang="en-GB" dirty="0"/>
              <a:t>Various simulations done or ongoing by relevant WPs</a:t>
            </a:r>
          </a:p>
          <a:p>
            <a:pPr lvl="1"/>
            <a:r>
              <a:rPr lang="en-GB" dirty="0"/>
              <a:t>Design optimisation done with EN/MME and TE/VSC</a:t>
            </a:r>
          </a:p>
          <a:p>
            <a:pPr lvl="1"/>
            <a:r>
              <a:rPr lang="en-GB" dirty="0"/>
              <a:t>Integration and interfaces checked using 3D models</a:t>
            </a:r>
          </a:p>
          <a:p>
            <a:pPr lvl="1"/>
            <a:r>
              <a:rPr lang="en-GB" dirty="0"/>
              <a:t>A type and B type electrode model to be updated (no impact on parts)</a:t>
            </a:r>
          </a:p>
          <a:p>
            <a:r>
              <a:rPr lang="en-GB" dirty="0"/>
              <a:t>Functional spec for A type and B type circulated, D2 to be circulated soon</a:t>
            </a:r>
          </a:p>
          <a:p>
            <a:r>
              <a:rPr lang="en-GB" dirty="0"/>
              <a:t>Studies done to validate the foreseen manufacturing methods</a:t>
            </a:r>
          </a:p>
          <a:p>
            <a:r>
              <a:rPr lang="en-GB" dirty="0"/>
              <a:t>Discussions with BINP ongoing but final contract not yet signed</a:t>
            </a:r>
          </a:p>
          <a:p>
            <a:r>
              <a:rPr lang="en-GB" dirty="0"/>
              <a:t>First BPM installation (CP magnet) scheduled in April 2022</a:t>
            </a:r>
          </a:p>
          <a:p>
            <a:pPr lvl="1"/>
            <a:r>
              <a:rPr lang="en-GB" dirty="0"/>
              <a:t>~ 1 BPM per month until February 2025 (Q3 magnet)</a:t>
            </a:r>
          </a:p>
          <a:p>
            <a:r>
              <a:rPr lang="en-GB" b="1" dirty="0"/>
              <a:t>WP13 goal for the review is to approve launching the pre-series production phase at CERN main workshop</a:t>
            </a:r>
          </a:p>
        </p:txBody>
      </p:sp>
    </p:spTree>
    <p:extLst>
      <p:ext uri="{BB962C8B-B14F-4D97-AF65-F5344CB8AC3E}">
        <p14:creationId xmlns:p14="http://schemas.microsoft.com/office/powerpoint/2010/main" val="2230240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86678-4CCA-4A3C-AE41-01999A0B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7D3FAB-708D-4E1A-9092-159B3FD8C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59E52-DB20-4966-9E0B-F041A7303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CEED153-5F43-4974-B0B1-498E1582FA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51800" y="3147814"/>
            <a:ext cx="6440400" cy="1481336"/>
          </a:xfrm>
        </p:spPr>
        <p:txBody>
          <a:bodyPr anchor="t"/>
          <a:lstStyle/>
          <a:p>
            <a:pPr marL="0" indent="0"/>
            <a:r>
              <a:rPr lang="en-GB" b="1" dirty="0"/>
              <a:t>Special thanks for contributing to all review presentations: </a:t>
            </a:r>
            <a:r>
              <a:rPr lang="en-GB" dirty="0"/>
              <a:t>P. </a:t>
            </a:r>
            <a:r>
              <a:rPr lang="en-GB" dirty="0" err="1"/>
              <a:t>Bestmann</a:t>
            </a:r>
            <a:r>
              <a:rPr lang="pl-PL" dirty="0"/>
              <a:t>, </a:t>
            </a:r>
            <a:r>
              <a:rPr lang="en-GB" dirty="0"/>
              <a:t>N. </a:t>
            </a:r>
            <a:r>
              <a:rPr lang="en-GB" dirty="0" err="1"/>
              <a:t>Biancacci</a:t>
            </a:r>
            <a:r>
              <a:rPr lang="en-GB" dirty="0"/>
              <a:t>,</a:t>
            </a:r>
            <a:r>
              <a:rPr lang="pl-PL" dirty="0"/>
              <a:t> F. </a:t>
            </a:r>
            <a:r>
              <a:rPr lang="pl-PL" dirty="0" err="1"/>
              <a:t>Carra</a:t>
            </a:r>
            <a:r>
              <a:rPr lang="pl-PL" dirty="0"/>
              <a:t>,</a:t>
            </a:r>
            <a:r>
              <a:rPr lang="en-GB" dirty="0"/>
              <a:t> F. </a:t>
            </a:r>
            <a:r>
              <a:rPr lang="en-GB" dirty="0" err="1"/>
              <a:t>Cerutti</a:t>
            </a:r>
            <a:r>
              <a:rPr lang="en-GB" dirty="0"/>
              <a:t>, N. </a:t>
            </a:r>
            <a:r>
              <a:rPr lang="en-GB" dirty="0" err="1"/>
              <a:t>Chritin</a:t>
            </a:r>
            <a:r>
              <a:rPr lang="en-GB" dirty="0"/>
              <a:t>,</a:t>
            </a:r>
            <a:r>
              <a:rPr lang="pl-PL" dirty="0"/>
              <a:t> P. Costa </a:t>
            </a:r>
            <a:r>
              <a:rPr lang="pl-PL" dirty="0" err="1"/>
              <a:t>Pinto</a:t>
            </a:r>
            <a:r>
              <a:rPr lang="pl-PL" dirty="0"/>
              <a:t>,</a:t>
            </a:r>
            <a:r>
              <a:rPr lang="en-GB" dirty="0"/>
              <a:t> A. </a:t>
            </a:r>
            <a:r>
              <a:rPr lang="en-GB" dirty="0" err="1"/>
              <a:t>Demougeot</a:t>
            </a:r>
            <a:r>
              <a:rPr lang="en-GB" dirty="0"/>
              <a:t>, D. Duarte Ramos, G. </a:t>
            </a:r>
            <a:r>
              <a:rPr lang="en-GB" dirty="0" err="1"/>
              <a:t>Favres</a:t>
            </a:r>
            <a:r>
              <a:rPr lang="pl-PL" dirty="0"/>
              <a:t>, </a:t>
            </a:r>
            <a:br>
              <a:rPr lang="pl-PL" dirty="0"/>
            </a:br>
            <a:r>
              <a:rPr lang="pl-PL" dirty="0"/>
              <a:t>H. Garcia </a:t>
            </a:r>
            <a:r>
              <a:rPr lang="pl-PL" dirty="0" err="1"/>
              <a:t>Gavela</a:t>
            </a:r>
            <a:r>
              <a:rPr lang="pl-PL" dirty="0"/>
              <a:t>, C. </a:t>
            </a:r>
            <a:r>
              <a:rPr lang="pl-PL" dirty="0" err="1"/>
              <a:t>Garion</a:t>
            </a:r>
            <a:r>
              <a:rPr lang="pl-PL" dirty="0"/>
              <a:t>, P. </a:t>
            </a:r>
            <a:r>
              <a:rPr lang="pl-PL" dirty="0" err="1"/>
              <a:t>Garritty</a:t>
            </a:r>
            <a:r>
              <a:rPr lang="pl-PL" dirty="0"/>
              <a:t>, </a:t>
            </a:r>
            <a:r>
              <a:rPr lang="en-GB" dirty="0"/>
              <a:t>M. Gonzalez de la </a:t>
            </a:r>
            <a:r>
              <a:rPr lang="en-GB" dirty="0" err="1"/>
              <a:t>Aleja</a:t>
            </a:r>
            <a:r>
              <a:rPr lang="en-GB" dirty="0"/>
              <a:t>, J. Hansen, G. </a:t>
            </a:r>
            <a:r>
              <a:rPr lang="en-GB" dirty="0" err="1"/>
              <a:t>Iadarola</a:t>
            </a:r>
            <a:r>
              <a:rPr lang="en-GB" dirty="0"/>
              <a:t>, </a:t>
            </a:r>
            <a:br>
              <a:rPr lang="pl-PL" dirty="0"/>
            </a:br>
            <a:r>
              <a:rPr lang="en-GB" dirty="0"/>
              <a:t>N. Kos, A. </a:t>
            </a:r>
            <a:r>
              <a:rPr lang="en-GB" dirty="0" err="1"/>
              <a:t>Kurtulus</a:t>
            </a:r>
            <a:r>
              <a:rPr lang="en-GB" dirty="0"/>
              <a:t>,</a:t>
            </a:r>
            <a:r>
              <a:rPr lang="pl-PL" dirty="0"/>
              <a:t> S. Pereira, L. </a:t>
            </a:r>
            <a:r>
              <a:rPr lang="pl-PL" dirty="0" err="1"/>
              <a:t>Prever-Loiri</a:t>
            </a:r>
            <a:r>
              <a:rPr lang="pl-PL" dirty="0"/>
              <a:t>, E. </a:t>
            </a:r>
            <a:r>
              <a:rPr lang="pl-PL" dirty="0" err="1"/>
              <a:t>Rigutto</a:t>
            </a:r>
            <a:r>
              <a:rPr lang="pl-PL" dirty="0"/>
              <a:t>,</a:t>
            </a:r>
            <a:r>
              <a:rPr lang="en-GB" dirty="0"/>
              <a:t> M. </a:t>
            </a:r>
            <a:r>
              <a:rPr lang="en-GB" dirty="0" err="1"/>
              <a:t>Sabate</a:t>
            </a:r>
            <a:r>
              <a:rPr lang="en-GB" dirty="0"/>
              <a:t> </a:t>
            </a:r>
            <a:r>
              <a:rPr lang="en-GB" dirty="0" err="1"/>
              <a:t>Gilarte</a:t>
            </a:r>
            <a:r>
              <a:rPr lang="en-GB" dirty="0"/>
              <a:t>, B. Salvant,</a:t>
            </a: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F. </a:t>
            </a:r>
            <a:r>
              <a:rPr lang="pl-PL" dirty="0" err="1"/>
              <a:t>Santangelo</a:t>
            </a:r>
            <a:r>
              <a:rPr lang="pl-PL" dirty="0"/>
              <a:t>, K. </a:t>
            </a:r>
            <a:r>
              <a:rPr lang="pl-PL" dirty="0" err="1"/>
              <a:t>Scibor</a:t>
            </a:r>
            <a:r>
              <a:rPr lang="pl-PL" dirty="0"/>
              <a:t>,</a:t>
            </a:r>
            <a:r>
              <a:rPr lang="en-GB" dirty="0"/>
              <a:t> G. </a:t>
            </a:r>
            <a:r>
              <a:rPr lang="en-GB" dirty="0" err="1"/>
              <a:t>Skripka</a:t>
            </a:r>
            <a:r>
              <a:rPr lang="en-GB" dirty="0"/>
              <a:t>, </a:t>
            </a:r>
            <a:r>
              <a:rPr lang="pl-PL" dirty="0"/>
              <a:t>J. </a:t>
            </a:r>
            <a:r>
              <a:rPr lang="pl-PL" dirty="0" err="1"/>
              <a:t>Swieszek</a:t>
            </a:r>
            <a:r>
              <a:rPr lang="pl-PL" dirty="0"/>
              <a:t>, M. </a:t>
            </a:r>
            <a:r>
              <a:rPr lang="pl-PL" dirty="0" err="1"/>
              <a:t>Thiebert</a:t>
            </a:r>
            <a:r>
              <a:rPr lang="pl-PL" dirty="0"/>
              <a:t>, </a:t>
            </a:r>
            <a:r>
              <a:rPr lang="en-GB" dirty="0"/>
              <a:t>A. </a:t>
            </a:r>
            <a:r>
              <a:rPr lang="en-GB" dirty="0" err="1"/>
              <a:t>Vande</a:t>
            </a:r>
            <a:r>
              <a:rPr lang="en-GB" dirty="0"/>
              <a:t> </a:t>
            </a:r>
            <a:r>
              <a:rPr lang="en-GB" dirty="0" err="1"/>
              <a:t>Craen</a:t>
            </a:r>
            <a:r>
              <a:rPr lang="pl-PL" dirty="0"/>
              <a:t>, R. </a:t>
            </a:r>
            <a:r>
              <a:rPr lang="pl-PL" dirty="0" err="1"/>
              <a:t>Veness</a:t>
            </a:r>
            <a:r>
              <a:rPr lang="pl-PL" dirty="0"/>
              <a:t>, </a:t>
            </a:r>
            <a:br>
              <a:rPr lang="pl-PL" dirty="0"/>
            </a:br>
            <a:r>
              <a:rPr lang="pl-PL" dirty="0"/>
              <a:t>W. </a:t>
            </a:r>
            <a:r>
              <a:rPr lang="pl-PL" dirty="0" err="1"/>
              <a:t>Vollenberg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474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25AC81-D9B0-4DB9-8D10-C9690CB02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0841AB-24E8-4D14-B94D-356DDF5A7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E4288-D934-4A45-9B76-D89FD3347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HL-LHC BPMs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62FAF86-6C2C-49E4-A810-B48087E72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514962"/>
              </p:ext>
            </p:extLst>
          </p:nvPr>
        </p:nvGraphicFramePr>
        <p:xfrm>
          <a:off x="694705" y="2784744"/>
          <a:ext cx="7754589" cy="1731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357">
                  <a:extLst>
                    <a:ext uri="{9D8B030D-6E8A-4147-A177-3AD203B41FA5}">
                      <a16:colId xmlns:a16="http://schemas.microsoft.com/office/drawing/2014/main" val="1043514317"/>
                    </a:ext>
                  </a:extLst>
                </a:gridCol>
                <a:gridCol w="1084825">
                  <a:extLst>
                    <a:ext uri="{9D8B030D-6E8A-4147-A177-3AD203B41FA5}">
                      <a16:colId xmlns:a16="http://schemas.microsoft.com/office/drawing/2014/main" val="2686110856"/>
                    </a:ext>
                  </a:extLst>
                </a:gridCol>
                <a:gridCol w="1081650">
                  <a:extLst>
                    <a:ext uri="{9D8B030D-6E8A-4147-A177-3AD203B41FA5}">
                      <a16:colId xmlns:a16="http://schemas.microsoft.com/office/drawing/2014/main" val="1575458380"/>
                    </a:ext>
                  </a:extLst>
                </a:gridCol>
                <a:gridCol w="1345175">
                  <a:extLst>
                    <a:ext uri="{9D8B030D-6E8A-4147-A177-3AD203B41FA5}">
                      <a16:colId xmlns:a16="http://schemas.microsoft.com/office/drawing/2014/main" val="2823217804"/>
                    </a:ext>
                  </a:extLst>
                </a:gridCol>
                <a:gridCol w="1307075">
                  <a:extLst>
                    <a:ext uri="{9D8B030D-6E8A-4147-A177-3AD203B41FA5}">
                      <a16:colId xmlns:a16="http://schemas.microsoft.com/office/drawing/2014/main" val="2898721095"/>
                    </a:ext>
                  </a:extLst>
                </a:gridCol>
                <a:gridCol w="622863">
                  <a:extLst>
                    <a:ext uri="{9D8B030D-6E8A-4147-A177-3AD203B41FA5}">
                      <a16:colId xmlns:a16="http://schemas.microsoft.com/office/drawing/2014/main" val="1547029272"/>
                    </a:ext>
                  </a:extLst>
                </a:gridCol>
                <a:gridCol w="570475">
                  <a:extLst>
                    <a:ext uri="{9D8B030D-6E8A-4147-A177-3AD203B41FA5}">
                      <a16:colId xmlns:a16="http://schemas.microsoft.com/office/drawing/2014/main" val="3771800187"/>
                    </a:ext>
                  </a:extLst>
                </a:gridCol>
                <a:gridCol w="723169">
                  <a:extLst>
                    <a:ext uri="{9D8B030D-6E8A-4147-A177-3AD203B41FA5}">
                      <a16:colId xmlns:a16="http://schemas.microsoft.com/office/drawing/2014/main" val="3773345869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en-GB" sz="15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BPMQSTZA</a:t>
                      </a:r>
                    </a:p>
                    <a:p>
                      <a:pPr algn="ctr"/>
                      <a:r>
                        <a:rPr lang="en-US" sz="1400" dirty="0"/>
                        <a:t>(A Type)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BPMQSTZB</a:t>
                      </a:r>
                    </a:p>
                    <a:p>
                      <a:pPr algn="ctr"/>
                      <a:r>
                        <a:rPr lang="en-US" sz="1400" dirty="0"/>
                        <a:t>(B type)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BPMQSWZA/B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BPMQBCZA/B</a:t>
                      </a:r>
                    </a:p>
                    <a:p>
                      <a:pPr algn="ctr"/>
                      <a:r>
                        <a:rPr lang="en-US" sz="1400" dirty="0"/>
                        <a:t>(D2 type)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APWL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BPTX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TOTAL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92455169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US" sz="1400" dirty="0"/>
                        <a:t>Series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4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20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4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8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8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4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44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4241292673"/>
                  </a:ext>
                </a:extLst>
              </a:tr>
              <a:tr h="400227">
                <a:tc>
                  <a:txBody>
                    <a:bodyPr/>
                    <a:lstStyle/>
                    <a:p>
                      <a:r>
                        <a:rPr lang="en-US" sz="1400" dirty="0"/>
                        <a:t>Spares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9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184277424"/>
                  </a:ext>
                </a:extLst>
              </a:tr>
              <a:tr h="400227">
                <a:tc>
                  <a:txBody>
                    <a:bodyPr/>
                    <a:lstStyle/>
                    <a:p>
                      <a:r>
                        <a:rPr lang="en-US" sz="1400" dirty="0"/>
                        <a:t>Prototypes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1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7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08710463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F2A94340-0B2C-420B-9B3E-29DD0E002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627534"/>
            <a:ext cx="8352926" cy="2049832"/>
          </a:xfrm>
          <a:prstGeom prst="rect">
            <a:avLst/>
          </a:prstGeom>
        </p:spPr>
      </p:pic>
      <p:sp>
        <p:nvSpPr>
          <p:cNvPr id="21" name="Multiply 12">
            <a:extLst>
              <a:ext uri="{FF2B5EF4-FFF2-40B4-BE49-F238E27FC236}">
                <a16:creationId xmlns:a16="http://schemas.microsoft.com/office/drawing/2014/main" id="{50100C2F-589C-4797-B7EE-4F14F2E49AAD}"/>
              </a:ext>
            </a:extLst>
          </p:cNvPr>
          <p:cNvSpPr/>
          <p:nvPr/>
        </p:nvSpPr>
        <p:spPr>
          <a:xfrm>
            <a:off x="3203848" y="1984421"/>
            <a:ext cx="2664296" cy="3331867"/>
          </a:xfrm>
          <a:prstGeom prst="mathMultiply">
            <a:avLst>
              <a:gd name="adj1" fmla="val 2912"/>
            </a:avLst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747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DD26C8-47C7-4A17-85C5-D8A1295BA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DC22D-B645-42BB-B67D-AA49A637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93FFC0-ECF8-4CD3-B9D6-3047251AC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 installation sequence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27EF44-896C-482D-9AA7-3BFE3CCA1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Cryogenic BPMs (A type, B type and D2) are installed by WP3, WP12 and WP13 during the </a:t>
            </a:r>
            <a:r>
              <a:rPr lang="en-GB" dirty="0" err="1"/>
              <a:t>cryomagnet</a:t>
            </a:r>
            <a:r>
              <a:rPr lang="en-GB" dirty="0"/>
              <a:t> assembly</a:t>
            </a:r>
          </a:p>
          <a:p>
            <a:pPr lvl="1"/>
            <a:r>
              <a:rPr lang="en-GB" dirty="0"/>
              <a:t>Responsibility share covered by memorandum EDMS</a:t>
            </a:r>
            <a:r>
              <a:rPr lang="pl-PL" dirty="0"/>
              <a:t> </a:t>
            </a:r>
            <a:r>
              <a:rPr lang="en-GB" sz="2000" dirty="0"/>
              <a:t>2105453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BPMs are installed after cold tests of the magnet</a:t>
            </a:r>
          </a:p>
          <a:p>
            <a:pPr lvl="1"/>
            <a:r>
              <a:rPr lang="en-GB" dirty="0"/>
              <a:t>Beam screen must be inserted before BPM installation</a:t>
            </a:r>
          </a:p>
          <a:p>
            <a:pPr lvl="1"/>
            <a:r>
              <a:rPr lang="en-GB" dirty="0"/>
              <a:t>Needed-by dates driven by WP3 and WP12 schedules</a:t>
            </a:r>
          </a:p>
          <a:p>
            <a:r>
              <a:rPr lang="en-GB" dirty="0"/>
              <a:t>Warm pick-up</a:t>
            </a:r>
            <a:r>
              <a:rPr lang="pl-PL" dirty="0"/>
              <a:t>s</a:t>
            </a:r>
            <a:r>
              <a:rPr lang="en-GB" dirty="0"/>
              <a:t> (APWL, BPTX) are installed by WP13 during LS3</a:t>
            </a:r>
          </a:p>
          <a:p>
            <a:pPr lvl="1"/>
            <a:r>
              <a:rPr lang="en-GB" dirty="0"/>
              <a:t>Series delivery needed latest when the LHC de-installation is completed</a:t>
            </a:r>
          </a:p>
          <a:p>
            <a:r>
              <a:rPr lang="en-GB" dirty="0"/>
              <a:t>The rest of the presentation focuses only on the cryogenic BPMs</a:t>
            </a:r>
          </a:p>
        </p:txBody>
      </p:sp>
    </p:spTree>
    <p:extLst>
      <p:ext uri="{BB962C8B-B14F-4D97-AF65-F5344CB8AC3E}">
        <p14:creationId xmlns:p14="http://schemas.microsoft.com/office/powerpoint/2010/main" val="2011519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DE1443-4B04-47D6-A76C-B4A4A082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082117-7388-46D6-97DD-F9F64B31D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1771BA5-3442-4D8C-BC8F-01162A244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screen insertion dates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F1F8C174-29CA-46E2-B448-DCAB6C21D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7920000" cy="1254756"/>
          </a:xfrm>
        </p:spPr>
        <p:txBody>
          <a:bodyPr>
            <a:normAutofit fontScale="92500" lnSpcReduction="10000"/>
          </a:bodyPr>
          <a:lstStyle/>
          <a:p>
            <a:r>
              <a:rPr lang="en-US" noProof="0" dirty="0"/>
              <a:t>WP12 BS insertion schedule from April 2020</a:t>
            </a:r>
          </a:p>
          <a:p>
            <a:r>
              <a:rPr lang="en-US" noProof="0" dirty="0"/>
              <a:t>WP3 and WP12 delays due to COVID-19 not implemented</a:t>
            </a:r>
          </a:p>
          <a:p>
            <a:r>
              <a:rPr lang="en-US" noProof="0" dirty="0"/>
              <a:t>WP12 agreed to update WP13 when the schedule changes</a:t>
            </a:r>
          </a:p>
          <a:p>
            <a:r>
              <a:rPr lang="en-US" dirty="0"/>
              <a:t>These are assumed as BPM needed-by dates</a:t>
            </a:r>
            <a:endParaRPr lang="en-US" noProof="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FB35FDD-1445-4843-A6B2-A1AE2ACDE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568632"/>
              </p:ext>
            </p:extLst>
          </p:nvPr>
        </p:nvGraphicFramePr>
        <p:xfrm>
          <a:off x="612000" y="1995686"/>
          <a:ext cx="7920003" cy="216023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1131429">
                  <a:extLst>
                    <a:ext uri="{9D8B030D-6E8A-4147-A177-3AD203B41FA5}">
                      <a16:colId xmlns:a16="http://schemas.microsoft.com/office/drawing/2014/main" val="823043381"/>
                    </a:ext>
                  </a:extLst>
                </a:gridCol>
                <a:gridCol w="1131429">
                  <a:extLst>
                    <a:ext uri="{9D8B030D-6E8A-4147-A177-3AD203B41FA5}">
                      <a16:colId xmlns:a16="http://schemas.microsoft.com/office/drawing/2014/main" val="1625649414"/>
                    </a:ext>
                  </a:extLst>
                </a:gridCol>
                <a:gridCol w="1131429">
                  <a:extLst>
                    <a:ext uri="{9D8B030D-6E8A-4147-A177-3AD203B41FA5}">
                      <a16:colId xmlns:a16="http://schemas.microsoft.com/office/drawing/2014/main" val="1008437976"/>
                    </a:ext>
                  </a:extLst>
                </a:gridCol>
                <a:gridCol w="1131429">
                  <a:extLst>
                    <a:ext uri="{9D8B030D-6E8A-4147-A177-3AD203B41FA5}">
                      <a16:colId xmlns:a16="http://schemas.microsoft.com/office/drawing/2014/main" val="2695522305"/>
                    </a:ext>
                  </a:extLst>
                </a:gridCol>
                <a:gridCol w="1131429">
                  <a:extLst>
                    <a:ext uri="{9D8B030D-6E8A-4147-A177-3AD203B41FA5}">
                      <a16:colId xmlns:a16="http://schemas.microsoft.com/office/drawing/2014/main" val="1037675104"/>
                    </a:ext>
                  </a:extLst>
                </a:gridCol>
                <a:gridCol w="1131429">
                  <a:extLst>
                    <a:ext uri="{9D8B030D-6E8A-4147-A177-3AD203B41FA5}">
                      <a16:colId xmlns:a16="http://schemas.microsoft.com/office/drawing/2014/main" val="773980387"/>
                    </a:ext>
                  </a:extLst>
                </a:gridCol>
                <a:gridCol w="1131429">
                  <a:extLst>
                    <a:ext uri="{9D8B030D-6E8A-4147-A177-3AD203B41FA5}">
                      <a16:colId xmlns:a16="http://schemas.microsoft.com/office/drawing/2014/main" val="1715087702"/>
                    </a:ext>
                  </a:extLst>
                </a:gridCol>
              </a:tblGrid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 type BPM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CECE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 type BPM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D2 BPM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167606"/>
                  </a:ext>
                </a:extLst>
              </a:tr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Q2 (1)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Q2 (2)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921565"/>
                  </a:ext>
                </a:extLst>
              </a:tr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 Feb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 Mar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Jun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03 Aug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05 Apr 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 Mar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04 Aug 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541714"/>
                  </a:ext>
                </a:extLst>
              </a:tr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02 Feb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19 Apr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 Sep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 Nov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03 Jun 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30 Mar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 Sep 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348418"/>
                  </a:ext>
                </a:extLst>
              </a:tr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 Apr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03 May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 Nov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Feb 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02 Feb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Jul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 Jan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4664555"/>
                  </a:ext>
                </a:extLst>
              </a:tr>
              <a:tr h="3600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 Nov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24 May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 Aug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28 Feb 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 Feb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 Oct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29 Mar 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26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17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039460-0463-40E5-A833-9FF69B6EA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9BBA32-B401-4770-943F-308ED6AC8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DA24F6-8791-44E3-AE60-46DBF24B8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models and drawings readiness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F427B7-A481-45E0-BBBB-8006F68B64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3D designs are ready for releasing manufacturing drawings for </a:t>
            </a:r>
            <a:br>
              <a:rPr lang="en-GB" dirty="0"/>
            </a:br>
            <a:r>
              <a:rPr lang="en-GB" dirty="0"/>
              <a:t>pre-series production preparation at CERN Workshop</a:t>
            </a:r>
          </a:p>
          <a:p>
            <a:pPr lvl="1"/>
            <a:r>
              <a:rPr lang="en-GB" dirty="0"/>
              <a:t>Only the A type and B type electrode design to be updated without any impact on the rest of the design</a:t>
            </a:r>
          </a:p>
          <a:p>
            <a:r>
              <a:rPr lang="en-GB" dirty="0"/>
              <a:t>Some changes in the 3D models made over the last 3 months</a:t>
            </a:r>
          </a:p>
          <a:p>
            <a:pPr lvl="1"/>
            <a:r>
              <a:rPr lang="en-GB" dirty="0"/>
              <a:t>Feedback from thermal simulations</a:t>
            </a:r>
          </a:p>
          <a:p>
            <a:pPr lvl="1"/>
            <a:r>
              <a:rPr lang="en-GB" dirty="0"/>
              <a:t>Feedback from WP3 and WP12</a:t>
            </a:r>
          </a:p>
          <a:p>
            <a:r>
              <a:rPr lang="en-GB" dirty="0"/>
              <a:t>Additional changes might be implemented as an outcome of the review and BINP technologist/workshop feedback</a:t>
            </a:r>
          </a:p>
          <a:p>
            <a:r>
              <a:rPr lang="en-GB" dirty="0"/>
              <a:t>Existing drawings are sufficient for discussions with BINP</a:t>
            </a:r>
          </a:p>
        </p:txBody>
      </p:sp>
    </p:spTree>
    <p:extLst>
      <p:ext uri="{BB962C8B-B14F-4D97-AF65-F5344CB8AC3E}">
        <p14:creationId xmlns:p14="http://schemas.microsoft.com/office/powerpoint/2010/main" val="1056011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4FBBE3-2E11-4B58-8E64-D0BA2419F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0FA691-8E98-43CF-B9D1-A31CADA2E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D8EAA36-53DA-4D53-BC83-1AE552D5C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tests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8CD4D1-209D-45AC-81FF-AF6BBEAB6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WP13 is preparing “simplified” BPMs for integration and installation checks (e.g. aperture round instead of octagonal)</a:t>
            </a:r>
          </a:p>
          <a:p>
            <a:r>
              <a:rPr lang="en-US" noProof="0" dirty="0"/>
              <a:t>Representative interconnection mock-ups needed to validate BPM design, integration, alignment, and installation</a:t>
            </a:r>
          </a:p>
          <a:p>
            <a:pPr lvl="1"/>
            <a:r>
              <a:rPr lang="en-GB" dirty="0"/>
              <a:t>Ongoing discussion with WP3 and WP12 on schedule and possible tests – some COVID-related delays</a:t>
            </a:r>
          </a:p>
          <a:p>
            <a:r>
              <a:rPr lang="en-GB" dirty="0"/>
              <a:t>WP3, WP12 and WP13 are checking details using 3D models </a:t>
            </a:r>
          </a:p>
          <a:p>
            <a:pPr lvl="1"/>
            <a:r>
              <a:rPr lang="en-GB" dirty="0"/>
              <a:t>Interface dimensions and tolerances</a:t>
            </a:r>
          </a:p>
          <a:p>
            <a:pPr lvl="1"/>
            <a:r>
              <a:rPr lang="en-GB" dirty="0"/>
              <a:t>Aperture transitions</a:t>
            </a:r>
          </a:p>
          <a:p>
            <a:pPr lvl="1"/>
            <a:r>
              <a:rPr lang="en-GB" dirty="0"/>
              <a:t>Welding and cutting machines</a:t>
            </a:r>
          </a:p>
          <a:p>
            <a:pPr lvl="1"/>
            <a:r>
              <a:rPr lang="en-GB" dirty="0"/>
              <a:t>Cryogenic cable routing and installation</a:t>
            </a:r>
          </a:p>
        </p:txBody>
      </p:sp>
    </p:spTree>
    <p:extLst>
      <p:ext uri="{BB962C8B-B14F-4D97-AF65-F5344CB8AC3E}">
        <p14:creationId xmlns:p14="http://schemas.microsoft.com/office/powerpoint/2010/main" val="186398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79E01E-5B37-4818-A075-8199D96C3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8D6098-30C1-46B7-8AF9-EEAB4D8C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80F8C1-F59B-4A52-813E-0E6D7B7CB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316LN quantities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E46C9D-544A-4969-903C-ABA8339566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707076"/>
              </p:ext>
            </p:extLst>
          </p:nvPr>
        </p:nvGraphicFramePr>
        <p:xfrm>
          <a:off x="612000" y="771550"/>
          <a:ext cx="7992448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1043514317"/>
                    </a:ext>
                  </a:extLst>
                </a:gridCol>
                <a:gridCol w="1350040">
                  <a:extLst>
                    <a:ext uri="{9D8B030D-6E8A-4147-A177-3AD203B41FA5}">
                      <a16:colId xmlns:a16="http://schemas.microsoft.com/office/drawing/2014/main" val="2686110856"/>
                    </a:ext>
                  </a:extLst>
                </a:gridCol>
                <a:gridCol w="1350040">
                  <a:extLst>
                    <a:ext uri="{9D8B030D-6E8A-4147-A177-3AD203B41FA5}">
                      <a16:colId xmlns:a16="http://schemas.microsoft.com/office/drawing/2014/main" val="1575458380"/>
                    </a:ext>
                  </a:extLst>
                </a:gridCol>
                <a:gridCol w="1350040">
                  <a:extLst>
                    <a:ext uri="{9D8B030D-6E8A-4147-A177-3AD203B41FA5}">
                      <a16:colId xmlns:a16="http://schemas.microsoft.com/office/drawing/2014/main" val="2898721095"/>
                    </a:ext>
                  </a:extLst>
                </a:gridCol>
                <a:gridCol w="1350040">
                  <a:extLst>
                    <a:ext uri="{9D8B030D-6E8A-4147-A177-3AD203B41FA5}">
                      <a16:colId xmlns:a16="http://schemas.microsoft.com/office/drawing/2014/main" val="3773345869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BPMs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Type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Type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TOTAL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455169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en-US" sz="1800" b="0" dirty="0"/>
                        <a:t>Series (BINP)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4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20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8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32</a:t>
                      </a:r>
                      <a:endParaRPr lang="en-GB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29267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en-US" sz="1800" b="0" dirty="0"/>
                        <a:t>Spares (BINP)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6</a:t>
                      </a:r>
                      <a:endParaRPr lang="en-GB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7742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en-US" sz="1800" b="0" dirty="0"/>
                        <a:t>Pre-series (CERN)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6</a:t>
                      </a:r>
                      <a:endParaRPr lang="en-GB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710463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9E2B9D3-25C1-4A70-AE8E-63B07E61B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137332"/>
              </p:ext>
            </p:extLst>
          </p:nvPr>
        </p:nvGraphicFramePr>
        <p:xfrm>
          <a:off x="612000" y="2643758"/>
          <a:ext cx="7992448" cy="1188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val="1043514317"/>
                    </a:ext>
                  </a:extLst>
                </a:gridCol>
                <a:gridCol w="2700080">
                  <a:extLst>
                    <a:ext uri="{9D8B030D-6E8A-4147-A177-3AD203B41FA5}">
                      <a16:colId xmlns:a16="http://schemas.microsoft.com/office/drawing/2014/main" val="2686110856"/>
                    </a:ext>
                  </a:extLst>
                </a:gridCol>
                <a:gridCol w="1350040">
                  <a:extLst>
                    <a:ext uri="{9D8B030D-6E8A-4147-A177-3AD203B41FA5}">
                      <a16:colId xmlns:a16="http://schemas.microsoft.com/office/drawing/2014/main" val="2898721095"/>
                    </a:ext>
                  </a:extLst>
                </a:gridCol>
                <a:gridCol w="1350040">
                  <a:extLst>
                    <a:ext uri="{9D8B030D-6E8A-4147-A177-3AD203B41FA5}">
                      <a16:colId xmlns:a16="http://schemas.microsoft.com/office/drawing/2014/main" val="3773345869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Blanks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Type A + Type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TOTAL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455169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en-US" sz="1800" b="0" dirty="0"/>
                        <a:t>Already procured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4 + 4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12</a:t>
                      </a:r>
                      <a:endParaRPr lang="en-GB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29267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en-US" sz="1800" b="0" dirty="0"/>
                        <a:t>To be procured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4 + 20 + 2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8 + 1</a:t>
                      </a:r>
                      <a:endParaRPr lang="en-GB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/>
                        <a:t>3</a:t>
                      </a:r>
                      <a:r>
                        <a:rPr lang="en-US" sz="1800" b="1" dirty="0"/>
                        <a:t>5</a:t>
                      </a:r>
                      <a:endParaRPr lang="en-GB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77424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7B17A457-8E6C-4AC5-A122-B184E413306D}"/>
              </a:ext>
            </a:extLst>
          </p:cNvPr>
          <p:cNvGrpSpPr/>
          <p:nvPr/>
        </p:nvGrpSpPr>
        <p:grpSpPr>
          <a:xfrm>
            <a:off x="4707204" y="3417558"/>
            <a:ext cx="2204484" cy="1122654"/>
            <a:chOff x="4707204" y="3417558"/>
            <a:chExt cx="2204484" cy="112265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7E27551-6613-4BDC-B79C-F1ECC250490D}"/>
                </a:ext>
              </a:extLst>
            </p:cNvPr>
            <p:cNvSpPr/>
            <p:nvPr/>
          </p:nvSpPr>
          <p:spPr>
            <a:xfrm>
              <a:off x="4707204" y="3417558"/>
              <a:ext cx="432048" cy="432048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9BA3810-5CE4-48DB-8D8B-7589C0E3D03B}"/>
                </a:ext>
              </a:extLst>
            </p:cNvPr>
            <p:cNvSpPr/>
            <p:nvPr/>
          </p:nvSpPr>
          <p:spPr>
            <a:xfrm>
              <a:off x="6479640" y="3420892"/>
              <a:ext cx="432048" cy="432048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BFCF641-38AB-44F5-AB5C-C5B45E6DA4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76056" y="3795886"/>
              <a:ext cx="648072" cy="407802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D218B94-B2DE-4F33-96E3-8CAECA4E8F66}"/>
                </a:ext>
              </a:extLst>
            </p:cNvPr>
            <p:cNvSpPr txBox="1"/>
            <p:nvPr/>
          </p:nvSpPr>
          <p:spPr>
            <a:xfrm>
              <a:off x="4976859" y="4170880"/>
              <a:ext cx="1646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3"/>
                  </a:solidFill>
                </a:rPr>
                <a:t>spare blanks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ADCAD8D-BB5B-4A9B-B68C-64381E8565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8144" y="3798671"/>
              <a:ext cx="648072" cy="407802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7754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9AB675-E73E-405D-8900-2942A918B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C6E55A-8511-4722-9227-09E0814A1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AC8B83D-2632-4E0C-A85D-F140F8ADD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</p:spPr>
        <p:txBody>
          <a:bodyPr/>
          <a:lstStyle/>
          <a:p>
            <a:r>
              <a:rPr lang="en-US" noProof="0" dirty="0"/>
              <a:t>316LN procurement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10D726B-9086-4147-BD99-BBC14C6D0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</p:spPr>
        <p:txBody>
          <a:bodyPr>
            <a:normAutofit fontScale="92500" lnSpcReduction="10000"/>
          </a:bodyPr>
          <a:lstStyle/>
          <a:p>
            <a:r>
              <a:rPr lang="en-US" noProof="0" dirty="0"/>
              <a:t>12 x 316LN blanks already purchased for CERN / BINP pre-series</a:t>
            </a:r>
          </a:p>
          <a:p>
            <a:r>
              <a:rPr lang="en-US" noProof="0" dirty="0"/>
              <a:t>Need 35 more blanks for series production - 2+ months lead time</a:t>
            </a:r>
          </a:p>
          <a:p>
            <a:r>
              <a:rPr lang="en-US" noProof="0" dirty="0"/>
              <a:t>Once the blanks are ordered, any significant change to the BPM dimensions will have a large impact on cost and delay production</a:t>
            </a:r>
          </a:p>
          <a:p>
            <a:r>
              <a:rPr lang="en-US" noProof="0" dirty="0"/>
              <a:t>Note freezing the blank dimensions approved by WP3, WP12, WP13,  WP15 (EDMS 2395068)</a:t>
            </a:r>
          </a:p>
          <a:p>
            <a:r>
              <a:rPr lang="en-US" noProof="0" dirty="0"/>
              <a:t>Excess material:</a:t>
            </a:r>
          </a:p>
          <a:p>
            <a:pPr lvl="1"/>
            <a:r>
              <a:rPr lang="en-US" noProof="0" dirty="0"/>
              <a:t>+5 mm radius: 4 mm (machining) + 1 mm (design change)</a:t>
            </a:r>
          </a:p>
          <a:p>
            <a:pPr lvl="1"/>
            <a:r>
              <a:rPr lang="en-US" noProof="0" dirty="0"/>
              <a:t>+10 mm length: 2x4 mm (machining) + 2 mm (design change)</a:t>
            </a:r>
          </a:p>
          <a:p>
            <a:r>
              <a:rPr lang="en-US" noProof="0" dirty="0"/>
              <a:t>Any future changes with an impact on the blank dimensions will have to be approved on the HL-LHC level through an ECR</a:t>
            </a:r>
          </a:p>
          <a:p>
            <a:r>
              <a:rPr lang="en-US" noProof="0" dirty="0"/>
              <a:t>SMB/SSL already very advanced with the price enquiry</a:t>
            </a:r>
          </a:p>
        </p:txBody>
      </p:sp>
    </p:spTree>
    <p:extLst>
      <p:ext uri="{BB962C8B-B14F-4D97-AF65-F5344CB8AC3E}">
        <p14:creationId xmlns:p14="http://schemas.microsoft.com/office/powerpoint/2010/main" val="1577191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B1FBC5-EE8C-4B31-BCB0-AA0B00DBD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HL-LHC BPM schedule  /  18-11-2020  /  HL-LHC BPM Design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0A48A9-6941-4D50-B024-2C1FFEF32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5DB58D-FE15-40C0-A2FD-1B1223B30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material procurement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EE024C-1FDC-4AA2-952F-B944E2989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100 tungsten blocks procured through WP12 contract </a:t>
            </a:r>
          </a:p>
          <a:p>
            <a:pPr lvl="1"/>
            <a:r>
              <a:rPr lang="en-GB" dirty="0"/>
              <a:t>10 pre-series (already at CERN), 90 series</a:t>
            </a:r>
          </a:p>
          <a:p>
            <a:r>
              <a:rPr lang="en-GB" dirty="0"/>
              <a:t>Waterjet-cut OF copper for aperture transitions will be procured through CERN Stores</a:t>
            </a:r>
          </a:p>
          <a:p>
            <a:pPr lvl="1"/>
            <a:r>
              <a:rPr lang="en-GB" dirty="0"/>
              <a:t>Good availability, short lead times</a:t>
            </a:r>
          </a:p>
          <a:p>
            <a:r>
              <a:rPr lang="en-GB" dirty="0"/>
              <a:t>RF contacts for aperture transition procured through WP12</a:t>
            </a:r>
            <a:endParaRPr lang="en-GB" b="1" dirty="0">
              <a:solidFill>
                <a:srgbClr val="C00000"/>
              </a:solidFill>
            </a:endParaRPr>
          </a:p>
          <a:p>
            <a:r>
              <a:rPr lang="en-GB" dirty="0"/>
              <a:t>Fasteners, other standard components will be procured through standard channels</a:t>
            </a:r>
          </a:p>
          <a:p>
            <a:pPr lvl="1"/>
            <a:r>
              <a:rPr lang="en-GB" dirty="0"/>
              <a:t>Small cost, good availability, short lead times</a:t>
            </a:r>
          </a:p>
        </p:txBody>
      </p:sp>
    </p:spTree>
    <p:extLst>
      <p:ext uri="{BB962C8B-B14F-4D97-AF65-F5344CB8AC3E}">
        <p14:creationId xmlns:p14="http://schemas.microsoft.com/office/powerpoint/2010/main" val="3883525449"/>
      </p:ext>
    </p:extLst>
  </p:cSld>
  <p:clrMapOvr>
    <a:masterClrMapping/>
  </p:clrMapOvr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6050</TotalTime>
  <Words>1592</Words>
  <Application>Microsoft Office PowerPoint</Application>
  <PresentationFormat>On-screen Show (16:9)</PresentationFormat>
  <Paragraphs>242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Open Sans</vt:lpstr>
      <vt:lpstr>Wingdings</vt:lpstr>
      <vt:lpstr>HL-LHC theme</vt:lpstr>
      <vt:lpstr>Schedule and budget</vt:lpstr>
      <vt:lpstr>New HL-LHC BPMs</vt:lpstr>
      <vt:lpstr>BPM installation sequence</vt:lpstr>
      <vt:lpstr>Beam screen insertion dates</vt:lpstr>
      <vt:lpstr>3D models and drawings readiness</vt:lpstr>
      <vt:lpstr>Integration tests</vt:lpstr>
      <vt:lpstr>316LN quantities</vt:lpstr>
      <vt:lpstr>316LN procurement</vt:lpstr>
      <vt:lpstr>Other material procurement</vt:lpstr>
      <vt:lpstr>RF components procurement</vt:lpstr>
      <vt:lpstr>Pre-series production</vt:lpstr>
      <vt:lpstr>BINP collaboration</vt:lpstr>
      <vt:lpstr>Budget</vt:lpstr>
      <vt:lpstr>Review summary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550</cp:revision>
  <dcterms:created xsi:type="dcterms:W3CDTF">2016-02-12T09:02:01Z</dcterms:created>
  <dcterms:modified xsi:type="dcterms:W3CDTF">2020-11-18T00:30:53Z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