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12192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ji8XmULJlTin5KOlexuVVwt866K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87"/>
    <p:restoredTop sz="94762"/>
  </p:normalViewPr>
  <p:slideViewPr>
    <p:cSldViewPr snapToGrid="0">
      <p:cViewPr varScale="1">
        <p:scale>
          <a:sx n="121" d="100"/>
          <a:sy n="121" d="100"/>
        </p:scale>
        <p:origin x="344" y="1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3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914400"/>
            <a:ext cx="4572225"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8: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8" name="Google Shape;138;p8: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ac4b9d9d82_1_32: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4" name="Google Shape;144;gac4b9d9d82_1_32: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0" name="Google Shape;150;p4: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ac4b9d9d82_1_10: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6" name="Google Shape;156;gac4b9d9d82_1_10: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6: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2" name="Google Shape;162;p16: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7: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8" name="Google Shape;168;p17: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ac4b9d9d82_1_22: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4" name="Google Shape;174;gac4b9d9d82_1_22: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30: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1" name="Google Shape;181;p30: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31: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7" name="Google Shape;187;p31: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ac4b9d9d82_1_27: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3" name="Google Shape;193;gac4b9d9d82_1_27: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3: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8" name="Google Shape;88;p3: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ac4b9d9d82_1_37: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9" name="Google Shape;199;gac4b9d9d82_1_37: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97af469d53_0_16: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5" name="Google Shape;205;g97af469d53_0_16: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32: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0" name="Google Shape;210;p32: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4" name="Google Shape;94;p2:notes"/>
          <p:cNvSpPr>
            <a:spLocks noGrp="1" noRot="1" noChangeAspect="1"/>
          </p:cNvSpPr>
          <p:nvPr>
            <p:ph type="sldImg" idx="2"/>
          </p:nvPr>
        </p:nvSpPr>
        <p:spPr>
          <a:xfrm>
            <a:off x="1143225" y="914400"/>
            <a:ext cx="4572225"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97af469d53_0_0: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0" name="Google Shape;100;g97af469d53_0_0: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97af469d53_0_11: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8" name="Google Shape;108;g97af469d53_0_11: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ac4b9d9d82_1_0: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4" name="Google Shape;114;gac4b9d9d82_1_0: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5: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0" name="Google Shape;120;p5: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6: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6" name="Google Shape;126;p6: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txBox="1">
            <a:spLocks noGrp="1"/>
          </p:cNvSpPr>
          <p:nvPr>
            <p:ph type="body" idx="1"/>
          </p:nvPr>
        </p:nvSpPr>
        <p:spPr>
          <a:xfrm>
            <a:off x="685800" y="5791200"/>
            <a:ext cx="5486400"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2" name="Google Shape;132;p7:notes"/>
          <p:cNvSpPr>
            <a:spLocks noGrp="1" noRot="1" noChangeAspect="1"/>
          </p:cNvSpPr>
          <p:nvPr>
            <p:ph type="sldImg" idx="2"/>
          </p:nvPr>
        </p:nvSpPr>
        <p:spPr>
          <a:xfrm>
            <a:off x="-635000" y="914400"/>
            <a:ext cx="8128000"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3"/>
          <p:cNvSpPr txBox="1">
            <a:spLocks noGrp="1"/>
          </p:cNvSpPr>
          <p:nvPr>
            <p:ph type="body" idx="2"/>
          </p:nvPr>
        </p:nvSpPr>
        <p:spPr>
          <a:xfrm>
            <a:off x="839788" y="2505074"/>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3"/>
          <p:cNvSpPr txBox="1">
            <a:spLocks noGrp="1"/>
          </p:cNvSpPr>
          <p:nvPr>
            <p:ph type="body" idx="4"/>
          </p:nvPr>
        </p:nvSpPr>
        <p:spPr>
          <a:xfrm>
            <a:off x="6172200" y="2505074"/>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7"/>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4" name="Google Shape;64;p2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9" name="Google Shape;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0" name="Google Shape;10;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F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965501/"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343472" y="2138819"/>
            <a:ext cx="9144000" cy="23877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SzPts val="5400"/>
              <a:buNone/>
            </a:pPr>
            <a:r>
              <a:rPr lang="en-FR" sz="4374" dirty="0"/>
              <a:t>HL-LHC BPM final design review</a:t>
            </a:r>
            <a:br>
              <a:rPr lang="en-FR" sz="4374" dirty="0"/>
            </a:br>
            <a:br>
              <a:rPr lang="en-FR" sz="4374" dirty="0"/>
            </a:br>
            <a:r>
              <a:rPr lang="en-FR" sz="3968" u="sng" dirty="0">
                <a:solidFill>
                  <a:schemeClr val="hlink"/>
                </a:solidFill>
                <a:latin typeface="Calibri"/>
                <a:ea typeface="Calibri"/>
                <a:cs typeface="Calibri"/>
                <a:sym typeface="Calibri"/>
                <a:hlinkClick r:id="rId3"/>
              </a:rPr>
              <a:t>https://indico.cern.ch/event/965501/</a:t>
            </a:r>
            <a:br>
              <a:rPr lang="en-FR" sz="4374" dirty="0"/>
            </a:br>
            <a:endParaRPr sz="4374" dirty="0"/>
          </a:p>
        </p:txBody>
      </p:sp>
      <p:sp>
        <p:nvSpPr>
          <p:cNvPr id="85" name="Google Shape;85;p1"/>
          <p:cNvSpPr txBox="1">
            <a:spLocks noGrp="1"/>
          </p:cNvSpPr>
          <p:nvPr>
            <p:ph type="subTitle" idx="1"/>
          </p:nvPr>
        </p:nvSpPr>
        <p:spPr>
          <a:xfrm>
            <a:off x="1343472" y="5138859"/>
            <a:ext cx="9144000" cy="892696"/>
          </a:xfrm>
          <a:prstGeom prst="rect">
            <a:avLst/>
          </a:prstGeom>
          <a:noFill/>
          <a:ln>
            <a:noFill/>
          </a:ln>
        </p:spPr>
        <p:txBody>
          <a:bodyPr spcFirstLastPara="1" wrap="square" lIns="91425" tIns="45700" rIns="91425" bIns="45700" anchor="t" anchorCtr="0">
            <a:normAutofit/>
          </a:bodyPr>
          <a:lstStyle/>
          <a:p>
            <a:pPr marL="0" lvl="0" indent="0" algn="ctr" rtl="0">
              <a:lnSpc>
                <a:spcPct val="60000"/>
              </a:lnSpc>
              <a:spcBef>
                <a:spcPts val="0"/>
              </a:spcBef>
              <a:spcAft>
                <a:spcPts val="0"/>
              </a:spcAft>
              <a:buClr>
                <a:schemeClr val="dk1"/>
              </a:buClr>
              <a:buSzPts val="2040"/>
              <a:buNone/>
            </a:pPr>
            <a:r>
              <a:rPr lang="en-FR" sz="1887" dirty="0"/>
              <a:t>V. Baglin, P. Fessia, T. Lefevre, M.Zerlauth</a:t>
            </a:r>
            <a:endParaRPr sz="2220" dirty="0"/>
          </a:p>
          <a:p>
            <a:pPr marL="0" lvl="0" indent="0" algn="ctr" rtl="0">
              <a:lnSpc>
                <a:spcPct val="60000"/>
              </a:lnSpc>
              <a:spcBef>
                <a:spcPts val="1000"/>
              </a:spcBef>
              <a:spcAft>
                <a:spcPts val="0"/>
              </a:spcAft>
              <a:buClr>
                <a:schemeClr val="dk1"/>
              </a:buClr>
              <a:buSzPts val="2040"/>
              <a:buNone/>
            </a:pPr>
            <a:r>
              <a:rPr lang="en-FR" sz="1887" dirty="0"/>
              <a:t>19.11.2020 </a:t>
            </a:r>
            <a:endParaRPr dirty="0"/>
          </a:p>
          <a:p>
            <a:pPr marL="0" lvl="0" indent="0" algn="ctr" rtl="0">
              <a:lnSpc>
                <a:spcPct val="60000"/>
              </a:lnSpc>
              <a:spcBef>
                <a:spcPts val="1000"/>
              </a:spcBef>
              <a:spcAft>
                <a:spcPts val="0"/>
              </a:spcAft>
              <a:buClr>
                <a:schemeClr val="dk1"/>
              </a:buClr>
              <a:buSzPts val="2040"/>
              <a:buNone/>
            </a:pPr>
            <a:r>
              <a:rPr lang="en-FR" sz="1887" u="sng" dirty="0">
                <a:solidFill>
                  <a:srgbClr val="00B050"/>
                </a:solidFill>
              </a:rPr>
              <a:t>Acknowlegmenets: G. Schneider, M. Bozzolan, M. Krupa, D. Gudkov</a:t>
            </a:r>
            <a:endParaRPr sz="2220" u="sng" dirty="0">
              <a:solidFill>
                <a:srgbClr val="00B05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Overview of the HL-LHC BPMs</a:t>
            </a:r>
            <a:endParaRPr>
              <a:latin typeface="Calibri"/>
              <a:ea typeface="Calibri"/>
              <a:cs typeface="Calibri"/>
              <a:sym typeface="Calibri"/>
            </a:endParaRPr>
          </a:p>
        </p:txBody>
      </p:sp>
      <p:sp>
        <p:nvSpPr>
          <p:cNvPr id="141" name="Google Shape;141;p8"/>
          <p:cNvSpPr txBox="1">
            <a:spLocks noGrp="1"/>
          </p:cNvSpPr>
          <p:nvPr>
            <p:ph type="body" idx="1"/>
          </p:nvPr>
        </p:nvSpPr>
        <p:spPr>
          <a:xfrm>
            <a:off x="434180" y="1303296"/>
            <a:ext cx="11044500" cy="4962900"/>
          </a:xfrm>
          <a:prstGeom prst="rect">
            <a:avLst/>
          </a:prstGeom>
          <a:noFill/>
          <a:ln>
            <a:noFill/>
          </a:ln>
        </p:spPr>
        <p:txBody>
          <a:bodyPr spcFirstLastPara="1" wrap="square" lIns="91425" tIns="45700" rIns="91425" bIns="45700" anchor="t" anchorCtr="0">
            <a:noAutofit/>
          </a:bodyPr>
          <a:lstStyle/>
          <a:p>
            <a:pPr marL="63500" lvl="0" indent="0" algn="l" rtl="0">
              <a:lnSpc>
                <a:spcPct val="90000"/>
              </a:lnSpc>
              <a:spcBef>
                <a:spcPts val="1000"/>
              </a:spcBef>
              <a:spcAft>
                <a:spcPts val="0"/>
              </a:spcAft>
              <a:buSzPts val="1800"/>
              <a:buNone/>
            </a:pPr>
            <a:r>
              <a:rPr lang="en-FR" sz="2400" b="1" dirty="0">
                <a:latin typeface="Calibri"/>
                <a:ea typeface="Calibri"/>
                <a:cs typeface="Calibri"/>
                <a:sym typeface="Calibri"/>
              </a:rPr>
              <a:t>Comments</a:t>
            </a:r>
            <a:endParaRPr sz="2400" b="1" dirty="0">
              <a:latin typeface="Calibri"/>
              <a:ea typeface="Calibri"/>
              <a:cs typeface="Calibri"/>
              <a:sym typeface="Calibri"/>
            </a:endParaRPr>
          </a:p>
          <a:p>
            <a:pPr marL="406400" lvl="0" indent="-342900" algn="l" rtl="0">
              <a:lnSpc>
                <a:spcPct val="90000"/>
              </a:lnSpc>
              <a:spcBef>
                <a:spcPts val="1000"/>
              </a:spcBef>
              <a:spcAft>
                <a:spcPts val="0"/>
              </a:spcAft>
              <a:buSzPts val="1800"/>
              <a:buChar char="•"/>
            </a:pPr>
            <a:r>
              <a:rPr lang="en-FR" sz="2400" dirty="0">
                <a:latin typeface="Calibri"/>
                <a:ea typeface="Calibri"/>
                <a:cs typeface="Calibri"/>
                <a:sym typeface="Calibri"/>
              </a:rPr>
              <a:t>The presented heat loads estimations are taking into account collision debris, e-cloud, impedance and the measured signal. Another iteration in collaboration with EN/MME to converge on final numbers</a:t>
            </a:r>
            <a:endParaRPr dirty="0"/>
          </a:p>
          <a:p>
            <a:pPr marL="863600" lvl="1" indent="-342900" algn="l" rtl="0">
              <a:lnSpc>
                <a:spcPct val="90000"/>
              </a:lnSpc>
              <a:spcBef>
                <a:spcPts val="500"/>
              </a:spcBef>
              <a:spcAft>
                <a:spcPts val="0"/>
              </a:spcAft>
              <a:buSzPts val="1800"/>
              <a:buChar char="•"/>
            </a:pPr>
            <a:r>
              <a:rPr lang="en-FR" dirty="0">
                <a:latin typeface="Calibri"/>
                <a:ea typeface="Calibri"/>
                <a:cs typeface="Calibri"/>
                <a:sym typeface="Calibri"/>
              </a:rPr>
              <a:t>Nota bene: Current estimation of Cryo is a induced heat load of </a:t>
            </a:r>
            <a:r>
              <a:rPr lang="en-FR" dirty="0">
                <a:solidFill>
                  <a:schemeClr val="dk1"/>
                </a:solidFill>
                <a:latin typeface="Calibri"/>
                <a:ea typeface="Calibri"/>
                <a:cs typeface="Calibri"/>
                <a:sym typeface="Calibri"/>
              </a:rPr>
              <a:t>about 23W@1.9K per LSS, which translate into operational costs/LSS side of around 115kCHF over the HL lifetime</a:t>
            </a:r>
          </a:p>
          <a:p>
            <a:pPr marL="863600" lvl="1" indent="-342900" algn="l" rtl="0">
              <a:lnSpc>
                <a:spcPct val="90000"/>
              </a:lnSpc>
              <a:spcBef>
                <a:spcPts val="500"/>
              </a:spcBef>
              <a:spcAft>
                <a:spcPts val="0"/>
              </a:spcAft>
              <a:buSzPts val="1800"/>
              <a:buChar char="•"/>
            </a:pPr>
            <a:r>
              <a:rPr lang="en-FR" dirty="0">
                <a:latin typeface="Calibri"/>
                <a:ea typeface="Calibri"/>
                <a:cs typeface="Calibri"/>
                <a:sym typeface="Calibri"/>
              </a:rPr>
              <a:t>Have to </a:t>
            </a:r>
            <a:r>
              <a:rPr lang="en-FR" dirty="0">
                <a:solidFill>
                  <a:schemeClr val="tx1"/>
                </a:solidFill>
                <a:latin typeface="Calibri"/>
                <a:ea typeface="Calibri"/>
                <a:cs typeface="Calibri"/>
                <a:sym typeface="Calibri"/>
              </a:rPr>
              <a:t>find right balance between engineering optimisation and engineering/operational cost has to be found (coating of electrodes probably marginal gain wrt to additional technical risk)</a:t>
            </a:r>
            <a:endParaRPr dirty="0">
              <a:solidFill>
                <a:schemeClr val="tx1"/>
              </a:solidFill>
              <a:latin typeface="Calibri"/>
              <a:ea typeface="Calibri"/>
              <a:cs typeface="Calibri"/>
              <a:sym typeface="Calibri"/>
            </a:endParaRPr>
          </a:p>
          <a:p>
            <a:pPr marL="406400" lvl="0" indent="-342900" algn="l" rtl="0">
              <a:lnSpc>
                <a:spcPct val="90000"/>
              </a:lnSpc>
              <a:spcBef>
                <a:spcPts val="1000"/>
              </a:spcBef>
              <a:spcAft>
                <a:spcPts val="0"/>
              </a:spcAft>
              <a:buSzPts val="1800"/>
              <a:buChar char="•"/>
            </a:pPr>
            <a:r>
              <a:rPr lang="en-FR" sz="2400" dirty="0">
                <a:latin typeface="Calibri"/>
                <a:ea typeface="Calibri"/>
                <a:cs typeface="Calibri"/>
                <a:sym typeface="Calibri"/>
              </a:rPr>
              <a:t>The change towards a BPTX type instead of APWLs (ECR in preparation) should be formalized - out of scope of this review</a:t>
            </a:r>
            <a:endParaRPr dirty="0"/>
          </a:p>
          <a:p>
            <a:pPr marL="406400" lvl="0" indent="-342900" algn="l" rtl="0">
              <a:lnSpc>
                <a:spcPct val="90000"/>
              </a:lnSpc>
              <a:spcBef>
                <a:spcPts val="1000"/>
              </a:spcBef>
              <a:spcAft>
                <a:spcPts val="0"/>
              </a:spcAft>
              <a:buSzPts val="1800"/>
              <a:buChar char="•"/>
            </a:pPr>
            <a:r>
              <a:rPr lang="en-FR" sz="2400" dirty="0">
                <a:latin typeface="Calibri"/>
                <a:ea typeface="Calibri"/>
                <a:cs typeface="Calibri"/>
                <a:sym typeface="Calibri"/>
              </a:rPr>
              <a:t>In conjunction with the project, synergies with other (existing) mock-ups (EN/MME, TE/CSV) should be explored to maximise thei ruse and representativeness</a:t>
            </a:r>
            <a:endParaRPr sz="2000" dirty="0">
              <a:solidFill>
                <a:schemeClr val="accent2"/>
              </a:solidFill>
              <a:latin typeface="Calibri"/>
              <a:ea typeface="Calibri"/>
              <a:cs typeface="Calibri"/>
              <a:sym typeface="Calibri"/>
            </a:endParaRPr>
          </a:p>
          <a:p>
            <a:pPr marL="406400" lvl="0" indent="-228600" algn="l" rtl="0">
              <a:lnSpc>
                <a:spcPct val="90000"/>
              </a:lnSpc>
              <a:spcBef>
                <a:spcPts val="1000"/>
              </a:spcBef>
              <a:spcAft>
                <a:spcPts val="0"/>
              </a:spcAft>
              <a:buSzPts val="1800"/>
              <a:buNone/>
            </a:pPr>
            <a:endParaRPr sz="2400" dirty="0">
              <a:latin typeface="Calibri"/>
              <a:ea typeface="Calibri"/>
              <a:cs typeface="Calibri"/>
              <a:sym typeface="Calibri"/>
            </a:endParaRPr>
          </a:p>
          <a:p>
            <a:pPr marL="431800" lvl="0" indent="-254000" algn="l" rtl="0">
              <a:lnSpc>
                <a:spcPct val="90000"/>
              </a:lnSpc>
              <a:spcBef>
                <a:spcPts val="1000"/>
              </a:spcBef>
              <a:spcAft>
                <a:spcPts val="0"/>
              </a:spcAft>
              <a:buSzPts val="1400"/>
              <a:buNone/>
            </a:pPr>
            <a:endParaRPr sz="2400" dirty="0">
              <a:latin typeface="Calibri"/>
              <a:ea typeface="Calibri"/>
              <a:cs typeface="Calibri"/>
              <a:sym typeface="Calibri"/>
            </a:endParaRPr>
          </a:p>
          <a:p>
            <a:pPr marL="520700" lvl="0" indent="-165100" algn="l" rtl="0">
              <a:lnSpc>
                <a:spcPct val="90000"/>
              </a:lnSpc>
              <a:spcBef>
                <a:spcPts val="1000"/>
              </a:spcBef>
              <a:spcAft>
                <a:spcPts val="0"/>
              </a:spcAft>
              <a:buSzPts val="2800"/>
              <a:buNone/>
            </a:pPr>
            <a:endParaRPr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gac4b9d9d82_1_3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Overview of the HL-LHC BPMs</a:t>
            </a:r>
            <a:endParaRPr>
              <a:latin typeface="Calibri"/>
              <a:ea typeface="Calibri"/>
              <a:cs typeface="Calibri"/>
              <a:sym typeface="Calibri"/>
            </a:endParaRPr>
          </a:p>
        </p:txBody>
      </p:sp>
      <p:sp>
        <p:nvSpPr>
          <p:cNvPr id="147" name="Google Shape;147;gac4b9d9d82_1_32"/>
          <p:cNvSpPr txBox="1">
            <a:spLocks noGrp="1"/>
          </p:cNvSpPr>
          <p:nvPr>
            <p:ph type="body" idx="1"/>
          </p:nvPr>
        </p:nvSpPr>
        <p:spPr>
          <a:xfrm>
            <a:off x="230649" y="1529975"/>
            <a:ext cx="11044500" cy="4962900"/>
          </a:xfrm>
          <a:prstGeom prst="rect">
            <a:avLst/>
          </a:prstGeom>
          <a:noFill/>
          <a:ln>
            <a:noFill/>
          </a:ln>
        </p:spPr>
        <p:txBody>
          <a:bodyPr spcFirstLastPara="1" wrap="square" lIns="91425" tIns="45700" rIns="91425" bIns="45700" anchor="t" anchorCtr="0">
            <a:noAutofit/>
          </a:bodyPr>
          <a:lstStyle/>
          <a:p>
            <a:pPr marL="228600" lvl="0" indent="-165100" algn="l" rtl="0">
              <a:lnSpc>
                <a:spcPct val="90000"/>
              </a:lnSpc>
              <a:spcBef>
                <a:spcPts val="1000"/>
              </a:spcBef>
              <a:spcAft>
                <a:spcPts val="0"/>
              </a:spcAft>
              <a:buClr>
                <a:schemeClr val="dk1"/>
              </a:buClr>
              <a:buSzPts val="1800"/>
              <a:buChar char="•"/>
            </a:pPr>
            <a:r>
              <a:rPr lang="en-FR" sz="2400" dirty="0">
                <a:latin typeface="Calibri"/>
                <a:ea typeface="Calibri"/>
                <a:cs typeface="Calibri"/>
                <a:sym typeface="Calibri"/>
              </a:rPr>
              <a:t>Recommendations</a:t>
            </a:r>
            <a:endParaRPr sz="2400" dirty="0">
              <a:latin typeface="Calibri"/>
              <a:ea typeface="Calibri"/>
              <a:cs typeface="Calibri"/>
              <a:sym typeface="Calibri"/>
            </a:endParaRPr>
          </a:p>
          <a:p>
            <a:pPr marL="914400" lvl="1" indent="-304800" algn="l" rtl="0">
              <a:lnSpc>
                <a:spcPct val="90000"/>
              </a:lnSpc>
              <a:spcBef>
                <a:spcPts val="1000"/>
              </a:spcBef>
              <a:spcAft>
                <a:spcPts val="0"/>
              </a:spcAft>
              <a:buSzPts val="1200"/>
              <a:buFont typeface="Calibri"/>
              <a:buChar char="•"/>
            </a:pPr>
            <a:r>
              <a:rPr lang="en-FR" sz="2000" dirty="0">
                <a:solidFill>
                  <a:srgbClr val="0070C0"/>
                </a:solidFill>
                <a:latin typeface="Calibri"/>
                <a:ea typeface="Calibri"/>
                <a:cs typeface="Calibri"/>
                <a:sym typeface="Calibri"/>
              </a:rPr>
              <a:t>R1: </a:t>
            </a:r>
            <a:r>
              <a:rPr lang="en-FR" sz="2000" dirty="0">
                <a:latin typeface="Calibri"/>
                <a:ea typeface="Calibri"/>
                <a:cs typeface="Calibri"/>
                <a:sym typeface="Calibri"/>
              </a:rPr>
              <a:t>Provide a </a:t>
            </a:r>
            <a:r>
              <a:rPr lang="en-FR" sz="2000" dirty="0">
                <a:solidFill>
                  <a:schemeClr val="tx1"/>
                </a:solidFill>
                <a:latin typeface="Calibri"/>
                <a:ea typeface="Calibri"/>
                <a:cs typeface="Calibri"/>
                <a:sym typeface="Calibri"/>
              </a:rPr>
              <a:t>complete list and scheduling of </a:t>
            </a:r>
            <a:r>
              <a:rPr lang="en-FR" sz="2000" dirty="0">
                <a:latin typeface="Calibri"/>
                <a:ea typeface="Calibri"/>
                <a:cs typeface="Calibri"/>
                <a:sym typeface="Calibri"/>
              </a:rPr>
              <a:t>tests foreseen to validate design/integration (e.g. BPM response, thermal cycles, integration mock-ups) between first prototype and series production and identify possible mitigation measures</a:t>
            </a:r>
            <a:endParaRPr sz="2000" dirty="0"/>
          </a:p>
          <a:p>
            <a:pPr marL="1371600" lvl="2" indent="-304800" algn="l" rtl="0">
              <a:lnSpc>
                <a:spcPct val="90000"/>
              </a:lnSpc>
              <a:spcBef>
                <a:spcPts val="1000"/>
              </a:spcBef>
              <a:spcAft>
                <a:spcPts val="0"/>
              </a:spcAft>
              <a:buSzPts val="1200"/>
              <a:buFont typeface="Calibri"/>
              <a:buChar char="•"/>
            </a:pPr>
            <a:r>
              <a:rPr lang="en-FR" dirty="0">
                <a:latin typeface="Calibri"/>
                <a:ea typeface="Calibri"/>
                <a:cs typeface="Calibri"/>
                <a:sym typeface="Calibri"/>
              </a:rPr>
              <a:t>Simulate and Measure matching of transitions once BPM is built</a:t>
            </a:r>
            <a:endParaRPr dirty="0">
              <a:latin typeface="Calibri"/>
              <a:ea typeface="Calibri"/>
              <a:cs typeface="Calibri"/>
              <a:sym typeface="Calibri"/>
            </a:endParaRPr>
          </a:p>
          <a:p>
            <a:pPr marL="914400" lvl="1" indent="-304800" algn="l" rtl="0">
              <a:lnSpc>
                <a:spcPct val="90000"/>
              </a:lnSpc>
              <a:spcBef>
                <a:spcPts val="1000"/>
              </a:spcBef>
              <a:spcAft>
                <a:spcPts val="0"/>
              </a:spcAft>
              <a:buSzPts val="1200"/>
              <a:buFont typeface="Calibri"/>
              <a:buChar char="•"/>
            </a:pPr>
            <a:r>
              <a:rPr lang="en-FR" sz="2000" dirty="0">
                <a:solidFill>
                  <a:srgbClr val="0070C0"/>
                </a:solidFill>
                <a:latin typeface="Calibri"/>
                <a:ea typeface="Calibri"/>
                <a:cs typeface="Calibri"/>
                <a:sym typeface="Calibri"/>
              </a:rPr>
              <a:t>R2: </a:t>
            </a:r>
            <a:r>
              <a:rPr lang="en-FR" sz="2000" dirty="0">
                <a:latin typeface="Calibri"/>
                <a:ea typeface="Calibri"/>
                <a:cs typeface="Calibri"/>
                <a:sym typeface="Calibri"/>
              </a:rPr>
              <a:t>Test on surface and in representative conditions all the operations that shall be performed in the tunnel. Take into account the potential singularities in surrounding environment (Q1 is different in IP1 and IP5….)</a:t>
            </a:r>
            <a:endParaRPr sz="2000" dirty="0"/>
          </a:p>
          <a:p>
            <a:pPr marL="1371600" lvl="2" indent="-304800" algn="l" rtl="0">
              <a:lnSpc>
                <a:spcPct val="90000"/>
              </a:lnSpc>
              <a:spcBef>
                <a:spcPts val="1000"/>
              </a:spcBef>
              <a:spcAft>
                <a:spcPts val="0"/>
              </a:spcAft>
              <a:buSzPts val="1200"/>
              <a:buFont typeface="Calibri"/>
              <a:buChar char="•"/>
            </a:pPr>
            <a:r>
              <a:rPr lang="en-FR" dirty="0">
                <a:latin typeface="Calibri"/>
                <a:ea typeface="Calibri"/>
                <a:cs typeface="Calibri"/>
                <a:sym typeface="Calibri"/>
              </a:rPr>
              <a:t>Develop an appropriate procedure and work dose plan </a:t>
            </a:r>
            <a:endParaRPr dirty="0"/>
          </a:p>
          <a:p>
            <a:pPr marL="1371600" lvl="2" indent="-304800" algn="l" rtl="0">
              <a:lnSpc>
                <a:spcPct val="90000"/>
              </a:lnSpc>
              <a:spcBef>
                <a:spcPts val="1000"/>
              </a:spcBef>
              <a:spcAft>
                <a:spcPts val="0"/>
              </a:spcAft>
              <a:buSzPts val="1200"/>
              <a:buFont typeface="Calibri"/>
              <a:buChar char="•"/>
            </a:pPr>
            <a:r>
              <a:rPr lang="en-FR" dirty="0">
                <a:latin typeface="Calibri"/>
                <a:ea typeface="Calibri"/>
                <a:cs typeface="Calibri"/>
                <a:sym typeface="Calibri"/>
              </a:rPr>
              <a:t>Cross-check locations of feedthrough ports against TITANs</a:t>
            </a:r>
            <a:endParaRPr dirty="0"/>
          </a:p>
          <a:p>
            <a:pPr marL="1371600" lvl="2" indent="-304800" algn="l" rtl="0">
              <a:lnSpc>
                <a:spcPct val="90000"/>
              </a:lnSpc>
              <a:spcBef>
                <a:spcPts val="1000"/>
              </a:spcBef>
              <a:spcAft>
                <a:spcPts val="0"/>
              </a:spcAft>
              <a:buSzPts val="1200"/>
              <a:buFont typeface="Calibri"/>
              <a:buChar char="•"/>
            </a:pPr>
            <a:r>
              <a:rPr lang="en-FR" dirty="0">
                <a:latin typeface="Calibri"/>
                <a:ea typeface="Calibri"/>
                <a:cs typeface="Calibri"/>
                <a:sym typeface="Calibri"/>
              </a:rPr>
              <a:t>All cabling between BPM and flanges planned to be done before transport.  </a:t>
            </a:r>
            <a:r>
              <a:rPr lang="en-US" dirty="0">
                <a:latin typeface="Calibri"/>
                <a:ea typeface="Calibri"/>
                <a:cs typeface="Calibri"/>
                <a:sym typeface="Calibri"/>
              </a:rPr>
              <a:t>Installation in tunnel to be validated as plan B (as was required for LHC) </a:t>
            </a:r>
            <a:endParaRPr dirty="0">
              <a:solidFill>
                <a:schemeClr val="accent2"/>
              </a:solidFill>
            </a:endParaRPr>
          </a:p>
          <a:p>
            <a:pPr marL="1371600" lvl="2" indent="-228600" algn="l" rtl="0">
              <a:lnSpc>
                <a:spcPct val="90000"/>
              </a:lnSpc>
              <a:spcBef>
                <a:spcPts val="1000"/>
              </a:spcBef>
              <a:spcAft>
                <a:spcPts val="0"/>
              </a:spcAft>
              <a:buSzPts val="1200"/>
              <a:buFont typeface="Calibri"/>
              <a:buNone/>
            </a:pPr>
            <a:endParaRPr dirty="0">
              <a:latin typeface="Calibri"/>
              <a:ea typeface="Calibri"/>
              <a:cs typeface="Calibri"/>
              <a:sym typeface="Calibri"/>
            </a:endParaRPr>
          </a:p>
          <a:p>
            <a:pPr marL="0" lvl="0" indent="0" algn="l" rtl="0">
              <a:lnSpc>
                <a:spcPct val="90000"/>
              </a:lnSpc>
              <a:spcBef>
                <a:spcPts val="1000"/>
              </a:spcBef>
              <a:spcAft>
                <a:spcPts val="0"/>
              </a:spcAft>
              <a:buSzPts val="1800"/>
              <a:buNone/>
            </a:pPr>
            <a:endParaRPr sz="1800" dirty="0">
              <a:latin typeface="Calibri"/>
              <a:ea typeface="Calibri"/>
              <a:cs typeface="Calibri"/>
              <a:sym typeface="Calibri"/>
            </a:endParaRPr>
          </a:p>
          <a:p>
            <a:pPr marL="228600" lvl="0" indent="-50800" algn="l" rtl="0">
              <a:lnSpc>
                <a:spcPct val="90000"/>
              </a:lnSpc>
              <a:spcBef>
                <a:spcPts val="1000"/>
              </a:spcBef>
              <a:spcAft>
                <a:spcPts val="0"/>
              </a:spcAft>
              <a:buClr>
                <a:schemeClr val="dk1"/>
              </a:buClr>
              <a:buSzPts val="2800"/>
              <a:buNone/>
            </a:pPr>
            <a:endParaRPr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Mechanical design, Integration and Tooling</a:t>
            </a:r>
            <a:endParaRPr>
              <a:latin typeface="Calibri"/>
              <a:ea typeface="Calibri"/>
              <a:cs typeface="Calibri"/>
              <a:sym typeface="Calibri"/>
            </a:endParaRPr>
          </a:p>
        </p:txBody>
      </p:sp>
      <p:sp>
        <p:nvSpPr>
          <p:cNvPr id="153" name="Google Shape;153;p4"/>
          <p:cNvSpPr txBox="1">
            <a:spLocks noGrp="1"/>
          </p:cNvSpPr>
          <p:nvPr>
            <p:ph type="body" idx="1"/>
          </p:nvPr>
        </p:nvSpPr>
        <p:spPr>
          <a:xfrm>
            <a:off x="338225" y="1427474"/>
            <a:ext cx="11044500" cy="4962900"/>
          </a:xfrm>
          <a:prstGeom prst="rect">
            <a:avLst/>
          </a:prstGeom>
          <a:noFill/>
          <a:ln>
            <a:noFill/>
          </a:ln>
        </p:spPr>
        <p:txBody>
          <a:bodyPr spcFirstLastPara="1" wrap="square" lIns="91425" tIns="45700" rIns="91425" bIns="45700" anchor="t" anchorCtr="0">
            <a:normAutofit lnSpcReduction="10000"/>
          </a:bodyPr>
          <a:lstStyle/>
          <a:p>
            <a:pPr marL="57150" lvl="0" indent="0" algn="l" rtl="0">
              <a:lnSpc>
                <a:spcPct val="70000"/>
              </a:lnSpc>
              <a:spcBef>
                <a:spcPts val="0"/>
              </a:spcBef>
              <a:spcAft>
                <a:spcPts val="0"/>
              </a:spcAft>
              <a:buClr>
                <a:schemeClr val="dk1"/>
              </a:buClr>
              <a:buSzPts val="1900"/>
              <a:buNone/>
            </a:pPr>
            <a:r>
              <a:rPr lang="en-FR" sz="2220" b="1" dirty="0">
                <a:latin typeface="Calibri"/>
                <a:ea typeface="Calibri"/>
                <a:cs typeface="Calibri"/>
                <a:sym typeface="Calibri"/>
              </a:rPr>
              <a:t>Findings</a:t>
            </a:r>
            <a:endParaRPr dirty="0"/>
          </a:p>
          <a:p>
            <a:pPr marL="57150" lvl="0" indent="0" algn="l" rtl="0">
              <a:lnSpc>
                <a:spcPct val="70000"/>
              </a:lnSpc>
              <a:spcBef>
                <a:spcPts val="0"/>
              </a:spcBef>
              <a:spcAft>
                <a:spcPts val="0"/>
              </a:spcAft>
              <a:buClr>
                <a:schemeClr val="dk1"/>
              </a:buClr>
              <a:buSzPts val="1900"/>
              <a:buNone/>
            </a:pPr>
            <a:endParaRPr sz="1202" b="1" dirty="0">
              <a:latin typeface="Calibri"/>
              <a:ea typeface="Calibri"/>
              <a:cs typeface="Calibri"/>
              <a:sym typeface="Calibri"/>
            </a:endParaRPr>
          </a:p>
          <a:p>
            <a:pPr marL="685800" lvl="1" indent="-171450" algn="l" rtl="0">
              <a:lnSpc>
                <a:spcPct val="70000"/>
              </a:lnSpc>
              <a:spcBef>
                <a:spcPts val="0"/>
              </a:spcBef>
              <a:spcAft>
                <a:spcPts val="0"/>
              </a:spcAft>
              <a:buSzPts val="1900"/>
              <a:buFont typeface="Calibri"/>
              <a:buChar char="•"/>
            </a:pPr>
            <a:r>
              <a:rPr lang="en-FR" sz="2220" dirty="0">
                <a:latin typeface="Calibri"/>
                <a:ea typeface="Calibri"/>
                <a:cs typeface="Calibri"/>
                <a:sym typeface="Calibri"/>
              </a:rPr>
              <a:t>Cooling tubes are laser welded onto body, with additional supports to avoid detachment during handling. Nozzles are welded once installed in cryostat to the flexible cooling tubes </a:t>
            </a:r>
            <a:endParaRPr sz="2220" dirty="0">
              <a:latin typeface="Calibri"/>
              <a:ea typeface="Calibri"/>
              <a:cs typeface="Calibri"/>
              <a:sym typeface="Calibri"/>
            </a:endParaRPr>
          </a:p>
          <a:p>
            <a:pPr marL="685800" lvl="1" indent="-171450" algn="l" rtl="0">
              <a:lnSpc>
                <a:spcPct val="70000"/>
              </a:lnSpc>
              <a:spcBef>
                <a:spcPts val="0"/>
              </a:spcBef>
              <a:spcAft>
                <a:spcPts val="0"/>
              </a:spcAft>
              <a:buSzPts val="1900"/>
              <a:buFont typeface="Calibri"/>
              <a:buChar char="•"/>
            </a:pPr>
            <a:r>
              <a:rPr lang="en-FR" sz="2220" dirty="0">
                <a:latin typeface="Calibri"/>
                <a:ea typeface="Calibri"/>
                <a:cs typeface="Calibri"/>
                <a:sym typeface="Calibri"/>
              </a:rPr>
              <a:t>Supports of cooling tube cannot provide (much) redundancy for thermal connection</a:t>
            </a:r>
            <a:endParaRPr sz="2220" dirty="0">
              <a:latin typeface="Calibri"/>
              <a:ea typeface="Calibri"/>
              <a:cs typeface="Calibri"/>
              <a:sym typeface="Calibri"/>
            </a:endParaRPr>
          </a:p>
          <a:p>
            <a:pPr marL="228600" lvl="0" indent="-171450" algn="l" rtl="0">
              <a:lnSpc>
                <a:spcPct val="70000"/>
              </a:lnSpc>
              <a:spcBef>
                <a:spcPts val="1000"/>
              </a:spcBef>
              <a:spcAft>
                <a:spcPts val="0"/>
              </a:spcAft>
              <a:buClr>
                <a:schemeClr val="dk1"/>
              </a:buClr>
              <a:buSzPts val="1900"/>
              <a:buChar char="•"/>
            </a:pPr>
            <a:r>
              <a:rPr lang="en-FR" sz="2220" b="1" dirty="0">
                <a:latin typeface="Calibri"/>
                <a:ea typeface="Calibri"/>
                <a:cs typeface="Calibri"/>
                <a:sym typeface="Calibri"/>
              </a:rPr>
              <a:t>Comments</a:t>
            </a:r>
            <a:endParaRPr sz="2220" b="1" dirty="0">
              <a:latin typeface="Calibri"/>
              <a:ea typeface="Calibri"/>
              <a:cs typeface="Calibri"/>
              <a:sym typeface="Calibri"/>
            </a:endParaRPr>
          </a:p>
          <a:p>
            <a:pPr marL="685800" lvl="1" indent="-171450" algn="l" rtl="0">
              <a:lnSpc>
                <a:spcPct val="70000"/>
              </a:lnSpc>
              <a:spcBef>
                <a:spcPts val="1000"/>
              </a:spcBef>
              <a:spcAft>
                <a:spcPts val="0"/>
              </a:spcAft>
              <a:buSzPts val="1900"/>
              <a:buChar char="•"/>
            </a:pPr>
            <a:r>
              <a:rPr lang="en-FR" sz="2220" dirty="0">
                <a:latin typeface="Calibri"/>
                <a:ea typeface="Calibri"/>
                <a:cs typeface="Calibri"/>
                <a:sym typeface="Calibri"/>
              </a:rPr>
              <a:t>More robust design of flange using M6 screws is supported</a:t>
            </a:r>
            <a:endParaRPr dirty="0"/>
          </a:p>
          <a:p>
            <a:pPr marL="1143000" lvl="2" indent="-171450" algn="l" rtl="0">
              <a:lnSpc>
                <a:spcPct val="70000"/>
              </a:lnSpc>
              <a:spcBef>
                <a:spcPts val="1000"/>
              </a:spcBef>
              <a:spcAft>
                <a:spcPts val="0"/>
              </a:spcAft>
              <a:buSzPts val="1900"/>
              <a:buChar char="•"/>
            </a:pPr>
            <a:r>
              <a:rPr lang="en-FR" sz="2220" dirty="0">
                <a:latin typeface="Calibri"/>
                <a:ea typeface="Calibri"/>
                <a:cs typeface="Calibri"/>
                <a:sym typeface="Calibri"/>
              </a:rPr>
              <a:t>leak-tightness to be </a:t>
            </a:r>
            <a:r>
              <a:rPr lang="en-FR" sz="2220" dirty="0">
                <a:solidFill>
                  <a:schemeClr val="tx1"/>
                </a:solidFill>
                <a:latin typeface="Calibri"/>
                <a:ea typeface="Calibri"/>
                <a:cs typeface="Calibri"/>
                <a:sym typeface="Calibri"/>
              </a:rPr>
              <a:t>demonstrated with finally chosen machining method for series production @ BINP</a:t>
            </a:r>
            <a:endParaRPr sz="2220" dirty="0">
              <a:solidFill>
                <a:schemeClr val="tx1"/>
              </a:solidFill>
              <a:latin typeface="Calibri"/>
              <a:ea typeface="Calibri"/>
              <a:cs typeface="Calibri"/>
              <a:sym typeface="Calibri"/>
            </a:endParaRPr>
          </a:p>
          <a:p>
            <a:pPr marL="685800" lvl="1" indent="-171450" algn="l" rtl="0">
              <a:lnSpc>
                <a:spcPct val="70000"/>
              </a:lnSpc>
              <a:spcBef>
                <a:spcPts val="1000"/>
              </a:spcBef>
              <a:spcAft>
                <a:spcPts val="0"/>
              </a:spcAft>
              <a:buSzPts val="1900"/>
              <a:buChar char="•"/>
            </a:pPr>
            <a:r>
              <a:rPr lang="en-FR" sz="2220" dirty="0">
                <a:latin typeface="Calibri"/>
                <a:ea typeface="Calibri"/>
                <a:cs typeface="Calibri"/>
                <a:sym typeface="Calibri"/>
              </a:rPr>
              <a:t>Multi-layer concept was retained in favor of  (simpler) of solid copper to avoid additional validation (but exploit synergies with VSC design). This has been weighed against a more complexity welding process of multi-layer, need of well cleaned surfaces,....</a:t>
            </a:r>
            <a:endParaRPr sz="2220" dirty="0">
              <a:latin typeface="Calibri"/>
              <a:ea typeface="Calibri"/>
              <a:cs typeface="Calibri"/>
              <a:sym typeface="Calibri"/>
            </a:endParaRPr>
          </a:p>
          <a:p>
            <a:pPr marL="228600" lvl="0" indent="-171450" algn="l" rtl="0">
              <a:lnSpc>
                <a:spcPct val="70000"/>
              </a:lnSpc>
              <a:spcBef>
                <a:spcPts val="1000"/>
              </a:spcBef>
              <a:spcAft>
                <a:spcPts val="0"/>
              </a:spcAft>
              <a:buClr>
                <a:schemeClr val="dk1"/>
              </a:buClr>
              <a:buSzPts val="1900"/>
              <a:buChar char="•"/>
            </a:pPr>
            <a:r>
              <a:rPr lang="en-FR" sz="2220" b="1" dirty="0">
                <a:latin typeface="Calibri"/>
                <a:ea typeface="Calibri"/>
                <a:cs typeface="Calibri"/>
                <a:sym typeface="Calibri"/>
              </a:rPr>
              <a:t>Recommendations</a:t>
            </a:r>
            <a:endParaRPr sz="2220" b="1" dirty="0">
              <a:latin typeface="Calibri"/>
              <a:ea typeface="Calibri"/>
              <a:cs typeface="Calibri"/>
              <a:sym typeface="Calibri"/>
            </a:endParaRPr>
          </a:p>
          <a:p>
            <a:pPr marL="914400" lvl="1" indent="-349250" algn="l" rtl="0">
              <a:lnSpc>
                <a:spcPct val="70000"/>
              </a:lnSpc>
              <a:spcBef>
                <a:spcPts val="1000"/>
              </a:spcBef>
              <a:spcAft>
                <a:spcPts val="0"/>
              </a:spcAft>
              <a:buSzPts val="1900"/>
              <a:buFont typeface="Calibri"/>
              <a:buChar char="•"/>
            </a:pPr>
            <a:r>
              <a:rPr lang="en-FR" sz="2220" dirty="0">
                <a:solidFill>
                  <a:srgbClr val="0070C0"/>
                </a:solidFill>
                <a:latin typeface="Calibri"/>
                <a:ea typeface="Calibri"/>
                <a:cs typeface="Calibri"/>
                <a:sym typeface="Calibri"/>
              </a:rPr>
              <a:t>R3: </a:t>
            </a:r>
            <a:r>
              <a:rPr lang="en-FR" sz="2220" dirty="0">
                <a:latin typeface="Calibri"/>
                <a:ea typeface="Calibri"/>
                <a:cs typeface="Calibri"/>
                <a:sym typeface="Calibri"/>
              </a:rPr>
              <a:t>Provide reference to worst-case simulation of a broken thermal link and quantify resulting impact on heat load and BPM performance</a:t>
            </a:r>
            <a:r>
              <a:rPr lang="en-FR" sz="2220" dirty="0">
                <a:solidFill>
                  <a:schemeClr val="tx1"/>
                </a:solidFill>
                <a:latin typeface="Calibri"/>
                <a:ea typeface="Calibri"/>
                <a:cs typeface="Calibri"/>
                <a:sym typeface="Calibri"/>
              </a:rPr>
              <a:t> (i.e. confirm redundancy is not required)</a:t>
            </a:r>
            <a:endParaRPr sz="2220" dirty="0">
              <a:solidFill>
                <a:schemeClr val="tx1"/>
              </a:solidFill>
              <a:latin typeface="Calibri"/>
              <a:ea typeface="Calibri"/>
              <a:cs typeface="Calibri"/>
              <a:sym typeface="Calibri"/>
            </a:endParaRPr>
          </a:p>
          <a:p>
            <a:pPr marL="914400" lvl="1" indent="-349250" algn="l" rtl="0">
              <a:lnSpc>
                <a:spcPct val="70000"/>
              </a:lnSpc>
              <a:spcBef>
                <a:spcPts val="1000"/>
              </a:spcBef>
              <a:spcAft>
                <a:spcPts val="0"/>
              </a:spcAft>
              <a:buSzPts val="1900"/>
              <a:buFont typeface="Calibri"/>
              <a:buChar char="•"/>
            </a:pPr>
            <a:r>
              <a:rPr lang="en-FR" sz="2220" dirty="0">
                <a:solidFill>
                  <a:srgbClr val="0070C0"/>
                </a:solidFill>
                <a:latin typeface="Calibri"/>
                <a:ea typeface="Calibri"/>
                <a:cs typeface="Calibri"/>
                <a:sym typeface="Calibri"/>
              </a:rPr>
              <a:t>R4: </a:t>
            </a:r>
            <a:r>
              <a:rPr lang="en-FR" sz="2220" dirty="0">
                <a:latin typeface="Calibri"/>
                <a:ea typeface="Calibri"/>
                <a:cs typeface="Calibri"/>
                <a:sym typeface="Calibri"/>
              </a:rPr>
              <a:t>Finalize BPM design drawings and design of alignment tool for welding of BPM to beam-screen in due time before PRR</a:t>
            </a:r>
            <a:endParaRPr sz="2220" dirty="0">
              <a:latin typeface="Calibri"/>
              <a:ea typeface="Calibri"/>
              <a:cs typeface="Calibri"/>
              <a:sym typeface="Calibri"/>
            </a:endParaRPr>
          </a:p>
          <a:p>
            <a:pPr marL="228600" lvl="0" indent="-50800" algn="l" rtl="0">
              <a:lnSpc>
                <a:spcPct val="70000"/>
              </a:lnSpc>
              <a:spcBef>
                <a:spcPts val="1000"/>
              </a:spcBef>
              <a:spcAft>
                <a:spcPts val="0"/>
              </a:spcAft>
              <a:buClr>
                <a:schemeClr val="dk1"/>
              </a:buClr>
              <a:buSzPts val="2800"/>
              <a:buNone/>
            </a:pPr>
            <a:endParaRPr sz="2035"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gac4b9d9d82_1_1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Vacuum connections, interfaces and and technologies</a:t>
            </a:r>
            <a:endParaRPr>
              <a:latin typeface="Calibri"/>
              <a:ea typeface="Calibri"/>
              <a:cs typeface="Calibri"/>
              <a:sym typeface="Calibri"/>
            </a:endParaRPr>
          </a:p>
        </p:txBody>
      </p:sp>
      <p:sp>
        <p:nvSpPr>
          <p:cNvPr id="159" name="Google Shape;159;gac4b9d9d82_1_10"/>
          <p:cNvSpPr txBox="1">
            <a:spLocks noGrp="1"/>
          </p:cNvSpPr>
          <p:nvPr>
            <p:ph type="body" idx="1"/>
          </p:nvPr>
        </p:nvSpPr>
        <p:spPr>
          <a:xfrm>
            <a:off x="490625" y="1865376"/>
            <a:ext cx="11044500" cy="45249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800"/>
              <a:buNone/>
            </a:pPr>
            <a:r>
              <a:rPr lang="en-FR" sz="2400" b="1" dirty="0">
                <a:latin typeface="Calibri"/>
                <a:ea typeface="Calibri"/>
                <a:cs typeface="Calibri"/>
                <a:sym typeface="Calibri"/>
              </a:rPr>
              <a:t>Findings</a:t>
            </a:r>
            <a:endParaRPr b="1" dirty="0">
              <a:latin typeface="Calibri"/>
              <a:ea typeface="Calibri"/>
              <a:cs typeface="Calibri"/>
              <a:sym typeface="Calibri"/>
            </a:endParaRPr>
          </a:p>
          <a:p>
            <a:pPr marL="685800" lvl="1" indent="-165100" algn="l" rtl="0">
              <a:lnSpc>
                <a:spcPct val="90000"/>
              </a:lnSpc>
              <a:spcBef>
                <a:spcPts val="0"/>
              </a:spcBef>
              <a:spcAft>
                <a:spcPts val="0"/>
              </a:spcAft>
              <a:buSzPts val="1800"/>
              <a:buFont typeface="Calibri"/>
              <a:buChar char="•"/>
            </a:pPr>
            <a:r>
              <a:rPr lang="en-FR" sz="2200" dirty="0">
                <a:latin typeface="Calibri"/>
                <a:ea typeface="Calibri"/>
                <a:cs typeface="Calibri"/>
                <a:sym typeface="Calibri"/>
              </a:rPr>
              <a:t>3 types of BS foreseen, Q1 type (16mm Tungsten inserts) and Q2 type (6mm Tungsten insertes), D2 type (without absorber)</a:t>
            </a:r>
            <a:endParaRPr dirty="0"/>
          </a:p>
          <a:p>
            <a:pPr marL="1143000" lvl="2" indent="-165100" algn="l" rtl="0">
              <a:lnSpc>
                <a:spcPct val="90000"/>
              </a:lnSpc>
              <a:spcBef>
                <a:spcPts val="0"/>
              </a:spcBef>
              <a:spcAft>
                <a:spcPts val="0"/>
              </a:spcAft>
              <a:buSzPts val="1800"/>
              <a:buFont typeface="Calibri"/>
              <a:buChar char="•"/>
            </a:pPr>
            <a:r>
              <a:rPr lang="en-FR" sz="2200" dirty="0">
                <a:latin typeface="Calibri"/>
                <a:ea typeface="Calibri"/>
                <a:cs typeface="Calibri"/>
                <a:sym typeface="Calibri"/>
              </a:rPr>
              <a:t>D2 cross-section (and tolerances) recently approved after production</a:t>
            </a:r>
            <a:endParaRPr sz="2200" dirty="0">
              <a:latin typeface="Calibri"/>
              <a:ea typeface="Calibri"/>
              <a:cs typeface="Calibri"/>
              <a:sym typeface="Calibri"/>
            </a:endParaRPr>
          </a:p>
          <a:p>
            <a:pPr marL="685800" lvl="1" indent="-165100" algn="l" rtl="0">
              <a:lnSpc>
                <a:spcPct val="90000"/>
              </a:lnSpc>
              <a:spcBef>
                <a:spcPts val="0"/>
              </a:spcBef>
              <a:spcAft>
                <a:spcPts val="0"/>
              </a:spcAft>
              <a:buSzPts val="1800"/>
              <a:buFont typeface="Calibri"/>
              <a:buChar char="•"/>
            </a:pPr>
            <a:r>
              <a:rPr lang="en-FR" sz="2200" dirty="0">
                <a:latin typeface="Calibri"/>
                <a:ea typeface="Calibri"/>
                <a:cs typeface="Calibri"/>
                <a:sym typeface="Calibri"/>
              </a:rPr>
              <a:t>Beam screen design and simulation process well advanced, including thermal analysis of heat transfers</a:t>
            </a:r>
            <a:endParaRPr dirty="0"/>
          </a:p>
          <a:p>
            <a:pPr marL="1143000" lvl="2" indent="-165100">
              <a:spcBef>
                <a:spcPts val="0"/>
              </a:spcBef>
              <a:buFont typeface="Calibri"/>
              <a:buChar char="•"/>
            </a:pPr>
            <a:r>
              <a:rPr lang="en-FR" sz="2200" dirty="0">
                <a:latin typeface="Calibri"/>
                <a:ea typeface="Calibri"/>
                <a:cs typeface="Calibri"/>
                <a:sym typeface="Calibri"/>
              </a:rPr>
              <a:t>Already tested with 80cm </a:t>
            </a:r>
            <a:r>
              <a:rPr lang="en-FR" sz="2200" dirty="0">
                <a:solidFill>
                  <a:schemeClr val="tx1"/>
                </a:solidFill>
                <a:latin typeface="Calibri"/>
                <a:ea typeface="Calibri"/>
                <a:cs typeface="Calibri"/>
                <a:sym typeface="Calibri"/>
              </a:rPr>
              <a:t>long prototype – expect 330mW/m of induced heat load by beam screen on cold bore for HL operation</a:t>
            </a:r>
            <a:endParaRPr sz="2200" dirty="0">
              <a:solidFill>
                <a:schemeClr val="tx1"/>
              </a:solidFill>
              <a:latin typeface="Calibri"/>
              <a:ea typeface="Calibri"/>
              <a:cs typeface="Calibri"/>
              <a:sym typeface="Calibri"/>
            </a:endParaRPr>
          </a:p>
          <a:p>
            <a:pPr marL="685800" lvl="1" indent="-165100" algn="l" rtl="0">
              <a:lnSpc>
                <a:spcPct val="90000"/>
              </a:lnSpc>
              <a:spcBef>
                <a:spcPts val="0"/>
              </a:spcBef>
              <a:spcAft>
                <a:spcPts val="0"/>
              </a:spcAft>
              <a:buSzPts val="1800"/>
              <a:buFont typeface="Calibri"/>
              <a:buChar char="•"/>
            </a:pPr>
            <a:r>
              <a:rPr lang="en-FR" sz="2200" dirty="0">
                <a:latin typeface="Calibri"/>
                <a:ea typeface="Calibri"/>
                <a:cs typeface="Calibri"/>
                <a:sym typeface="Calibri"/>
              </a:rPr>
              <a:t>Design of interconnection absorber well advanced and simulated</a:t>
            </a:r>
            <a:endParaRPr sz="2200" dirty="0">
              <a:latin typeface="Calibri"/>
              <a:ea typeface="Calibri"/>
              <a:cs typeface="Calibri"/>
              <a:sym typeface="Calibri"/>
            </a:endParaRPr>
          </a:p>
          <a:p>
            <a:pPr marL="685800" lvl="1" indent="-165100" algn="l" rtl="0">
              <a:lnSpc>
                <a:spcPct val="90000"/>
              </a:lnSpc>
              <a:spcBef>
                <a:spcPts val="0"/>
              </a:spcBef>
              <a:spcAft>
                <a:spcPts val="0"/>
              </a:spcAft>
              <a:buSzPts val="1800"/>
              <a:buFont typeface="Calibri"/>
              <a:buChar char="•"/>
            </a:pPr>
            <a:r>
              <a:rPr lang="en-FR" sz="2200" dirty="0">
                <a:latin typeface="Calibri"/>
                <a:ea typeface="Calibri"/>
                <a:cs typeface="Calibri"/>
                <a:sym typeface="Calibri"/>
              </a:rPr>
              <a:t>Welding of cooling tubes done with spot welding (idem as laser spot welding)</a:t>
            </a:r>
            <a:endParaRPr sz="2200" dirty="0">
              <a:latin typeface="Calibri"/>
              <a:ea typeface="Calibri"/>
              <a:cs typeface="Calibri"/>
              <a:sym typeface="Calibri"/>
            </a:endParaRPr>
          </a:p>
          <a:p>
            <a:pPr marL="685800" lvl="1" indent="-165100" algn="l" rtl="0">
              <a:lnSpc>
                <a:spcPct val="90000"/>
              </a:lnSpc>
              <a:spcBef>
                <a:spcPts val="0"/>
              </a:spcBef>
              <a:spcAft>
                <a:spcPts val="0"/>
              </a:spcAft>
              <a:buSzPts val="1800"/>
              <a:buFont typeface="Calibri"/>
              <a:buChar char="•"/>
            </a:pPr>
            <a:r>
              <a:rPr lang="en-FR" sz="2200" dirty="0">
                <a:latin typeface="Calibri"/>
                <a:ea typeface="Calibri"/>
                <a:cs typeface="Calibri"/>
                <a:sym typeface="Calibri"/>
              </a:rPr>
              <a:t>Interface assembly with CP is the most cumbersome, solution should be found to achieve integration (current leads are already installed before integrating vacuum system).</a:t>
            </a:r>
            <a:endParaRPr dirty="0"/>
          </a:p>
          <a:p>
            <a:pPr marL="1143000" lvl="2" indent="-165100" algn="l" rtl="0">
              <a:lnSpc>
                <a:spcPct val="90000"/>
              </a:lnSpc>
              <a:spcBef>
                <a:spcPts val="0"/>
              </a:spcBef>
              <a:spcAft>
                <a:spcPts val="0"/>
              </a:spcAft>
              <a:buSzPts val="1800"/>
              <a:buFont typeface="Calibri"/>
              <a:buChar char="•"/>
            </a:pPr>
            <a:r>
              <a:rPr lang="en-FR" sz="2200" dirty="0">
                <a:latin typeface="Calibri"/>
                <a:ea typeface="Calibri"/>
                <a:cs typeface="Calibri"/>
                <a:sym typeface="Calibri"/>
              </a:rPr>
              <a:t>Optimisation ongoing but no change of BPM design expected. Remains to be validated with mock-up on surface.</a:t>
            </a:r>
            <a:endParaRPr sz="2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Vacuum connections, interfaces and and technologies</a:t>
            </a:r>
            <a:endParaRPr>
              <a:latin typeface="Calibri"/>
              <a:ea typeface="Calibri"/>
              <a:cs typeface="Calibri"/>
              <a:sym typeface="Calibri"/>
            </a:endParaRPr>
          </a:p>
        </p:txBody>
      </p:sp>
      <p:sp>
        <p:nvSpPr>
          <p:cNvPr id="165" name="Google Shape;165;p16"/>
          <p:cNvSpPr txBox="1">
            <a:spLocks noGrp="1"/>
          </p:cNvSpPr>
          <p:nvPr>
            <p:ph type="body" idx="1"/>
          </p:nvPr>
        </p:nvSpPr>
        <p:spPr>
          <a:xfrm>
            <a:off x="490203" y="1690687"/>
            <a:ext cx="11044500" cy="5167313"/>
          </a:xfrm>
          <a:prstGeom prst="rect">
            <a:avLst/>
          </a:prstGeom>
          <a:noFill/>
          <a:ln>
            <a:noFill/>
          </a:ln>
        </p:spPr>
        <p:txBody>
          <a:bodyPr spcFirstLastPara="1" wrap="square" lIns="91425" tIns="45700" rIns="91425" bIns="45700" anchor="t" anchorCtr="0">
            <a:normAutofit lnSpcReduction="10000"/>
          </a:bodyPr>
          <a:lstStyle/>
          <a:p>
            <a:pPr marL="38100" lvl="0" indent="0" algn="l" rtl="0">
              <a:lnSpc>
                <a:spcPct val="80000"/>
              </a:lnSpc>
              <a:spcBef>
                <a:spcPts val="1000"/>
              </a:spcBef>
              <a:spcAft>
                <a:spcPts val="0"/>
              </a:spcAft>
              <a:buClr>
                <a:schemeClr val="dk1"/>
              </a:buClr>
              <a:buSzPts val="2200"/>
              <a:buNone/>
            </a:pPr>
            <a:r>
              <a:rPr lang="en-FR" sz="2380" b="1" dirty="0">
                <a:latin typeface="Calibri"/>
                <a:ea typeface="Calibri"/>
                <a:cs typeface="Calibri"/>
                <a:sym typeface="Calibri"/>
              </a:rPr>
              <a:t>Comments</a:t>
            </a:r>
            <a:endParaRPr sz="1870" b="1" dirty="0">
              <a:latin typeface="Calibri"/>
              <a:ea typeface="Calibri"/>
              <a:cs typeface="Calibri"/>
              <a:sym typeface="Calibri"/>
            </a:endParaRPr>
          </a:p>
          <a:p>
            <a:pPr marL="228600" lvl="0" indent="-127000" algn="l" rtl="0">
              <a:lnSpc>
                <a:spcPct val="80000"/>
              </a:lnSpc>
              <a:spcBef>
                <a:spcPts val="1000"/>
              </a:spcBef>
              <a:spcAft>
                <a:spcPts val="0"/>
              </a:spcAft>
              <a:buSzPts val="1200"/>
              <a:buFont typeface="Calibri"/>
              <a:buChar char="•"/>
            </a:pPr>
            <a:r>
              <a:rPr lang="en-FR" sz="2200" dirty="0">
                <a:latin typeface="Calibri" panose="020F0502020204030204" pitchFamily="34" charset="0"/>
                <a:ea typeface="Calibri"/>
                <a:cs typeface="Calibri" panose="020F0502020204030204" pitchFamily="34" charset="0"/>
                <a:sym typeface="Calibri"/>
              </a:rPr>
              <a:t>Currently no tooling available nor (budget) planned for cutting/repair of interfaces in these locations </a:t>
            </a:r>
            <a:endParaRPr sz="2200" dirty="0">
              <a:latin typeface="Calibri" panose="020F0502020204030204" pitchFamily="34" charset="0"/>
              <a:ea typeface="Calibri"/>
              <a:cs typeface="Calibri" panose="020F0502020204030204" pitchFamily="34" charset="0"/>
              <a:sym typeface="Calibri"/>
            </a:endParaRPr>
          </a:p>
          <a:p>
            <a:pPr marL="228600" indent="-127000">
              <a:lnSpc>
                <a:spcPct val="80000"/>
              </a:lnSpc>
              <a:buSzPts val="1200"/>
              <a:buFont typeface="Calibri"/>
              <a:buChar char="•"/>
            </a:pPr>
            <a:r>
              <a:rPr lang="en-GB" sz="2200" dirty="0">
                <a:solidFill>
                  <a:srgbClr val="0070C0"/>
                </a:solidFill>
                <a:latin typeface="Calibri" panose="020F0502020204030204" pitchFamily="34" charset="0"/>
                <a:ea typeface="Calibri"/>
                <a:cs typeface="Calibri" panose="020F0502020204030204" pitchFamily="34" charset="0"/>
                <a:sym typeface="Calibri"/>
              </a:rPr>
              <a:t>Out of scope but important action to follow: </a:t>
            </a:r>
            <a:r>
              <a:rPr lang="en-GB" sz="2200" dirty="0">
                <a:latin typeface="Calibri" panose="020F0502020204030204" pitchFamily="34" charset="0"/>
                <a:ea typeface="Calibri"/>
                <a:cs typeface="Calibri" panose="020F0502020204030204" pitchFamily="34" charset="0"/>
                <a:sym typeface="Calibri"/>
              </a:rPr>
              <a:t>Assure with project that all cutting machine needed for repair are already included the scope, otherwise request addition of missing ones </a:t>
            </a:r>
          </a:p>
          <a:p>
            <a:pPr marL="228600" lvl="0" indent="-127000" algn="l" rtl="0">
              <a:lnSpc>
                <a:spcPct val="80000"/>
              </a:lnSpc>
              <a:spcBef>
                <a:spcPts val="1000"/>
              </a:spcBef>
              <a:spcAft>
                <a:spcPts val="0"/>
              </a:spcAft>
              <a:buSzPts val="1200"/>
              <a:buFont typeface="Calibri"/>
              <a:buChar char="•"/>
            </a:pPr>
            <a:r>
              <a:rPr lang="en-FR" sz="2200" dirty="0">
                <a:latin typeface="Calibri" panose="020F0502020204030204" pitchFamily="34" charset="0"/>
                <a:ea typeface="Calibri"/>
                <a:cs typeface="Calibri" panose="020F0502020204030204" pitchFamily="34" charset="0"/>
                <a:sym typeface="Calibri"/>
              </a:rPr>
              <a:t>Contractual organisation of welding to be delegated to MME colleagues (as done for LHC BS assembly) </a:t>
            </a:r>
            <a:endParaRPr sz="2200" dirty="0">
              <a:latin typeface="Calibri" panose="020F0502020204030204" pitchFamily="34" charset="0"/>
              <a:cs typeface="Calibri" panose="020F0502020204030204" pitchFamily="34" charset="0"/>
            </a:endParaRPr>
          </a:p>
          <a:p>
            <a:pPr marL="685800" lvl="1" indent="-127000" algn="l" rtl="0">
              <a:lnSpc>
                <a:spcPct val="80000"/>
              </a:lnSpc>
              <a:spcBef>
                <a:spcPts val="1000"/>
              </a:spcBef>
              <a:spcAft>
                <a:spcPts val="0"/>
              </a:spcAft>
              <a:buSzPts val="1200"/>
              <a:buFont typeface="Calibri"/>
              <a:buChar char="•"/>
            </a:pPr>
            <a:r>
              <a:rPr lang="en-FR" sz="2200" dirty="0">
                <a:latin typeface="Calibri" panose="020F0502020204030204" pitchFamily="34" charset="0"/>
                <a:ea typeface="Calibri"/>
                <a:cs typeface="Calibri" panose="020F0502020204030204" pitchFamily="34" charset="0"/>
                <a:sym typeface="Calibri"/>
              </a:rPr>
              <a:t>Plan B is manual welding, which only works in case of sufficient access and availability of  qualified personnel -&gt; Validate Plan B as well (e.g. in case of leaks, maintenance)</a:t>
            </a:r>
            <a:endParaRPr sz="2200" dirty="0">
              <a:latin typeface="Calibri" panose="020F0502020204030204" pitchFamily="34" charset="0"/>
              <a:ea typeface="Calibri"/>
              <a:cs typeface="Calibri" panose="020F0502020204030204" pitchFamily="34" charset="0"/>
              <a:sym typeface="Calibri"/>
            </a:endParaRPr>
          </a:p>
          <a:p>
            <a:pPr marL="228600" lvl="0" indent="-127000" algn="l" rtl="0">
              <a:lnSpc>
                <a:spcPct val="80000"/>
              </a:lnSpc>
              <a:spcBef>
                <a:spcPts val="1000"/>
              </a:spcBef>
              <a:spcAft>
                <a:spcPts val="0"/>
              </a:spcAft>
              <a:buSzPts val="1200"/>
              <a:buFont typeface="Calibri"/>
              <a:buChar char="•"/>
            </a:pPr>
            <a:r>
              <a:rPr lang="en-FR" sz="2200" dirty="0">
                <a:latin typeface="Calibri" panose="020F0502020204030204" pitchFamily="34" charset="0"/>
                <a:ea typeface="Calibri"/>
                <a:cs typeface="Calibri" panose="020F0502020204030204" pitchFamily="34" charset="0"/>
                <a:sym typeface="Calibri"/>
              </a:rPr>
              <a:t>D2 interfaces were recently changed the end covers modified on the downstream side where BPM is installed. This could have an implication on the tooling to bend capillaries.</a:t>
            </a:r>
            <a:endParaRPr sz="2200" dirty="0">
              <a:latin typeface="Calibri" panose="020F0502020204030204" pitchFamily="34" charset="0"/>
              <a:cs typeface="Calibri" panose="020F0502020204030204" pitchFamily="34" charset="0"/>
            </a:endParaRPr>
          </a:p>
          <a:p>
            <a:pPr marL="38100" lvl="0" indent="0" algn="l" rtl="0">
              <a:lnSpc>
                <a:spcPct val="80000"/>
              </a:lnSpc>
              <a:spcBef>
                <a:spcPts val="1000"/>
              </a:spcBef>
              <a:spcAft>
                <a:spcPts val="0"/>
              </a:spcAft>
              <a:buClr>
                <a:schemeClr val="dk1"/>
              </a:buClr>
              <a:buSzPts val="2200"/>
              <a:buNone/>
            </a:pPr>
            <a:r>
              <a:rPr lang="en-FR" sz="2380" b="1" dirty="0">
                <a:latin typeface="Calibri"/>
                <a:ea typeface="Calibri"/>
                <a:cs typeface="Calibri"/>
                <a:sym typeface="Calibri"/>
              </a:rPr>
              <a:t>Recommendations</a:t>
            </a:r>
            <a:endParaRPr sz="1870" b="1" dirty="0">
              <a:latin typeface="Calibri"/>
              <a:ea typeface="Calibri"/>
              <a:cs typeface="Calibri"/>
              <a:sym typeface="Calibri"/>
            </a:endParaRPr>
          </a:p>
          <a:p>
            <a:pPr marL="228600" lvl="0" indent="-127000">
              <a:lnSpc>
                <a:spcPct val="80000"/>
              </a:lnSpc>
              <a:buSzPts val="1200"/>
              <a:buFont typeface="Calibri"/>
              <a:buChar char="•"/>
            </a:pPr>
            <a:r>
              <a:rPr lang="en-FR" sz="2200" dirty="0">
                <a:solidFill>
                  <a:srgbClr val="0070C0"/>
                </a:solidFill>
                <a:latin typeface="Calibri"/>
                <a:ea typeface="Calibri"/>
                <a:cs typeface="Calibri"/>
                <a:sym typeface="Calibri"/>
              </a:rPr>
              <a:t>R5: </a:t>
            </a:r>
            <a:r>
              <a:rPr lang="en-FR" sz="2200" dirty="0">
                <a:solidFill>
                  <a:schemeClr val="dk1"/>
                </a:solidFill>
                <a:latin typeface="Calibri"/>
                <a:ea typeface="Calibri"/>
                <a:cs typeface="Calibri"/>
                <a:sym typeface="Calibri"/>
              </a:rPr>
              <a:t>(Re-)validate (in conjunction with </a:t>
            </a:r>
            <a:r>
              <a:rPr lang="en-FR" sz="2200" dirty="0">
                <a:solidFill>
                  <a:schemeClr val="tx1"/>
                </a:solidFill>
                <a:latin typeface="Calibri"/>
                <a:ea typeface="Calibri"/>
                <a:cs typeface="Calibri"/>
                <a:sym typeface="Calibri"/>
              </a:rPr>
              <a:t>VSC, MME) the </a:t>
            </a:r>
            <a:r>
              <a:rPr lang="en-FR" sz="2200" dirty="0">
                <a:latin typeface="Calibri"/>
                <a:ea typeface="Calibri"/>
                <a:cs typeface="Calibri"/>
                <a:sym typeface="Calibri"/>
              </a:rPr>
              <a:t>integration in </a:t>
            </a:r>
            <a:r>
              <a:rPr lang="en-FR" sz="2200" dirty="0">
                <a:solidFill>
                  <a:schemeClr val="tx1"/>
                </a:solidFill>
                <a:latin typeface="Calibri"/>
                <a:ea typeface="Calibri"/>
                <a:cs typeface="Calibri"/>
                <a:sym typeface="Calibri"/>
              </a:rPr>
              <a:t>IT interconnection with mock-up of service module of magnet with BPM prototype/pre-series. This shou</a:t>
            </a:r>
            <a:r>
              <a:rPr lang="en-GB" sz="2200" dirty="0" err="1">
                <a:solidFill>
                  <a:schemeClr val="tx1"/>
                </a:solidFill>
                <a:latin typeface="Calibri"/>
                <a:ea typeface="Calibri"/>
                <a:cs typeface="Calibri"/>
                <a:sym typeface="Calibri"/>
              </a:rPr>
              <a:t>ld</a:t>
            </a:r>
            <a:r>
              <a:rPr lang="en-FR" sz="2200" dirty="0">
                <a:solidFill>
                  <a:schemeClr val="tx1"/>
                </a:solidFill>
                <a:latin typeface="Calibri"/>
                <a:ea typeface="Calibri"/>
                <a:cs typeface="Calibri"/>
                <a:sym typeface="Calibri"/>
              </a:rPr>
              <a:t> include the full cycle of installation, cutting and de-installation</a:t>
            </a:r>
            <a:endParaRPr sz="2200" dirty="0">
              <a:solidFill>
                <a:schemeClr val="tx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7"/>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Manufacturing and Assembly procedure</a:t>
            </a:r>
            <a:endParaRPr>
              <a:latin typeface="Calibri"/>
              <a:ea typeface="Calibri"/>
              <a:cs typeface="Calibri"/>
              <a:sym typeface="Calibri"/>
            </a:endParaRPr>
          </a:p>
        </p:txBody>
      </p:sp>
      <p:sp>
        <p:nvSpPr>
          <p:cNvPr id="171" name="Google Shape;171;p17"/>
          <p:cNvSpPr txBox="1">
            <a:spLocks noGrp="1"/>
          </p:cNvSpPr>
          <p:nvPr>
            <p:ph type="body" idx="1"/>
          </p:nvPr>
        </p:nvSpPr>
        <p:spPr>
          <a:xfrm>
            <a:off x="573750" y="1290900"/>
            <a:ext cx="11044500" cy="5567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en-FR" sz="2400" b="1">
                <a:latin typeface="Calibri"/>
                <a:ea typeface="Calibri"/>
                <a:cs typeface="Calibri"/>
                <a:sym typeface="Calibri"/>
              </a:rPr>
              <a:t>Findings</a:t>
            </a:r>
            <a:endParaRPr/>
          </a:p>
          <a:p>
            <a:pPr marL="0" lvl="0" indent="0" algn="l" rtl="0">
              <a:lnSpc>
                <a:spcPct val="90000"/>
              </a:lnSpc>
              <a:spcBef>
                <a:spcPts val="0"/>
              </a:spcBef>
              <a:spcAft>
                <a:spcPts val="0"/>
              </a:spcAft>
              <a:buClr>
                <a:schemeClr val="dk1"/>
              </a:buClr>
              <a:buSzPts val="2800"/>
              <a:buNone/>
            </a:pPr>
            <a:endParaRPr sz="1000" b="1">
              <a:latin typeface="Calibri"/>
              <a:ea typeface="Calibri"/>
              <a:cs typeface="Calibri"/>
              <a:sym typeface="Calibri"/>
            </a:endParaRPr>
          </a:p>
          <a:p>
            <a:pPr marL="457200" lvl="0" indent="-457200" algn="l" rtl="0">
              <a:lnSpc>
                <a:spcPct val="90000"/>
              </a:lnSpc>
              <a:spcBef>
                <a:spcPts val="0"/>
              </a:spcBef>
              <a:spcAft>
                <a:spcPts val="0"/>
              </a:spcAft>
              <a:buSzPts val="1800"/>
              <a:buChar char="•"/>
            </a:pPr>
            <a:r>
              <a:rPr lang="en-FR" sz="2200">
                <a:latin typeface="Calibri"/>
                <a:ea typeface="Calibri"/>
                <a:cs typeface="Calibri"/>
                <a:sym typeface="Calibri"/>
              </a:rPr>
              <a:t>BPM body - 2 manufacturing types tested, ball milling provides smoother surface (with same machining time)</a:t>
            </a:r>
            <a:endParaRPr sz="2200">
              <a:latin typeface="Calibri"/>
              <a:ea typeface="Calibri"/>
              <a:cs typeface="Calibri"/>
              <a:sym typeface="Calibri"/>
            </a:endParaRPr>
          </a:p>
          <a:p>
            <a:pPr marL="457200" lvl="0" indent="-457200" algn="l" rtl="0">
              <a:lnSpc>
                <a:spcPct val="90000"/>
              </a:lnSpc>
              <a:spcBef>
                <a:spcPts val="0"/>
              </a:spcBef>
              <a:spcAft>
                <a:spcPts val="0"/>
              </a:spcAft>
              <a:buSzPts val="1800"/>
              <a:buChar char="•"/>
            </a:pPr>
            <a:r>
              <a:rPr lang="en-FR" sz="2200">
                <a:latin typeface="Calibri"/>
                <a:ea typeface="Calibri"/>
                <a:cs typeface="Calibri"/>
                <a:sym typeface="Calibri"/>
              </a:rPr>
              <a:t>Octogonal shape realised with electroerosion wire cutting due to length of object, after copper electroplating &lt;RA3.2</a:t>
            </a:r>
            <a:endParaRPr sz="2200">
              <a:latin typeface="Calibri"/>
              <a:ea typeface="Calibri"/>
              <a:cs typeface="Calibri"/>
              <a:sym typeface="Calibri"/>
            </a:endParaRPr>
          </a:p>
          <a:p>
            <a:pPr marL="457200" lvl="0" indent="-457200" algn="l" rtl="0">
              <a:lnSpc>
                <a:spcPct val="90000"/>
              </a:lnSpc>
              <a:spcBef>
                <a:spcPts val="0"/>
              </a:spcBef>
              <a:spcAft>
                <a:spcPts val="0"/>
              </a:spcAft>
              <a:buSzPts val="1800"/>
              <a:buChar char="•"/>
            </a:pPr>
            <a:r>
              <a:rPr lang="en-FR" sz="2200">
                <a:latin typeface="Calibri"/>
                <a:ea typeface="Calibri"/>
                <a:cs typeface="Calibri"/>
                <a:sym typeface="Calibri"/>
              </a:rPr>
              <a:t>Coating only necessary for octogonal shape</a:t>
            </a:r>
            <a:endParaRPr sz="2200">
              <a:latin typeface="Calibri"/>
              <a:ea typeface="Calibri"/>
              <a:cs typeface="Calibri"/>
              <a:sym typeface="Calibri"/>
            </a:endParaRPr>
          </a:p>
          <a:p>
            <a:pPr marL="457200" lvl="0" indent="-457200" algn="l" rtl="0">
              <a:lnSpc>
                <a:spcPct val="90000"/>
              </a:lnSpc>
              <a:spcBef>
                <a:spcPts val="0"/>
              </a:spcBef>
              <a:spcAft>
                <a:spcPts val="0"/>
              </a:spcAft>
              <a:buSzPts val="1800"/>
              <a:buChar char="•"/>
            </a:pPr>
            <a:r>
              <a:rPr lang="en-FR" sz="2200">
                <a:latin typeface="Calibri"/>
                <a:ea typeface="Calibri"/>
                <a:cs typeface="Calibri"/>
                <a:sym typeface="Calibri"/>
              </a:rPr>
              <a:t>Design of handling + process tools ongoing but yet to be completed, idem for carbon coating, some of which start to be urgent (Q1/2021 - Q3/2021)</a:t>
            </a:r>
            <a:endParaRPr/>
          </a:p>
          <a:p>
            <a:pPr marL="914400" lvl="1" indent="-457200" algn="l" rtl="0">
              <a:lnSpc>
                <a:spcPct val="90000"/>
              </a:lnSpc>
              <a:spcBef>
                <a:spcPts val="0"/>
              </a:spcBef>
              <a:spcAft>
                <a:spcPts val="0"/>
              </a:spcAft>
              <a:buSzPts val="1800"/>
              <a:buChar char="•"/>
            </a:pPr>
            <a:r>
              <a:rPr lang="en-FR" sz="2200">
                <a:latin typeface="Calibri"/>
                <a:ea typeface="Calibri"/>
                <a:cs typeface="Calibri"/>
                <a:sym typeface="Calibri"/>
              </a:rPr>
              <a:t>Assure link with schedule and planning of required services</a:t>
            </a:r>
            <a:endParaRPr sz="2200">
              <a:latin typeface="Calibri"/>
              <a:ea typeface="Calibri"/>
              <a:cs typeface="Calibri"/>
              <a:sym typeface="Calibri"/>
            </a:endParaRPr>
          </a:p>
          <a:p>
            <a:pPr marL="228600" lvl="0" indent="-50800" algn="l" rtl="0">
              <a:lnSpc>
                <a:spcPct val="90000"/>
              </a:lnSpc>
              <a:spcBef>
                <a:spcPts val="1000"/>
              </a:spcBef>
              <a:spcAft>
                <a:spcPts val="0"/>
              </a:spcAft>
              <a:buClr>
                <a:schemeClr val="dk1"/>
              </a:buClr>
              <a:buSzPts val="2800"/>
              <a:buNone/>
            </a:pPr>
            <a:endParaRPr sz="26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ac4b9d9d82_1_22"/>
          <p:cNvSpPr txBox="1">
            <a:spLocks noGrp="1"/>
          </p:cNvSpPr>
          <p:nvPr>
            <p:ph type="title"/>
          </p:nvPr>
        </p:nvSpPr>
        <p:spPr>
          <a:xfrm>
            <a:off x="838200" y="0"/>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Manufacturing and Assembly procedure</a:t>
            </a:r>
            <a:endParaRPr>
              <a:latin typeface="Calibri"/>
              <a:ea typeface="Calibri"/>
              <a:cs typeface="Calibri"/>
              <a:sym typeface="Calibri"/>
            </a:endParaRPr>
          </a:p>
        </p:txBody>
      </p:sp>
      <p:sp>
        <p:nvSpPr>
          <p:cNvPr id="177" name="Google Shape;177;gac4b9d9d82_1_22"/>
          <p:cNvSpPr txBox="1">
            <a:spLocks noGrp="1"/>
          </p:cNvSpPr>
          <p:nvPr>
            <p:ph type="body" idx="1"/>
          </p:nvPr>
        </p:nvSpPr>
        <p:spPr>
          <a:xfrm>
            <a:off x="573750" y="977750"/>
            <a:ext cx="11618100" cy="5567100"/>
          </a:xfrm>
          <a:prstGeom prst="rect">
            <a:avLst/>
          </a:prstGeom>
          <a:noFill/>
          <a:ln>
            <a:noFill/>
          </a:ln>
        </p:spPr>
        <p:txBody>
          <a:bodyPr spcFirstLastPara="1" wrap="square" lIns="91425" tIns="45700" rIns="91425" bIns="45700" anchor="t" anchorCtr="0">
            <a:noAutofit/>
          </a:bodyPr>
          <a:lstStyle/>
          <a:p>
            <a:pPr marL="44450" lvl="0" indent="0" algn="l" rtl="0">
              <a:lnSpc>
                <a:spcPct val="90000"/>
              </a:lnSpc>
              <a:spcBef>
                <a:spcPts val="1000"/>
              </a:spcBef>
              <a:spcAft>
                <a:spcPts val="0"/>
              </a:spcAft>
              <a:buClr>
                <a:schemeClr val="dk1"/>
              </a:buClr>
              <a:buSzPts val="2100"/>
              <a:buNone/>
            </a:pPr>
            <a:r>
              <a:rPr lang="en-FR" sz="2100" b="1" dirty="0">
                <a:latin typeface="Calibri"/>
                <a:ea typeface="Calibri"/>
                <a:cs typeface="Calibri"/>
                <a:sym typeface="Calibri"/>
              </a:rPr>
              <a:t>Comments</a:t>
            </a:r>
            <a:endParaRPr sz="2100" b="1" dirty="0"/>
          </a:p>
          <a:p>
            <a:pPr marL="387350" lvl="0" indent="-342900" algn="l" rtl="0">
              <a:lnSpc>
                <a:spcPct val="90000"/>
              </a:lnSpc>
              <a:spcBef>
                <a:spcPts val="1000"/>
              </a:spcBef>
              <a:spcAft>
                <a:spcPts val="0"/>
              </a:spcAft>
              <a:buSzPts val="2100"/>
              <a:buChar char="•"/>
            </a:pPr>
            <a:r>
              <a:rPr lang="en-FR" sz="2100" dirty="0">
                <a:latin typeface="Calibri"/>
                <a:ea typeface="Calibri"/>
                <a:cs typeface="Calibri"/>
                <a:sym typeface="Calibri"/>
              </a:rPr>
              <a:t>BINP drawings and production methods to be validated by CERN and entered as well in CDD</a:t>
            </a:r>
            <a:endParaRPr dirty="0"/>
          </a:p>
          <a:p>
            <a:pPr marL="387350" lvl="0" indent="-342900" algn="l" rtl="0">
              <a:lnSpc>
                <a:spcPct val="90000"/>
              </a:lnSpc>
              <a:spcBef>
                <a:spcPts val="1000"/>
              </a:spcBef>
              <a:spcAft>
                <a:spcPts val="0"/>
              </a:spcAft>
              <a:buSzPts val="2100"/>
              <a:buChar char="•"/>
            </a:pPr>
            <a:r>
              <a:rPr lang="en-FR" sz="2100" dirty="0">
                <a:latin typeface="Calibri"/>
                <a:ea typeface="Calibri"/>
                <a:cs typeface="Calibri"/>
                <a:sym typeface="Calibri"/>
              </a:rPr>
              <a:t>Use of O-ring (used for stacking BPMs) – albeit out of view of sputtering sources could change vacuum gas composition in vessel and could hamper quality of coating? </a:t>
            </a:r>
            <a:endParaRPr dirty="0"/>
          </a:p>
          <a:p>
            <a:pPr marL="844550" lvl="1" indent="-342900" algn="l" rtl="0">
              <a:lnSpc>
                <a:spcPct val="90000"/>
              </a:lnSpc>
              <a:spcBef>
                <a:spcPts val="500"/>
              </a:spcBef>
              <a:spcAft>
                <a:spcPts val="0"/>
              </a:spcAft>
              <a:buSzPts val="2100"/>
              <a:buChar char="•"/>
            </a:pPr>
            <a:r>
              <a:rPr lang="en-FR" sz="2200" dirty="0">
                <a:latin typeface="Calibri"/>
                <a:ea typeface="Calibri"/>
                <a:cs typeface="Calibri"/>
                <a:sym typeface="Calibri"/>
              </a:rPr>
              <a:t>At project level, should review load of the amorphous carbon coating installation</a:t>
            </a:r>
            <a:endParaRPr dirty="0"/>
          </a:p>
          <a:p>
            <a:pPr marL="387350" lvl="0" indent="-342900" algn="l" rtl="0">
              <a:lnSpc>
                <a:spcPct val="90000"/>
              </a:lnSpc>
              <a:spcBef>
                <a:spcPts val="1000"/>
              </a:spcBef>
              <a:spcAft>
                <a:spcPts val="0"/>
              </a:spcAft>
              <a:buSzPts val="2100"/>
              <a:buChar char="•"/>
            </a:pPr>
            <a:r>
              <a:rPr lang="en-FR" sz="2100" dirty="0">
                <a:latin typeface="Calibri"/>
                <a:ea typeface="Calibri"/>
                <a:cs typeface="Calibri"/>
                <a:sym typeface="Calibri"/>
              </a:rPr>
              <a:t>The conflat surface to be machined is a critical aspect and needs to be carefully proven to be leak tight </a:t>
            </a:r>
            <a:r>
              <a:rPr lang="en-FR" sz="2100" baseline="30000" dirty="0">
                <a:latin typeface="Calibri"/>
                <a:ea typeface="Calibri"/>
                <a:cs typeface="Calibri"/>
                <a:sym typeface="Calibri"/>
              </a:rPr>
              <a:t>1</a:t>
            </a:r>
            <a:endParaRPr dirty="0"/>
          </a:p>
          <a:p>
            <a:pPr marL="387350" lvl="0" indent="-342900" algn="l" rtl="0">
              <a:lnSpc>
                <a:spcPct val="90000"/>
              </a:lnSpc>
              <a:spcBef>
                <a:spcPts val="1000"/>
              </a:spcBef>
              <a:spcAft>
                <a:spcPts val="0"/>
              </a:spcAft>
              <a:buSzPts val="2100"/>
              <a:buChar char="•"/>
            </a:pPr>
            <a:r>
              <a:rPr lang="en-FR" sz="2100" dirty="0">
                <a:latin typeface="Calibri"/>
                <a:ea typeface="Calibri"/>
                <a:cs typeface="Calibri"/>
                <a:sym typeface="Calibri"/>
              </a:rPr>
              <a:t>Lead times for forged 316 LN blanks could as long as 6 months and should be assumed conservatively</a:t>
            </a:r>
            <a:endParaRPr sz="2100" dirty="0">
              <a:latin typeface="Calibri"/>
              <a:ea typeface="Calibri"/>
              <a:cs typeface="Calibri"/>
              <a:sym typeface="Calibri"/>
            </a:endParaRPr>
          </a:p>
          <a:p>
            <a:pPr marL="44450" lvl="0" indent="0" algn="l" rtl="0">
              <a:lnSpc>
                <a:spcPct val="90000"/>
              </a:lnSpc>
              <a:spcBef>
                <a:spcPts val="1000"/>
              </a:spcBef>
              <a:spcAft>
                <a:spcPts val="0"/>
              </a:spcAft>
              <a:buClr>
                <a:schemeClr val="dk1"/>
              </a:buClr>
              <a:buSzPts val="2100"/>
              <a:buNone/>
            </a:pPr>
            <a:r>
              <a:rPr lang="en-FR" sz="2100" b="1" dirty="0">
                <a:latin typeface="Calibri"/>
                <a:ea typeface="Calibri"/>
                <a:cs typeface="Calibri"/>
                <a:sym typeface="Calibri"/>
              </a:rPr>
              <a:t>Recommendations</a:t>
            </a:r>
            <a:endParaRPr dirty="0"/>
          </a:p>
          <a:p>
            <a:pPr marL="387350" lvl="0" indent="-342900" algn="l" rtl="0">
              <a:lnSpc>
                <a:spcPct val="90000"/>
              </a:lnSpc>
              <a:spcBef>
                <a:spcPts val="1000"/>
              </a:spcBef>
              <a:spcAft>
                <a:spcPts val="0"/>
              </a:spcAft>
              <a:buSzPts val="2100"/>
              <a:buChar char="•"/>
            </a:pPr>
            <a:r>
              <a:rPr lang="en-FR" sz="2100" dirty="0">
                <a:solidFill>
                  <a:srgbClr val="0070C0"/>
                </a:solidFill>
                <a:latin typeface="Calibri"/>
                <a:ea typeface="Calibri"/>
                <a:cs typeface="Calibri"/>
                <a:sym typeface="Calibri"/>
              </a:rPr>
              <a:t>R6: </a:t>
            </a:r>
            <a:r>
              <a:rPr lang="en-FR" sz="2100" dirty="0">
                <a:latin typeface="Calibri"/>
                <a:ea typeface="Calibri"/>
                <a:cs typeface="Calibri"/>
                <a:sym typeface="Calibri"/>
              </a:rPr>
              <a:t>Clarify exchange on tooling and procedures to be identical to those of CERN (or assure their qualification if different, e.g. CERN does additional cleaning step before copper coating) </a:t>
            </a:r>
          </a:p>
          <a:p>
            <a:pPr marL="387350" lvl="0" indent="-342900" algn="l" rtl="0">
              <a:lnSpc>
                <a:spcPct val="90000"/>
              </a:lnSpc>
              <a:spcBef>
                <a:spcPts val="1000"/>
              </a:spcBef>
              <a:spcAft>
                <a:spcPts val="0"/>
              </a:spcAft>
              <a:buSzPts val="2100"/>
              <a:buChar char="•"/>
            </a:pPr>
            <a:r>
              <a:rPr lang="en-FR" sz="2100" dirty="0">
                <a:solidFill>
                  <a:srgbClr val="0070C0"/>
                </a:solidFill>
                <a:latin typeface="Calibri"/>
                <a:ea typeface="Calibri"/>
                <a:cs typeface="Calibri"/>
                <a:sym typeface="Calibri"/>
              </a:rPr>
              <a:t>R7: </a:t>
            </a:r>
            <a:r>
              <a:rPr lang="en-FR" sz="2100" dirty="0">
                <a:latin typeface="Calibri"/>
                <a:ea typeface="Calibri"/>
                <a:cs typeface="Calibri"/>
                <a:sym typeface="Calibri"/>
              </a:rPr>
              <a:t>Detailed QA process and checkpoints (e.g. vacuum acceptance test, metrology, mechanical aspect,..) should be defined for precision/delicate items, including on-site visits for their follow-up</a:t>
            </a:r>
            <a:endParaRPr sz="1900" dirty="0"/>
          </a:p>
        </p:txBody>
      </p:sp>
      <p:sp>
        <p:nvSpPr>
          <p:cNvPr id="178" name="Google Shape;178;gac4b9d9d82_1_22"/>
          <p:cNvSpPr/>
          <p:nvPr/>
        </p:nvSpPr>
        <p:spPr>
          <a:xfrm>
            <a:off x="361243" y="6304784"/>
            <a:ext cx="9539111" cy="480131"/>
          </a:xfrm>
          <a:prstGeom prst="rect">
            <a:avLst/>
          </a:prstGeom>
          <a:noFill/>
          <a:ln>
            <a:noFill/>
          </a:ln>
        </p:spPr>
        <p:txBody>
          <a:bodyPr spcFirstLastPara="1" wrap="square" lIns="91425" tIns="45700" rIns="91425" bIns="45700" anchor="t" anchorCtr="0">
            <a:spAutoFit/>
          </a:bodyPr>
          <a:lstStyle/>
          <a:p>
            <a:pPr marL="457200" marR="0" lvl="0" indent="0" algn="l" rtl="0">
              <a:lnSpc>
                <a:spcPct val="90000"/>
              </a:lnSpc>
              <a:spcBef>
                <a:spcPts val="0"/>
              </a:spcBef>
              <a:spcAft>
                <a:spcPts val="0"/>
              </a:spcAft>
              <a:buNone/>
            </a:pPr>
            <a:r>
              <a:rPr lang="en-FR" sz="1400" b="0" i="0" u="none" strike="noStrike" cap="none" baseline="30000">
                <a:solidFill>
                  <a:srgbClr val="000000"/>
                </a:solidFill>
                <a:latin typeface="Calibri"/>
                <a:ea typeface="Calibri"/>
                <a:cs typeface="Calibri"/>
                <a:sym typeface="Calibri"/>
              </a:rPr>
              <a:t>1 </a:t>
            </a:r>
            <a:r>
              <a:rPr lang="en-FR" sz="1400" b="0" i="0" u="none" strike="noStrike" cap="none">
                <a:solidFill>
                  <a:srgbClr val="000000"/>
                </a:solidFill>
                <a:latin typeface="Calibri"/>
                <a:ea typeface="Calibri"/>
                <a:cs typeface="Calibri"/>
                <a:sym typeface="Calibri"/>
              </a:rPr>
              <a:t>The leak tests performed using CERN standard copper DN16 conflat seals always demonstrated the leak tightness with a sensitivity of 2*10-10 mbar.l/s." The full report is available on EDMS 2302967</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Manufacturing capabilities and production plan at BINP</a:t>
            </a:r>
            <a:endParaRPr>
              <a:latin typeface="Calibri"/>
              <a:ea typeface="Calibri"/>
              <a:cs typeface="Calibri"/>
              <a:sym typeface="Calibri"/>
            </a:endParaRPr>
          </a:p>
        </p:txBody>
      </p:sp>
      <p:sp>
        <p:nvSpPr>
          <p:cNvPr id="184" name="Google Shape;184;p30"/>
          <p:cNvSpPr txBox="1">
            <a:spLocks noGrp="1"/>
          </p:cNvSpPr>
          <p:nvPr>
            <p:ph type="body" idx="1"/>
          </p:nvPr>
        </p:nvSpPr>
        <p:spPr>
          <a:xfrm>
            <a:off x="286800" y="1783850"/>
            <a:ext cx="11296800" cy="4524900"/>
          </a:xfrm>
          <a:prstGeom prst="rect">
            <a:avLst/>
          </a:prstGeom>
          <a:noFill/>
          <a:ln>
            <a:noFill/>
          </a:ln>
        </p:spPr>
        <p:txBody>
          <a:bodyPr spcFirstLastPara="1" wrap="square" lIns="91425" tIns="45700" rIns="91425" bIns="45700" anchor="t" anchorCtr="0">
            <a:normAutofit/>
          </a:bodyPr>
          <a:lstStyle/>
          <a:p>
            <a:pPr marL="228600" lvl="0" indent="-228600" algn="l" rtl="0">
              <a:lnSpc>
                <a:spcPct val="80000"/>
              </a:lnSpc>
              <a:spcBef>
                <a:spcPts val="600"/>
              </a:spcBef>
              <a:spcAft>
                <a:spcPts val="0"/>
              </a:spcAft>
              <a:buClr>
                <a:schemeClr val="dk1"/>
              </a:buClr>
              <a:buSzPts val="2800"/>
              <a:buChar char="•"/>
            </a:pPr>
            <a:r>
              <a:rPr lang="en-FR" sz="2210" b="1" dirty="0">
                <a:latin typeface="Calibri"/>
                <a:ea typeface="Calibri"/>
                <a:cs typeface="Calibri"/>
                <a:sym typeface="Calibri"/>
              </a:rPr>
              <a:t>Findings</a:t>
            </a:r>
            <a:endParaRPr dirty="0"/>
          </a:p>
          <a:p>
            <a:pPr marL="685800" lvl="1" indent="-228600" algn="l" rtl="0">
              <a:lnSpc>
                <a:spcPct val="80000"/>
              </a:lnSpc>
              <a:spcBef>
                <a:spcPts val="600"/>
              </a:spcBef>
              <a:spcAft>
                <a:spcPts val="0"/>
              </a:spcAft>
              <a:buSzPts val="2800"/>
              <a:buChar char="•"/>
            </a:pPr>
            <a:r>
              <a:rPr lang="en-FR" sz="2210" dirty="0">
                <a:latin typeface="Calibri"/>
                <a:ea typeface="Calibri"/>
                <a:cs typeface="Calibri"/>
                <a:sym typeface="Calibri"/>
              </a:rPr>
              <a:t>BINP has already successfully contributed to a wide range of project in the accelerator domain</a:t>
            </a:r>
            <a:endParaRPr dirty="0"/>
          </a:p>
          <a:p>
            <a:pPr marL="685800" lvl="1" indent="-228600" algn="l" rtl="0">
              <a:lnSpc>
                <a:spcPct val="80000"/>
              </a:lnSpc>
              <a:spcBef>
                <a:spcPts val="600"/>
              </a:spcBef>
              <a:spcAft>
                <a:spcPts val="0"/>
              </a:spcAft>
              <a:buSzPts val="2800"/>
              <a:buChar char="•"/>
            </a:pPr>
            <a:r>
              <a:rPr lang="en-FR" sz="2210" dirty="0">
                <a:latin typeface="Calibri"/>
                <a:ea typeface="Calibri"/>
                <a:cs typeface="Calibri"/>
                <a:sym typeface="Calibri"/>
              </a:rPr>
              <a:t>State of the art machining equipment is available </a:t>
            </a:r>
            <a:endParaRPr sz="2210" dirty="0">
              <a:latin typeface="Calibri"/>
              <a:ea typeface="Calibri"/>
              <a:cs typeface="Calibri"/>
              <a:sym typeface="Calibri"/>
            </a:endParaRPr>
          </a:p>
          <a:p>
            <a:pPr marL="685800" lvl="0" indent="0" algn="l" rtl="0">
              <a:lnSpc>
                <a:spcPct val="80000"/>
              </a:lnSpc>
              <a:spcBef>
                <a:spcPts val="600"/>
              </a:spcBef>
              <a:spcAft>
                <a:spcPts val="0"/>
              </a:spcAft>
              <a:buSzPts val="1800"/>
              <a:buNone/>
            </a:pPr>
            <a:endParaRPr sz="520" dirty="0">
              <a:latin typeface="Calibri"/>
              <a:ea typeface="Calibri"/>
              <a:cs typeface="Calibri"/>
              <a:sym typeface="Calibri"/>
            </a:endParaRPr>
          </a:p>
          <a:p>
            <a:pPr marL="228600" lvl="0" indent="-228600" algn="l" rtl="0">
              <a:lnSpc>
                <a:spcPct val="80000"/>
              </a:lnSpc>
              <a:spcBef>
                <a:spcPts val="600"/>
              </a:spcBef>
              <a:spcAft>
                <a:spcPts val="0"/>
              </a:spcAft>
              <a:buClr>
                <a:schemeClr val="dk1"/>
              </a:buClr>
              <a:buSzPts val="2800"/>
              <a:buChar char="•"/>
            </a:pPr>
            <a:r>
              <a:rPr lang="en-FR" sz="2210" b="1" dirty="0">
                <a:latin typeface="Calibri"/>
                <a:ea typeface="Calibri"/>
                <a:cs typeface="Calibri"/>
                <a:sym typeface="Calibri"/>
              </a:rPr>
              <a:t>Comments</a:t>
            </a:r>
            <a:endParaRPr dirty="0"/>
          </a:p>
          <a:p>
            <a:pPr marL="685800" lvl="1" indent="-228600" algn="l" rtl="0">
              <a:lnSpc>
                <a:spcPct val="80000"/>
              </a:lnSpc>
              <a:spcBef>
                <a:spcPts val="600"/>
              </a:spcBef>
              <a:spcAft>
                <a:spcPts val="0"/>
              </a:spcAft>
              <a:buSzPts val="2800"/>
              <a:buChar char="•"/>
            </a:pPr>
            <a:r>
              <a:rPr lang="en-FR" sz="2210" dirty="0">
                <a:latin typeface="Calibri"/>
                <a:ea typeface="Calibri"/>
                <a:cs typeface="Calibri"/>
                <a:sym typeface="Calibri"/>
              </a:rPr>
              <a:t>For some manufacturing steps (e.g. electroerosion), BINP might have to further subcontract. </a:t>
            </a:r>
            <a:endParaRPr dirty="0"/>
          </a:p>
          <a:p>
            <a:pPr marL="685800" lvl="1" indent="-228600" algn="l" rtl="0">
              <a:lnSpc>
                <a:spcPct val="80000"/>
              </a:lnSpc>
              <a:spcBef>
                <a:spcPts val="600"/>
              </a:spcBef>
              <a:spcAft>
                <a:spcPts val="0"/>
              </a:spcAft>
              <a:buSzPts val="2800"/>
              <a:buChar char="•"/>
            </a:pPr>
            <a:r>
              <a:rPr lang="en-FR" sz="2210" dirty="0">
                <a:latin typeface="Calibri"/>
                <a:ea typeface="Calibri"/>
                <a:cs typeface="Calibri"/>
                <a:sym typeface="Calibri"/>
              </a:rPr>
              <a:t>Successfully machining of CF flanges by milling to be demonstrated as it was not possible to reproduce the necessary quality of results in CERN workshop </a:t>
            </a:r>
            <a:endParaRPr dirty="0"/>
          </a:p>
          <a:p>
            <a:pPr marL="685800" lvl="1" indent="-50800" algn="l" rtl="0">
              <a:lnSpc>
                <a:spcPct val="80000"/>
              </a:lnSpc>
              <a:spcBef>
                <a:spcPts val="600"/>
              </a:spcBef>
              <a:spcAft>
                <a:spcPts val="0"/>
              </a:spcAft>
              <a:buSzPts val="2800"/>
              <a:buNone/>
            </a:pPr>
            <a:endParaRPr sz="220" dirty="0">
              <a:latin typeface="Calibri"/>
              <a:ea typeface="Calibri"/>
              <a:cs typeface="Calibri"/>
              <a:sym typeface="Calibri"/>
            </a:endParaRPr>
          </a:p>
          <a:p>
            <a:pPr marL="228600" lvl="0" indent="-228600" algn="l" rtl="0">
              <a:lnSpc>
                <a:spcPct val="80000"/>
              </a:lnSpc>
              <a:spcBef>
                <a:spcPts val="600"/>
              </a:spcBef>
              <a:spcAft>
                <a:spcPts val="0"/>
              </a:spcAft>
              <a:buClr>
                <a:schemeClr val="dk1"/>
              </a:buClr>
              <a:buSzPts val="2800"/>
              <a:buChar char="•"/>
            </a:pPr>
            <a:r>
              <a:rPr lang="en-FR" sz="2210" b="1" dirty="0">
                <a:latin typeface="Calibri"/>
                <a:ea typeface="Calibri"/>
                <a:cs typeface="Calibri"/>
                <a:sym typeface="Calibri"/>
              </a:rPr>
              <a:t>Recommendations</a:t>
            </a:r>
            <a:endParaRPr dirty="0"/>
          </a:p>
          <a:p>
            <a:pPr marL="685800" lvl="1" indent="-228600" algn="l" rtl="0">
              <a:lnSpc>
                <a:spcPct val="80000"/>
              </a:lnSpc>
              <a:spcBef>
                <a:spcPts val="600"/>
              </a:spcBef>
              <a:spcAft>
                <a:spcPts val="0"/>
              </a:spcAft>
              <a:buSzPts val="2800"/>
              <a:buChar char="•"/>
            </a:pPr>
            <a:r>
              <a:rPr lang="en-FR" sz="2210" dirty="0">
                <a:solidFill>
                  <a:srgbClr val="0070C0"/>
                </a:solidFill>
                <a:latin typeface="Calibri"/>
                <a:ea typeface="Calibri"/>
                <a:cs typeface="Calibri"/>
                <a:sym typeface="Calibri"/>
              </a:rPr>
              <a:t>R8: </a:t>
            </a:r>
            <a:r>
              <a:rPr lang="en-FR" sz="2210" dirty="0">
                <a:latin typeface="Calibri"/>
                <a:ea typeface="Calibri"/>
                <a:cs typeface="Calibri"/>
                <a:sym typeface="Calibri"/>
              </a:rPr>
              <a:t>QA and calibration/</a:t>
            </a:r>
            <a:r>
              <a:rPr lang="en-FR" sz="2210" dirty="0">
                <a:solidFill>
                  <a:schemeClr val="tx1"/>
                </a:solidFill>
                <a:latin typeface="Calibri"/>
                <a:ea typeface="Calibri"/>
                <a:cs typeface="Calibri"/>
                <a:sym typeface="Calibri"/>
              </a:rPr>
              <a:t>validation and accurate qualification of (pre-)series, production and control methods should be defined and implemented (in particular if manufacturing steps need to be further subcontracted by BINP)</a:t>
            </a:r>
            <a:endParaRPr dirty="0">
              <a:solidFill>
                <a:schemeClr val="tx1"/>
              </a:solidFill>
            </a:endParaRPr>
          </a:p>
          <a:p>
            <a:pPr marL="228600" lvl="0" indent="-50800" algn="l" rtl="0">
              <a:lnSpc>
                <a:spcPct val="70000"/>
              </a:lnSpc>
              <a:spcBef>
                <a:spcPts val="1000"/>
              </a:spcBef>
              <a:spcAft>
                <a:spcPts val="0"/>
              </a:spcAft>
              <a:buSzPts val="1800"/>
              <a:buFont typeface="Calibri"/>
              <a:buNone/>
            </a:pPr>
            <a:endParaRPr sz="2380" dirty="0">
              <a:latin typeface="Calibri"/>
              <a:ea typeface="Calibri"/>
              <a:cs typeface="Calibri"/>
              <a:sym typeface="Calibri"/>
            </a:endParaRPr>
          </a:p>
          <a:p>
            <a:pPr marL="228600" lvl="0" indent="-50800" algn="l" rtl="0">
              <a:lnSpc>
                <a:spcPct val="70000"/>
              </a:lnSpc>
              <a:spcBef>
                <a:spcPts val="1000"/>
              </a:spcBef>
              <a:spcAft>
                <a:spcPts val="0"/>
              </a:spcAft>
              <a:buClr>
                <a:schemeClr val="dk1"/>
              </a:buClr>
              <a:buSzPts val="2800"/>
              <a:buNone/>
            </a:pPr>
            <a:endParaRPr sz="221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Budget and schedule</a:t>
            </a:r>
            <a:endParaRPr>
              <a:latin typeface="Calibri"/>
              <a:ea typeface="Calibri"/>
              <a:cs typeface="Calibri"/>
              <a:sym typeface="Calibri"/>
            </a:endParaRPr>
          </a:p>
        </p:txBody>
      </p:sp>
      <p:sp>
        <p:nvSpPr>
          <p:cNvPr id="190" name="Google Shape;190;p31"/>
          <p:cNvSpPr txBox="1">
            <a:spLocks noGrp="1"/>
          </p:cNvSpPr>
          <p:nvPr>
            <p:ph type="body" idx="1"/>
          </p:nvPr>
        </p:nvSpPr>
        <p:spPr>
          <a:xfrm>
            <a:off x="573750" y="1690701"/>
            <a:ext cx="11044500" cy="4524900"/>
          </a:xfrm>
          <a:prstGeom prst="rect">
            <a:avLst/>
          </a:prstGeom>
          <a:noFill/>
          <a:ln>
            <a:noFill/>
          </a:ln>
        </p:spPr>
        <p:txBody>
          <a:bodyPr spcFirstLastPara="1" wrap="square" lIns="91425" tIns="45700" rIns="91425" bIns="45700" anchor="t" anchorCtr="0">
            <a:normAutofit/>
          </a:bodyPr>
          <a:lstStyle/>
          <a:p>
            <a:pPr marL="19050" lvl="0" indent="0" algn="l" rtl="0">
              <a:lnSpc>
                <a:spcPct val="90000"/>
              </a:lnSpc>
              <a:spcBef>
                <a:spcPts val="0"/>
              </a:spcBef>
              <a:spcAft>
                <a:spcPts val="0"/>
              </a:spcAft>
              <a:buClr>
                <a:schemeClr val="dk1"/>
              </a:buClr>
              <a:buSzPts val="2500"/>
              <a:buNone/>
            </a:pPr>
            <a:r>
              <a:rPr lang="en-FR" sz="2400" b="1" dirty="0">
                <a:latin typeface="Calibri"/>
                <a:ea typeface="Calibri"/>
                <a:cs typeface="Calibri"/>
                <a:sym typeface="Calibri"/>
              </a:rPr>
              <a:t>Findings</a:t>
            </a:r>
            <a:endParaRPr sz="2500" b="1" dirty="0">
              <a:latin typeface="Calibri"/>
              <a:ea typeface="Calibri"/>
              <a:cs typeface="Calibri"/>
              <a:sym typeface="Calibri"/>
            </a:endParaRPr>
          </a:p>
          <a:p>
            <a:pPr marL="361950" lvl="0" indent="-342900" algn="l" rtl="0">
              <a:lnSpc>
                <a:spcPct val="90000"/>
              </a:lnSpc>
              <a:spcBef>
                <a:spcPts val="0"/>
              </a:spcBef>
              <a:spcAft>
                <a:spcPts val="0"/>
              </a:spcAft>
              <a:buSzPts val="2500"/>
              <a:buChar char="•"/>
            </a:pPr>
            <a:r>
              <a:rPr lang="en-FR" sz="2200" dirty="0">
                <a:latin typeface="Calibri" panose="020F0502020204030204" pitchFamily="34" charset="0"/>
                <a:ea typeface="Calibri"/>
                <a:cs typeface="Calibri" panose="020F0502020204030204" pitchFamily="34" charset="0"/>
                <a:sym typeface="Calibri"/>
              </a:rPr>
              <a:t>No detailed information for schedule and spending profile was presented</a:t>
            </a:r>
            <a:endParaRPr sz="2200" dirty="0">
              <a:latin typeface="Calibri" panose="020F0502020204030204" pitchFamily="34" charset="0"/>
              <a:cs typeface="Calibri" panose="020F0502020204030204" pitchFamily="34" charset="0"/>
            </a:endParaRPr>
          </a:p>
          <a:p>
            <a:pPr marL="361950" lvl="0" indent="-342900" algn="l" rtl="0">
              <a:lnSpc>
                <a:spcPct val="90000"/>
              </a:lnSpc>
              <a:spcBef>
                <a:spcPts val="0"/>
              </a:spcBef>
              <a:spcAft>
                <a:spcPts val="0"/>
              </a:spcAft>
              <a:buSzPts val="2500"/>
              <a:buChar char="•"/>
            </a:pPr>
            <a:r>
              <a:rPr lang="en-FR" sz="2200" dirty="0">
                <a:latin typeface="Calibri" panose="020F0502020204030204" pitchFamily="34" charset="0"/>
                <a:ea typeface="Calibri"/>
                <a:cs typeface="Calibri" panose="020F0502020204030204" pitchFamily="34" charset="0"/>
                <a:sym typeface="Calibri"/>
              </a:rPr>
              <a:t>Spare strategy foresees 2 spares per BPM type (following spare magnet strategy)</a:t>
            </a:r>
            <a:endParaRPr sz="2200" dirty="0">
              <a:latin typeface="Calibri" panose="020F0502020204030204" pitchFamily="34" charset="0"/>
              <a:ea typeface="Calibri"/>
              <a:cs typeface="Calibri" panose="020F0502020204030204" pitchFamily="34" charset="0"/>
              <a:sym typeface="Calibri"/>
            </a:endParaRPr>
          </a:p>
          <a:p>
            <a:pPr marL="19050" lvl="0" indent="0" algn="l" rtl="0">
              <a:lnSpc>
                <a:spcPct val="90000"/>
              </a:lnSpc>
              <a:spcBef>
                <a:spcPts val="0"/>
              </a:spcBef>
              <a:spcAft>
                <a:spcPts val="0"/>
              </a:spcAft>
              <a:buClr>
                <a:schemeClr val="dk1"/>
              </a:buClr>
              <a:buSzPts val="2500"/>
              <a:buNone/>
            </a:pPr>
            <a:endParaRPr sz="2500" b="1" dirty="0">
              <a:latin typeface="Calibri"/>
              <a:ea typeface="Calibri"/>
              <a:cs typeface="Calibri"/>
              <a:sym typeface="Calibri"/>
            </a:endParaRPr>
          </a:p>
          <a:p>
            <a:pPr marL="19050" lvl="0" indent="0" algn="l" rtl="0">
              <a:lnSpc>
                <a:spcPct val="90000"/>
              </a:lnSpc>
              <a:spcBef>
                <a:spcPts val="1000"/>
              </a:spcBef>
              <a:spcAft>
                <a:spcPts val="0"/>
              </a:spcAft>
              <a:buClr>
                <a:schemeClr val="dk1"/>
              </a:buClr>
              <a:buSzPts val="2500"/>
              <a:buNone/>
            </a:pPr>
            <a:r>
              <a:rPr lang="en-FR" sz="2400" b="1" dirty="0">
                <a:latin typeface="Calibri"/>
                <a:ea typeface="Calibri"/>
                <a:cs typeface="Calibri"/>
                <a:sym typeface="Calibri"/>
              </a:rPr>
              <a:t>Comments</a:t>
            </a:r>
            <a:endParaRPr sz="2500" b="1" dirty="0">
              <a:latin typeface="Calibri"/>
              <a:ea typeface="Calibri"/>
              <a:cs typeface="Calibri"/>
              <a:sym typeface="Calibri"/>
            </a:endParaRPr>
          </a:p>
          <a:p>
            <a:pPr marL="361950" lvl="0" indent="-342900" algn="l" rtl="0">
              <a:lnSpc>
                <a:spcPct val="90000"/>
              </a:lnSpc>
              <a:spcBef>
                <a:spcPts val="1000"/>
              </a:spcBef>
              <a:spcAft>
                <a:spcPts val="0"/>
              </a:spcAft>
              <a:buSzPts val="2500"/>
              <a:buChar char="•"/>
            </a:pPr>
            <a:r>
              <a:rPr lang="en-FR" sz="2200" dirty="0">
                <a:latin typeface="Calibri" panose="020F0502020204030204" pitchFamily="34" charset="0"/>
                <a:ea typeface="Calibri"/>
                <a:cs typeface="Calibri" panose="020F0502020204030204" pitchFamily="34" charset="0"/>
                <a:sym typeface="Calibri"/>
              </a:rPr>
              <a:t>Following a potential magnet exchange, BPMs can ‘recuperated’ from a defective magnet, cutting possible between 2-3 times</a:t>
            </a:r>
          </a:p>
          <a:p>
            <a:pPr marL="361950" lvl="0" indent="-342900" algn="l" rtl="0">
              <a:lnSpc>
                <a:spcPct val="90000"/>
              </a:lnSpc>
              <a:spcBef>
                <a:spcPts val="1000"/>
              </a:spcBef>
              <a:spcAft>
                <a:spcPts val="0"/>
              </a:spcAft>
              <a:buSzPts val="2500"/>
              <a:buChar char="•"/>
            </a:pPr>
            <a:r>
              <a:rPr lang="en-FR" sz="2200" dirty="0">
                <a:latin typeface="Calibri" panose="020F0502020204030204" pitchFamily="34" charset="0"/>
                <a:ea typeface="Calibri"/>
                <a:cs typeface="Calibri" panose="020F0502020204030204" pitchFamily="34" charset="0"/>
                <a:sym typeface="Calibri"/>
              </a:rPr>
              <a:t>Pre-series production @CERN to start only when design is considered ‘frozen’</a:t>
            </a:r>
            <a:endParaRPr sz="2200" dirty="0">
              <a:latin typeface="Calibri" panose="020F0502020204030204" pitchFamily="34" charset="0"/>
              <a:cs typeface="Calibri" panose="020F0502020204030204" pitchFamily="34" charset="0"/>
            </a:endParaRPr>
          </a:p>
          <a:p>
            <a:pPr marL="361950" lvl="0" indent="-342900" algn="l" rtl="0">
              <a:lnSpc>
                <a:spcPct val="90000"/>
              </a:lnSpc>
              <a:spcBef>
                <a:spcPts val="1000"/>
              </a:spcBef>
              <a:spcAft>
                <a:spcPts val="0"/>
              </a:spcAft>
              <a:buSzPts val="2500"/>
              <a:buChar char="•"/>
            </a:pPr>
            <a:r>
              <a:rPr lang="en-FR" sz="2200" dirty="0">
                <a:latin typeface="Calibri" panose="020F0502020204030204" pitchFamily="34" charset="0"/>
                <a:ea typeface="Calibri"/>
                <a:cs typeface="Calibri" panose="020F0502020204030204" pitchFamily="34" charset="0"/>
                <a:sym typeface="Calibri"/>
              </a:rPr>
              <a:t>Coaxial cables have been source of many problems in the past - now company maintains delivery dates for compliant cables but needs to be carefully followed up and delays considered conservatively </a:t>
            </a:r>
            <a:endParaRPr sz="2200" dirty="0">
              <a:latin typeface="Calibri" panose="020F0502020204030204" pitchFamily="34" charset="0"/>
              <a:cs typeface="Calibri" panose="020F0502020204030204" pitchFamily="34" charset="0"/>
            </a:endParaRPr>
          </a:p>
          <a:p>
            <a:pPr marL="457200" lvl="0" indent="0" algn="l" rtl="0">
              <a:lnSpc>
                <a:spcPct val="90000"/>
              </a:lnSpc>
              <a:spcBef>
                <a:spcPts val="1000"/>
              </a:spcBef>
              <a:spcAft>
                <a:spcPts val="0"/>
              </a:spcAft>
              <a:buSzPts val="1800"/>
              <a:buNone/>
            </a:pPr>
            <a:endParaRPr dirty="0">
              <a:latin typeface="Calibri"/>
              <a:ea typeface="Calibri"/>
              <a:cs typeface="Calibri"/>
              <a:sym typeface="Calibri"/>
            </a:endParaRPr>
          </a:p>
          <a:p>
            <a:pPr marL="457200" lvl="0" indent="0" algn="l" rtl="0">
              <a:lnSpc>
                <a:spcPct val="90000"/>
              </a:lnSpc>
              <a:spcBef>
                <a:spcPts val="1000"/>
              </a:spcBef>
              <a:spcAft>
                <a:spcPts val="0"/>
              </a:spcAft>
              <a:buSzPts val="1800"/>
              <a:buNone/>
            </a:pPr>
            <a:endParaRPr sz="2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ac4b9d9d82_1_2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FR" sz="4200">
                <a:latin typeface="Calibri"/>
                <a:ea typeface="Calibri"/>
                <a:cs typeface="Calibri"/>
                <a:sym typeface="Calibri"/>
              </a:rPr>
              <a:t>Budget and schedule</a:t>
            </a:r>
            <a:endParaRPr sz="4200">
              <a:latin typeface="Calibri"/>
              <a:ea typeface="Calibri"/>
              <a:cs typeface="Calibri"/>
              <a:sym typeface="Calibri"/>
            </a:endParaRPr>
          </a:p>
        </p:txBody>
      </p:sp>
      <p:sp>
        <p:nvSpPr>
          <p:cNvPr id="196" name="Google Shape;196;gac4b9d9d82_1_27"/>
          <p:cNvSpPr txBox="1">
            <a:spLocks noGrp="1"/>
          </p:cNvSpPr>
          <p:nvPr>
            <p:ph type="body" idx="1"/>
          </p:nvPr>
        </p:nvSpPr>
        <p:spPr>
          <a:xfrm>
            <a:off x="573750" y="1587151"/>
            <a:ext cx="11044500" cy="45249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r>
              <a:rPr lang="en-FR" sz="2400" b="1" dirty="0">
                <a:latin typeface="Calibri"/>
                <a:ea typeface="Calibri"/>
                <a:cs typeface="Calibri"/>
                <a:sym typeface="Calibri"/>
              </a:rPr>
              <a:t>Recommendations</a:t>
            </a:r>
            <a:endParaRPr sz="2400" b="1" dirty="0">
              <a:latin typeface="Calibri"/>
              <a:ea typeface="Calibri"/>
              <a:cs typeface="Calibri"/>
              <a:sym typeface="Calibri"/>
            </a:endParaRPr>
          </a:p>
          <a:p>
            <a:pPr marL="228600" lvl="0" indent="-139700" algn="l" rtl="0">
              <a:lnSpc>
                <a:spcPct val="90000"/>
              </a:lnSpc>
              <a:spcBef>
                <a:spcPts val="1000"/>
              </a:spcBef>
              <a:spcAft>
                <a:spcPts val="0"/>
              </a:spcAft>
              <a:buSzPts val="1400"/>
              <a:buFont typeface="Calibri"/>
              <a:buChar char="•"/>
            </a:pPr>
            <a:r>
              <a:rPr lang="en-FR" sz="2200" dirty="0">
                <a:solidFill>
                  <a:srgbClr val="0070C0"/>
                </a:solidFill>
                <a:latin typeface="Calibri"/>
                <a:ea typeface="Calibri"/>
                <a:cs typeface="Calibri"/>
                <a:sym typeface="Calibri"/>
              </a:rPr>
              <a:t>R9: </a:t>
            </a:r>
            <a:r>
              <a:rPr lang="en-FR" sz="2200" dirty="0">
                <a:latin typeface="Calibri"/>
                <a:ea typeface="Calibri"/>
                <a:cs typeface="Calibri"/>
                <a:sym typeface="Calibri"/>
              </a:rPr>
              <a:t>Establish before the PRR an integrated planning for pre-series and series production, including dependencies on the required services (work-shop, aC coating, VAC qualification...) </a:t>
            </a:r>
            <a:endParaRPr dirty="0"/>
          </a:p>
          <a:p>
            <a:pPr marL="685800" lvl="1" indent="-139700" algn="l" rtl="0">
              <a:lnSpc>
                <a:spcPct val="90000"/>
              </a:lnSpc>
              <a:spcBef>
                <a:spcPts val="1000"/>
              </a:spcBef>
              <a:spcAft>
                <a:spcPts val="0"/>
              </a:spcAft>
              <a:buSzPts val="1400"/>
              <a:buFont typeface="Calibri"/>
              <a:buChar char="•"/>
            </a:pPr>
            <a:r>
              <a:rPr lang="en-FR" sz="2200" dirty="0">
                <a:latin typeface="Calibri"/>
                <a:ea typeface="Calibri"/>
                <a:cs typeface="Calibri"/>
                <a:sym typeface="Calibri"/>
              </a:rPr>
              <a:t>Clarify with WP3 the latest moment for the first installation of BPM in the cryo assembly to define start of series-production (IT String use-case)</a:t>
            </a:r>
            <a:endParaRPr dirty="0"/>
          </a:p>
          <a:p>
            <a:pPr marL="685800" lvl="1" indent="-139700" algn="l" rtl="0">
              <a:lnSpc>
                <a:spcPct val="90000"/>
              </a:lnSpc>
              <a:spcBef>
                <a:spcPts val="500"/>
              </a:spcBef>
              <a:spcAft>
                <a:spcPts val="0"/>
              </a:spcAft>
              <a:buSzPts val="1400"/>
              <a:buFont typeface="Calibri"/>
              <a:buChar char="•"/>
            </a:pPr>
            <a:r>
              <a:rPr lang="en-FR" sz="2200" dirty="0">
                <a:latin typeface="Calibri"/>
                <a:ea typeface="Calibri"/>
                <a:cs typeface="Calibri"/>
                <a:sym typeface="Calibri"/>
              </a:rPr>
              <a:t>Assume conservatively the lead times for (critical) raw material and components (i.e. 316LN)</a:t>
            </a:r>
            <a:endParaRPr sz="2200" dirty="0">
              <a:solidFill>
                <a:srgbClr val="0070C0"/>
              </a:solidFill>
              <a:latin typeface="Calibri"/>
              <a:ea typeface="Calibri"/>
              <a:cs typeface="Calibri"/>
              <a:sym typeface="Calibri"/>
            </a:endParaRPr>
          </a:p>
          <a:p>
            <a:pPr marL="228600" lvl="0" indent="-139700" algn="l" rtl="0">
              <a:lnSpc>
                <a:spcPct val="90000"/>
              </a:lnSpc>
              <a:spcBef>
                <a:spcPts val="1000"/>
              </a:spcBef>
              <a:spcAft>
                <a:spcPts val="0"/>
              </a:spcAft>
              <a:buSzPts val="1400"/>
              <a:buFont typeface="Calibri"/>
              <a:buChar char="•"/>
            </a:pPr>
            <a:r>
              <a:rPr lang="en-FR" sz="2200" dirty="0">
                <a:solidFill>
                  <a:srgbClr val="0070C0"/>
                </a:solidFill>
                <a:latin typeface="Calibri"/>
                <a:ea typeface="Calibri"/>
                <a:cs typeface="Calibri"/>
                <a:sym typeface="Calibri"/>
              </a:rPr>
              <a:t>R10: </a:t>
            </a:r>
            <a:r>
              <a:rPr lang="en-FR" sz="2200" dirty="0">
                <a:latin typeface="Calibri"/>
                <a:ea typeface="Calibri"/>
                <a:cs typeface="Calibri"/>
                <a:sym typeface="Calibri"/>
              </a:rPr>
              <a:t>Start pre-series production only after final validation through full integration test in representative mock-ups </a:t>
            </a:r>
            <a:endParaRPr dirty="0"/>
          </a:p>
          <a:p>
            <a:pPr marL="685800" lvl="1" indent="-139700" algn="l" rtl="0">
              <a:lnSpc>
                <a:spcPct val="90000"/>
              </a:lnSpc>
              <a:spcBef>
                <a:spcPts val="1000"/>
              </a:spcBef>
              <a:spcAft>
                <a:spcPts val="0"/>
              </a:spcAft>
              <a:buSzPts val="1400"/>
              <a:buFont typeface="Calibri"/>
              <a:buChar char="•"/>
            </a:pPr>
            <a:r>
              <a:rPr lang="en-FR" sz="2200" dirty="0">
                <a:latin typeface="Calibri"/>
                <a:ea typeface="Calibri"/>
                <a:cs typeface="Calibri"/>
                <a:sym typeface="Calibri"/>
              </a:rPr>
              <a:t>Simplified body can be used but should include fully nominal designs for transitions such as RF fingers</a:t>
            </a:r>
          </a:p>
          <a:p>
            <a:pPr marL="228600" indent="-139700">
              <a:buSzPts val="1400"/>
              <a:buFont typeface="Calibri"/>
              <a:buChar char="•"/>
            </a:pPr>
            <a:r>
              <a:rPr lang="en-FR" sz="2200" dirty="0">
                <a:solidFill>
                  <a:srgbClr val="0070C0"/>
                </a:solidFill>
                <a:latin typeface="Calibri"/>
                <a:ea typeface="Calibri"/>
                <a:cs typeface="Calibri"/>
                <a:sym typeface="Calibri"/>
              </a:rPr>
              <a:t>R11: </a:t>
            </a:r>
            <a:r>
              <a:rPr lang="en-GB" sz="2200" dirty="0">
                <a:solidFill>
                  <a:schemeClr val="tx1"/>
                </a:solidFill>
                <a:latin typeface="Calibri"/>
                <a:ea typeface="Calibri"/>
                <a:cs typeface="Calibri"/>
                <a:sym typeface="Calibri"/>
              </a:rPr>
              <a:t>Spare components for the most critical parts and raw materials should be assured beyond the 2 fully assembled spares</a:t>
            </a:r>
          </a:p>
          <a:p>
            <a:pPr marL="228600" indent="-139700">
              <a:buSzPts val="1400"/>
              <a:buFont typeface="Calibri"/>
              <a:buChar char="•"/>
            </a:pPr>
            <a:endParaRPr sz="2600" dirty="0">
              <a:latin typeface="Calibri"/>
              <a:ea typeface="Calibri"/>
              <a:cs typeface="Calibri"/>
              <a:sym typeface="Calibri"/>
            </a:endParaRPr>
          </a:p>
          <a:p>
            <a:pPr marL="457200" lvl="0" indent="-228600" algn="l" rtl="0">
              <a:lnSpc>
                <a:spcPct val="90000"/>
              </a:lnSpc>
              <a:spcBef>
                <a:spcPts val="1000"/>
              </a:spcBef>
              <a:spcAft>
                <a:spcPts val="0"/>
              </a:spcAft>
              <a:buSzPts val="2000"/>
              <a:buFont typeface="Calibri"/>
              <a:buNone/>
            </a:pPr>
            <a:endParaRPr sz="2000" dirty="0">
              <a:latin typeface="Calibri"/>
              <a:ea typeface="Calibri"/>
              <a:cs typeface="Calibri"/>
              <a:sym typeface="Calibri"/>
            </a:endParaRPr>
          </a:p>
          <a:p>
            <a:pPr marL="0" lvl="0" indent="0" algn="l" rtl="0">
              <a:lnSpc>
                <a:spcPct val="90000"/>
              </a:lnSpc>
              <a:spcBef>
                <a:spcPts val="1000"/>
              </a:spcBef>
              <a:spcAft>
                <a:spcPts val="0"/>
              </a:spcAft>
              <a:buSzPts val="1800"/>
              <a:buNone/>
            </a:pPr>
            <a:endParaRPr sz="2400" dirty="0">
              <a:latin typeface="Calibri"/>
              <a:ea typeface="Calibri"/>
              <a:cs typeface="Calibri"/>
              <a:sym typeface="Calibri"/>
            </a:endParaRPr>
          </a:p>
          <a:p>
            <a:pPr marL="228600" lvl="0" indent="-50800" algn="l" rtl="0">
              <a:lnSpc>
                <a:spcPct val="90000"/>
              </a:lnSpc>
              <a:spcBef>
                <a:spcPts val="1000"/>
              </a:spcBef>
              <a:spcAft>
                <a:spcPts val="0"/>
              </a:spcAft>
              <a:buClr>
                <a:schemeClr val="dk1"/>
              </a:buClr>
              <a:buSzPts val="2800"/>
              <a:buNone/>
            </a:pPr>
            <a:endParaRPr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FR"/>
              <a:t>Charter</a:t>
            </a:r>
            <a:endParaRPr/>
          </a:p>
        </p:txBody>
      </p:sp>
      <p:sp>
        <p:nvSpPr>
          <p:cNvPr id="91" name="Google Shape;91;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Clr>
                <a:schemeClr val="dk1"/>
              </a:buClr>
              <a:buSzPts val="1800"/>
              <a:buChar char="•"/>
            </a:pPr>
            <a:r>
              <a:rPr lang="en-FR"/>
              <a:t>To confirm that we are ready to hand over the design of the various different BPMs for the HL-LHC Interaction Regions to BINP for preparing the production.</a:t>
            </a:r>
            <a:endParaRPr/>
          </a:p>
          <a:p>
            <a:pPr marL="114300" lvl="0" indent="0" algn="l" rtl="0">
              <a:lnSpc>
                <a:spcPct val="90000"/>
              </a:lnSpc>
              <a:spcBef>
                <a:spcPts val="1000"/>
              </a:spcBef>
              <a:spcAft>
                <a:spcPts val="0"/>
              </a:spcAft>
              <a:buSzPts val="1800"/>
              <a:buNone/>
            </a:pPr>
            <a:endParaRPr/>
          </a:p>
          <a:p>
            <a:pPr marL="457200" lvl="0" indent="-342900" algn="l" rtl="0">
              <a:lnSpc>
                <a:spcPct val="90000"/>
              </a:lnSpc>
              <a:spcBef>
                <a:spcPts val="1000"/>
              </a:spcBef>
              <a:spcAft>
                <a:spcPts val="0"/>
              </a:spcAft>
              <a:buClr>
                <a:schemeClr val="dk1"/>
              </a:buClr>
              <a:buSzPts val="1800"/>
              <a:buChar char="•"/>
            </a:pPr>
            <a:r>
              <a:rPr lang="en-FR"/>
              <a:t>To freeze the interfaces and integration aspects impacting all of these BPMs.</a:t>
            </a:r>
            <a:endParaRPr/>
          </a:p>
          <a:p>
            <a:pPr marL="114300" lvl="0" indent="0" algn="l" rtl="0">
              <a:lnSpc>
                <a:spcPct val="90000"/>
              </a:lnSpc>
              <a:spcBef>
                <a:spcPts val="1000"/>
              </a:spcBef>
              <a:spcAft>
                <a:spcPts val="0"/>
              </a:spcAft>
              <a:buSzPts val="1800"/>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ac4b9d9d82_1_37"/>
          <p:cNvSpPr txBox="1">
            <a:spLocks noGrp="1"/>
          </p:cNvSpPr>
          <p:nvPr>
            <p:ph type="title"/>
          </p:nvPr>
        </p:nvSpPr>
        <p:spPr>
          <a:xfrm>
            <a:off x="57375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FR" sz="4200">
                <a:latin typeface="Calibri"/>
                <a:ea typeface="Calibri"/>
                <a:cs typeface="Calibri"/>
                <a:sym typeface="Calibri"/>
              </a:rPr>
              <a:t>Start of pre-series @ CERN</a:t>
            </a:r>
            <a:endParaRPr sz="4200">
              <a:latin typeface="Calibri"/>
              <a:ea typeface="Calibri"/>
              <a:cs typeface="Calibri"/>
              <a:sym typeface="Calibri"/>
            </a:endParaRPr>
          </a:p>
        </p:txBody>
      </p:sp>
      <p:sp>
        <p:nvSpPr>
          <p:cNvPr id="202" name="Google Shape;202;gac4b9d9d82_1_37"/>
          <p:cNvSpPr txBox="1">
            <a:spLocks noGrp="1"/>
          </p:cNvSpPr>
          <p:nvPr>
            <p:ph type="body" idx="1"/>
          </p:nvPr>
        </p:nvSpPr>
        <p:spPr>
          <a:xfrm>
            <a:off x="573750" y="1587151"/>
            <a:ext cx="11044500" cy="4524900"/>
          </a:xfrm>
          <a:prstGeom prst="rect">
            <a:avLst/>
          </a:prstGeom>
          <a:noFill/>
          <a:ln>
            <a:noFill/>
          </a:ln>
        </p:spPr>
        <p:txBody>
          <a:bodyPr spcFirstLastPara="1" wrap="square" lIns="91425" tIns="45700" rIns="91425" bIns="45700" anchor="t" anchorCtr="0">
            <a:noAutofit/>
          </a:bodyPr>
          <a:lstStyle/>
          <a:p>
            <a:pPr marL="0" indent="0">
              <a:buNone/>
            </a:pPr>
            <a:r>
              <a:rPr lang="en-FR" sz="2400" dirty="0">
                <a:solidFill>
                  <a:schemeClr val="tx1"/>
                </a:solidFill>
                <a:latin typeface="Calibri"/>
                <a:ea typeface="Calibri"/>
                <a:cs typeface="Calibri"/>
                <a:sym typeface="Calibri"/>
              </a:rPr>
              <a:t>Review members </a:t>
            </a:r>
            <a:r>
              <a:rPr lang="en-GB" sz="2400" dirty="0">
                <a:solidFill>
                  <a:schemeClr val="tx1"/>
                </a:solidFill>
                <a:latin typeface="Calibri"/>
                <a:ea typeface="Calibri"/>
                <a:cs typeface="Calibri"/>
                <a:sym typeface="Calibri"/>
              </a:rPr>
              <a:t>endorse to proceed to pre-series production at CERN</a:t>
            </a:r>
            <a:endParaRPr lang="en-FR" sz="2400" dirty="0">
              <a:solidFill>
                <a:schemeClr val="tx1"/>
              </a:solidFill>
              <a:latin typeface="Calibri"/>
              <a:ea typeface="Calibri"/>
              <a:cs typeface="Calibri"/>
              <a:sym typeface="Calibri"/>
            </a:endParaRPr>
          </a:p>
          <a:p>
            <a:pPr marL="0" lvl="0" indent="0" algn="l" rtl="0">
              <a:lnSpc>
                <a:spcPct val="90000"/>
              </a:lnSpc>
              <a:spcBef>
                <a:spcPts val="1000"/>
              </a:spcBef>
              <a:spcAft>
                <a:spcPts val="0"/>
              </a:spcAft>
              <a:buSzPts val="1800"/>
              <a:buNone/>
            </a:pPr>
            <a:endParaRPr lang="en-FR" sz="2400" b="1" dirty="0">
              <a:latin typeface="Calibri"/>
              <a:ea typeface="Calibri"/>
              <a:cs typeface="Calibri"/>
              <a:sym typeface="Calibri"/>
            </a:endParaRPr>
          </a:p>
          <a:p>
            <a:pPr marL="0" lvl="0" indent="0" algn="l" rtl="0">
              <a:lnSpc>
                <a:spcPct val="90000"/>
              </a:lnSpc>
              <a:spcBef>
                <a:spcPts val="1000"/>
              </a:spcBef>
              <a:spcAft>
                <a:spcPts val="0"/>
              </a:spcAft>
              <a:buSzPts val="1800"/>
              <a:buNone/>
            </a:pPr>
            <a:r>
              <a:rPr lang="en-FR" sz="2400" b="1" dirty="0">
                <a:latin typeface="Calibri"/>
                <a:ea typeface="Calibri"/>
                <a:cs typeface="Calibri"/>
                <a:sym typeface="Calibri"/>
              </a:rPr>
              <a:t>Recommendations</a:t>
            </a:r>
            <a:endParaRPr sz="2400" b="1" dirty="0">
              <a:latin typeface="Calibri"/>
              <a:ea typeface="Calibri"/>
              <a:cs typeface="Calibri"/>
              <a:sym typeface="Calibri"/>
            </a:endParaRPr>
          </a:p>
          <a:p>
            <a:pPr marL="228600" lvl="0" indent="-139700" algn="l" rtl="0">
              <a:lnSpc>
                <a:spcPct val="90000"/>
              </a:lnSpc>
              <a:spcBef>
                <a:spcPts val="1000"/>
              </a:spcBef>
              <a:spcAft>
                <a:spcPts val="0"/>
              </a:spcAft>
              <a:buSzPts val="1400"/>
              <a:buFont typeface="Calibri"/>
              <a:buChar char="•"/>
            </a:pPr>
            <a:r>
              <a:rPr lang="en-FR" sz="2200" dirty="0">
                <a:latin typeface="Calibri"/>
                <a:ea typeface="Calibri"/>
                <a:cs typeface="Calibri"/>
                <a:sym typeface="Calibri"/>
              </a:rPr>
              <a:t>Take final decision for thermal link. Review members support adopting simple(r) copper links, omitting extensive requalification step following experience of VSC colleagues</a:t>
            </a:r>
            <a:endParaRPr dirty="0"/>
          </a:p>
          <a:p>
            <a:pPr marL="228600" lvl="0" indent="-139700" algn="l" rtl="0">
              <a:lnSpc>
                <a:spcPct val="90000"/>
              </a:lnSpc>
              <a:spcBef>
                <a:spcPts val="1000"/>
              </a:spcBef>
              <a:spcAft>
                <a:spcPts val="0"/>
              </a:spcAft>
              <a:buSzPts val="1400"/>
              <a:buFont typeface="Calibri"/>
              <a:buChar char="•"/>
            </a:pPr>
            <a:r>
              <a:rPr lang="en-FR" sz="2200" dirty="0">
                <a:latin typeface="Calibri"/>
                <a:ea typeface="Calibri"/>
                <a:cs typeface="Calibri"/>
                <a:sym typeface="Calibri"/>
              </a:rPr>
              <a:t>Completion of integration study with representative mock-ups and BPM (pre-)series designs</a:t>
            </a:r>
          </a:p>
          <a:p>
            <a:pPr marL="228600" lvl="0" indent="-139700" algn="l" rtl="0">
              <a:lnSpc>
                <a:spcPct val="90000"/>
              </a:lnSpc>
              <a:spcBef>
                <a:spcPts val="1000"/>
              </a:spcBef>
              <a:spcAft>
                <a:spcPts val="0"/>
              </a:spcAft>
              <a:buSzPts val="1400"/>
              <a:buFont typeface="Calibri"/>
              <a:buChar char="•"/>
            </a:pPr>
            <a:endParaRPr lang="en-FR" sz="2200" dirty="0">
              <a:latin typeface="Calibri"/>
              <a:ea typeface="Calibri"/>
              <a:cs typeface="Calibri"/>
              <a:sym typeface="Calibri"/>
            </a:endParaRPr>
          </a:p>
          <a:p>
            <a:pPr marL="0" lvl="0" indent="0" algn="l" rtl="0">
              <a:lnSpc>
                <a:spcPct val="90000"/>
              </a:lnSpc>
              <a:spcBef>
                <a:spcPts val="1000"/>
              </a:spcBef>
              <a:spcAft>
                <a:spcPts val="0"/>
              </a:spcAft>
              <a:buSzPts val="1800"/>
              <a:buNone/>
            </a:pPr>
            <a:endParaRPr sz="2400" dirty="0">
              <a:latin typeface="Calibri"/>
              <a:ea typeface="Calibri"/>
              <a:cs typeface="Calibri"/>
              <a:sym typeface="Calibri"/>
            </a:endParaRPr>
          </a:p>
          <a:p>
            <a:pPr marL="228600" lvl="0" indent="-50800" algn="l" rtl="0">
              <a:lnSpc>
                <a:spcPct val="90000"/>
              </a:lnSpc>
              <a:spcBef>
                <a:spcPts val="1000"/>
              </a:spcBef>
              <a:spcAft>
                <a:spcPts val="0"/>
              </a:spcAft>
              <a:buClr>
                <a:schemeClr val="dk1"/>
              </a:buClr>
              <a:buSzPts val="2800"/>
              <a:buNone/>
            </a:pPr>
            <a:endParaRPr sz="2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97af469d53_0_16"/>
          <p:cNvSpPr txBox="1">
            <a:spLocks noGrp="1"/>
          </p:cNvSpPr>
          <p:nvPr>
            <p:ph type="body" idx="1"/>
          </p:nvPr>
        </p:nvSpPr>
        <p:spPr>
          <a:xfrm>
            <a:off x="1037896" y="1327921"/>
            <a:ext cx="9714186" cy="3468000"/>
          </a:xfrm>
          <a:prstGeom prst="rect">
            <a:avLst/>
          </a:prstGeom>
          <a:noFill/>
          <a:ln>
            <a:noFill/>
          </a:ln>
        </p:spPr>
        <p:txBody>
          <a:bodyPr spcFirstLastPara="1" wrap="square" lIns="91425" tIns="45700" rIns="91425" bIns="45700" anchor="t" anchorCtr="0">
            <a:noAutofit/>
          </a:bodyPr>
          <a:lstStyle/>
          <a:p>
            <a:pPr marL="0" lvl="0" indent="0" algn="ctr" rtl="0">
              <a:lnSpc>
                <a:spcPct val="180000"/>
              </a:lnSpc>
              <a:spcBef>
                <a:spcPts val="0"/>
              </a:spcBef>
              <a:spcAft>
                <a:spcPts val="0"/>
              </a:spcAft>
              <a:buClr>
                <a:srgbClr val="00B050"/>
              </a:buClr>
              <a:buSzPts val="3060"/>
              <a:buNone/>
            </a:pPr>
            <a:r>
              <a:rPr lang="en-FR" sz="3060" b="1" dirty="0">
                <a:solidFill>
                  <a:srgbClr val="00B050"/>
                </a:solidFill>
                <a:latin typeface="Calibri"/>
                <a:ea typeface="Calibri"/>
                <a:cs typeface="Calibri"/>
                <a:sym typeface="Calibri"/>
              </a:rPr>
              <a:t>MANY THANKS TO ALL OF YOU - </a:t>
            </a:r>
            <a:endParaRPr sz="3060" b="1" dirty="0">
              <a:solidFill>
                <a:srgbClr val="00B050"/>
              </a:solidFill>
              <a:latin typeface="Calibri"/>
              <a:ea typeface="Calibri"/>
              <a:cs typeface="Calibri"/>
              <a:sym typeface="Calibri"/>
            </a:endParaRPr>
          </a:p>
          <a:p>
            <a:pPr marL="0" lvl="0" indent="0" algn="ctr" rtl="0">
              <a:lnSpc>
                <a:spcPct val="180000"/>
              </a:lnSpc>
              <a:spcBef>
                <a:spcPts val="0"/>
              </a:spcBef>
              <a:spcAft>
                <a:spcPts val="0"/>
              </a:spcAft>
              <a:buClr>
                <a:srgbClr val="00B050"/>
              </a:buClr>
              <a:buSzPts val="3060"/>
              <a:buNone/>
            </a:pPr>
            <a:r>
              <a:rPr lang="en-FR" sz="3060" b="1" dirty="0">
                <a:solidFill>
                  <a:srgbClr val="00B050"/>
                </a:solidFill>
                <a:latin typeface="Calibri"/>
                <a:ea typeface="Calibri"/>
                <a:cs typeface="Calibri"/>
                <a:sym typeface="Calibri"/>
              </a:rPr>
              <a:t>To all speakers, organizers, panel member and participants</a:t>
            </a:r>
            <a:br>
              <a:rPr lang="en-FR" sz="3060" b="1" dirty="0">
                <a:solidFill>
                  <a:srgbClr val="00B050"/>
                </a:solidFill>
                <a:latin typeface="Calibri"/>
                <a:ea typeface="Calibri"/>
                <a:cs typeface="Calibri"/>
                <a:sym typeface="Calibri"/>
              </a:rPr>
            </a:br>
            <a:r>
              <a:rPr lang="en-FR" sz="3060" b="1" dirty="0">
                <a:solidFill>
                  <a:srgbClr val="00B050"/>
                </a:solidFill>
                <a:latin typeface="Calibri"/>
                <a:ea typeface="Calibri"/>
                <a:cs typeface="Calibri"/>
                <a:sym typeface="Calibri"/>
              </a:rPr>
              <a:t>for preparing and participating to this important review to validate the design of t</a:t>
            </a:r>
            <a:r>
              <a:rPr lang="en-GB" sz="3060" b="1" dirty="0">
                <a:solidFill>
                  <a:srgbClr val="00B050"/>
                </a:solidFill>
                <a:latin typeface="Calibri"/>
                <a:ea typeface="Calibri"/>
                <a:cs typeface="Calibri"/>
                <a:sym typeface="Calibri"/>
              </a:rPr>
              <a:t>he</a:t>
            </a:r>
            <a:r>
              <a:rPr lang="en-FR" sz="3060" b="1" dirty="0">
                <a:solidFill>
                  <a:srgbClr val="00B050"/>
                </a:solidFill>
                <a:latin typeface="Calibri"/>
                <a:ea typeface="Calibri"/>
                <a:cs typeface="Calibri"/>
                <a:sym typeface="Calibri"/>
              </a:rPr>
              <a:t> HL-LHC BPMs</a:t>
            </a: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2"/>
          <p:cNvSpPr txBox="1">
            <a:spLocks noGrp="1"/>
          </p:cNvSpPr>
          <p:nvPr>
            <p:ph type="body" idx="1"/>
          </p:nvPr>
        </p:nvSpPr>
        <p:spPr>
          <a:xfrm>
            <a:off x="1037896" y="2596055"/>
            <a:ext cx="9714186" cy="2199866"/>
          </a:xfrm>
          <a:prstGeom prst="rect">
            <a:avLst/>
          </a:prstGeom>
          <a:noFill/>
          <a:ln>
            <a:noFill/>
          </a:ln>
        </p:spPr>
        <p:txBody>
          <a:bodyPr spcFirstLastPara="1" wrap="square" lIns="91425" tIns="45700" rIns="91425" bIns="45700" anchor="t" anchorCtr="0">
            <a:noAutofit/>
          </a:bodyPr>
          <a:lstStyle/>
          <a:p>
            <a:pPr marL="0" lvl="0" indent="0" algn="ctr" rtl="0">
              <a:lnSpc>
                <a:spcPct val="180000"/>
              </a:lnSpc>
              <a:spcBef>
                <a:spcPts val="0"/>
              </a:spcBef>
              <a:spcAft>
                <a:spcPts val="0"/>
              </a:spcAft>
              <a:buClr>
                <a:srgbClr val="00B050"/>
              </a:buClr>
              <a:buSzPts val="3060"/>
              <a:buNone/>
            </a:pPr>
            <a:r>
              <a:rPr lang="en-FR" sz="4000" b="1">
                <a:solidFill>
                  <a:srgbClr val="00B050"/>
                </a:solidFill>
                <a:latin typeface="Calibri"/>
                <a:ea typeface="Calibri"/>
                <a:cs typeface="Calibri"/>
                <a:sym typeface="Calibri"/>
              </a:rPr>
              <a:t>Questions?</a:t>
            </a:r>
            <a:endParaRPr sz="4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en-FR"/>
              <a:t>Questions to Panel members</a:t>
            </a:r>
            <a:endParaRPr/>
          </a:p>
        </p:txBody>
      </p:sp>
      <p:sp>
        <p:nvSpPr>
          <p:cNvPr id="97" name="Google Shape;9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385200" lvl="0" indent="-342900" algn="l" rtl="0">
              <a:lnSpc>
                <a:spcPct val="90000"/>
              </a:lnSpc>
              <a:spcBef>
                <a:spcPts val="600"/>
              </a:spcBef>
              <a:spcAft>
                <a:spcPts val="0"/>
              </a:spcAft>
              <a:buSzPts val="1800"/>
              <a:buChar char="•"/>
            </a:pPr>
            <a:r>
              <a:rPr lang="en-FR" sz="1480" b="1">
                <a:latin typeface="Calibri"/>
                <a:ea typeface="Calibri"/>
                <a:cs typeface="Calibri"/>
                <a:sym typeface="Calibri"/>
              </a:rPr>
              <a:t>Does each BPM design meet the functional requirements?</a:t>
            </a:r>
            <a:br>
              <a:rPr lang="en-FR" sz="1480">
                <a:latin typeface="Calibri"/>
                <a:ea typeface="Calibri"/>
                <a:cs typeface="Calibri"/>
                <a:sym typeface="Calibri"/>
              </a:rPr>
            </a:br>
            <a:r>
              <a:rPr lang="en-FR" sz="1480" u="sng">
                <a:latin typeface="Calibri"/>
                <a:ea typeface="Calibri"/>
                <a:cs typeface="Calibri"/>
                <a:sym typeface="Calibri"/>
              </a:rPr>
              <a:t>The characteristics to be assessed in particular are</a:t>
            </a:r>
            <a:r>
              <a:rPr lang="en-FR" sz="1480">
                <a:latin typeface="Calibri"/>
                <a:ea typeface="Calibri"/>
                <a:cs typeface="Calibri"/>
                <a:sym typeface="Calibri"/>
              </a:rPr>
              <a:t>: beam position measurement capability, beam coupling impedance, electron cloud mitigation, cooling including temperature and heat-load management, vacuum integrity, collision debris absorption (where applicable).</a:t>
            </a:r>
            <a:endParaRPr sz="1480">
              <a:latin typeface="Calibri"/>
              <a:ea typeface="Calibri"/>
              <a:cs typeface="Calibri"/>
              <a:sym typeface="Calibri"/>
            </a:endParaRPr>
          </a:p>
          <a:p>
            <a:pPr marL="385200" lvl="0" indent="-342900" algn="l" rtl="0">
              <a:lnSpc>
                <a:spcPct val="90000"/>
              </a:lnSpc>
              <a:spcBef>
                <a:spcPts val="600"/>
              </a:spcBef>
              <a:spcAft>
                <a:spcPts val="0"/>
              </a:spcAft>
              <a:buSzPts val="1800"/>
              <a:buChar char="•"/>
            </a:pPr>
            <a:r>
              <a:rPr lang="en-FR" sz="1480" b="1">
                <a:latin typeface="Calibri"/>
                <a:ea typeface="Calibri"/>
                <a:cs typeface="Calibri"/>
                <a:sym typeface="Calibri"/>
              </a:rPr>
              <a:t>Is each BPM design sound and optimised for ease of production and cost?</a:t>
            </a:r>
            <a:br>
              <a:rPr lang="en-FR" sz="1480">
                <a:latin typeface="Calibri"/>
                <a:ea typeface="Calibri"/>
                <a:cs typeface="Calibri"/>
                <a:sym typeface="Calibri"/>
              </a:rPr>
            </a:br>
            <a:r>
              <a:rPr lang="en-FR" sz="1480" u="sng">
                <a:latin typeface="Calibri"/>
                <a:ea typeface="Calibri"/>
                <a:cs typeface="Calibri"/>
                <a:sym typeface="Calibri"/>
              </a:rPr>
              <a:t>Design aspects to be assessed in particular are</a:t>
            </a:r>
            <a:r>
              <a:rPr lang="en-FR" sz="1480">
                <a:latin typeface="Calibri"/>
                <a:ea typeface="Calibri"/>
                <a:cs typeface="Calibri"/>
                <a:sym typeface="Calibri"/>
              </a:rPr>
              <a:t>: selected raw materials, machined conflat flanges, synergies with TE/VSC designs (thermal links, RF fingers), coating materials, tooling for BPM alignment, copper inserts, welding lips, cooling capillaries.</a:t>
            </a:r>
            <a:endParaRPr sz="1480">
              <a:latin typeface="Calibri"/>
              <a:ea typeface="Calibri"/>
              <a:cs typeface="Calibri"/>
              <a:sym typeface="Calibri"/>
            </a:endParaRPr>
          </a:p>
          <a:p>
            <a:pPr marL="385200" lvl="0" indent="-342900" algn="l" rtl="0">
              <a:lnSpc>
                <a:spcPct val="90000"/>
              </a:lnSpc>
              <a:spcBef>
                <a:spcPts val="600"/>
              </a:spcBef>
              <a:spcAft>
                <a:spcPts val="0"/>
              </a:spcAft>
              <a:buSzPts val="1800"/>
              <a:buChar char="•"/>
            </a:pPr>
            <a:r>
              <a:rPr lang="en-FR" sz="1480" b="1">
                <a:latin typeface="Calibri"/>
                <a:ea typeface="Calibri"/>
                <a:cs typeface="Calibri"/>
                <a:sym typeface="Calibri"/>
              </a:rPr>
              <a:t>Is the BPM integration within each cryo-assembly well defined?</a:t>
            </a:r>
            <a:br>
              <a:rPr lang="en-FR" sz="1480">
                <a:latin typeface="Calibri"/>
                <a:ea typeface="Calibri"/>
                <a:cs typeface="Calibri"/>
                <a:sym typeface="Calibri"/>
              </a:rPr>
            </a:br>
            <a:r>
              <a:rPr lang="en-FR" sz="1480" u="sng">
                <a:latin typeface="Calibri"/>
                <a:ea typeface="Calibri"/>
                <a:cs typeface="Calibri"/>
                <a:sym typeface="Calibri"/>
              </a:rPr>
              <a:t>The integration issues to be assessed in particular are</a:t>
            </a:r>
            <a:r>
              <a:rPr lang="en-FR" sz="1480">
                <a:latin typeface="Calibri"/>
                <a:ea typeface="Calibri"/>
                <a:cs typeface="Calibri"/>
                <a:sym typeface="Calibri"/>
              </a:rPr>
              <a:t>: definition of interfaces to the downstream and upstream components, BPM installation procedure including use of the necessary tooling, routing of the cryogenic cables installed within the cryo-assembly, location of cryostat flanges, mock-up plans.</a:t>
            </a:r>
            <a:endParaRPr sz="1480">
              <a:latin typeface="Calibri"/>
              <a:ea typeface="Calibri"/>
              <a:cs typeface="Calibri"/>
              <a:sym typeface="Calibri"/>
            </a:endParaRPr>
          </a:p>
          <a:p>
            <a:pPr marL="385200" lvl="0" indent="-342900" algn="l" rtl="0">
              <a:lnSpc>
                <a:spcPct val="90000"/>
              </a:lnSpc>
              <a:spcBef>
                <a:spcPts val="600"/>
              </a:spcBef>
              <a:spcAft>
                <a:spcPts val="0"/>
              </a:spcAft>
              <a:buSzPts val="1800"/>
              <a:buChar char="•"/>
            </a:pPr>
            <a:r>
              <a:rPr lang="en-FR" sz="1480" b="1">
                <a:latin typeface="Calibri"/>
                <a:ea typeface="Calibri"/>
                <a:cs typeface="Calibri"/>
                <a:sym typeface="Calibri"/>
              </a:rPr>
              <a:t>Does the procurement and mechanics production plan promise a successful delivery?</a:t>
            </a:r>
            <a:br>
              <a:rPr lang="en-FR" sz="1480">
                <a:latin typeface="Calibri"/>
                <a:ea typeface="Calibri"/>
                <a:cs typeface="Calibri"/>
                <a:sym typeface="Calibri"/>
              </a:rPr>
            </a:br>
            <a:r>
              <a:rPr lang="en-FR" sz="1480" u="sng">
                <a:latin typeface="Calibri"/>
                <a:ea typeface="Calibri"/>
                <a:cs typeface="Calibri"/>
                <a:sym typeface="Calibri"/>
              </a:rPr>
              <a:t>Production aspects to be assessed in particular are</a:t>
            </a:r>
            <a:r>
              <a:rPr lang="en-FR" sz="1480">
                <a:latin typeface="Calibri"/>
                <a:ea typeface="Calibri"/>
                <a:cs typeface="Calibri"/>
                <a:sym typeface="Calibri"/>
              </a:rPr>
              <a:t>: selected machining methods, division of responsibilities between CERN and BINP, production capabilities at BINP, prototyping plan, quality assurance plan, documentation, coating and assembly procedures, non-conformity treatment.</a:t>
            </a:r>
            <a:endParaRPr sz="1480">
              <a:latin typeface="Calibri"/>
              <a:ea typeface="Calibri"/>
              <a:cs typeface="Calibri"/>
              <a:sym typeface="Calibri"/>
            </a:endParaRPr>
          </a:p>
          <a:p>
            <a:pPr marL="385200" lvl="0" indent="-342900" algn="l" rtl="0">
              <a:lnSpc>
                <a:spcPct val="90000"/>
              </a:lnSpc>
              <a:spcBef>
                <a:spcPts val="600"/>
              </a:spcBef>
              <a:spcAft>
                <a:spcPts val="0"/>
              </a:spcAft>
              <a:buSzPts val="1800"/>
              <a:buChar char="•"/>
            </a:pPr>
            <a:r>
              <a:rPr lang="en-FR" sz="1480" b="1">
                <a:latin typeface="Calibri"/>
                <a:ea typeface="Calibri"/>
                <a:cs typeface="Calibri"/>
                <a:sym typeface="Calibri"/>
              </a:rPr>
              <a:t>Are the project budget and schedule clear and in line with the HL-LHC project?</a:t>
            </a:r>
            <a:br>
              <a:rPr lang="en-FR" sz="1480">
                <a:latin typeface="Calibri"/>
                <a:ea typeface="Calibri"/>
                <a:cs typeface="Calibri"/>
                <a:sym typeface="Calibri"/>
              </a:rPr>
            </a:br>
            <a:r>
              <a:rPr lang="en-FR" sz="1480" u="sng">
                <a:latin typeface="Calibri"/>
                <a:ea typeface="Calibri"/>
                <a:cs typeface="Calibri"/>
                <a:sym typeface="Calibri"/>
              </a:rPr>
              <a:t>Parts of the project to be assessed in particular are</a:t>
            </a:r>
            <a:r>
              <a:rPr lang="en-FR" sz="1480">
                <a:latin typeface="Calibri"/>
                <a:ea typeface="Calibri"/>
                <a:cs typeface="Calibri"/>
                <a:sym typeface="Calibri"/>
              </a:rPr>
              <a:t>: alignment with the global HL-LHC schedule, missing expenses, overlooked tasks.</a:t>
            </a:r>
            <a:endParaRPr sz="148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97af469d53_0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Arial"/>
              <a:buNone/>
            </a:pPr>
            <a:r>
              <a:rPr lang="en-FR"/>
              <a:t>Timetable</a:t>
            </a:r>
            <a:endParaRPr/>
          </a:p>
        </p:txBody>
      </p:sp>
      <p:sp>
        <p:nvSpPr>
          <p:cNvPr id="103" name="Google Shape;103;g97af469d53_0_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Clr>
                <a:schemeClr val="dk1"/>
              </a:buClr>
              <a:buSzPts val="1800"/>
              <a:buNone/>
            </a:pPr>
            <a:endParaRPr/>
          </a:p>
        </p:txBody>
      </p:sp>
      <p:pic>
        <p:nvPicPr>
          <p:cNvPr id="104" name="Google Shape;104;g97af469d53_0_0" descr="Graphical user interface, text, application, email&#10;&#10;Description automatically generated"/>
          <p:cNvPicPr preferRelativeResize="0"/>
          <p:nvPr/>
        </p:nvPicPr>
        <p:blipFill rotWithShape="1">
          <a:blip r:embed="rId3">
            <a:alphaModFix/>
          </a:blip>
          <a:srcRect l="5870" t="3173" r="11954"/>
          <a:stretch/>
        </p:blipFill>
        <p:spPr>
          <a:xfrm>
            <a:off x="821150" y="1401032"/>
            <a:ext cx="5266325" cy="5006595"/>
          </a:xfrm>
          <a:prstGeom prst="rect">
            <a:avLst/>
          </a:prstGeom>
          <a:noFill/>
          <a:ln>
            <a:noFill/>
          </a:ln>
        </p:spPr>
      </p:pic>
      <p:pic>
        <p:nvPicPr>
          <p:cNvPr id="105" name="Google Shape;105;g97af469d53_0_0" descr="Graphical user interface, text, application, email&#10;&#10;Description automatically generated"/>
          <p:cNvPicPr preferRelativeResize="0"/>
          <p:nvPr/>
        </p:nvPicPr>
        <p:blipFill rotWithShape="1">
          <a:blip r:embed="rId4">
            <a:alphaModFix/>
          </a:blip>
          <a:srcRect l="6911" r="33574" b="4502"/>
          <a:stretch/>
        </p:blipFill>
        <p:spPr>
          <a:xfrm>
            <a:off x="6511147" y="1521208"/>
            <a:ext cx="5522357" cy="476624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97af469d53_0_1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Arial"/>
              <a:buNone/>
            </a:pPr>
            <a:r>
              <a:rPr lang="en-FR"/>
              <a:t>Executive Summary</a:t>
            </a:r>
            <a:endParaRPr/>
          </a:p>
        </p:txBody>
      </p:sp>
      <p:sp>
        <p:nvSpPr>
          <p:cNvPr id="4" name="Google Shape;117;gac4b9d9d82_1_0">
            <a:extLst>
              <a:ext uri="{FF2B5EF4-FFF2-40B4-BE49-F238E27FC236}">
                <a16:creationId xmlns:a16="http://schemas.microsoft.com/office/drawing/2014/main" id="{E2751CA3-7172-494E-BFC6-8F46FB9094D3}"/>
              </a:ext>
            </a:extLst>
          </p:cNvPr>
          <p:cNvSpPr txBox="1">
            <a:spLocks/>
          </p:cNvSpPr>
          <p:nvPr/>
        </p:nvSpPr>
        <p:spPr>
          <a:xfrm>
            <a:off x="709842" y="1806439"/>
            <a:ext cx="11044500" cy="49629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Arial"/>
                <a:ea typeface="Arial"/>
                <a:cs typeface="Arial"/>
                <a:sym typeface="Arial"/>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Arial"/>
                <a:ea typeface="Arial"/>
                <a:cs typeface="Arial"/>
                <a:sym typeface="Arial"/>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lvl="0">
              <a:lnSpc>
                <a:spcPct val="100000"/>
              </a:lnSpc>
              <a:spcBef>
                <a:spcPts val="0"/>
              </a:spcBef>
              <a:buFont typeface="Calibri"/>
              <a:buChar char="●"/>
            </a:pPr>
            <a:r>
              <a:rPr lang="en-GB" sz="2400" dirty="0">
                <a:solidFill>
                  <a:schemeClr val="accent1"/>
                </a:solidFill>
                <a:latin typeface="Calibri"/>
                <a:ea typeface="Calibri"/>
                <a:cs typeface="Calibri"/>
                <a:sym typeface="Calibri"/>
              </a:rPr>
              <a:t>The panel would like to thank and congratulate the organisers, speakers and participants </a:t>
            </a:r>
            <a:r>
              <a:rPr lang="en-GB" sz="2400" dirty="0">
                <a:latin typeface="Calibri"/>
                <a:ea typeface="Calibri"/>
                <a:cs typeface="Calibri"/>
                <a:sym typeface="Calibri"/>
              </a:rPr>
              <a:t>for their efforts in the preparation and conduction of this </a:t>
            </a:r>
            <a:r>
              <a:rPr lang="en-GB" sz="2400" dirty="0">
                <a:solidFill>
                  <a:schemeClr val="accent1"/>
                </a:solidFill>
                <a:latin typeface="Calibri"/>
                <a:ea typeface="Calibri"/>
                <a:cs typeface="Calibri"/>
                <a:sym typeface="Calibri"/>
              </a:rPr>
              <a:t>important design review of the HL-LHC BPMs</a:t>
            </a:r>
          </a:p>
          <a:p>
            <a:pPr lvl="0">
              <a:lnSpc>
                <a:spcPct val="100000"/>
              </a:lnSpc>
              <a:buFont typeface="Calibri"/>
              <a:buChar char="●"/>
            </a:pPr>
            <a:r>
              <a:rPr lang="en-GB" sz="2400" dirty="0">
                <a:latin typeface="Calibri"/>
                <a:ea typeface="Calibri"/>
                <a:cs typeface="Calibri"/>
                <a:sym typeface="Calibri"/>
              </a:rPr>
              <a:t>We have been presented with a </a:t>
            </a:r>
            <a:r>
              <a:rPr lang="en-GB" sz="2400" dirty="0">
                <a:solidFill>
                  <a:schemeClr val="accent1"/>
                </a:solidFill>
                <a:latin typeface="Calibri"/>
                <a:ea typeface="Calibri"/>
                <a:cs typeface="Calibri"/>
                <a:sym typeface="Calibri"/>
              </a:rPr>
              <a:t>comprehensive overview of the current status of development and preparations towards the series production planned at BINP in the framework of the Russian in-kind contribution</a:t>
            </a:r>
          </a:p>
          <a:p>
            <a:pPr lvl="0">
              <a:lnSpc>
                <a:spcPct val="100000"/>
              </a:lnSpc>
              <a:buFont typeface="Calibri"/>
              <a:buChar char="●"/>
            </a:pPr>
            <a:r>
              <a:rPr lang="en-GB" sz="2400" dirty="0">
                <a:latin typeface="Calibri"/>
                <a:ea typeface="Calibri"/>
                <a:cs typeface="Calibri"/>
                <a:sym typeface="Calibri"/>
              </a:rPr>
              <a:t>The </a:t>
            </a:r>
            <a:r>
              <a:rPr lang="en-GB" sz="2400" dirty="0">
                <a:solidFill>
                  <a:schemeClr val="accent1"/>
                </a:solidFill>
                <a:latin typeface="Calibri"/>
                <a:ea typeface="Calibri"/>
                <a:cs typeface="Calibri"/>
                <a:sym typeface="Calibri"/>
              </a:rPr>
              <a:t>panel consider the presented design to be sound and the related interfaces well defined and sufficiently validated to proceed with the pre-series production at CERN </a:t>
            </a:r>
          </a:p>
          <a:p>
            <a:pPr lvl="0">
              <a:lnSpc>
                <a:spcPct val="100000"/>
              </a:lnSpc>
              <a:buFont typeface="Calibri"/>
              <a:buChar char="●"/>
            </a:pPr>
            <a:r>
              <a:rPr lang="en-GB" sz="2400" dirty="0">
                <a:latin typeface="Calibri"/>
                <a:ea typeface="Calibri"/>
                <a:cs typeface="Calibri"/>
                <a:sym typeface="Calibri"/>
              </a:rPr>
              <a:t>A </a:t>
            </a:r>
            <a:r>
              <a:rPr lang="en-GB" sz="2400" dirty="0">
                <a:solidFill>
                  <a:schemeClr val="accent1"/>
                </a:solidFill>
                <a:latin typeface="Calibri"/>
                <a:ea typeface="Calibri"/>
                <a:cs typeface="Calibri"/>
                <a:sym typeface="Calibri"/>
              </a:rPr>
              <a:t>detailed production readiness should be conducted towards the end of Q1/2021</a:t>
            </a:r>
          </a:p>
          <a:p>
            <a:pPr marL="228600" indent="-50800">
              <a:buSzPts val="2800"/>
              <a:buFont typeface="Arial"/>
              <a:buNone/>
            </a:pPr>
            <a:endParaRPr lang="en-GB" sz="2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ac4b9d9d82_1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Introduction</a:t>
            </a:r>
            <a:endParaRPr>
              <a:latin typeface="Calibri"/>
              <a:ea typeface="Calibri"/>
              <a:cs typeface="Calibri"/>
              <a:sym typeface="Calibri"/>
            </a:endParaRPr>
          </a:p>
        </p:txBody>
      </p:sp>
      <p:sp>
        <p:nvSpPr>
          <p:cNvPr id="117" name="Google Shape;117;gac4b9d9d82_1_0"/>
          <p:cNvSpPr txBox="1">
            <a:spLocks noGrp="1"/>
          </p:cNvSpPr>
          <p:nvPr>
            <p:ph type="body" idx="1"/>
          </p:nvPr>
        </p:nvSpPr>
        <p:spPr>
          <a:xfrm>
            <a:off x="447082" y="1690825"/>
            <a:ext cx="11044500" cy="49629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800"/>
              <a:buChar char="•"/>
            </a:pPr>
            <a:r>
              <a:rPr lang="en-FR" sz="2400" b="1" dirty="0">
                <a:latin typeface="Calibri"/>
                <a:ea typeface="Calibri"/>
                <a:cs typeface="Calibri"/>
                <a:sym typeface="Calibri"/>
              </a:rPr>
              <a:t>Findings</a:t>
            </a:r>
            <a:endParaRPr b="1" dirty="0">
              <a:latin typeface="Calibri"/>
              <a:ea typeface="Calibri"/>
              <a:cs typeface="Calibri"/>
              <a:sym typeface="Calibri"/>
            </a:endParaRPr>
          </a:p>
          <a:p>
            <a:pPr marL="685800" lvl="1" indent="-228600" algn="l" rtl="0">
              <a:lnSpc>
                <a:spcPct val="90000"/>
              </a:lnSpc>
              <a:spcBef>
                <a:spcPts val="0"/>
              </a:spcBef>
              <a:spcAft>
                <a:spcPts val="0"/>
              </a:spcAft>
              <a:buSzPts val="2800"/>
              <a:buChar char="•"/>
            </a:pPr>
            <a:r>
              <a:rPr lang="en-FR" dirty="0">
                <a:latin typeface="Calibri"/>
                <a:ea typeface="Calibri"/>
                <a:cs typeface="Calibri"/>
                <a:sym typeface="Calibri"/>
              </a:rPr>
              <a:t>Conceptual design review held in May 2018, documented in LHC-BPMSQTB-ER-0001 </a:t>
            </a:r>
            <a:endParaRPr dirty="0"/>
          </a:p>
          <a:p>
            <a:pPr marL="685800" lvl="1" indent="-228600" algn="l" rtl="0">
              <a:lnSpc>
                <a:spcPct val="90000"/>
              </a:lnSpc>
              <a:spcBef>
                <a:spcPts val="0"/>
              </a:spcBef>
              <a:spcAft>
                <a:spcPts val="0"/>
              </a:spcAft>
              <a:buSzPts val="2800"/>
              <a:buChar char="•"/>
            </a:pPr>
            <a:r>
              <a:rPr lang="en-FR" dirty="0">
                <a:latin typeface="Calibri"/>
                <a:ea typeface="Calibri"/>
                <a:cs typeface="Calibri"/>
                <a:sym typeface="Calibri"/>
              </a:rPr>
              <a:t>Emphasized the need of claryfing and freeze interfaces and integration aspects with surrounding environment (between BE-BI, EN-SMM, TE-VSC and TE-MSC as per as per EDMS 2105453)</a:t>
            </a:r>
            <a:endParaRPr dirty="0"/>
          </a:p>
          <a:p>
            <a:pPr marL="685800" lvl="1" indent="-228600" algn="l" rtl="0">
              <a:lnSpc>
                <a:spcPct val="90000"/>
              </a:lnSpc>
              <a:spcBef>
                <a:spcPts val="0"/>
              </a:spcBef>
              <a:spcAft>
                <a:spcPts val="0"/>
              </a:spcAft>
              <a:buSzPts val="2800"/>
              <a:buChar char="•"/>
            </a:pPr>
            <a:r>
              <a:rPr lang="en-FR" dirty="0">
                <a:latin typeface="Calibri"/>
                <a:ea typeface="Calibri"/>
                <a:cs typeface="Calibri"/>
                <a:sym typeface="Calibri"/>
              </a:rPr>
              <a:t>Need to confirm readiness to start CERN internal manufacturing of pre-series</a:t>
            </a:r>
            <a:endParaRPr dirty="0"/>
          </a:p>
          <a:p>
            <a:pPr marL="685800" lvl="1" indent="-228600" algn="l" rtl="0">
              <a:lnSpc>
                <a:spcPct val="90000"/>
              </a:lnSpc>
              <a:spcBef>
                <a:spcPts val="0"/>
              </a:spcBef>
              <a:spcAft>
                <a:spcPts val="0"/>
              </a:spcAft>
              <a:buSzPts val="2800"/>
              <a:buChar char="•"/>
            </a:pPr>
            <a:r>
              <a:rPr lang="en-FR" dirty="0">
                <a:latin typeface="Calibri"/>
                <a:ea typeface="Calibri"/>
                <a:cs typeface="Calibri"/>
                <a:sym typeface="Calibri"/>
              </a:rPr>
              <a:t>Assess readiness to hand over design to BINP for preparation of production</a:t>
            </a:r>
            <a:endParaRPr dirty="0"/>
          </a:p>
          <a:p>
            <a:pPr marL="228600" lvl="0" indent="-228600" algn="l" rtl="0">
              <a:lnSpc>
                <a:spcPct val="90000"/>
              </a:lnSpc>
              <a:spcBef>
                <a:spcPts val="1000"/>
              </a:spcBef>
              <a:spcAft>
                <a:spcPts val="0"/>
              </a:spcAft>
              <a:buClr>
                <a:schemeClr val="dk1"/>
              </a:buClr>
              <a:buSzPts val="2800"/>
              <a:buChar char="•"/>
            </a:pPr>
            <a:r>
              <a:rPr lang="en-FR" sz="2400" dirty="0">
                <a:latin typeface="Calibri"/>
                <a:ea typeface="Calibri"/>
                <a:cs typeface="Calibri"/>
                <a:sym typeface="Calibri"/>
              </a:rPr>
              <a:t>Comments</a:t>
            </a:r>
            <a:endParaRPr dirty="0"/>
          </a:p>
          <a:p>
            <a:pPr marL="685800" lvl="1" indent="-228600" algn="l" rtl="0">
              <a:lnSpc>
                <a:spcPct val="90000"/>
              </a:lnSpc>
              <a:spcBef>
                <a:spcPts val="1000"/>
              </a:spcBef>
              <a:spcAft>
                <a:spcPts val="0"/>
              </a:spcAft>
              <a:buSzPts val="2800"/>
              <a:buChar char="•"/>
            </a:pPr>
            <a:r>
              <a:rPr lang="en-FR" dirty="0">
                <a:latin typeface="Calibri"/>
                <a:ea typeface="Calibri"/>
                <a:cs typeface="Calibri"/>
                <a:sym typeface="Calibri"/>
              </a:rPr>
              <a:t>BPM Functional Specification as per EDMS 2394486 currently under review </a:t>
            </a:r>
            <a:endParaRPr dirty="0">
              <a:latin typeface="Calibri"/>
              <a:ea typeface="Calibri"/>
              <a:cs typeface="Calibri"/>
              <a:sym typeface="Calibri"/>
            </a:endParaRPr>
          </a:p>
          <a:p>
            <a:pPr marL="228600" lvl="0" indent="-228600" algn="l" rtl="0">
              <a:lnSpc>
                <a:spcPct val="90000"/>
              </a:lnSpc>
              <a:spcBef>
                <a:spcPts val="1000"/>
              </a:spcBef>
              <a:spcAft>
                <a:spcPts val="0"/>
              </a:spcAft>
              <a:buClr>
                <a:schemeClr val="dk1"/>
              </a:buClr>
              <a:buSzPts val="2800"/>
              <a:buChar char="•"/>
            </a:pPr>
            <a:r>
              <a:rPr lang="en-FR" sz="2400" dirty="0">
                <a:latin typeface="Calibri"/>
                <a:ea typeface="Calibri"/>
                <a:cs typeface="Calibri"/>
                <a:sym typeface="Calibri"/>
              </a:rPr>
              <a:t>Recommendations</a:t>
            </a:r>
            <a:endParaRPr dirty="0"/>
          </a:p>
          <a:p>
            <a:pPr marL="685800" lvl="1" indent="-228600" algn="l" rtl="0">
              <a:lnSpc>
                <a:spcPct val="90000"/>
              </a:lnSpc>
              <a:spcBef>
                <a:spcPts val="1000"/>
              </a:spcBef>
              <a:spcAft>
                <a:spcPts val="0"/>
              </a:spcAft>
              <a:buSzPts val="2800"/>
              <a:buChar char="•"/>
            </a:pPr>
            <a:r>
              <a:rPr lang="en-FR" dirty="0">
                <a:latin typeface="Calibri"/>
                <a:ea typeface="Calibri"/>
                <a:cs typeface="Calibri"/>
                <a:sym typeface="Calibri"/>
              </a:rPr>
              <a:t>RAS</a:t>
            </a:r>
            <a:endParaRPr dirty="0">
              <a:latin typeface="Calibri"/>
              <a:ea typeface="Calibri"/>
              <a:cs typeface="Calibri"/>
              <a:sym typeface="Calibri"/>
            </a:endParaRPr>
          </a:p>
          <a:p>
            <a:pPr marL="228600" lvl="0" indent="-50800" algn="l" rtl="0">
              <a:lnSpc>
                <a:spcPct val="90000"/>
              </a:lnSpc>
              <a:spcBef>
                <a:spcPts val="1000"/>
              </a:spcBef>
              <a:spcAft>
                <a:spcPts val="0"/>
              </a:spcAft>
              <a:buClr>
                <a:schemeClr val="dk1"/>
              </a:buClr>
              <a:buSzPts val="2800"/>
              <a:buNone/>
            </a:pPr>
            <a:endParaRPr sz="2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Overview of the HL-LHC BPMs</a:t>
            </a:r>
            <a:endParaRPr>
              <a:latin typeface="Calibri"/>
              <a:ea typeface="Calibri"/>
              <a:cs typeface="Calibri"/>
              <a:sym typeface="Calibri"/>
            </a:endParaRPr>
          </a:p>
        </p:txBody>
      </p:sp>
      <p:sp>
        <p:nvSpPr>
          <p:cNvPr id="123" name="Google Shape;123;p5"/>
          <p:cNvSpPr txBox="1">
            <a:spLocks noGrp="1"/>
          </p:cNvSpPr>
          <p:nvPr>
            <p:ph type="body" idx="1"/>
          </p:nvPr>
        </p:nvSpPr>
        <p:spPr>
          <a:xfrm>
            <a:off x="382950" y="1614488"/>
            <a:ext cx="11426100" cy="49629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800"/>
              <a:buNone/>
            </a:pPr>
            <a:r>
              <a:rPr lang="en-FR" sz="2400" b="1">
                <a:latin typeface="Calibri"/>
                <a:ea typeface="Calibri"/>
                <a:cs typeface="Calibri"/>
                <a:sym typeface="Calibri"/>
              </a:rPr>
              <a:t>Findings</a:t>
            </a:r>
            <a:endParaRPr sz="2300" b="1">
              <a:latin typeface="Calibri"/>
              <a:ea typeface="Calibri"/>
              <a:cs typeface="Calibri"/>
              <a:sym typeface="Calibri"/>
            </a:endParaRPr>
          </a:p>
          <a:p>
            <a:pPr marL="228600" lvl="0" indent="-50800" algn="l" rtl="0">
              <a:lnSpc>
                <a:spcPct val="90000"/>
              </a:lnSpc>
              <a:spcBef>
                <a:spcPts val="0"/>
              </a:spcBef>
              <a:spcAft>
                <a:spcPts val="0"/>
              </a:spcAft>
              <a:buSzPts val="1300"/>
              <a:buFont typeface="Calibri"/>
              <a:buNone/>
            </a:pPr>
            <a:endParaRPr sz="2400">
              <a:latin typeface="Calibri"/>
              <a:ea typeface="Calibri"/>
              <a:cs typeface="Calibri"/>
              <a:sym typeface="Calibri"/>
            </a:endParaRPr>
          </a:p>
          <a:p>
            <a:pPr marL="228600" lvl="0" indent="-133350" algn="l" rtl="0">
              <a:lnSpc>
                <a:spcPct val="90000"/>
              </a:lnSpc>
              <a:spcBef>
                <a:spcPts val="0"/>
              </a:spcBef>
              <a:spcAft>
                <a:spcPts val="0"/>
              </a:spcAft>
              <a:buSzPts val="1300"/>
              <a:buFont typeface="Calibri"/>
              <a:buChar char="•"/>
            </a:pPr>
            <a:r>
              <a:rPr lang="en-FR" sz="2400">
                <a:latin typeface="Calibri"/>
                <a:ea typeface="Calibri"/>
                <a:cs typeface="Calibri"/>
                <a:sym typeface="Calibri"/>
              </a:rPr>
              <a:t>ECR for descoping of warm directional couplers for D2 still pending approval</a:t>
            </a:r>
            <a:endParaRPr sz="2400">
              <a:latin typeface="Calibri"/>
              <a:ea typeface="Calibri"/>
              <a:cs typeface="Calibri"/>
              <a:sym typeface="Calibri"/>
            </a:endParaRPr>
          </a:p>
          <a:p>
            <a:pPr marL="228600" lvl="0" indent="-133350" algn="l" rtl="0">
              <a:lnSpc>
                <a:spcPct val="90000"/>
              </a:lnSpc>
              <a:spcBef>
                <a:spcPts val="0"/>
              </a:spcBef>
              <a:spcAft>
                <a:spcPts val="0"/>
              </a:spcAft>
              <a:buSzPts val="1300"/>
              <a:buFont typeface="Calibri"/>
              <a:buChar char="•"/>
            </a:pPr>
            <a:r>
              <a:rPr lang="en-FR" sz="2400">
                <a:latin typeface="Calibri"/>
                <a:ea typeface="Calibri"/>
                <a:cs typeface="Calibri"/>
                <a:sym typeface="Calibri"/>
              </a:rPr>
              <a:t>3 different types of BPMs are installed in triplet and D2, total of 44 new BPMs B type is the most complex including the tungsten shielding</a:t>
            </a:r>
            <a:endParaRPr/>
          </a:p>
          <a:p>
            <a:pPr marL="914400" lvl="1" indent="-311150" algn="l" rtl="0">
              <a:lnSpc>
                <a:spcPct val="90000"/>
              </a:lnSpc>
              <a:spcBef>
                <a:spcPts val="0"/>
              </a:spcBef>
              <a:spcAft>
                <a:spcPts val="0"/>
              </a:spcAft>
              <a:buSzPts val="1300"/>
              <a:buFont typeface="Calibri"/>
              <a:buChar char="•"/>
            </a:pPr>
            <a:r>
              <a:rPr lang="en-FR">
                <a:latin typeface="Calibri"/>
                <a:ea typeface="Calibri"/>
                <a:cs typeface="Calibri"/>
                <a:sym typeface="Calibri"/>
              </a:rPr>
              <a:t>A type simplified B-type</a:t>
            </a:r>
            <a:endParaRPr/>
          </a:p>
          <a:p>
            <a:pPr marL="914400" lvl="1" indent="-311150" algn="l" rtl="0">
              <a:lnSpc>
                <a:spcPct val="90000"/>
              </a:lnSpc>
              <a:spcBef>
                <a:spcPts val="0"/>
              </a:spcBef>
              <a:spcAft>
                <a:spcPts val="0"/>
              </a:spcAft>
              <a:buSzPts val="1300"/>
              <a:buFont typeface="Calibri"/>
              <a:buChar char="•"/>
            </a:pPr>
            <a:r>
              <a:rPr lang="en-FR">
                <a:latin typeface="Calibri"/>
                <a:ea typeface="Calibri"/>
                <a:cs typeface="Calibri"/>
                <a:sym typeface="Calibri"/>
              </a:rPr>
              <a:t>D2 simpler design with capacitive button pickups (very similar to today's LHC BPMs)</a:t>
            </a:r>
            <a:endParaRPr>
              <a:latin typeface="Calibri"/>
              <a:ea typeface="Calibri"/>
              <a:cs typeface="Calibri"/>
              <a:sym typeface="Calibri"/>
            </a:endParaRPr>
          </a:p>
          <a:p>
            <a:pPr marL="914400" lvl="1" indent="-311150" algn="l" rtl="0">
              <a:lnSpc>
                <a:spcPct val="90000"/>
              </a:lnSpc>
              <a:spcBef>
                <a:spcPts val="0"/>
              </a:spcBef>
              <a:spcAft>
                <a:spcPts val="0"/>
              </a:spcAft>
              <a:buSzPts val="1300"/>
              <a:buFont typeface="Calibri"/>
              <a:buChar char="•"/>
            </a:pPr>
            <a:r>
              <a:rPr lang="en-FR">
                <a:latin typeface="Calibri"/>
                <a:ea typeface="Calibri"/>
                <a:cs typeface="Calibri"/>
                <a:sym typeface="Calibri"/>
              </a:rPr>
              <a:t>2 full spares are foreseen for each (matching number of spare magnets) </a:t>
            </a:r>
            <a:endParaRPr/>
          </a:p>
          <a:p>
            <a:pPr marL="914400" lvl="1" indent="-311150" algn="l" rtl="0">
              <a:lnSpc>
                <a:spcPct val="90000"/>
              </a:lnSpc>
              <a:spcBef>
                <a:spcPts val="0"/>
              </a:spcBef>
              <a:spcAft>
                <a:spcPts val="0"/>
              </a:spcAft>
              <a:buSzPts val="1300"/>
              <a:buFont typeface="Calibri"/>
              <a:buChar char="•"/>
            </a:pPr>
            <a:r>
              <a:rPr lang="en-FR">
                <a:latin typeface="Calibri"/>
                <a:ea typeface="Calibri"/>
                <a:cs typeface="Calibri"/>
                <a:sym typeface="Calibri"/>
              </a:rPr>
              <a:t>Pre-series could potentially serve as spares well (should not be immediately descoped)</a:t>
            </a:r>
            <a:endParaRPr>
              <a:latin typeface="Calibri"/>
              <a:ea typeface="Calibri"/>
              <a:cs typeface="Calibri"/>
              <a:sym typeface="Calibri"/>
            </a:endParaRPr>
          </a:p>
          <a:p>
            <a:pPr marL="228600" lvl="0" indent="-133350" algn="l" rtl="0">
              <a:lnSpc>
                <a:spcPct val="90000"/>
              </a:lnSpc>
              <a:spcBef>
                <a:spcPts val="0"/>
              </a:spcBef>
              <a:spcAft>
                <a:spcPts val="0"/>
              </a:spcAft>
              <a:buSzPts val="1300"/>
              <a:buFont typeface="Calibri"/>
              <a:buChar char="•"/>
            </a:pPr>
            <a:r>
              <a:rPr lang="en-FR" sz="2400">
                <a:latin typeface="Calibri"/>
                <a:ea typeface="Calibri"/>
                <a:cs typeface="Calibri"/>
                <a:sym typeface="Calibri"/>
              </a:rPr>
              <a:t>Tungsten shielding connected with same principle to cooling tube as was developed for triplet beam-screens, however with only 1 connection / block </a:t>
            </a:r>
            <a:endParaRPr/>
          </a:p>
          <a:p>
            <a:pPr marL="228600" lvl="0" indent="-133350" algn="l" rtl="0">
              <a:lnSpc>
                <a:spcPct val="90000"/>
              </a:lnSpc>
              <a:spcBef>
                <a:spcPts val="0"/>
              </a:spcBef>
              <a:spcAft>
                <a:spcPts val="0"/>
              </a:spcAft>
              <a:buSzPts val="1300"/>
              <a:buFont typeface="Calibri"/>
              <a:buChar char="•"/>
            </a:pPr>
            <a:r>
              <a:rPr lang="en-FR" sz="2400">
                <a:latin typeface="Calibri"/>
                <a:ea typeface="Calibri"/>
                <a:cs typeface="Calibri"/>
                <a:sym typeface="Calibri"/>
              </a:rPr>
              <a:t>(Mis)alignment of tungsten absorbers wrt to the ones in BS can be tolerated up to 2mm</a:t>
            </a:r>
            <a:endParaRPr sz="2400">
              <a:latin typeface="Calibri"/>
              <a:ea typeface="Calibri"/>
              <a:cs typeface="Calibri"/>
              <a:sym typeface="Calibri"/>
            </a:endParaRPr>
          </a:p>
          <a:p>
            <a:pPr marL="685800" lvl="0" indent="0" algn="l" rtl="0">
              <a:lnSpc>
                <a:spcPct val="90000"/>
              </a:lnSpc>
              <a:spcBef>
                <a:spcPts val="0"/>
              </a:spcBef>
              <a:spcAft>
                <a:spcPts val="0"/>
              </a:spcAft>
              <a:buSzPts val="1800"/>
              <a:buNone/>
            </a:pPr>
            <a:endParaRPr sz="2300">
              <a:latin typeface="Calibri"/>
              <a:ea typeface="Calibri"/>
              <a:cs typeface="Calibri"/>
              <a:sym typeface="Calibri"/>
            </a:endParaRPr>
          </a:p>
          <a:p>
            <a:pPr marL="228600" lvl="0" indent="-50800" algn="l" rtl="0">
              <a:lnSpc>
                <a:spcPct val="90000"/>
              </a:lnSpc>
              <a:spcBef>
                <a:spcPts val="1000"/>
              </a:spcBef>
              <a:spcAft>
                <a:spcPts val="0"/>
              </a:spcAft>
              <a:buClr>
                <a:schemeClr val="dk1"/>
              </a:buClr>
              <a:buSzPts val="2800"/>
              <a:buNone/>
            </a:pPr>
            <a:endParaRPr sz="21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Overview of the HL-LHC BPMs</a:t>
            </a:r>
            <a:endParaRPr>
              <a:latin typeface="Calibri"/>
              <a:ea typeface="Calibri"/>
              <a:cs typeface="Calibri"/>
              <a:sym typeface="Calibri"/>
            </a:endParaRPr>
          </a:p>
        </p:txBody>
      </p:sp>
      <p:sp>
        <p:nvSpPr>
          <p:cNvPr id="129" name="Google Shape;129;p6"/>
          <p:cNvSpPr txBox="1">
            <a:spLocks noGrp="1"/>
          </p:cNvSpPr>
          <p:nvPr>
            <p:ph type="body" idx="1"/>
          </p:nvPr>
        </p:nvSpPr>
        <p:spPr>
          <a:xfrm>
            <a:off x="382950" y="1690688"/>
            <a:ext cx="11426100" cy="4962900"/>
          </a:xfrm>
          <a:prstGeom prst="rect">
            <a:avLst/>
          </a:prstGeom>
          <a:noFill/>
          <a:ln>
            <a:noFill/>
          </a:ln>
        </p:spPr>
        <p:txBody>
          <a:bodyPr spcFirstLastPara="1" wrap="square" lIns="91425" tIns="45700" rIns="91425" bIns="45700" anchor="t" anchorCtr="0">
            <a:normAutofit/>
          </a:bodyPr>
          <a:lstStyle/>
          <a:p>
            <a:pPr marL="0" lvl="0" indent="0" algn="l" rtl="0">
              <a:lnSpc>
                <a:spcPct val="80000"/>
              </a:lnSpc>
              <a:spcBef>
                <a:spcPts val="0"/>
              </a:spcBef>
              <a:spcAft>
                <a:spcPts val="0"/>
              </a:spcAft>
              <a:buSzPts val="1800"/>
              <a:buNone/>
            </a:pPr>
            <a:r>
              <a:rPr lang="en-FR" sz="2400" b="1">
                <a:latin typeface="Calibri"/>
                <a:ea typeface="Calibri"/>
                <a:cs typeface="Calibri"/>
                <a:sym typeface="Calibri"/>
              </a:rPr>
              <a:t>Findings</a:t>
            </a:r>
            <a:endParaRPr sz="2300" b="1">
              <a:latin typeface="Calibri"/>
              <a:ea typeface="Calibri"/>
              <a:cs typeface="Calibri"/>
              <a:sym typeface="Calibri"/>
            </a:endParaRPr>
          </a:p>
          <a:p>
            <a:pPr marL="342900" lvl="0" indent="-228600" algn="l" rtl="0">
              <a:lnSpc>
                <a:spcPct val="80000"/>
              </a:lnSpc>
              <a:spcBef>
                <a:spcPts val="0"/>
              </a:spcBef>
              <a:spcAft>
                <a:spcPts val="0"/>
              </a:spcAft>
              <a:buSzPts val="1800"/>
              <a:buNone/>
            </a:pPr>
            <a:endParaRPr sz="2400">
              <a:latin typeface="Calibri"/>
              <a:ea typeface="Calibri"/>
              <a:cs typeface="Calibri"/>
              <a:sym typeface="Calibri"/>
            </a:endParaRPr>
          </a:p>
          <a:p>
            <a:pPr marL="342900" lvl="0" indent="-342900" algn="l" rtl="0">
              <a:lnSpc>
                <a:spcPct val="80000"/>
              </a:lnSpc>
              <a:spcBef>
                <a:spcPts val="0"/>
              </a:spcBef>
              <a:spcAft>
                <a:spcPts val="0"/>
              </a:spcAft>
              <a:buSzPts val="1800"/>
              <a:buChar char="•"/>
            </a:pPr>
            <a:r>
              <a:rPr lang="en-FR" sz="2400">
                <a:latin typeface="Calibri"/>
                <a:ea typeface="Calibri"/>
                <a:cs typeface="Calibri"/>
                <a:sym typeface="Calibri"/>
              </a:rPr>
              <a:t>No detailed information was presented wrt to cooling requirements and how important the quality of the thermal link is? </a:t>
            </a:r>
            <a:endParaRPr/>
          </a:p>
          <a:p>
            <a:pPr marL="800100" lvl="1" indent="-342900" algn="l" rtl="0">
              <a:lnSpc>
                <a:spcPct val="80000"/>
              </a:lnSpc>
              <a:spcBef>
                <a:spcPts val="0"/>
              </a:spcBef>
              <a:spcAft>
                <a:spcPts val="0"/>
              </a:spcAft>
              <a:buSzPts val="1800"/>
              <a:buChar char="•"/>
            </a:pPr>
            <a:r>
              <a:rPr lang="en-FR">
                <a:latin typeface="Calibri"/>
                <a:ea typeface="Calibri"/>
                <a:cs typeface="Calibri"/>
                <a:sym typeface="Calibri"/>
              </a:rPr>
              <a:t>Targeting 1.1 of SEY for all BPMs, max of 1.65W in body and 40mW in electrode at bunch intensities &gt;2.1 E11pbb </a:t>
            </a:r>
            <a:endParaRPr/>
          </a:p>
          <a:p>
            <a:pPr marL="800100" lvl="1" indent="-342900" algn="l" rtl="0">
              <a:lnSpc>
                <a:spcPct val="80000"/>
              </a:lnSpc>
              <a:spcBef>
                <a:spcPts val="0"/>
              </a:spcBef>
              <a:spcAft>
                <a:spcPts val="0"/>
              </a:spcAft>
              <a:buSzPts val="1800"/>
              <a:buChar char="•"/>
            </a:pPr>
            <a:r>
              <a:rPr lang="en-FR">
                <a:latin typeface="Calibri"/>
                <a:ea typeface="Calibri"/>
                <a:cs typeface="Calibri"/>
                <a:sym typeface="Calibri"/>
              </a:rPr>
              <a:t>Solid Cu is not perceived to require requalification (in Cryo lab some setups would however be available to do such test rather quickly)</a:t>
            </a:r>
            <a:endParaRPr/>
          </a:p>
          <a:p>
            <a:pPr marL="342900" lvl="0" indent="-342900" algn="l" rtl="0">
              <a:lnSpc>
                <a:spcPct val="80000"/>
              </a:lnSpc>
              <a:spcBef>
                <a:spcPts val="0"/>
              </a:spcBef>
              <a:spcAft>
                <a:spcPts val="0"/>
              </a:spcAft>
              <a:buSzPts val="1800"/>
              <a:buChar char="•"/>
            </a:pPr>
            <a:r>
              <a:rPr lang="en-FR" sz="2400">
                <a:latin typeface="Calibri"/>
                <a:ea typeface="Calibri"/>
                <a:cs typeface="Calibri"/>
                <a:sym typeface="Calibri"/>
              </a:rPr>
              <a:t>For impedance considerations, all transitions &lt;15 deg are qualified as acceptable by ABP</a:t>
            </a:r>
            <a:endParaRPr/>
          </a:p>
          <a:p>
            <a:pPr marL="342900" lvl="0" indent="-342900" algn="l" rtl="0">
              <a:lnSpc>
                <a:spcPct val="80000"/>
              </a:lnSpc>
              <a:spcBef>
                <a:spcPts val="0"/>
              </a:spcBef>
              <a:spcAft>
                <a:spcPts val="0"/>
              </a:spcAft>
              <a:buSzPts val="1800"/>
              <a:buChar char="•"/>
            </a:pPr>
            <a:r>
              <a:rPr lang="en-FR" sz="2400">
                <a:latin typeface="Calibri"/>
                <a:ea typeface="Calibri"/>
                <a:cs typeface="Calibri"/>
                <a:sym typeface="Calibri"/>
              </a:rPr>
              <a:t>e-cloud mitigation achieved with amorphous carbon coating of BPM body and electrode</a:t>
            </a:r>
            <a:endParaRPr/>
          </a:p>
          <a:p>
            <a:pPr marL="800100" lvl="1" indent="-342900" algn="l" rtl="0">
              <a:lnSpc>
                <a:spcPct val="80000"/>
              </a:lnSpc>
              <a:spcBef>
                <a:spcPts val="0"/>
              </a:spcBef>
              <a:spcAft>
                <a:spcPts val="0"/>
              </a:spcAft>
              <a:buSzPts val="1800"/>
              <a:buChar char="•"/>
            </a:pPr>
            <a:r>
              <a:rPr lang="en-FR">
                <a:solidFill>
                  <a:srgbClr val="000000"/>
                </a:solidFill>
                <a:latin typeface="Calibri"/>
                <a:ea typeface="Calibri"/>
                <a:cs typeface="Calibri"/>
                <a:sym typeface="Calibri"/>
              </a:rPr>
              <a:t>The isolating ceramic inserts are in direct view of beam. It could be studied if they can be placed in the shadow of the electrode. This is not expected to be of big concern, however the efficiency of coating in such configuration would have to be studied carefully</a:t>
            </a:r>
            <a:endParaRPr>
              <a:latin typeface="Calibri"/>
              <a:ea typeface="Calibri"/>
              <a:cs typeface="Calibri"/>
              <a:sym typeface="Calibri"/>
            </a:endParaRPr>
          </a:p>
          <a:p>
            <a:pPr marL="685800" lvl="0" indent="0" algn="l" rtl="0">
              <a:lnSpc>
                <a:spcPct val="80000"/>
              </a:lnSpc>
              <a:spcBef>
                <a:spcPts val="0"/>
              </a:spcBef>
              <a:spcAft>
                <a:spcPts val="0"/>
              </a:spcAft>
              <a:buSzPts val="1800"/>
              <a:buNone/>
            </a:pPr>
            <a:endParaRPr sz="2300">
              <a:latin typeface="Calibri"/>
              <a:ea typeface="Calibri"/>
              <a:cs typeface="Calibri"/>
              <a:sym typeface="Calibri"/>
            </a:endParaRPr>
          </a:p>
          <a:p>
            <a:pPr marL="228600" lvl="0" indent="-50800" algn="l" rtl="0">
              <a:lnSpc>
                <a:spcPct val="80000"/>
              </a:lnSpc>
              <a:spcBef>
                <a:spcPts val="1000"/>
              </a:spcBef>
              <a:spcAft>
                <a:spcPts val="0"/>
              </a:spcAft>
              <a:buClr>
                <a:schemeClr val="dk1"/>
              </a:buClr>
              <a:buSzPts val="2800"/>
              <a:buNone/>
            </a:pPr>
            <a:endParaRPr sz="2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FR">
                <a:latin typeface="Calibri"/>
                <a:ea typeface="Calibri"/>
                <a:cs typeface="Calibri"/>
                <a:sym typeface="Calibri"/>
              </a:rPr>
              <a:t>Overview of the HL-LHC BPMs</a:t>
            </a:r>
            <a:endParaRPr>
              <a:latin typeface="Calibri"/>
              <a:ea typeface="Calibri"/>
              <a:cs typeface="Calibri"/>
              <a:sym typeface="Calibri"/>
            </a:endParaRPr>
          </a:p>
        </p:txBody>
      </p:sp>
      <p:sp>
        <p:nvSpPr>
          <p:cNvPr id="135" name="Google Shape;135;p7"/>
          <p:cNvSpPr txBox="1">
            <a:spLocks noGrp="1"/>
          </p:cNvSpPr>
          <p:nvPr>
            <p:ph type="body" idx="1"/>
          </p:nvPr>
        </p:nvSpPr>
        <p:spPr>
          <a:xfrm>
            <a:off x="456758" y="1190408"/>
            <a:ext cx="11044500" cy="4962900"/>
          </a:xfrm>
          <a:prstGeom prst="rect">
            <a:avLst/>
          </a:prstGeom>
          <a:noFill/>
          <a:ln>
            <a:noFill/>
          </a:ln>
        </p:spPr>
        <p:txBody>
          <a:bodyPr spcFirstLastPara="1" wrap="square" lIns="91425" tIns="45700" rIns="91425" bIns="45700" anchor="t" anchorCtr="0">
            <a:noAutofit/>
          </a:bodyPr>
          <a:lstStyle/>
          <a:p>
            <a:pPr marL="63500" lvl="0" indent="0" algn="l" rtl="0">
              <a:lnSpc>
                <a:spcPct val="90000"/>
              </a:lnSpc>
              <a:spcBef>
                <a:spcPts val="1000"/>
              </a:spcBef>
              <a:spcAft>
                <a:spcPts val="0"/>
              </a:spcAft>
              <a:buSzPts val="1800"/>
              <a:buNone/>
            </a:pPr>
            <a:r>
              <a:rPr lang="en-FR" sz="2400" b="1" dirty="0">
                <a:latin typeface="Calibri"/>
                <a:ea typeface="Calibri"/>
                <a:cs typeface="Calibri"/>
                <a:sym typeface="Calibri"/>
              </a:rPr>
              <a:t>Comments</a:t>
            </a:r>
            <a:endParaRPr sz="2400" b="1" dirty="0">
              <a:latin typeface="Calibri"/>
              <a:ea typeface="Calibri"/>
              <a:cs typeface="Calibri"/>
              <a:sym typeface="Calibri"/>
            </a:endParaRPr>
          </a:p>
          <a:p>
            <a:pPr marL="406400" lvl="0" indent="-355600" algn="l" rtl="0">
              <a:lnSpc>
                <a:spcPct val="90000"/>
              </a:lnSpc>
              <a:spcBef>
                <a:spcPts val="1000"/>
              </a:spcBef>
              <a:spcAft>
                <a:spcPts val="0"/>
              </a:spcAft>
              <a:buSzPts val="2000"/>
              <a:buChar char="•"/>
            </a:pPr>
            <a:r>
              <a:rPr lang="en-FR" sz="2000" dirty="0">
                <a:latin typeface="Calibri"/>
                <a:ea typeface="Calibri"/>
                <a:cs typeface="Calibri"/>
                <a:sym typeface="Calibri"/>
              </a:rPr>
              <a:t>The electrode shape has been optimised for better directivity, it remains to be validated with cold cycles if the new fixed design does not result in mechanical constraints (despite using same material for body and electrodes) </a:t>
            </a:r>
            <a:r>
              <a:rPr lang="en-FR" sz="2000" dirty="0">
                <a:solidFill>
                  <a:srgbClr val="00B050"/>
                </a:solidFill>
                <a:latin typeface="Calibri"/>
                <a:ea typeface="Calibri"/>
                <a:cs typeface="Calibri"/>
                <a:sym typeface="Calibri"/>
              </a:rPr>
              <a:t> </a:t>
            </a:r>
            <a:endParaRPr sz="2000" dirty="0"/>
          </a:p>
          <a:p>
            <a:pPr marL="406400" lvl="0" indent="-355600" algn="l" rtl="0">
              <a:lnSpc>
                <a:spcPct val="90000"/>
              </a:lnSpc>
              <a:spcBef>
                <a:spcPts val="1000"/>
              </a:spcBef>
              <a:spcAft>
                <a:spcPts val="0"/>
              </a:spcAft>
              <a:buSzPts val="2000"/>
              <a:buChar char="•"/>
            </a:pPr>
            <a:r>
              <a:rPr lang="en-FR" sz="2000" dirty="0">
                <a:latin typeface="Calibri"/>
                <a:ea typeface="Calibri"/>
                <a:cs typeface="Calibri"/>
                <a:sym typeface="Calibri"/>
              </a:rPr>
              <a:t>The reason of the high e-cloud contribution in the CP could not be explained to the reviewers during the presentation and should be clarified with WP2 (B. Salvant)</a:t>
            </a:r>
            <a:endParaRPr sz="2000" dirty="0">
              <a:latin typeface="Calibri"/>
              <a:ea typeface="Calibri"/>
              <a:cs typeface="Calibri"/>
              <a:sym typeface="Calibri"/>
            </a:endParaRPr>
          </a:p>
          <a:p>
            <a:pPr marL="406400" lvl="0" indent="-355600" algn="l" rtl="0">
              <a:lnSpc>
                <a:spcPct val="90000"/>
              </a:lnSpc>
              <a:spcBef>
                <a:spcPts val="1000"/>
              </a:spcBef>
              <a:spcAft>
                <a:spcPts val="0"/>
              </a:spcAft>
              <a:buSzPts val="2000"/>
              <a:buChar char="•"/>
            </a:pPr>
            <a:r>
              <a:rPr lang="en-FR" sz="2000" dirty="0">
                <a:latin typeface="Calibri"/>
                <a:ea typeface="Calibri"/>
                <a:cs typeface="Calibri"/>
                <a:sym typeface="Calibri"/>
              </a:rPr>
              <a:t>While test have been performed by the VSC colleagues for the cooling connection, no quantitative relia</a:t>
            </a:r>
            <a:r>
              <a:rPr lang="en-FR" sz="2000" dirty="0">
                <a:solidFill>
                  <a:schemeClr val="tx1"/>
                </a:solidFill>
                <a:latin typeface="Calibri"/>
                <a:ea typeface="Calibri"/>
                <a:cs typeface="Calibri"/>
                <a:sym typeface="Calibri"/>
              </a:rPr>
              <a:t>bility assessment is available</a:t>
            </a:r>
          </a:p>
          <a:p>
            <a:pPr marL="863600" lvl="1" indent="-355600">
              <a:spcBef>
                <a:spcPts val="1000"/>
              </a:spcBef>
              <a:buSzPts val="2000"/>
            </a:pPr>
            <a:r>
              <a:rPr lang="en-FR" sz="1800" dirty="0">
                <a:solidFill>
                  <a:schemeClr val="tx1"/>
                </a:solidFill>
                <a:latin typeface="Calibri" panose="020F0502020204030204" pitchFamily="34" charset="0"/>
                <a:ea typeface="Calibri"/>
                <a:cs typeface="Calibri" panose="020F0502020204030204" pitchFamily="34" charset="0"/>
                <a:sym typeface="Calibri"/>
              </a:rPr>
              <a:t>(Nota bene: For the IT case tests in cryo labs have shown that even 25W/m can be easily absorbed due to redundancy - BPM more exposed due to single connection)</a:t>
            </a:r>
            <a:endParaRPr sz="1800" dirty="0">
              <a:solidFill>
                <a:schemeClr val="tx1"/>
              </a:solidFill>
              <a:latin typeface="Calibri" panose="020F0502020204030204" pitchFamily="34" charset="0"/>
              <a:cs typeface="Calibri" panose="020F0502020204030204" pitchFamily="34" charset="0"/>
            </a:endParaRPr>
          </a:p>
          <a:p>
            <a:pPr marL="406400" lvl="0" indent="-355600" algn="l" rtl="0">
              <a:lnSpc>
                <a:spcPct val="90000"/>
              </a:lnSpc>
              <a:spcBef>
                <a:spcPts val="1000"/>
              </a:spcBef>
              <a:spcAft>
                <a:spcPts val="0"/>
              </a:spcAft>
              <a:buSzPts val="2000"/>
              <a:buChar char="•"/>
            </a:pPr>
            <a:r>
              <a:rPr lang="en-FR" sz="2000" dirty="0">
                <a:latin typeface="Calibri"/>
                <a:ea typeface="Calibri"/>
                <a:cs typeface="Calibri"/>
                <a:sym typeface="Calibri"/>
              </a:rPr>
              <a:t>The detailed cable routing from the BPM towards the flange remains to be finalized</a:t>
            </a:r>
            <a:endParaRPr sz="2000" dirty="0"/>
          </a:p>
          <a:p>
            <a:pPr marL="406400" lvl="0" indent="-355600" algn="l" rtl="0">
              <a:lnSpc>
                <a:spcPct val="90000"/>
              </a:lnSpc>
              <a:spcBef>
                <a:spcPts val="1000"/>
              </a:spcBef>
              <a:spcAft>
                <a:spcPts val="0"/>
              </a:spcAft>
              <a:buSzPts val="2000"/>
              <a:buChar char="•"/>
            </a:pPr>
            <a:r>
              <a:rPr lang="en-FR" sz="2000" dirty="0">
                <a:solidFill>
                  <a:schemeClr val="tx1"/>
                </a:solidFill>
                <a:latin typeface="Calibri"/>
                <a:ea typeface="Calibri"/>
                <a:cs typeface="Calibri"/>
                <a:sym typeface="Calibri"/>
              </a:rPr>
              <a:t>Upgraded feedthroughs and seals (including lessons learnt) are the only non-welded components (was not done for LHC components neither)</a:t>
            </a:r>
            <a:endParaRPr sz="2000" dirty="0">
              <a:solidFill>
                <a:schemeClr val="tx1"/>
              </a:solidFill>
              <a:latin typeface="Calibri"/>
              <a:ea typeface="Calibri"/>
              <a:cs typeface="Calibri"/>
              <a:sym typeface="Calibri"/>
            </a:endParaRPr>
          </a:p>
          <a:p>
            <a:pPr marL="406400" lvl="0" indent="-355600" algn="l" rtl="0">
              <a:lnSpc>
                <a:spcPct val="90000"/>
              </a:lnSpc>
              <a:spcBef>
                <a:spcPts val="1000"/>
              </a:spcBef>
              <a:spcAft>
                <a:spcPts val="0"/>
              </a:spcAft>
              <a:buSzPts val="2000"/>
              <a:buChar char="•"/>
            </a:pPr>
            <a:r>
              <a:rPr lang="en-FR" sz="2000" dirty="0">
                <a:latin typeface="Calibri"/>
                <a:ea typeface="Calibri"/>
                <a:cs typeface="Calibri"/>
                <a:sym typeface="Calibri"/>
              </a:rPr>
              <a:t>With no BPM in IT string test, there is no possibility to check and guarantee alignment tolerances after installation and through thermal cycles</a:t>
            </a:r>
            <a:endParaRPr sz="2000" dirty="0"/>
          </a:p>
          <a:p>
            <a:pPr marL="457200" lvl="0" indent="-368300" algn="l" rtl="0">
              <a:lnSpc>
                <a:spcPct val="90000"/>
              </a:lnSpc>
              <a:spcBef>
                <a:spcPts val="500"/>
              </a:spcBef>
              <a:spcAft>
                <a:spcPts val="0"/>
              </a:spcAft>
              <a:buSzPts val="2200"/>
              <a:buChar char="•"/>
            </a:pPr>
            <a:r>
              <a:rPr lang="en-FR" sz="2000" dirty="0">
                <a:latin typeface="Calibri"/>
                <a:ea typeface="Calibri"/>
                <a:cs typeface="Calibri"/>
                <a:sym typeface="Calibri"/>
              </a:rPr>
              <a:t>Final BPM models to be provided for </a:t>
            </a:r>
            <a:r>
              <a:rPr lang="en-FR" sz="2000" dirty="0">
                <a:solidFill>
                  <a:schemeClr val="tx1"/>
                </a:solidFill>
                <a:latin typeface="Calibri"/>
                <a:ea typeface="Calibri"/>
                <a:cs typeface="Calibri"/>
                <a:sym typeface="Calibri"/>
              </a:rPr>
              <a:t>integration into service module</a:t>
            </a:r>
            <a:endParaRPr sz="2000" dirty="0">
              <a:solidFill>
                <a:schemeClr val="tx1"/>
              </a:solidFill>
              <a:latin typeface="Calibri"/>
              <a:ea typeface="Calibri"/>
              <a:cs typeface="Calibri"/>
              <a:sym typeface="Calibri"/>
            </a:endParaRPr>
          </a:p>
          <a:p>
            <a:pPr marL="520700" lvl="0" indent="-165100" algn="l" rtl="0">
              <a:lnSpc>
                <a:spcPct val="90000"/>
              </a:lnSpc>
              <a:spcBef>
                <a:spcPts val="1000"/>
              </a:spcBef>
              <a:spcAft>
                <a:spcPts val="0"/>
              </a:spcAft>
              <a:buSzPts val="2800"/>
              <a:buNone/>
            </a:pPr>
            <a:endParaRPr sz="2400" dirty="0"/>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3790</TotalTime>
  <Words>2587</Words>
  <Application>Microsoft Macintosh PowerPoint</Application>
  <PresentationFormat>Widescreen</PresentationFormat>
  <Paragraphs>167</Paragraphs>
  <Slides>22</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HL-LHC BPM final design review  https://indico.cern.ch/event/965501/ </vt:lpstr>
      <vt:lpstr>Charter</vt:lpstr>
      <vt:lpstr>Questions to Panel members</vt:lpstr>
      <vt:lpstr>Timetable</vt:lpstr>
      <vt:lpstr>Executive Summary</vt:lpstr>
      <vt:lpstr>Introduction</vt:lpstr>
      <vt:lpstr>Overview of the HL-LHC BPMs</vt:lpstr>
      <vt:lpstr>Overview of the HL-LHC BPMs</vt:lpstr>
      <vt:lpstr>Overview of the HL-LHC BPMs</vt:lpstr>
      <vt:lpstr>Overview of the HL-LHC BPMs</vt:lpstr>
      <vt:lpstr>Overview of the HL-LHC BPMs</vt:lpstr>
      <vt:lpstr>Mechanical design, Integration and Tooling</vt:lpstr>
      <vt:lpstr>Vacuum connections, interfaces and and technologies</vt:lpstr>
      <vt:lpstr>Vacuum connections, interfaces and and technologies</vt:lpstr>
      <vt:lpstr>Manufacturing and Assembly procedure</vt:lpstr>
      <vt:lpstr>Manufacturing and Assembly procedure</vt:lpstr>
      <vt:lpstr>Manufacturing capabilities and production plan at BINP</vt:lpstr>
      <vt:lpstr>Budget and schedule</vt:lpstr>
      <vt:lpstr>Budget and schedule</vt:lpstr>
      <vt:lpstr>Start of pre-series @ CERN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BPM final design review  https://indico.cern.ch/event/965501/ </dc:title>
  <cp:lastModifiedBy>Markus Zerlauth</cp:lastModifiedBy>
  <cp:revision>11</cp:revision>
  <dcterms:created xsi:type="dcterms:W3CDTF">2012-12-03T06:56:55Z</dcterms:created>
  <dcterms:modified xsi:type="dcterms:W3CDTF">2020-12-20T23:41:10Z</dcterms:modified>
</cp:coreProperties>
</file>