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61" r:id="rId5"/>
    <p:sldId id="264" r:id="rId6"/>
    <p:sldId id="258" r:id="rId7"/>
    <p:sldId id="260" r:id="rId8"/>
    <p:sldId id="262" r:id="rId9"/>
    <p:sldId id="263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0"/>
  </p:normalViewPr>
  <p:slideViewPr>
    <p:cSldViewPr snapToGrid="0" snapToObjects="1">
      <p:cViewPr varScale="1">
        <p:scale>
          <a:sx n="113" d="100"/>
          <a:sy n="113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06632-3385-1643-8E8C-28E9982F5295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FD282-F276-2F44-A81C-07440B4E7C95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67304"/>
            <a:ext cx="9144000" cy="1207030"/>
          </a:xfrm>
        </p:spPr>
        <p:txBody>
          <a:bodyPr/>
          <a:lstStyle/>
          <a:p>
            <a:r>
              <a:rPr lang="en-US" dirty="0"/>
              <a:t>置信区间的定义与计算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杨朝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定义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+mj-lt"/>
              </a:rPr>
              <a:t>统计推断包括</a:t>
            </a:r>
            <a:r>
              <a:rPr lang="zh-CN" altLang="en-US" dirty="0">
                <a:latin typeface="+mj-lt"/>
              </a:rPr>
              <a:t>：参数估计和假设检验。</a:t>
            </a:r>
            <a:endParaRPr lang="en-US" altLang="zh-CN" dirty="0">
              <a:latin typeface="+mj-lt"/>
            </a:endParaRPr>
          </a:p>
          <a:p>
            <a:pPr marL="0" indent="0">
              <a:buNone/>
            </a:pPr>
            <a:r>
              <a:rPr lang="zh-CN" altLang="en-US" dirty="0">
                <a:latin typeface="+mj-lt"/>
              </a:rPr>
              <a:t>参数估计又分为点估计和区间估计。</a:t>
            </a:r>
            <a:endParaRPr lang="zh-CN" altLang="en-US" dirty="0">
              <a:latin typeface="+mj-lt"/>
            </a:endParaRPr>
          </a:p>
          <a:p>
            <a:pPr marL="0" indent="0">
              <a:buNone/>
            </a:pPr>
            <a:r>
              <a:rPr lang="zh-CN" altLang="en-US" dirty="0">
                <a:latin typeface="+mj-lt"/>
              </a:rPr>
              <a:t>点估计只是未知参数的一个近似值，没有反应这个近似值的误差范围，使用起来把握不大，所以我们用一个范围去估计总体参数所在的位置（区间估计）。比如：调查全校男生的平均身高，数量太多，抽样</a:t>
            </a:r>
            <a:r>
              <a:rPr lang="en-US" altLang="zh-CN" dirty="0">
                <a:latin typeface="+mj-lt"/>
              </a:rPr>
              <a:t>100</a:t>
            </a:r>
            <a:r>
              <a:rPr lang="zh-CN" altLang="en-US" dirty="0">
                <a:latin typeface="+mj-lt"/>
              </a:rPr>
              <a:t>人，样本均值为</a:t>
            </a:r>
            <a:r>
              <a:rPr lang="en-US" altLang="zh-CN" dirty="0">
                <a:latin typeface="+mj-lt"/>
              </a:rPr>
              <a:t>a </a:t>
            </a:r>
            <a:r>
              <a:rPr lang="zh-CN" altLang="en-US" dirty="0">
                <a:latin typeface="+mj-lt"/>
              </a:rPr>
              <a:t>，若由此认为总体均值为</a:t>
            </a:r>
            <a:r>
              <a:rPr lang="en-US" altLang="zh-CN" dirty="0">
                <a:latin typeface="+mj-lt"/>
              </a:rPr>
              <a:t>a(</a:t>
            </a:r>
            <a:r>
              <a:rPr lang="zh-CN" altLang="en-US" dirty="0">
                <a:latin typeface="+mj-lt"/>
              </a:rPr>
              <a:t>点估计</a:t>
            </a:r>
            <a:r>
              <a:rPr lang="en-US" altLang="zh-CN" dirty="0">
                <a:latin typeface="+mj-lt"/>
              </a:rPr>
              <a:t>)</a:t>
            </a:r>
            <a:r>
              <a:rPr lang="zh-CN" altLang="en-US" dirty="0">
                <a:latin typeface="+mj-lt"/>
              </a:rPr>
              <a:t>，若用一个范围（</a:t>
            </a:r>
            <a:r>
              <a:rPr lang="en-US" altLang="zh-CN" dirty="0">
                <a:latin typeface="+mj-lt"/>
              </a:rPr>
              <a:t>a+-b</a:t>
            </a:r>
            <a:r>
              <a:rPr lang="zh-CN" altLang="en-US" dirty="0">
                <a:latin typeface="+mj-lt"/>
              </a:rPr>
              <a:t>）去估计总体均值（区间估计）。</a:t>
            </a:r>
            <a:endParaRPr lang="zh-CN" altLang="en-US" dirty="0">
              <a:latin typeface="+mj-lt"/>
            </a:endParaRPr>
          </a:p>
          <a:p>
            <a:pPr marL="0" indent="0">
              <a:buNone/>
            </a:pPr>
            <a:r>
              <a:rPr lang="en-US" altLang="zh-CN" dirty="0">
                <a:latin typeface="+mj-lt"/>
              </a:rPr>
              <a:t>[a-b,a+b] </a:t>
            </a:r>
            <a:r>
              <a:rPr lang="zh-CN" altLang="en-US" dirty="0">
                <a:latin typeface="+mj-lt"/>
              </a:rPr>
              <a:t>就是置信区间，总体均值真的在这个区间范围的概率就是置信度（水平）。</a:t>
            </a:r>
            <a:endParaRPr lang="zh-CN" altLang="en-US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2400" dirty="0"/>
                  <a:t>中心极限定理指的是给定一个任意分布的总体。每次从这些总体中随机抽取 </a:t>
                </a:r>
                <a:r>
                  <a:rPr lang="en-US" sz="2400" dirty="0"/>
                  <a:t>n </a:t>
                </a:r>
                <a:r>
                  <a:rPr lang="zh-CN" altLang="en-US" sz="2400" dirty="0"/>
                  <a:t>个抽样，一共抽 </a:t>
                </a:r>
                <a:r>
                  <a:rPr lang="en-US" sz="2400" dirty="0"/>
                  <a:t>m </a:t>
                </a:r>
                <a:r>
                  <a:rPr lang="zh-CN" altLang="en-US" sz="2400" dirty="0"/>
                  <a:t>次。 然后把这 </a:t>
                </a:r>
                <a:r>
                  <a:rPr lang="en-US" sz="2400" dirty="0"/>
                  <a:t>m </a:t>
                </a:r>
                <a:r>
                  <a:rPr lang="zh-CN" altLang="en-US" sz="2400" dirty="0"/>
                  <a:t>组抽样分别求出平均值。这些平均值的分布接近正态分布</a:t>
                </a:r>
                <a:r>
                  <a:rPr lang="en-US" altLang="zh-CN" sz="2400" dirty="0"/>
                  <a:t>(m</a:t>
                </a:r>
                <a:r>
                  <a:rPr lang="zh-CN" altLang="en-US" sz="2400" dirty="0"/>
                  <a:t>越大越接近，</a:t>
                </a:r>
                <a:r>
                  <a:rPr lang="en-US" altLang="zh-CN" sz="2400" dirty="0"/>
                  <a:t>m&gt;30)</a:t>
                </a:r>
                <a:r>
                  <a:rPr lang="zh-CN" altLang="en-US" sz="2400" dirty="0"/>
                  <a:t>。</a:t>
                </a:r>
                <a:endParaRPr lang="en-US" altLang="zh-CN" sz="2400" dirty="0"/>
              </a:p>
              <a:p>
                <a:pPr marL="0" indent="0">
                  <a:buNone/>
                </a:pPr>
                <a:r>
                  <a:rPr lang="en-US" sz="2400" dirty="0">
                    <a:latin typeface="+mj-lt"/>
                  </a:rPr>
                  <a:t> </a:t>
                </a:r>
                <a:r>
                  <a:rPr lang="zh-CN" altLang="en-US" sz="2400" dirty="0">
                    <a:latin typeface="+mj-lt"/>
                  </a:rPr>
                  <a:t>由于正态随机变量广泛存在，所以我们先考虑正态总体的情形。</a:t>
                </a:r>
                <a:endParaRPr lang="en-US" sz="24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+mj-lt"/>
                  </a:rPr>
                  <a:t>X ~ N(u,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+mj-lt"/>
                          </a:rPr>
                        </m:ctrlPr>
                      </m:sSupPr>
                      <m:e>
                        <m:r>
                          <a:rPr lang="en-US" sz="2400" i="1" smtClean="0">
                            <a:latin typeface="+mj-lt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2400" b="0" i="1" smtClean="0">
                            <a:latin typeface="+mj-lt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+mj-lt"/>
                  </a:rPr>
                  <a:t>) </a:t>
                </a:r>
                <a:r>
                  <a:rPr lang="en-US" sz="2400" dirty="0" err="1">
                    <a:latin typeface="+mj-lt"/>
                  </a:rPr>
                  <a:t>则</a:t>
                </a:r>
                <a:r>
                  <a:rPr lang="zh-CN" altLang="en-US" sz="2400" dirty="0">
                    <a:latin typeface="+mj-lt"/>
                  </a:rPr>
                  <a:t>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en-US" sz="2400" i="1" smtClean="0">
                            <a:latin typeface="+mj-lt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2400" i="1">
                            <a:latin typeface="+mj-lt"/>
                          </a:rPr>
                          <m:t>x</m:t>
                        </m:r>
                      </m:e>
                    </m:acc>
                  </m:oMath>
                </a14:m>
                <a:r>
                  <a:rPr lang="zh-CN" altLang="en-US" sz="2400" dirty="0">
                    <a:latin typeface="+mj-lt"/>
                  </a:rPr>
                  <a:t> ～</a:t>
                </a:r>
                <a:r>
                  <a:rPr lang="en-US" altLang="zh-CN" sz="2400" dirty="0">
                    <a:latin typeface="+mj-lt"/>
                  </a:rPr>
                  <a:t>N(u,s</a:t>
                </a:r>
                <a:r>
                  <a:rPr lang="en-US" altLang="zh-CN" sz="2400" baseline="30000" dirty="0">
                    <a:latin typeface="+mj-lt"/>
                  </a:rPr>
                  <a:t>2</a:t>
                </a:r>
                <a:r>
                  <a:rPr lang="en-US" altLang="zh-CN" sz="2400" dirty="0">
                    <a:latin typeface="+mj-lt"/>
                  </a:rPr>
                  <a:t>) {</a:t>
                </a:r>
                <a:r>
                  <a:rPr lang="zh-CN" altLang="en-US" sz="2400" dirty="0">
                    <a:latin typeface="+mj-lt"/>
                  </a:rPr>
                  <a:t>正态分布</a:t>
                </a:r>
                <a:r>
                  <a:rPr lang="en-US" altLang="zh-CN" sz="2400" dirty="0">
                    <a:latin typeface="+mj-lt"/>
                  </a:rPr>
                  <a:t>}</a:t>
                </a:r>
                <a:r>
                  <a:rPr lang="zh-CN" altLang="en-US" sz="2400" dirty="0">
                    <a:latin typeface="+mj-lt"/>
                  </a:rPr>
                  <a:t>  且变量</a:t>
                </a:r>
                <a:r>
                  <a:rPr lang="en-US" altLang="zh-CN" sz="2400" dirty="0">
                    <a:latin typeface="+mj-lt"/>
                  </a:rPr>
                  <a:t>Z=</a:t>
                </a:r>
                <a:r>
                  <a:rPr lang="zh-CN" altLang="en-US" sz="240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0" smtClean="0">
                        <a:latin typeface="+mj-lt"/>
                      </a:rPr>
                      <m:t>(</m:t>
                    </m:r>
                    <m:acc>
                      <m:accPr>
                        <m:chr m:val="̅"/>
                        <m:ctrlPr>
                          <a:rPr lang="zh-CN" altLang="en-US" sz="2400" i="1" smtClean="0">
                            <a:latin typeface="+mj-lt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sz="2400" i="1">
                            <a:latin typeface="+mj-lt"/>
                          </a:rPr>
                          <m:t>x</m:t>
                        </m:r>
                      </m:e>
                    </m:acc>
                  </m:oMath>
                </a14:m>
                <a:r>
                  <a:rPr lang="zh-CN" altLang="en-US" sz="2400" dirty="0">
                    <a:latin typeface="+mj-lt"/>
                  </a:rPr>
                  <a:t> </a:t>
                </a:r>
                <a:r>
                  <a:rPr lang="en-US" altLang="zh-CN" sz="2400" dirty="0">
                    <a:latin typeface="+mj-lt"/>
                  </a:rPr>
                  <a:t>-u)/s </a:t>
                </a:r>
                <a:r>
                  <a:rPr lang="zh-CN" altLang="en-US" sz="2400" dirty="0">
                    <a:latin typeface="+mj-lt"/>
                  </a:rPr>
                  <a:t>服从标准正态分布 </a:t>
                </a:r>
                <a:r>
                  <a:rPr lang="en-US" altLang="zh-CN" sz="2400" dirty="0">
                    <a:latin typeface="+mj-lt"/>
                  </a:rPr>
                  <a:t>N(0,1)</a:t>
                </a:r>
                <a:endParaRPr lang="en-US" altLang="zh-CN" sz="24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2400" dirty="0" err="1">
                    <a:latin typeface="+mj-lt"/>
                  </a:rPr>
                  <a:t>引入变量Z是为了标准化</a:t>
                </a:r>
                <a:r>
                  <a:rPr lang="zh-CN" altLang="en-US" sz="2400" dirty="0">
                    <a:latin typeface="+mj-lt"/>
                  </a:rPr>
                  <a:t>，易查表。</a:t>
                </a:r>
                <a:endParaRPr lang="en-US" sz="2400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2400" dirty="0" err="1">
                    <a:latin typeface="+mj-lt"/>
                  </a:rPr>
                  <a:t>这里</a:t>
                </a:r>
                <a:r>
                  <a:rPr lang="en-US" sz="2400" dirty="0">
                    <a:latin typeface="+mj-lt"/>
                  </a:rPr>
                  <a:t> s</a:t>
                </a:r>
                <a:r>
                  <a:rPr lang="en-US" sz="2400" baseline="30000" dirty="0">
                    <a:latin typeface="+mj-lt"/>
                  </a:rPr>
                  <a:t>2</a:t>
                </a:r>
                <a:r>
                  <a:rPr lang="en-US" sz="2400" dirty="0">
                    <a:latin typeface="+mj-lt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2400" dirty="0"/>
                  <a:t>/n   ( E(</a:t>
                </a:r>
                <a:r>
                  <a:rPr lang="en-US" altLang="zh-CN" sz="2400" dirty="0" err="1"/>
                  <a:t>kx</a:t>
                </a:r>
                <a:r>
                  <a:rPr lang="en-US" altLang="zh-CN" sz="2400" dirty="0"/>
                  <a:t>) = </a:t>
                </a:r>
                <a:r>
                  <a:rPr lang="en-US" altLang="zh-CN" sz="2400" dirty="0" err="1"/>
                  <a:t>kE</a:t>
                </a:r>
                <a:r>
                  <a:rPr lang="en-US" altLang="zh-CN" sz="2400" dirty="0"/>
                  <a:t>(x), D(</a:t>
                </a:r>
                <a:r>
                  <a:rPr lang="en-US" altLang="zh-CN" sz="2400" dirty="0" err="1"/>
                  <a:t>kx</a:t>
                </a:r>
                <a:r>
                  <a:rPr lang="en-US" altLang="zh-CN" sz="2400" dirty="0"/>
                  <a:t>) = E[(</a:t>
                </a:r>
                <a:r>
                  <a:rPr lang="en-US" altLang="zh-CN" sz="2400" dirty="0" err="1"/>
                  <a:t>kx</a:t>
                </a:r>
                <a:r>
                  <a:rPr lang="en-US" altLang="zh-CN" sz="2400" dirty="0"/>
                  <a:t>)</a:t>
                </a:r>
                <a:r>
                  <a:rPr lang="en-US" altLang="zh-CN" sz="2400" baseline="30000" dirty="0"/>
                  <a:t>2</a:t>
                </a:r>
                <a:r>
                  <a:rPr lang="en-US" altLang="zh-CN" sz="2400" dirty="0"/>
                  <a:t>] – [E(</a:t>
                </a:r>
                <a:r>
                  <a:rPr lang="en-US" altLang="zh-CN" sz="2400" dirty="0" err="1"/>
                  <a:t>kx</a:t>
                </a:r>
                <a:r>
                  <a:rPr lang="en-US" altLang="zh-CN" sz="2400" dirty="0"/>
                  <a:t>)]</a:t>
                </a:r>
                <a:r>
                  <a:rPr lang="en-US" altLang="zh-CN" sz="2400" baseline="30000" dirty="0"/>
                  <a:t>2 </a:t>
                </a:r>
                <a:r>
                  <a:rPr lang="en-US" altLang="zh-CN" sz="2400" dirty="0"/>
                  <a:t>= k</a:t>
                </a:r>
                <a:r>
                  <a:rPr lang="en-US" altLang="zh-CN" sz="2400" baseline="30000" dirty="0"/>
                  <a:t>2</a:t>
                </a:r>
                <a:r>
                  <a:rPr lang="en-US" altLang="zh-CN" sz="2400" dirty="0"/>
                  <a:t>D(x))</a:t>
                </a:r>
                <a:endParaRPr lang="en-US" sz="2400" baseline="30000" dirty="0">
                  <a:latin typeface="+mj-lt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1"/>
                <a:stretch>
                  <a:fillRect b="7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200" y="268520"/>
            <a:ext cx="8937977" cy="65894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计算</a:t>
            </a:r>
            <a:r>
              <a:rPr lang="en-US" altLang="zh-CN" dirty="0"/>
              <a:t>1</a:t>
            </a:r>
            <a:r>
              <a:rPr lang="zh-CN" altLang="en-US" dirty="0"/>
              <a:t> </a:t>
            </a:r>
            <a:r>
              <a:rPr lang="en-US" altLang="zh-CN" dirty="0"/>
              <a:t>----</a:t>
            </a:r>
            <a:r>
              <a:rPr lang="zh-CN" altLang="en-US" dirty="0"/>
              <a:t> 已知总体方差求</a:t>
            </a:r>
            <a:r>
              <a:rPr lang="en-US" altLang="zh-CN" dirty="0"/>
              <a:t>U</a:t>
            </a:r>
            <a:r>
              <a:rPr lang="zh-CN" altLang="en-US" dirty="0"/>
              <a:t>的置信区间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latin typeface="+mj-lt"/>
                  </a:rPr>
                  <a:t>以知某种油漆的干燥时间X</a:t>
                </a:r>
                <a:r>
                  <a:rPr lang="zh-CN" altLang="en-US" dirty="0">
                    <a:latin typeface="+mj-lt"/>
                  </a:rPr>
                  <a:t>（单位：小时）服从正态分布 </a:t>
                </a:r>
                <a:r>
                  <a:rPr lang="en-US" altLang="zh-CN" dirty="0">
                    <a:latin typeface="+mj-lt"/>
                  </a:rPr>
                  <a:t>X</a:t>
                </a:r>
                <a:r>
                  <a:rPr lang="zh-CN" altLang="en-US" dirty="0">
                    <a:latin typeface="+mj-lt"/>
                  </a:rPr>
                  <a:t>～</a:t>
                </a:r>
                <a:r>
                  <a:rPr lang="en-US" altLang="zh-CN" dirty="0">
                    <a:latin typeface="+mj-lt"/>
                  </a:rPr>
                  <a:t>N(u,1),</a:t>
                </a:r>
                <a:r>
                  <a:rPr lang="zh-CN" altLang="en-US" dirty="0">
                    <a:latin typeface="+mj-lt"/>
                  </a:rPr>
                  <a:t>其中</a:t>
                </a:r>
                <a:r>
                  <a:rPr lang="en-US" altLang="zh-CN" dirty="0">
                    <a:latin typeface="+mj-lt"/>
                  </a:rPr>
                  <a:t>u</a:t>
                </a:r>
                <a:r>
                  <a:rPr lang="zh-CN" altLang="en-US" dirty="0">
                    <a:latin typeface="+mj-lt"/>
                  </a:rPr>
                  <a:t>未知，现在抽取</a:t>
                </a:r>
                <a:r>
                  <a:rPr lang="en-US" altLang="zh-CN" dirty="0">
                    <a:latin typeface="+mj-lt"/>
                  </a:rPr>
                  <a:t>25</a:t>
                </a:r>
                <a:r>
                  <a:rPr lang="zh-CN" altLang="en-US" dirty="0">
                    <a:latin typeface="+mj-lt"/>
                  </a:rPr>
                  <a:t>个样品做实验，得数据后计算得：</a:t>
                </a:r>
                <a:endParaRPr lang="en-US" altLang="zh-CN" dirty="0">
                  <a:latin typeface="+mj-lt"/>
                </a:endParaRPr>
              </a:p>
              <a:p>
                <a:pPr marL="0" indent="0" algn="ctr">
                  <a:buNone/>
                </a:pPr>
                <a:r>
                  <a:rPr lang="zh-CN" altLang="en-US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zh-CN" alt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altLang="zh-CN" i="1"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acc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nary>
                  </m:oMath>
                </a14:m>
                <a:endParaRPr lang="en-US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+mj-lt"/>
                  </a:rPr>
                  <a:t>取</a:t>
                </a:r>
                <a:r>
                  <a:rPr lang="zh-CN" altLang="en-US" dirty="0">
                    <a:latin typeface="+mj-lt"/>
                  </a:rPr>
                  <a:t> </a:t>
                </a:r>
                <a:r>
                  <a:rPr lang="en-US" dirty="0">
                    <a:latin typeface="+mj-lt"/>
                  </a:rPr>
                  <a:t>a=0.05(1-a=0.95),</a:t>
                </a:r>
                <a:r>
                  <a:rPr lang="zh-CN" altLang="en-US" dirty="0">
                    <a:latin typeface="+mj-lt"/>
                  </a:rPr>
                  <a:t> </a:t>
                </a:r>
                <a:r>
                  <a:rPr lang="en-US" dirty="0">
                    <a:latin typeface="+mj-lt"/>
                  </a:rPr>
                  <a:t>求</a:t>
                </a:r>
                <a:r>
                  <a:rPr lang="zh-CN" altLang="en-US" dirty="0">
                    <a:latin typeface="+mj-lt"/>
                  </a:rPr>
                  <a:t> </a:t>
                </a:r>
                <a:r>
                  <a:rPr lang="en-US" dirty="0">
                    <a:latin typeface="+mj-lt"/>
                  </a:rPr>
                  <a:t>u</a:t>
                </a:r>
                <a:r>
                  <a:rPr lang="zh-CN" altLang="en-US" dirty="0">
                    <a:latin typeface="+mj-lt"/>
                  </a:rPr>
                  <a:t> </a:t>
                </a:r>
                <a:r>
                  <a:rPr lang="en-US" dirty="0">
                    <a:latin typeface="+mj-lt"/>
                  </a:rPr>
                  <a:t>的</a:t>
                </a:r>
                <a:r>
                  <a:rPr lang="zh-CN" altLang="en-US" dirty="0">
                    <a:latin typeface="+mj-lt"/>
                  </a:rPr>
                  <a:t>置信区间。</a:t>
                </a:r>
                <a:endParaRPr lang="en-US" altLang="zh-CN" dirty="0">
                  <a:latin typeface="+mj-lt"/>
                </a:endParaRPr>
              </a:p>
              <a:p>
                <a:pPr marL="0" indent="0">
                  <a:buNone/>
                </a:pPr>
                <a:endParaRPr lang="en-US" dirty="0">
                  <a:latin typeface="Yu Gothic" panose="020B0400000000000000" pitchFamily="34" charset="-128"/>
                  <a:ea typeface="Yu Gothic" panose="020B0400000000000000" pitchFamily="34" charset="-128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Yu Gothic" panose="020B0400000000000000" pitchFamily="34" charset="-128"/>
                    <a:ea typeface="Yu Gothic" panose="020B0400000000000000" pitchFamily="34" charset="-128"/>
                  </a:rPr>
                  <a:t>解</a:t>
                </a:r>
                <a:r>
                  <a:rPr lang="zh-CN" altLang="en-US" dirty="0">
                    <a:latin typeface="Yu Gothic" panose="020B0400000000000000" pitchFamily="34" charset="-128"/>
                    <a:ea typeface="Yu Gothic" panose="020B0400000000000000" pitchFamily="34" charset="-128"/>
                  </a:rPr>
                  <a:t>： </a:t>
                </a:r>
                <a:r>
                  <a:rPr lang="zh-CN" altLang="en-US" dirty="0">
                    <a:latin typeface="+mj-lt"/>
                    <a:ea typeface="Yu Gothic" panose="020B0400000000000000" pitchFamily="34" charset="-128"/>
                  </a:rPr>
                  <a:t> 查表得</a:t>
                </a:r>
                <a:r>
                  <a:rPr lang="en-US" altLang="zh-CN" dirty="0">
                    <a:latin typeface="+mj-lt"/>
                    <a:ea typeface="Yu Gothic" panose="020B0400000000000000" pitchFamily="34" charset="-128"/>
                  </a:rPr>
                  <a:t>Z</a:t>
                </a:r>
                <a:r>
                  <a:rPr lang="zh-CN" altLang="en-US" dirty="0">
                    <a:latin typeface="+mj-lt"/>
                    <a:ea typeface="Yu Gothic" panose="020B0400000000000000" pitchFamily="34" charset="-128"/>
                  </a:rPr>
                  <a:t> </a:t>
                </a:r>
                <a:r>
                  <a:rPr lang="en-US" altLang="zh-CN" dirty="0">
                    <a:latin typeface="+mj-lt"/>
                    <a:ea typeface="Yu Gothic" panose="020B0400000000000000" pitchFamily="34" charset="-128"/>
                  </a:rPr>
                  <a:t>=</a:t>
                </a:r>
                <a:r>
                  <a:rPr lang="zh-CN" altLang="en-US" dirty="0">
                    <a:latin typeface="+mj-lt"/>
                    <a:ea typeface="Yu Gothic" panose="020B0400000000000000" pitchFamily="34" charset="-128"/>
                  </a:rPr>
                  <a:t> </a:t>
                </a:r>
                <a:r>
                  <a:rPr lang="en-US" altLang="zh-CN" dirty="0">
                    <a:latin typeface="+mj-lt"/>
                    <a:ea typeface="Yu Gothic" panose="020B0400000000000000" pitchFamily="34" charset="-128"/>
                  </a:rPr>
                  <a:t>1.96,</a:t>
                </a:r>
                <a:r>
                  <a:rPr lang="zh-CN" altLang="en-US" dirty="0">
                    <a:latin typeface="+mj-lt"/>
                    <a:ea typeface="Yu Gothic" panose="020B0400000000000000" pitchFamily="34" charset="-128"/>
                  </a:rPr>
                  <a:t>且由题意可知</a:t>
                </a:r>
                <a:r>
                  <a:rPr lang="en-US" altLang="zh-CN" dirty="0">
                    <a:latin typeface="+mj-lt"/>
                    <a:ea typeface="Yu Gothic" panose="020B0400000000000000" pitchFamily="34" charset="-128"/>
                  </a:rPr>
                  <a:t> n = 25, x(bar)=6</a:t>
                </a:r>
                <a:endParaRPr lang="en-US" altLang="zh-CN" dirty="0">
                  <a:latin typeface="+mj-lt"/>
                  <a:ea typeface="Yu Gothic" panose="020B0400000000000000" pitchFamily="34" charset="-128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+mj-lt"/>
                    <a:ea typeface="Yu Gothic" panose="020B0400000000000000" pitchFamily="34" charset="-128"/>
                  </a:rPr>
                  <a:t>       </a:t>
                </a:r>
                <a:r>
                  <a:rPr lang="en-US" dirty="0" err="1">
                    <a:latin typeface="+mj-lt"/>
                    <a:ea typeface="Yu Gothic" panose="020B0400000000000000" pitchFamily="34" charset="-128"/>
                  </a:rPr>
                  <a:t>带入公式得</a:t>
                </a:r>
                <a:r>
                  <a:rPr lang="zh-CN" altLang="en-US" dirty="0">
                    <a:latin typeface="+mj-lt"/>
                    <a:ea typeface="Yu Gothic" panose="020B0400000000000000" pitchFamily="34" charset="-128"/>
                  </a:rPr>
                  <a:t> </a:t>
                </a:r>
                <a:r>
                  <a:rPr lang="en-US" altLang="zh-CN" dirty="0">
                    <a:latin typeface="+mj-lt"/>
                    <a:ea typeface="Yu Gothic" panose="020B0400000000000000" pitchFamily="34" charset="-128"/>
                  </a:rPr>
                  <a:t>[6</a:t>
                </a:r>
                <a:r>
                  <a:rPr lang="zh-CN" altLang="en-US" dirty="0">
                    <a:latin typeface="+mj-lt"/>
                    <a:ea typeface="Yu Gothic" panose="020B0400000000000000" pitchFamily="34" charset="-128"/>
                  </a:rPr>
                  <a:t> </a:t>
                </a:r>
                <a:r>
                  <a:rPr lang="en-US" altLang="zh-CN" dirty="0">
                    <a:latin typeface="+mj-lt"/>
                    <a:ea typeface="Yu Gothic" panose="020B0400000000000000" pitchFamily="34" charset="-128"/>
                  </a:rPr>
                  <a:t>+-</a:t>
                </a:r>
                <a:r>
                  <a:rPr lang="zh-CN" altLang="en-US" dirty="0">
                    <a:latin typeface="+mj-lt"/>
                    <a:ea typeface="Yu Gothic" panose="020B0400000000000000" pitchFamily="34" charset="-128"/>
                  </a:rPr>
                  <a:t> </a:t>
                </a:r>
                <a:r>
                  <a:rPr lang="en-US" altLang="zh-CN" dirty="0">
                    <a:latin typeface="+mj-lt"/>
                    <a:ea typeface="Yu Gothic" panose="020B0400000000000000" pitchFamily="34" charset="-128"/>
                  </a:rPr>
                  <a:t>1/5</a:t>
                </a:r>
                <a:r>
                  <a:rPr lang="zh-CN" altLang="en-US" dirty="0">
                    <a:latin typeface="+mj-lt"/>
                    <a:ea typeface="Yu Gothic" panose="020B0400000000000000" pitchFamily="34" charset="-128"/>
                  </a:rPr>
                  <a:t> </a:t>
                </a:r>
                <a:r>
                  <a:rPr lang="en-US" altLang="zh-CN" dirty="0">
                    <a:latin typeface="+mj-lt"/>
                    <a:ea typeface="Yu Gothic" panose="020B0400000000000000" pitchFamily="34" charset="-128"/>
                  </a:rPr>
                  <a:t>·1.96]=</a:t>
                </a:r>
                <a:r>
                  <a:rPr lang="zh-CN" altLang="en-US" dirty="0">
                    <a:latin typeface="+mj-lt"/>
                    <a:ea typeface="Yu Gothic" panose="020B0400000000000000" pitchFamily="34" charset="-128"/>
                  </a:rPr>
                  <a:t> </a:t>
                </a:r>
                <a:r>
                  <a:rPr lang="en-US" altLang="zh-CN" dirty="0">
                    <a:latin typeface="+mj-lt"/>
                    <a:ea typeface="Yu Gothic" panose="020B0400000000000000" pitchFamily="34" charset="-128"/>
                  </a:rPr>
                  <a:t>[5.608</a:t>
                </a:r>
                <a:r>
                  <a:rPr lang="zh-CN" altLang="en-US" dirty="0">
                    <a:latin typeface="+mj-lt"/>
                    <a:ea typeface="Yu Gothic" panose="020B0400000000000000" pitchFamily="34" charset="-128"/>
                  </a:rPr>
                  <a:t> </a:t>
                </a:r>
                <a:r>
                  <a:rPr lang="en-US" altLang="zh-CN" dirty="0">
                    <a:latin typeface="+mj-lt"/>
                    <a:ea typeface="Yu Gothic" panose="020B0400000000000000" pitchFamily="34" charset="-128"/>
                  </a:rPr>
                  <a:t>, 6.392].</a:t>
                </a:r>
                <a:endParaRPr lang="en-US" dirty="0">
                  <a:latin typeface="Yu Gothic" panose="020B0400000000000000" pitchFamily="34" charset="-128"/>
                  <a:ea typeface="Yu Gothic" panose="020B0400000000000000" pitchFamily="34" charset="-128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1"/>
                <a:stretch>
                  <a:fillRect b="7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计算</a:t>
            </a:r>
            <a:r>
              <a:rPr lang="en-US" altLang="zh-CN" dirty="0"/>
              <a:t>2</a:t>
            </a:r>
            <a:r>
              <a:rPr lang="zh-CN" altLang="en-US" dirty="0"/>
              <a:t> </a:t>
            </a:r>
            <a:r>
              <a:rPr lang="en-US" altLang="zh-CN" dirty="0"/>
              <a:t>---</a:t>
            </a:r>
            <a:r>
              <a:rPr lang="zh-CN" altLang="en-US" dirty="0"/>
              <a:t> 未知</a:t>
            </a:r>
            <a:r>
              <a:rPr lang="en-US" altLang="zh-CN" dirty="0"/>
              <a:t>sigma</a:t>
            </a:r>
            <a:r>
              <a:rPr lang="zh-CN" altLang="en-US" dirty="0"/>
              <a:t>，求</a:t>
            </a:r>
            <a:r>
              <a:rPr lang="en-US" altLang="zh-CN" dirty="0"/>
              <a:t>U</a:t>
            </a:r>
            <a:r>
              <a:rPr lang="zh-CN" altLang="en-US" dirty="0"/>
              <a:t>的置信区间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68867" y="1748407"/>
                <a:ext cx="10515600" cy="4307025"/>
              </a:xfrm>
            </p:spPr>
            <p:txBody>
              <a:bodyPr/>
              <a:lstStyle/>
              <a:p>
                <a:r>
                  <a:rPr lang="en-US" dirty="0">
                    <a:latin typeface="+mj-lt"/>
                  </a:rPr>
                  <a:t>用样本方差代替总体方差:s</a:t>
                </a:r>
                <a:r>
                  <a:rPr lang="en-US" baseline="30000" dirty="0">
                    <a:latin typeface="+mj-lt"/>
                  </a:rPr>
                  <a:t>2 </a:t>
                </a:r>
                <a:r>
                  <a:rPr lang="en-US" dirty="0">
                    <a:latin typeface="+mj-lt"/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+mj-lt"/>
                  </a:rPr>
                  <a:t>引入变量 t  =                           服从 </a:t>
                </a:r>
                <a:endParaRPr lang="en-US" dirty="0">
                  <a:latin typeface="+mj-lt"/>
                </a:endParaRPr>
              </a:p>
              <a:p>
                <a:pPr marL="0" indent="0">
                  <a:buNone/>
                </a:pPr>
                <a:endParaRPr lang="en-US" dirty="0">
                  <a:latin typeface="+mj-lt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8867" y="1748407"/>
                <a:ext cx="10515600" cy="4307025"/>
              </a:xfrm>
              <a:blipFill rotWithShape="1">
                <a:blip r:embed="rId1"/>
                <a:stretch>
                  <a:fillRect l="-2" t="-1554" r="2" b="2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105" y="2265477"/>
            <a:ext cx="1774190" cy="62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3264"/>
            <a:ext cx="131318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>
            <a:lvl1pPr indent="279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90204" pitchFamily="34" charset="0"/>
              </a:defRPr>
            </a:lvl9pPr>
          </a:lstStyle>
          <a:p>
            <a:pPr marL="0" marR="0" lvl="0" indent="279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90204" pitchFamily="34" charset="0"/>
              </a:rPr>
              <a:t>                       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90204" pitchFamily="34" charset="0"/>
            </a:endParaRPr>
          </a:p>
        </p:txBody>
      </p:sp>
      <p:pic>
        <p:nvPicPr>
          <p:cNvPr id="1031" name="Picture 7" descr="\nu =n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628" y="2720158"/>
            <a:ext cx="952500" cy="1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46710"/>
            <a:ext cx="10515600" cy="1325563"/>
          </a:xfrm>
        </p:spPr>
        <p:txBody>
          <a:bodyPr/>
          <a:lstStyle/>
          <a:p>
            <a:r>
              <a:rPr lang="en-US" dirty="0"/>
              <a:t>点估计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i="1" dirty="0"/>
              <a:t>x(bar)</a:t>
            </a:r>
            <a:r>
              <a:rPr lang="en-US" dirty="0"/>
              <a:t>：</a:t>
            </a:r>
            <a:r>
              <a:rPr lang="zh-CN" altLang="en-US" dirty="0"/>
              <a:t>样本均值</a:t>
            </a:r>
            <a:r>
              <a:rPr lang="en-US" altLang="zh-CN" dirty="0"/>
              <a:t> </a:t>
            </a:r>
            <a:endParaRPr lang="en-US" altLang="zh-CN" dirty="0"/>
          </a:p>
          <a:p>
            <a:pPr marL="0" indent="0">
              <a:buNone/>
            </a:pPr>
            <a:r>
              <a:rPr lang="en-US" dirty="0" err="1"/>
              <a:t>U:总体均值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V:总体均值的点估计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均值的点估计</a:t>
            </a:r>
            <a:r>
              <a:rPr lang="zh-CN" altLang="en-US" dirty="0"/>
              <a:t>：</a:t>
            </a:r>
            <a:r>
              <a:rPr lang="en-US" altLang="zh-CN" dirty="0"/>
              <a:t>v=x(bar)</a:t>
            </a:r>
            <a:endParaRPr lang="en-US" altLang="zh-CN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baseline="30000" dirty="0"/>
              <a:t>2</a:t>
            </a:r>
            <a:r>
              <a:rPr lang="en-US" dirty="0"/>
              <a:t>:样本方差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Sigma</a:t>
            </a:r>
            <a:r>
              <a:rPr lang="en-US" altLang="zh-CN" baseline="30000" dirty="0"/>
              <a:t>2</a:t>
            </a:r>
            <a:r>
              <a:rPr lang="en-US" altLang="zh-CN" dirty="0"/>
              <a:t>:</a:t>
            </a:r>
            <a:r>
              <a:rPr lang="zh-CN" altLang="en-US" dirty="0"/>
              <a:t>总体方差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S*:</a:t>
            </a:r>
            <a:r>
              <a:rPr lang="zh-CN" altLang="en-US" dirty="0"/>
              <a:t>总体方差的点估计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方差的点估计（用样本数据估计总体方差）：</a:t>
            </a:r>
            <a:r>
              <a:rPr lang="en-US" altLang="zh-CN" dirty="0"/>
              <a:t>s*=s</a:t>
            </a:r>
            <a:r>
              <a:rPr lang="en-US" altLang="zh-CN" baseline="30000" dirty="0"/>
              <a:t>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72239" y="474133"/>
            <a:ext cx="4914900" cy="3436761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577850" y="1304290"/>
            <a:ext cx="43218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用样本统计量直接作为总体参数的估计值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22400" y="2132277"/>
            <a:ext cx="9347200" cy="3467100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53256"/>
            <a:ext cx="9105900" cy="7493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计算</a:t>
            </a:r>
            <a:r>
              <a:rPr lang="en-US" altLang="zh-CN" dirty="0"/>
              <a:t>1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>
                    <a:latin typeface="+mj-lt"/>
                  </a:rPr>
                  <a:t>已知幼儿身高</a:t>
                </a:r>
                <a:r>
                  <a:rPr lang="zh-CN" altLang="en-US" dirty="0">
                    <a:latin typeface="+mj-lt"/>
                  </a:rPr>
                  <a:t> </a:t>
                </a:r>
                <a:r>
                  <a:rPr lang="en-US" dirty="0">
                    <a:latin typeface="+mj-lt"/>
                  </a:rPr>
                  <a:t>X</a:t>
                </a:r>
                <a:r>
                  <a:rPr lang="zh-CN" altLang="en-US" dirty="0">
                    <a:latin typeface="+mj-lt"/>
                  </a:rPr>
                  <a:t> ～</a:t>
                </a:r>
                <a:r>
                  <a:rPr lang="en-US" altLang="zh-CN" dirty="0">
                    <a:latin typeface="+mj-lt"/>
                  </a:rPr>
                  <a:t>N</a:t>
                </a:r>
                <a:r>
                  <a:rPr lang="zh-CN" altLang="en-US" dirty="0">
                    <a:latin typeface="+mj-lt"/>
                  </a:rPr>
                  <a:t>（</a:t>
                </a:r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zh-CN" altLang="en-US" dirty="0">
                    <a:latin typeface="+mj-lt"/>
                  </a:rPr>
                  <a:t>𝜎</a:t>
                </a:r>
                <a:r>
                  <a:rPr lang="en-US" altLang="zh-CN" baseline="30000" dirty="0">
                    <a:latin typeface="+mj-lt"/>
                  </a:rPr>
                  <a:t>2</a:t>
                </a:r>
                <a:r>
                  <a:rPr lang="zh-CN" altLang="en-US" dirty="0">
                    <a:latin typeface="+mj-lt"/>
                  </a:rPr>
                  <a:t>）现从</a:t>
                </a:r>
                <a:r>
                  <a:rPr lang="en-US" altLang="zh-CN" dirty="0">
                    <a:latin typeface="+mj-lt"/>
                  </a:rPr>
                  <a:t>5</a:t>
                </a:r>
                <a:r>
                  <a:rPr lang="zh-CN" altLang="en-US" dirty="0">
                    <a:latin typeface="+mj-lt"/>
                  </a:rPr>
                  <a:t>～</a:t>
                </a:r>
                <a:r>
                  <a:rPr lang="en-US" altLang="zh-CN" dirty="0">
                    <a:latin typeface="+mj-lt"/>
                  </a:rPr>
                  <a:t>6</a:t>
                </a:r>
                <a:r>
                  <a:rPr lang="zh-CN" altLang="en-US" dirty="0">
                    <a:latin typeface="+mj-lt"/>
                  </a:rPr>
                  <a:t>岁的幼儿中随机地抽查了</a:t>
                </a:r>
                <a:r>
                  <a:rPr lang="en-US" altLang="zh-CN" dirty="0">
                    <a:latin typeface="+mj-lt"/>
                  </a:rPr>
                  <a:t>9</a:t>
                </a:r>
                <a:r>
                  <a:rPr lang="zh-CN" altLang="en-US" dirty="0">
                    <a:latin typeface="+mj-lt"/>
                  </a:rPr>
                  <a:t>人，其高度分别为： </a:t>
                </a:r>
                <a:r>
                  <a:rPr lang="en-US" altLang="zh-CN" dirty="0">
                    <a:latin typeface="+mj-lt"/>
                  </a:rPr>
                  <a:t>115</a:t>
                </a:r>
                <a:r>
                  <a:rPr lang="zh-CN" altLang="en-US" dirty="0">
                    <a:latin typeface="+mj-lt"/>
                  </a:rPr>
                  <a:t>，</a:t>
                </a:r>
                <a:r>
                  <a:rPr lang="en-US" altLang="zh-CN" dirty="0">
                    <a:latin typeface="+mj-lt"/>
                  </a:rPr>
                  <a:t>120</a:t>
                </a:r>
                <a:r>
                  <a:rPr lang="zh-CN" altLang="en-US" dirty="0">
                    <a:latin typeface="+mj-lt"/>
                  </a:rPr>
                  <a:t>， </a:t>
                </a:r>
                <a:r>
                  <a:rPr lang="en-US" altLang="zh-CN" dirty="0">
                    <a:latin typeface="+mj-lt"/>
                  </a:rPr>
                  <a:t>131</a:t>
                </a:r>
                <a:r>
                  <a:rPr lang="zh-CN" altLang="en-US" dirty="0">
                    <a:latin typeface="+mj-lt"/>
                  </a:rPr>
                  <a:t>，</a:t>
                </a:r>
                <a:r>
                  <a:rPr lang="en-US" altLang="zh-CN" dirty="0">
                    <a:latin typeface="+mj-lt"/>
                  </a:rPr>
                  <a:t>115</a:t>
                </a:r>
                <a:r>
                  <a:rPr lang="zh-CN" altLang="en-US" dirty="0">
                    <a:latin typeface="+mj-lt"/>
                  </a:rPr>
                  <a:t>，</a:t>
                </a:r>
                <a:r>
                  <a:rPr lang="en-US" altLang="zh-CN" dirty="0">
                    <a:latin typeface="+mj-lt"/>
                  </a:rPr>
                  <a:t>109</a:t>
                </a:r>
                <a:r>
                  <a:rPr lang="zh-CN" altLang="en-US" dirty="0">
                    <a:latin typeface="+mj-lt"/>
                  </a:rPr>
                  <a:t>，</a:t>
                </a:r>
                <a:r>
                  <a:rPr lang="en-US" altLang="zh-CN" dirty="0">
                    <a:latin typeface="+mj-lt"/>
                  </a:rPr>
                  <a:t>115</a:t>
                </a:r>
                <a:r>
                  <a:rPr lang="zh-CN" altLang="en-US" dirty="0">
                    <a:latin typeface="+mj-lt"/>
                  </a:rPr>
                  <a:t>，</a:t>
                </a:r>
                <a:r>
                  <a:rPr lang="en-US" altLang="zh-CN" dirty="0">
                    <a:latin typeface="+mj-lt"/>
                  </a:rPr>
                  <a:t>115</a:t>
                </a:r>
                <a:r>
                  <a:rPr lang="zh-CN" altLang="en-US" dirty="0">
                    <a:latin typeface="+mj-lt"/>
                  </a:rPr>
                  <a:t>，</a:t>
                </a:r>
                <a:r>
                  <a:rPr lang="en-US" altLang="zh-CN" dirty="0">
                    <a:latin typeface="+mj-lt"/>
                  </a:rPr>
                  <a:t>105</a:t>
                </a:r>
                <a:r>
                  <a:rPr lang="zh-CN" altLang="en-US" dirty="0">
                    <a:latin typeface="+mj-lt"/>
                  </a:rPr>
                  <a:t>，</a:t>
                </a:r>
                <a:r>
                  <a:rPr lang="en-US" altLang="zh-CN" dirty="0">
                    <a:latin typeface="+mj-lt"/>
                  </a:rPr>
                  <a:t>110cm; </a:t>
                </a:r>
                <a:r>
                  <a:rPr lang="zh-CN" altLang="en-US" dirty="0">
                    <a:latin typeface="+mj-lt"/>
                  </a:rPr>
                  <a:t>假设标准差</a:t>
                </a:r>
                <a:r>
                  <a:rPr lang="en-US" altLang="zh-CN" dirty="0">
                    <a:latin typeface="+mj-lt"/>
                  </a:rPr>
                  <a:t>sigma_{0} =7 ,</a:t>
                </a:r>
                <a:r>
                  <a:rPr lang="zh-CN" altLang="en-US" dirty="0">
                    <a:latin typeface="+mj-lt"/>
                  </a:rPr>
                  <a:t>置信度为 </a:t>
                </a:r>
                <a:r>
                  <a:rPr lang="en-US" altLang="zh-CN" dirty="0">
                    <a:latin typeface="+mj-lt"/>
                  </a:rPr>
                  <a:t>95%</a:t>
                </a:r>
                <a:r>
                  <a:rPr lang="zh-CN" altLang="en-US" dirty="0">
                    <a:latin typeface="+mj-lt"/>
                  </a:rPr>
                  <a:t>；试求总体均值</a:t>
                </a:r>
                <a:r>
                  <a:rPr lang="en-US" altLang="zh-CN" dirty="0">
                    <a:latin typeface="+mj-lt"/>
                  </a:rPr>
                  <a:t>u</a:t>
                </a:r>
                <a:r>
                  <a:rPr lang="zh-CN" altLang="en-US" dirty="0">
                    <a:latin typeface="+mj-lt"/>
                  </a:rPr>
                  <a:t>的置信区间。</a:t>
                </a:r>
                <a:endParaRPr lang="en-US" altLang="zh-CN" dirty="0">
                  <a:latin typeface="+mj-lt"/>
                </a:endParaRPr>
              </a:p>
              <a:p>
                <a:endParaRPr lang="en-US" dirty="0">
                  <a:latin typeface="+mj-lt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1"/>
                <a:stretch>
                  <a:fillRect t="-1795" b="7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1110</Words>
  <Application>WPS Writer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30" baseType="lpstr">
      <vt:lpstr>Arial</vt:lpstr>
      <vt:lpstr>SimSun</vt:lpstr>
      <vt:lpstr>Wingdings</vt:lpstr>
      <vt:lpstr>Cambria Math</vt:lpstr>
      <vt:lpstr>Yu Gothic</vt:lpstr>
      <vt:lpstr>Hiragino Sans GB</vt:lpstr>
      <vt:lpstr>Calibri Light</vt:lpstr>
      <vt:lpstr>Helvetica Neue</vt:lpstr>
      <vt:lpstr>SimSun</vt:lpstr>
      <vt:lpstr>HYShuSongErKW</vt:lpstr>
      <vt:lpstr>Calibri</vt:lpstr>
      <vt:lpstr>微软雅黑</vt:lpstr>
      <vt:lpstr>HYQiHeiKW</vt:lpstr>
      <vt:lpstr>Arial Unicode MS</vt:lpstr>
      <vt:lpstr>等线</vt:lpstr>
      <vt:lpstr>HYZhongDengXianKW</vt:lpstr>
      <vt:lpstr>等线 Light</vt:lpstr>
      <vt:lpstr>BatangChe</vt:lpstr>
      <vt:lpstr>PingFang SC</vt:lpstr>
      <vt:lpstr>Cambria</vt:lpstr>
      <vt:lpstr>Office Theme</vt:lpstr>
      <vt:lpstr>置信区间的定义与计算</vt:lpstr>
      <vt:lpstr>定义</vt:lpstr>
      <vt:lpstr>PowerPoint 演示文稿</vt:lpstr>
      <vt:lpstr>PowerPoint 演示文稿</vt:lpstr>
      <vt:lpstr>计算1 ---- 已知总体方差求U的置信区间</vt:lpstr>
      <vt:lpstr>计算2 --- 未知sigma，求U的置信区间</vt:lpstr>
      <vt:lpstr>点估计</vt:lpstr>
      <vt:lpstr>PowerPoint 演示文稿</vt:lpstr>
      <vt:lpstr>计算1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置信区间的定义与计算</dc:title>
  <dc:creator>y z</dc:creator>
  <cp:lastModifiedBy>yangzhao</cp:lastModifiedBy>
  <cp:revision>15</cp:revision>
  <dcterms:created xsi:type="dcterms:W3CDTF">2020-10-14T02:23:25Z</dcterms:created>
  <dcterms:modified xsi:type="dcterms:W3CDTF">2020-10-14T02:23:25Z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1033-1.7.0.2619</vt:lpwstr>
  </property>
</Properties>
</file>