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153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305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45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61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5763" algn="l" defTabSz="914305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2915" algn="l" defTabSz="914305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068" algn="l" defTabSz="914305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220" algn="l" defTabSz="914305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2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4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037" y="48125"/>
            <a:ext cx="800100" cy="128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4165600" y="5283236"/>
            <a:ext cx="3860800" cy="40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5" rIns="91430" bIns="45715">
            <a:spAutoFit/>
          </a:bodyPr>
          <a:lstStyle/>
          <a:p>
            <a:pPr algn="ctr">
              <a:defRPr/>
            </a:pPr>
            <a:r>
              <a:rPr lang="en-GB" sz="2000" noProof="0" dirty="0">
                <a:latin typeface="Calibri" pitchFamily="34" charset="0"/>
              </a:rPr>
              <a:t>Andr</a:t>
            </a:r>
            <a:r>
              <a:rPr lang="en-GB" sz="2000" noProof="0" dirty="0">
                <a:latin typeface="Calibri" pitchFamily="34" charset="0"/>
                <a:cs typeface="Tahoma" pitchFamily="34" charset="0"/>
              </a:rPr>
              <a:t>é </a:t>
            </a:r>
            <a:r>
              <a:rPr lang="en-GB" sz="2000" noProof="0" dirty="0" smtClean="0">
                <a:latin typeface="Calibri" pitchFamily="34" charset="0"/>
                <a:cs typeface="Tahoma" pitchFamily="34" charset="0"/>
              </a:rPr>
              <a:t>Augustinus</a:t>
            </a:r>
            <a:endParaRPr lang="en-GB" sz="2000" noProof="0" dirty="0">
              <a:latin typeface="Calibri" pitchFamily="34" charset="0"/>
              <a:cs typeface="Tahoma" pitchFamily="34" charset="0"/>
            </a:endParaRPr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200" y="1828800"/>
            <a:ext cx="117856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3200" y="3886201"/>
            <a:ext cx="11785600" cy="1331937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i="1"/>
            </a:lvl1pPr>
          </a:lstStyle>
          <a:p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3856537" y="6324600"/>
            <a:ext cx="4430244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877056" y="5656293"/>
            <a:ext cx="4413504" cy="457200"/>
          </a:xfrm>
          <a:ln/>
        </p:spPr>
        <p:txBody>
          <a:bodyPr/>
          <a:lstStyle>
            <a:lvl1pPr algn="ctr">
              <a:defRPr sz="2000">
                <a:latin typeface="Calibri" pitchFamily="34" charset="0"/>
              </a:defRPr>
            </a:lvl1pPr>
          </a:lstStyle>
          <a:p>
            <a:fld id="{2868972F-9BAD-463E-A0E7-44C41C318706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12" name="Rectangle 11"/>
          <p:cNvSpPr/>
          <p:nvPr/>
        </p:nvSpPr>
        <p:spPr bwMode="auto">
          <a:xfrm>
            <a:off x="255957" y="1252087"/>
            <a:ext cx="11732843" cy="45719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30000">
                <a:srgbClr val="FF0000"/>
              </a:gs>
              <a:gs pos="50000">
                <a:srgbClr val="FFC000"/>
              </a:gs>
              <a:gs pos="70000">
                <a:srgbClr val="FF0000"/>
              </a:gs>
              <a:gs pos="100000">
                <a:srgbClr val="C00000"/>
              </a:gs>
            </a:gsLst>
            <a:lin ang="0" scaled="1"/>
            <a:tileRect/>
          </a:gra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604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68972F-9BAD-463E-A0E7-44C41C318706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2EF1B-A632-49D3-8111-4B95BD831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603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1" y="457200"/>
            <a:ext cx="29464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457200"/>
            <a:ext cx="8636000" cy="6019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68972F-9BAD-463E-A0E7-44C41C318706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2EF1B-A632-49D3-8111-4B95BD831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89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1353873" y="6400800"/>
            <a:ext cx="634928" cy="457200"/>
          </a:xfrm>
          <a:ln/>
        </p:spPr>
        <p:txBody>
          <a:bodyPr/>
          <a:lstStyle>
            <a:lvl1pPr>
              <a:defRPr/>
            </a:lvl1pPr>
          </a:lstStyle>
          <a:p>
            <a:fld id="{4162EF1B-A632-49D3-8111-4B95BD831BAD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8940800" y="6324600"/>
            <a:ext cx="2540000" cy="457200"/>
          </a:xfrm>
          <a:ln/>
        </p:spPr>
        <p:txBody>
          <a:bodyPr/>
          <a:lstStyle>
            <a:lvl1pPr>
              <a:defRPr/>
            </a:lvl1pPr>
          </a:lstStyle>
          <a:p>
            <a:fld id="{2868972F-9BAD-463E-A0E7-44C41C318706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74800" y="168247"/>
            <a:ext cx="10617200" cy="107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25653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3" indent="0">
              <a:buNone/>
              <a:defRPr sz="1800"/>
            </a:lvl2pPr>
            <a:lvl3pPr marL="914305" indent="0">
              <a:buNone/>
              <a:defRPr sz="1600"/>
            </a:lvl3pPr>
            <a:lvl4pPr marL="1371458" indent="0">
              <a:buNone/>
              <a:defRPr sz="1400"/>
            </a:lvl4pPr>
            <a:lvl5pPr marL="1828610" indent="0">
              <a:buNone/>
              <a:defRPr sz="1400"/>
            </a:lvl5pPr>
            <a:lvl6pPr marL="2285763" indent="0">
              <a:buNone/>
              <a:defRPr sz="1400"/>
            </a:lvl6pPr>
            <a:lvl7pPr marL="2742915" indent="0">
              <a:buNone/>
              <a:defRPr sz="1400"/>
            </a:lvl7pPr>
            <a:lvl8pPr marL="3200068" indent="0">
              <a:buNone/>
              <a:defRPr sz="1400"/>
            </a:lvl8pPr>
            <a:lvl9pPr marL="3657220" indent="0">
              <a:buNone/>
              <a:defRPr sz="1400"/>
            </a:lvl9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68972F-9BAD-463E-A0E7-44C41C318706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2EF1B-A632-49D3-8111-4B95BD831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019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3200" y="1905001"/>
            <a:ext cx="5791200" cy="4572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905001"/>
            <a:ext cx="5791200" cy="4572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68972F-9BAD-463E-A0E7-44C41C318706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2EF1B-A632-49D3-8111-4B95BD831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934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68972F-9BAD-463E-A0E7-44C41C318706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2EF1B-A632-49D3-8111-4B95BD831BAD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74800" y="168247"/>
            <a:ext cx="10617200" cy="107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1730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68972F-9BAD-463E-A0E7-44C41C318706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2EF1B-A632-49D3-8111-4B95BD831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327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68972F-9BAD-463E-A0E7-44C41C318706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2EF1B-A632-49D3-8111-4B95BD831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79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273052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68972F-9BAD-463E-A0E7-44C41C318706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2EF1B-A632-49D3-8111-4B95BD831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42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68972F-9BAD-463E-A0E7-44C41C318706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2EF1B-A632-49D3-8111-4B95BD831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49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4037" y="48125"/>
            <a:ext cx="800100" cy="128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74800" y="168247"/>
            <a:ext cx="10617200" cy="107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3200" y="1457299"/>
            <a:ext cx="11785600" cy="5019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940800" y="63246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Calibri" pitchFamily="34" charset="0"/>
              </a:defRPr>
            </a:lvl1pPr>
          </a:lstStyle>
          <a:p>
            <a:fld id="{2868972F-9BAD-463E-A0E7-44C41C318706}" type="datetimeFigureOut">
              <a:rPr lang="en-GB" smtClean="0"/>
              <a:t>14/10/2020</a:t>
            </a:fld>
            <a:endParaRPr lang="en-GB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05220" y="6324600"/>
            <a:ext cx="437729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4880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folHlink"/>
                </a:solidFill>
                <a:latin typeface="Calibri" pitchFamily="34" charset="0"/>
              </a:defRPr>
            </a:lvl1pPr>
          </a:lstStyle>
          <a:p>
            <a:fld id="{4162EF1B-A632-49D3-8111-4B95BD831BAD}" type="slidenum">
              <a:rPr lang="en-GB" smtClean="0"/>
              <a:t>‹#›</a:t>
            </a:fld>
            <a:endParaRPr lang="en-GB"/>
          </a:p>
        </p:txBody>
      </p:sp>
      <p:sp>
        <p:nvSpPr>
          <p:cNvPr id="56329" name="Text Box 9"/>
          <p:cNvSpPr txBox="1">
            <a:spLocks noChangeArrowheads="1"/>
          </p:cNvSpPr>
          <p:nvPr/>
        </p:nvSpPr>
        <p:spPr bwMode="auto">
          <a:xfrm>
            <a:off x="427567" y="6477001"/>
            <a:ext cx="1471473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pPr>
              <a:defRPr/>
            </a:pPr>
            <a:r>
              <a:rPr lang="en-GB" sz="1400" i="1" dirty="0">
                <a:solidFill>
                  <a:schemeClr val="folHlink"/>
                </a:solidFill>
                <a:latin typeface="Calibri" pitchFamily="34" charset="0"/>
              </a:rPr>
              <a:t>Andr</a:t>
            </a:r>
            <a:r>
              <a:rPr lang="en-GB" sz="1400" i="1" dirty="0">
                <a:solidFill>
                  <a:schemeClr val="folHlink"/>
                </a:solidFill>
                <a:latin typeface="Calibri" pitchFamily="34" charset="0"/>
                <a:cs typeface="Tahoma" pitchFamily="34" charset="0"/>
              </a:rPr>
              <a:t>é </a:t>
            </a:r>
            <a:r>
              <a:rPr lang="en-GB" sz="1400" i="1" dirty="0" err="1">
                <a:solidFill>
                  <a:schemeClr val="folHlink"/>
                </a:solidFill>
                <a:latin typeface="Calibri" pitchFamily="34" charset="0"/>
                <a:cs typeface="Tahoma" pitchFamily="34" charset="0"/>
              </a:rPr>
              <a:t>Augustinus</a:t>
            </a:r>
            <a:endParaRPr lang="en-GB" sz="1400" i="1" dirty="0">
              <a:solidFill>
                <a:schemeClr val="folHlink"/>
              </a:solidFill>
              <a:latin typeface="Calibri" pitchFamily="34" charset="0"/>
              <a:cs typeface="Tahoma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55957" y="1252087"/>
            <a:ext cx="11732843" cy="45719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30000">
                <a:srgbClr val="FF0000"/>
              </a:gs>
              <a:gs pos="50000">
                <a:srgbClr val="FFC000"/>
              </a:gs>
              <a:gs pos="70000">
                <a:srgbClr val="FF0000"/>
              </a:gs>
              <a:gs pos="100000">
                <a:srgbClr val="C00000"/>
              </a:gs>
            </a:gsLst>
            <a:lin ang="0" scaled="1"/>
            <a:tileRect/>
          </a:gra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221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153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305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458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61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342865" indent="-34286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873" indent="-28572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Calibri" pitchFamily="34" charset="0"/>
        </a:defRPr>
      </a:lvl2pPr>
      <a:lvl3pPr marL="1142882" indent="-228577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1800">
          <a:solidFill>
            <a:schemeClr val="tx1"/>
          </a:solidFill>
          <a:latin typeface="Calibri" pitchFamily="34" charset="0"/>
        </a:defRPr>
      </a:lvl3pPr>
      <a:lvl4pPr marL="1600034" indent="-228577" algn="l" rtl="0" eaLnBrk="1" fontAlgn="base" hangingPunct="1">
        <a:spcBef>
          <a:spcPct val="20000"/>
        </a:spcBef>
        <a:spcAft>
          <a:spcPct val="0"/>
        </a:spcAft>
        <a:buClr>
          <a:srgbClr val="3366FF"/>
        </a:buClr>
        <a:buChar char="•"/>
        <a:defRPr sz="1600">
          <a:solidFill>
            <a:schemeClr val="tx1"/>
          </a:solidFill>
          <a:latin typeface="Calibri" pitchFamily="34" charset="0"/>
        </a:defRPr>
      </a:lvl4pPr>
      <a:lvl5pPr marL="2057187" indent="-228577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Char char="•"/>
        <a:defRPr sz="1600">
          <a:solidFill>
            <a:schemeClr val="tx1"/>
          </a:solidFill>
          <a:latin typeface="Calibri" pitchFamily="34" charset="0"/>
        </a:defRPr>
      </a:lvl5pPr>
      <a:lvl6pPr marL="2514340" indent="-228577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Char char="•"/>
        <a:defRPr>
          <a:solidFill>
            <a:schemeClr val="tx1"/>
          </a:solidFill>
          <a:latin typeface="+mn-lt"/>
        </a:defRPr>
      </a:lvl6pPr>
      <a:lvl7pPr marL="2971492" indent="-228577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Char char="•"/>
        <a:defRPr>
          <a:solidFill>
            <a:schemeClr val="tx1"/>
          </a:solidFill>
          <a:latin typeface="+mn-lt"/>
        </a:defRPr>
      </a:lvl7pPr>
      <a:lvl8pPr marL="3428645" indent="-228577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Char char="•"/>
        <a:defRPr>
          <a:solidFill>
            <a:schemeClr val="tx1"/>
          </a:solidFill>
          <a:latin typeface="+mn-lt"/>
        </a:defRPr>
      </a:lvl8pPr>
      <a:lvl9pPr marL="3885797" indent="-228577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Replace local UPS with Distribution Box </a:t>
            </a:r>
            <a:r>
              <a:rPr lang="en-US" i="1" dirty="0" smtClean="0"/>
              <a:t>(EP-DT)</a:t>
            </a:r>
          </a:p>
          <a:p>
            <a:pPr lvl="1"/>
            <a:r>
              <a:rPr lang="en-US" dirty="0" smtClean="0"/>
              <a:t>Certainly for DSU1 and 2</a:t>
            </a:r>
          </a:p>
          <a:p>
            <a:pPr lvl="1"/>
            <a:r>
              <a:rPr lang="en-US" dirty="0" smtClean="0"/>
              <a:t>To be checked for DSU7 (cavern zone C) and DSU8 (CR5) </a:t>
            </a:r>
          </a:p>
          <a:p>
            <a:pPr lvl="2"/>
            <a:r>
              <a:rPr lang="en-US" dirty="0" smtClean="0"/>
              <a:t>In case the local UPS remains: replace batteries</a:t>
            </a:r>
          </a:p>
          <a:p>
            <a:pPr lvl="1"/>
            <a:r>
              <a:rPr lang="en-US" dirty="0" smtClean="0"/>
              <a:t>Bring secondary power to DSU1 and 2 racks </a:t>
            </a:r>
            <a:r>
              <a:rPr lang="en-US" i="1" dirty="0" smtClean="0"/>
              <a:t>(ALICE)</a:t>
            </a:r>
          </a:p>
          <a:p>
            <a:pPr lvl="1"/>
            <a:r>
              <a:rPr lang="en-US" dirty="0" smtClean="0"/>
              <a:t>Update PLC </a:t>
            </a:r>
            <a:r>
              <a:rPr lang="en-US" dirty="0" err="1" smtClean="0"/>
              <a:t>config</a:t>
            </a:r>
            <a:r>
              <a:rPr lang="en-US" dirty="0" smtClean="0"/>
              <a:t> and </a:t>
            </a:r>
            <a:r>
              <a:rPr lang="en-US" dirty="0" err="1" smtClean="0"/>
              <a:t>WinCC</a:t>
            </a:r>
            <a:r>
              <a:rPr lang="en-US" dirty="0" smtClean="0"/>
              <a:t> (remove UPS monitoring) </a:t>
            </a:r>
            <a:r>
              <a:rPr lang="en-US" i="1" dirty="0" smtClean="0"/>
              <a:t>(BE-ICS)</a:t>
            </a:r>
          </a:p>
          <a:p>
            <a:r>
              <a:rPr lang="en-US" dirty="0" smtClean="0"/>
              <a:t>Proper through connection </a:t>
            </a:r>
            <a:r>
              <a:rPr lang="en-US" dirty="0" err="1" smtClean="0"/>
              <a:t>profibus</a:t>
            </a:r>
            <a:r>
              <a:rPr lang="en-US" dirty="0" smtClean="0"/>
              <a:t> after suppression of DSU3-4-5-6 </a:t>
            </a:r>
            <a:r>
              <a:rPr lang="en-US" i="1" dirty="0" smtClean="0"/>
              <a:t>(EP-DT)</a:t>
            </a:r>
          </a:p>
          <a:p>
            <a:pPr lvl="1"/>
            <a:r>
              <a:rPr lang="en-US" dirty="0" smtClean="0"/>
              <a:t>4 connector pairs</a:t>
            </a:r>
          </a:p>
          <a:p>
            <a:r>
              <a:rPr lang="en-US" dirty="0" smtClean="0"/>
              <a:t>Dismantling DSU3-4-5-6 </a:t>
            </a:r>
            <a:r>
              <a:rPr lang="en-US" i="1" dirty="0" smtClean="0"/>
              <a:t>(EP-DT or ALICE)</a:t>
            </a:r>
          </a:p>
          <a:p>
            <a:r>
              <a:rPr lang="en-US" dirty="0" smtClean="0"/>
              <a:t>Cleanup powering around DSU1 rack </a:t>
            </a:r>
            <a:r>
              <a:rPr lang="en-US" i="1" dirty="0" smtClean="0"/>
              <a:t>(ALICE)</a:t>
            </a:r>
          </a:p>
          <a:p>
            <a:r>
              <a:rPr lang="en-US" dirty="0" smtClean="0"/>
              <a:t>Cleanup of I/O in DSU2 </a:t>
            </a:r>
            <a:r>
              <a:rPr lang="en-US" i="1" dirty="0" smtClean="0"/>
              <a:t>(ALICE)</a:t>
            </a:r>
          </a:p>
          <a:p>
            <a:r>
              <a:rPr lang="en-US" dirty="0" smtClean="0"/>
              <a:t>Possible change of AI to DI/DO in DSU2 </a:t>
            </a:r>
            <a:r>
              <a:rPr lang="en-US" i="1" dirty="0" smtClean="0"/>
              <a:t>(EP-DT)</a:t>
            </a:r>
          </a:p>
          <a:p>
            <a:r>
              <a:rPr lang="en-US" dirty="0" smtClean="0"/>
              <a:t>Change small batteries in CPU </a:t>
            </a:r>
            <a:r>
              <a:rPr lang="en-US" i="1" dirty="0" smtClean="0"/>
              <a:t>(EP-DT)</a:t>
            </a:r>
          </a:p>
          <a:p>
            <a:r>
              <a:rPr lang="en-US" dirty="0" smtClean="0"/>
              <a:t>Install new gateway servers in DSU1 rack </a:t>
            </a:r>
            <a:r>
              <a:rPr lang="en-US" i="1" dirty="0" smtClean="0"/>
              <a:t>(ALICE and BE-ICS)</a:t>
            </a:r>
          </a:p>
          <a:p>
            <a:r>
              <a:rPr lang="en-US" dirty="0" smtClean="0"/>
              <a:t>Upgrade </a:t>
            </a:r>
            <a:r>
              <a:rPr lang="en-US" dirty="0" err="1" smtClean="0"/>
              <a:t>WinCC</a:t>
            </a:r>
            <a:r>
              <a:rPr lang="en-US" dirty="0" smtClean="0"/>
              <a:t> </a:t>
            </a:r>
            <a:r>
              <a:rPr lang="en-US" i="1" dirty="0" smtClean="0"/>
              <a:t>(BE-ICS)</a:t>
            </a:r>
            <a:endParaRPr lang="en-GB" i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DSS activities – LS2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2699645"/>
      </p:ext>
    </p:extLst>
  </p:cSld>
  <p:clrMapOvr>
    <a:masterClrMapping/>
  </p:clrMapOvr>
</p:sld>
</file>

<file path=ppt/theme/theme1.xml><?xml version="1.0" encoding="utf-8"?>
<a:theme xmlns:a="http://schemas.openxmlformats.org/drawingml/2006/main" name="AliceDCSwide">
  <a:themeElements>
    <a:clrScheme name="Alice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A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lice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ice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ice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ice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ice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ice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ice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liceDCSwide" id="{CBF628BC-2C7F-4ECD-B3E0-46DEBAD8C1DE}" vid="{E94F56D3-11DF-49C9-B4FA-C1F2CFD3A28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AliceDCSwide</Template>
  <TotalTime>1128</TotalTime>
  <Words>139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Tahoma</vt:lpstr>
      <vt:lpstr>Wingdings</vt:lpstr>
      <vt:lpstr>AliceDCSwide</vt:lpstr>
      <vt:lpstr>DSS activities – LS2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DSS activities</dc:title>
  <dc:creator>Andre Augustinus</dc:creator>
  <cp:lastModifiedBy>Andre Augustinus</cp:lastModifiedBy>
  <cp:revision>21</cp:revision>
  <dcterms:created xsi:type="dcterms:W3CDTF">2020-10-14T13:34:24Z</dcterms:created>
  <dcterms:modified xsi:type="dcterms:W3CDTF">2020-10-15T08:23:01Z</dcterms:modified>
</cp:coreProperties>
</file>