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15"/>
  </p:notesMasterIdLst>
  <p:sldIdLst>
    <p:sldId id="256" r:id="rId2"/>
    <p:sldId id="375" r:id="rId3"/>
    <p:sldId id="380" r:id="rId4"/>
    <p:sldId id="379" r:id="rId5"/>
    <p:sldId id="382" r:id="rId6"/>
    <p:sldId id="386" r:id="rId7"/>
    <p:sldId id="383" r:id="rId8"/>
    <p:sldId id="381" r:id="rId9"/>
    <p:sldId id="384" r:id="rId10"/>
    <p:sldId id="385" r:id="rId11"/>
    <p:sldId id="364" r:id="rId12"/>
    <p:sldId id="365" r:id="rId13"/>
    <p:sldId id="366" r:id="rId1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0" autoAdjust="0"/>
    <p:restoredTop sz="98522" autoAdjust="0"/>
  </p:normalViewPr>
  <p:slideViewPr>
    <p:cSldViewPr>
      <p:cViewPr varScale="1">
        <p:scale>
          <a:sx n="87" d="100"/>
          <a:sy n="87" d="100"/>
        </p:scale>
        <p:origin x="1387"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3110"/>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EDD97800-06CD-4BEE-B93B-1BCB4692557D}" type="datetimeFigureOut">
              <a:rPr lang="en-US" smtClean="0"/>
              <a:pPr/>
              <a:t>11/12/2020</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21974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a:t>Click to edit Master title style</a:t>
            </a:r>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userDrawn="1"/>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a:t>Click to edit Master title style</a:t>
            </a:r>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996952"/>
            <a:ext cx="7772400" cy="1872208"/>
          </a:xfrm>
        </p:spPr>
        <p:txBody>
          <a:bodyPr>
            <a:normAutofit fontScale="90000"/>
          </a:bodyPr>
          <a:lstStyle/>
          <a:p>
            <a:r>
              <a:rPr lang="en-US" dirty="0"/>
              <a:t>News from the ISOLDE group</a:t>
            </a:r>
            <a:br>
              <a:rPr lang="en-US" dirty="0"/>
            </a:br>
            <a:r>
              <a:rPr lang="en-US" dirty="0"/>
              <a:t>and </a:t>
            </a:r>
            <a:br>
              <a:rPr lang="en-US" dirty="0"/>
            </a:br>
            <a:r>
              <a:rPr lang="en-US" dirty="0"/>
              <a:t>Collaboration Matters</a:t>
            </a:r>
            <a:br>
              <a:rPr lang="en-US" dirty="0"/>
            </a:br>
            <a:br>
              <a:rPr lang="en-US" dirty="0"/>
            </a:br>
            <a:br>
              <a:rPr lang="en-US" dirty="0"/>
            </a:br>
            <a:br>
              <a:rPr lang="en-US" dirty="0"/>
            </a:br>
            <a:r>
              <a:rPr lang="en-US" sz="2800" dirty="0">
                <a:solidFill>
                  <a:srgbClr val="000090"/>
                </a:solidFill>
              </a:rPr>
              <a:t>November 5, 2020</a:t>
            </a:r>
          </a:p>
        </p:txBody>
      </p:sp>
      <p:sp>
        <p:nvSpPr>
          <p:cNvPr id="3" name="Subtitle 2"/>
          <p:cNvSpPr>
            <a:spLocks noGrp="1"/>
          </p:cNvSpPr>
          <p:nvPr>
            <p:ph type="subTitle" idx="1"/>
          </p:nvPr>
        </p:nvSpPr>
        <p:spPr>
          <a:xfrm>
            <a:off x="1801416" y="4077072"/>
            <a:ext cx="6400800" cy="1176536"/>
          </a:xfrm>
        </p:spPr>
        <p:txBody>
          <a:bodyPr>
            <a:normAutofit/>
          </a:bodyPr>
          <a:lstStyle/>
          <a:p>
            <a:r>
              <a:rPr lang="de-DE" sz="2400" dirty="0"/>
              <a:t>Gerda Neyens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65104-8951-4E66-B159-3FB7DB6D5C92}"/>
              </a:ext>
            </a:extLst>
          </p:cNvPr>
          <p:cNvSpPr>
            <a:spLocks noGrp="1"/>
          </p:cNvSpPr>
          <p:nvPr>
            <p:ph type="title"/>
          </p:nvPr>
        </p:nvSpPr>
        <p:spPr/>
        <p:txBody>
          <a:bodyPr/>
          <a:lstStyle/>
          <a:p>
            <a:r>
              <a:rPr lang="en-US" dirty="0"/>
              <a:t>2</a:t>
            </a:r>
            <a:r>
              <a:rPr lang="en-US" baseline="30000" dirty="0"/>
              <a:t>nd</a:t>
            </a:r>
            <a:r>
              <a:rPr lang="en-US" dirty="0"/>
              <a:t> EPIC meeting</a:t>
            </a:r>
            <a:endParaRPr lang="nl-BE" dirty="0"/>
          </a:p>
        </p:txBody>
      </p:sp>
      <p:sp>
        <p:nvSpPr>
          <p:cNvPr id="3" name="Content Placeholder 2">
            <a:extLst>
              <a:ext uri="{FF2B5EF4-FFF2-40B4-BE49-F238E27FC236}">
                <a16:creationId xmlns:a16="http://schemas.microsoft.com/office/drawing/2014/main" id="{03061DD6-1908-4878-BEB5-98E07434C1A1}"/>
              </a:ext>
            </a:extLst>
          </p:cNvPr>
          <p:cNvSpPr>
            <a:spLocks noGrp="1"/>
          </p:cNvSpPr>
          <p:nvPr>
            <p:ph idx="1"/>
          </p:nvPr>
        </p:nvSpPr>
        <p:spPr/>
        <p:txBody>
          <a:bodyPr/>
          <a:lstStyle/>
          <a:p>
            <a:r>
              <a:rPr lang="en-US" dirty="0"/>
              <a:t>Fully on-line via Zoom</a:t>
            </a:r>
          </a:p>
          <a:p>
            <a:endParaRPr lang="en-US" dirty="0"/>
          </a:p>
          <a:p>
            <a:r>
              <a:rPr lang="en-US" dirty="0"/>
              <a:t>Dates: November 24 (13.30) – November 25</a:t>
            </a:r>
          </a:p>
          <a:p>
            <a:endParaRPr lang="en-US" dirty="0"/>
          </a:p>
          <a:p>
            <a:r>
              <a:rPr lang="en-US" dirty="0"/>
              <a:t>Focus this year: a new ISOLDE building and target stations, why and how ?</a:t>
            </a:r>
            <a:endParaRPr lang="nl-BE" dirty="0"/>
          </a:p>
          <a:p>
            <a:pPr lvl="1"/>
            <a:r>
              <a:rPr lang="nl-BE" dirty="0" err="1"/>
              <a:t>Needs</a:t>
            </a:r>
            <a:r>
              <a:rPr lang="nl-BE" dirty="0"/>
              <a:t> </a:t>
            </a:r>
            <a:r>
              <a:rPr lang="nl-BE" dirty="0" err="1"/>
              <a:t>for</a:t>
            </a:r>
            <a:r>
              <a:rPr lang="nl-BE" dirty="0"/>
              <a:t> new </a:t>
            </a:r>
            <a:r>
              <a:rPr lang="nl-BE" dirty="0" err="1"/>
              <a:t>space</a:t>
            </a:r>
            <a:r>
              <a:rPr lang="nl-BE" dirty="0"/>
              <a:t> (new physics </a:t>
            </a:r>
            <a:r>
              <a:rPr lang="nl-BE" dirty="0" err="1"/>
              <a:t>experiments</a:t>
            </a:r>
            <a:r>
              <a:rPr lang="nl-BE" dirty="0"/>
              <a:t>)</a:t>
            </a:r>
          </a:p>
          <a:p>
            <a:pPr lvl="1"/>
            <a:r>
              <a:rPr lang="nl-BE" dirty="0"/>
              <a:t>Present a scenario (</a:t>
            </a:r>
            <a:r>
              <a:rPr lang="nl-BE" dirty="0" err="1"/>
              <a:t>location</a:t>
            </a:r>
            <a:r>
              <a:rPr lang="nl-BE" dirty="0"/>
              <a:t> / </a:t>
            </a:r>
            <a:r>
              <a:rPr lang="nl-BE" dirty="0" err="1"/>
              <a:t>feasibility</a:t>
            </a:r>
            <a:r>
              <a:rPr lang="nl-BE" dirty="0"/>
              <a:t> </a:t>
            </a:r>
            <a:r>
              <a:rPr lang="nl-BE" dirty="0" err="1"/>
              <a:t>study</a:t>
            </a:r>
            <a:r>
              <a:rPr lang="nl-BE" dirty="0"/>
              <a:t> / …)</a:t>
            </a:r>
          </a:p>
          <a:p>
            <a:endParaRPr lang="en-US" dirty="0"/>
          </a:p>
          <a:p>
            <a:r>
              <a:rPr lang="en-US" dirty="0"/>
              <a:t>Publish the physics potential and goals of EPIC presented at the two workshops as a Special Topics article in The European Physical Journal.</a:t>
            </a:r>
          </a:p>
          <a:p>
            <a:pPr lvl="1"/>
            <a:r>
              <a:rPr lang="en-US" dirty="0"/>
              <a:t>Coordinated by several topic leaders (identified but not yet contacted)</a:t>
            </a:r>
          </a:p>
          <a:p>
            <a:pPr lvl="1"/>
            <a:r>
              <a:rPr lang="en-US" dirty="0"/>
              <a:t>Layout discussed with the OC members.</a:t>
            </a:r>
            <a:endParaRPr lang="nl-BE" dirty="0"/>
          </a:p>
          <a:p>
            <a:pPr lvl="1"/>
            <a:endParaRPr lang="en-US" dirty="0"/>
          </a:p>
        </p:txBody>
      </p:sp>
      <p:sp>
        <p:nvSpPr>
          <p:cNvPr id="4" name="Slide Number Placeholder 3">
            <a:extLst>
              <a:ext uri="{FF2B5EF4-FFF2-40B4-BE49-F238E27FC236}">
                <a16:creationId xmlns:a16="http://schemas.microsoft.com/office/drawing/2014/main" id="{FBE82C00-5A27-470B-8A38-084F1A45E1C0}"/>
              </a:ext>
            </a:extLst>
          </p:cNvPr>
          <p:cNvSpPr>
            <a:spLocks noGrp="1"/>
          </p:cNvSpPr>
          <p:nvPr>
            <p:ph type="sldNum" sz="quarter" idx="12"/>
          </p:nvPr>
        </p:nvSpPr>
        <p:spPr/>
        <p:txBody>
          <a:bodyPr/>
          <a:lstStyle/>
          <a:p>
            <a:fld id="{DCE4B40A-67BA-4787-801A-16EE65008C21}" type="slidenum">
              <a:rPr lang="en-US" smtClean="0"/>
              <a:pPr/>
              <a:t>10</a:t>
            </a:fld>
            <a:endParaRPr lang="en-US"/>
          </a:p>
        </p:txBody>
      </p:sp>
      <p:sp>
        <p:nvSpPr>
          <p:cNvPr id="5" name="Text Placeholder 4">
            <a:extLst>
              <a:ext uri="{FF2B5EF4-FFF2-40B4-BE49-F238E27FC236}">
                <a16:creationId xmlns:a16="http://schemas.microsoft.com/office/drawing/2014/main" id="{F4170519-913E-4AFC-8F7F-8E823D57C29A}"/>
              </a:ext>
            </a:extLst>
          </p:cNvPr>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741951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11</a:t>
            </a:fld>
            <a:endParaRPr lang="en-US"/>
          </a:p>
        </p:txBody>
      </p:sp>
      <p:sp>
        <p:nvSpPr>
          <p:cNvPr id="6" name="Content Placeholder 2"/>
          <p:cNvSpPr txBox="1">
            <a:spLocks/>
          </p:cNvSpPr>
          <p:nvPr/>
        </p:nvSpPr>
        <p:spPr>
          <a:xfrm>
            <a:off x="996961" y="1597184"/>
            <a:ext cx="8143270" cy="46085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Calibri" charset="0"/>
              </a:rPr>
              <a:t>Scientific Associates </a:t>
            </a:r>
          </a:p>
          <a:p>
            <a:pPr lvl="1"/>
            <a:r>
              <a:rPr lang="en-US" sz="1800" dirty="0">
                <a:latin typeface="Calibri" charset="0"/>
              </a:rPr>
              <a:t>Robert  Berger, 5 months (postponed to spring 2021)</a:t>
            </a:r>
          </a:p>
          <a:p>
            <a:pPr lvl="1"/>
            <a:r>
              <a:rPr lang="en-US" sz="1800" dirty="0">
                <a:latin typeface="Calibri" charset="0"/>
              </a:rPr>
              <a:t>Giacomo de Angelis, 6 months (July – </a:t>
            </a:r>
            <a:r>
              <a:rPr lang="en-US" sz="1800" dirty="0">
                <a:solidFill>
                  <a:srgbClr val="0000FF"/>
                </a:solidFill>
                <a:latin typeface="Calibri" charset="0"/>
              </a:rPr>
              <a:t>December 2020</a:t>
            </a:r>
            <a:r>
              <a:rPr lang="en-US" sz="1800" dirty="0">
                <a:latin typeface="Calibri" charset="0"/>
              </a:rPr>
              <a:t>)</a:t>
            </a:r>
          </a:p>
          <a:p>
            <a:pPr lvl="1"/>
            <a:r>
              <a:rPr lang="en-US" sz="1800" dirty="0">
                <a:latin typeface="Calibri" charset="0"/>
              </a:rPr>
              <a:t>Ismael Martel, 6 months (Oct. 2020 – </a:t>
            </a:r>
            <a:r>
              <a:rPr lang="en-US" sz="1800" dirty="0">
                <a:solidFill>
                  <a:srgbClr val="0000FF"/>
                </a:solidFill>
                <a:latin typeface="Calibri" charset="0"/>
              </a:rPr>
              <a:t>March 2021</a:t>
            </a:r>
            <a:r>
              <a:rPr lang="en-US" sz="1800" dirty="0">
                <a:latin typeface="Calibri" charset="0"/>
              </a:rPr>
              <a:t>)</a:t>
            </a:r>
          </a:p>
          <a:p>
            <a:pPr lvl="1"/>
            <a:endParaRPr lang="en-US" sz="1800" dirty="0">
              <a:latin typeface="Calibri" charset="0"/>
            </a:endParaRPr>
          </a:p>
          <a:p>
            <a:r>
              <a:rPr lang="en-US" dirty="0">
                <a:latin typeface="Calibri" charset="0"/>
              </a:rPr>
              <a:t>Staff members:</a:t>
            </a:r>
            <a:endParaRPr lang="en-US" dirty="0">
              <a:solidFill>
                <a:schemeClr val="tx2"/>
              </a:solidFill>
              <a:latin typeface="Calibri" charset="0"/>
            </a:endParaRPr>
          </a:p>
          <a:p>
            <a:pPr lvl="1"/>
            <a:r>
              <a:rPr lang="en-US" sz="1800" dirty="0">
                <a:latin typeface="Calibri" charset="0"/>
              </a:rPr>
              <a:t>Stephan Malbrunot-Ettenauer (Jan 2022) </a:t>
            </a:r>
            <a:r>
              <a:rPr lang="en-US" sz="1800" b="1" dirty="0">
                <a:latin typeface="Calibri" charset="0"/>
              </a:rPr>
              <a:t>ERC MIRACLS</a:t>
            </a:r>
          </a:p>
          <a:p>
            <a:pPr lvl="1"/>
            <a:r>
              <a:rPr lang="en-US" sz="1800" dirty="0">
                <a:latin typeface="Calibri" charset="0"/>
              </a:rPr>
              <a:t>Karl Johnston, physics coordinator (Sept. 2022)</a:t>
            </a:r>
          </a:p>
          <a:p>
            <a:pPr lvl="1"/>
            <a:r>
              <a:rPr lang="en-US" sz="1800" dirty="0">
                <a:latin typeface="Calibri" charset="0"/>
              </a:rPr>
              <a:t>G.N, Isolde group leader, collaboration spokesperson (June 2021)</a:t>
            </a:r>
          </a:p>
          <a:p>
            <a:pPr lvl="1"/>
            <a:r>
              <a:rPr lang="en-US" sz="1800" dirty="0">
                <a:latin typeface="Calibri" charset="0"/>
              </a:rPr>
              <a:t>Magdalena Kowalska (indefinite since Jan 2020) EP-SME-IS</a:t>
            </a:r>
          </a:p>
          <a:p>
            <a:pPr lvl="1"/>
            <a:endParaRPr lang="en-US" sz="1800" b="1" dirty="0">
              <a:solidFill>
                <a:srgbClr val="29348C"/>
              </a:solidFill>
              <a:latin typeface="Calibri" charset="0"/>
            </a:endParaRPr>
          </a:p>
          <a:p>
            <a:r>
              <a:rPr lang="en-US" dirty="0">
                <a:latin typeface="Calibri" charset="0"/>
              </a:rPr>
              <a:t>ISOLDE User Support</a:t>
            </a:r>
            <a:r>
              <a:rPr lang="en-US" dirty="0">
                <a:solidFill>
                  <a:schemeClr val="tx2"/>
                </a:solidFill>
                <a:latin typeface="Calibri" charset="0"/>
              </a:rPr>
              <a:t>:</a:t>
            </a:r>
          </a:p>
          <a:p>
            <a:pPr lvl="1"/>
            <a:r>
              <a:rPr lang="en-US" sz="1800" dirty="0"/>
              <a:t>Jennifer Weterings (2002 - ) via the ISOLDE Collaboration and Oslo University</a:t>
            </a:r>
            <a:endParaRPr lang="en-US" sz="1800" b="1" dirty="0">
              <a:solidFill>
                <a:srgbClr val="0000FF"/>
              </a:solidFill>
              <a:latin typeface="Calibri" charset="0"/>
            </a:endParaRPr>
          </a:p>
        </p:txBody>
      </p:sp>
      <p:sp>
        <p:nvSpPr>
          <p:cNvPr id="7" name="Title 1"/>
          <p:cNvSpPr>
            <a:spLocks noGrp="1"/>
          </p:cNvSpPr>
          <p:nvPr>
            <p:ph type="title"/>
          </p:nvPr>
        </p:nvSpPr>
        <p:spPr>
          <a:xfrm>
            <a:off x="1033264" y="0"/>
            <a:ext cx="8075240" cy="981075"/>
          </a:xfrm>
        </p:spPr>
        <p:txBody>
          <a:bodyPr>
            <a:noAutofit/>
          </a:bodyPr>
          <a:lstStyle/>
          <a:p>
            <a:r>
              <a:rPr lang="en-US" sz="3000" dirty="0">
                <a:latin typeface="Calibri" charset="0"/>
              </a:rPr>
              <a:t>Associates &amp; Corresponding Associates &amp; staff</a:t>
            </a:r>
          </a:p>
        </p:txBody>
      </p:sp>
      <p:sp>
        <p:nvSpPr>
          <p:cNvPr id="5" name="TextBox 4"/>
          <p:cNvSpPr txBox="1"/>
          <p:nvPr/>
        </p:nvSpPr>
        <p:spPr>
          <a:xfrm>
            <a:off x="1403648" y="1019071"/>
            <a:ext cx="7464672" cy="369332"/>
          </a:xfrm>
          <a:prstGeom prst="rect">
            <a:avLst/>
          </a:prstGeom>
          <a:noFill/>
        </p:spPr>
        <p:txBody>
          <a:bodyPr wrap="none" rtlCol="0">
            <a:spAutoFit/>
          </a:bodyPr>
          <a:lstStyle/>
          <a:p>
            <a:r>
              <a:rPr lang="en-US" dirty="0">
                <a:solidFill>
                  <a:srgbClr val="0000FF"/>
                </a:solidFill>
              </a:rPr>
              <a:t>Outcome from Autumn round not yet known – next deadline March 13,  2021</a:t>
            </a:r>
          </a:p>
        </p:txBody>
      </p:sp>
    </p:spTree>
    <p:extLst>
      <p:ext uri="{BB962C8B-B14F-4D97-AF65-F5344CB8AC3E}">
        <p14:creationId xmlns:p14="http://schemas.microsoft.com/office/powerpoint/2010/main" val="1688519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a:p>
        </p:txBody>
      </p:sp>
      <p:sp>
        <p:nvSpPr>
          <p:cNvPr id="6" name="Content Placeholder 2"/>
          <p:cNvSpPr txBox="1">
            <a:spLocks/>
          </p:cNvSpPr>
          <p:nvPr/>
        </p:nvSpPr>
        <p:spPr>
          <a:xfrm>
            <a:off x="959494" y="1628800"/>
            <a:ext cx="8143270" cy="49198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Calibri" charset="0"/>
              </a:rPr>
              <a:t>Research Fellows</a:t>
            </a:r>
            <a:r>
              <a:rPr lang="en-US" dirty="0">
                <a:solidFill>
                  <a:schemeClr val="tx2"/>
                </a:solidFill>
                <a:latin typeface="Calibri" charset="0"/>
              </a:rPr>
              <a:t>: </a:t>
            </a:r>
          </a:p>
          <a:p>
            <a:pPr lvl="2"/>
            <a:r>
              <a:rPr lang="en-US" dirty="0">
                <a:latin typeface="Calibri" charset="0"/>
              </a:rPr>
              <a:t>Maxime </a:t>
            </a:r>
            <a:r>
              <a:rPr lang="en-US" dirty="0" err="1">
                <a:latin typeface="Calibri" charset="0"/>
              </a:rPr>
              <a:t>Mougeot</a:t>
            </a:r>
            <a:r>
              <a:rPr lang="en-US" dirty="0">
                <a:latin typeface="Calibri" charset="0"/>
              </a:rPr>
              <a:t> (Sept 2019 – </a:t>
            </a:r>
            <a:r>
              <a:rPr lang="en-US" dirty="0">
                <a:solidFill>
                  <a:srgbClr val="0000FF"/>
                </a:solidFill>
                <a:latin typeface="Calibri" charset="0"/>
              </a:rPr>
              <a:t>August 2021</a:t>
            </a:r>
            <a:r>
              <a:rPr lang="en-US" dirty="0">
                <a:latin typeface="Calibri" charset="0"/>
              </a:rPr>
              <a:t>)	ISOLTRAP</a:t>
            </a:r>
          </a:p>
          <a:p>
            <a:pPr lvl="2"/>
            <a:r>
              <a:rPr lang="en-US" dirty="0">
                <a:latin typeface="Calibri" charset="0"/>
              </a:rPr>
              <a:t>Razvan Lica (June 2020 – May 2022)		IDS</a:t>
            </a:r>
          </a:p>
          <a:p>
            <a:pPr lvl="2"/>
            <a:r>
              <a:rPr lang="en-US" dirty="0">
                <a:latin typeface="Calibri" charset="0"/>
              </a:rPr>
              <a:t>Liss Vasquez Rodriquez (Oct. 2020 – Sept. 2022)	COLLAPS</a:t>
            </a:r>
          </a:p>
          <a:p>
            <a:pPr lvl="2"/>
            <a:endParaRPr lang="en-US" dirty="0">
              <a:latin typeface="Calibri" charset="0"/>
            </a:endParaRPr>
          </a:p>
          <a:p>
            <a:r>
              <a:rPr lang="en-US" dirty="0">
                <a:latin typeface="Calibri" charset="0"/>
              </a:rPr>
              <a:t>Applied Fellows:</a:t>
            </a:r>
          </a:p>
          <a:p>
            <a:pPr lvl="2"/>
            <a:r>
              <a:rPr lang="en-US" dirty="0" err="1">
                <a:latin typeface="Calibri" charset="0"/>
              </a:rPr>
              <a:t>Dinko</a:t>
            </a:r>
            <a:r>
              <a:rPr lang="en-US" dirty="0">
                <a:latin typeface="Calibri" charset="0"/>
              </a:rPr>
              <a:t> </a:t>
            </a:r>
            <a:r>
              <a:rPr lang="en-US" dirty="0" err="1">
                <a:latin typeface="Calibri" charset="0"/>
              </a:rPr>
              <a:t>Atanasov</a:t>
            </a:r>
            <a:r>
              <a:rPr lang="en-US" dirty="0">
                <a:latin typeface="Calibri" charset="0"/>
              </a:rPr>
              <a:t> (April 2019 – </a:t>
            </a:r>
            <a:r>
              <a:rPr lang="en-US" dirty="0">
                <a:solidFill>
                  <a:srgbClr val="0000FF"/>
                </a:solidFill>
                <a:latin typeface="Calibri" charset="0"/>
              </a:rPr>
              <a:t>March 2021</a:t>
            </a:r>
            <a:r>
              <a:rPr lang="en-US" dirty="0">
                <a:latin typeface="Calibri" charset="0"/>
              </a:rPr>
              <a:t>, EP-SME-IS)    </a:t>
            </a:r>
            <a:r>
              <a:rPr lang="en-US" dirty="0" err="1">
                <a:latin typeface="Calibri" charset="0"/>
              </a:rPr>
              <a:t>WISArD</a:t>
            </a:r>
            <a:r>
              <a:rPr lang="en-US" dirty="0">
                <a:latin typeface="Calibri" charset="0"/>
              </a:rPr>
              <a:t> + low energy exp.</a:t>
            </a:r>
          </a:p>
          <a:p>
            <a:pPr lvl="2"/>
            <a:r>
              <a:rPr lang="en-US" dirty="0">
                <a:latin typeface="Calibri" charset="0"/>
              </a:rPr>
              <a:t>Markus </a:t>
            </a:r>
            <a:r>
              <a:rPr lang="en-US" dirty="0" err="1">
                <a:latin typeface="Calibri" charset="0"/>
              </a:rPr>
              <a:t>Vilen</a:t>
            </a:r>
            <a:r>
              <a:rPr lang="en-US" dirty="0">
                <a:latin typeface="Calibri" charset="0"/>
              </a:rPr>
              <a:t> (Oct 2019 – </a:t>
            </a:r>
            <a:r>
              <a:rPr lang="en-US" dirty="0">
                <a:solidFill>
                  <a:srgbClr val="0000FF"/>
                </a:solidFill>
                <a:latin typeface="Calibri" charset="0"/>
              </a:rPr>
              <a:t>Sept 2021</a:t>
            </a:r>
            <a:r>
              <a:rPr lang="en-US" dirty="0">
                <a:latin typeface="Calibri" charset="0"/>
              </a:rPr>
              <a:t>, ENSAR2+ ERC MIRACLS+ISOLDE)          </a:t>
            </a:r>
          </a:p>
          <a:p>
            <a:pPr marL="914400" lvl="2" indent="0">
              <a:buNone/>
            </a:pPr>
            <a:r>
              <a:rPr lang="en-US" dirty="0">
                <a:latin typeface="Calibri" charset="0"/>
              </a:rPr>
              <a:t>		30 </a:t>
            </a:r>
            <a:r>
              <a:rPr lang="en-US" dirty="0" err="1">
                <a:latin typeface="Calibri" charset="0"/>
              </a:rPr>
              <a:t>keV</a:t>
            </a:r>
            <a:r>
              <a:rPr lang="en-US" dirty="0">
                <a:latin typeface="Calibri" charset="0"/>
              </a:rPr>
              <a:t> MR-TOF for ISOLDE and MIRACLS</a:t>
            </a:r>
          </a:p>
          <a:p>
            <a:pPr lvl="2"/>
            <a:r>
              <a:rPr lang="en-US" dirty="0">
                <a:latin typeface="Calibri" charset="0"/>
              </a:rPr>
              <a:t>Bruno </a:t>
            </a:r>
            <a:r>
              <a:rPr lang="en-US" dirty="0" err="1">
                <a:latin typeface="Calibri" charset="0"/>
              </a:rPr>
              <a:t>Olaizola</a:t>
            </a:r>
            <a:r>
              <a:rPr lang="en-US" dirty="0">
                <a:latin typeface="Calibri" charset="0"/>
              </a:rPr>
              <a:t> (Sept. 2020 – August 2022, EP-SME-IS)     ISS, HIE-ISOLDE </a:t>
            </a:r>
          </a:p>
          <a:p>
            <a:pPr marL="1371600" lvl="3" indent="0">
              <a:buNone/>
            </a:pPr>
            <a:endParaRPr lang="en-US" sz="2400" dirty="0">
              <a:latin typeface="Calibri" charset="0"/>
            </a:endParaRPr>
          </a:p>
        </p:txBody>
      </p:sp>
      <p:sp>
        <p:nvSpPr>
          <p:cNvPr id="7" name="Title 1"/>
          <p:cNvSpPr>
            <a:spLocks noGrp="1"/>
          </p:cNvSpPr>
          <p:nvPr>
            <p:ph type="title"/>
          </p:nvPr>
        </p:nvSpPr>
        <p:spPr>
          <a:xfrm>
            <a:off x="1033264" y="0"/>
            <a:ext cx="8075240" cy="981075"/>
          </a:xfrm>
        </p:spPr>
        <p:txBody>
          <a:bodyPr>
            <a:noAutofit/>
          </a:bodyPr>
          <a:lstStyle/>
          <a:p>
            <a:r>
              <a:rPr lang="en-US" dirty="0">
                <a:latin typeface="Calibri" charset="0"/>
              </a:rPr>
              <a:t>CERN Fellows</a:t>
            </a:r>
          </a:p>
        </p:txBody>
      </p:sp>
      <p:sp>
        <p:nvSpPr>
          <p:cNvPr id="3" name="TextBox 2">
            <a:extLst>
              <a:ext uri="{FF2B5EF4-FFF2-40B4-BE49-F238E27FC236}">
                <a16:creationId xmlns:a16="http://schemas.microsoft.com/office/drawing/2014/main" id="{8C759BFB-231F-4A39-909A-1F871550F1CB}"/>
              </a:ext>
            </a:extLst>
          </p:cNvPr>
          <p:cNvSpPr txBox="1"/>
          <p:nvPr/>
        </p:nvSpPr>
        <p:spPr>
          <a:xfrm>
            <a:off x="1403648" y="1019071"/>
            <a:ext cx="7464672" cy="369332"/>
          </a:xfrm>
          <a:prstGeom prst="rect">
            <a:avLst/>
          </a:prstGeom>
          <a:noFill/>
        </p:spPr>
        <p:txBody>
          <a:bodyPr wrap="none" rtlCol="0">
            <a:spAutoFit/>
          </a:bodyPr>
          <a:lstStyle/>
          <a:p>
            <a:r>
              <a:rPr lang="en-US" dirty="0">
                <a:solidFill>
                  <a:srgbClr val="0000FF"/>
                </a:solidFill>
              </a:rPr>
              <a:t>Outcome from Autumn round not yet known – next deadline March 1,  2021</a:t>
            </a:r>
          </a:p>
        </p:txBody>
      </p:sp>
    </p:spTree>
    <p:extLst>
      <p:ext uri="{BB962C8B-B14F-4D97-AF65-F5344CB8AC3E}">
        <p14:creationId xmlns:p14="http://schemas.microsoft.com/office/powerpoint/2010/main" val="1998088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CERN Doctoral </a:t>
            </a:r>
            <a:r>
              <a:rPr lang="es-ES" dirty="0" err="1"/>
              <a:t>Students</a:t>
            </a:r>
            <a:endParaRPr lang="es-ES" dirty="0"/>
          </a:p>
        </p:txBody>
      </p:sp>
      <p:sp>
        <p:nvSpPr>
          <p:cNvPr id="3" name="Marcador de contenido 2"/>
          <p:cNvSpPr>
            <a:spLocks noGrp="1"/>
          </p:cNvSpPr>
          <p:nvPr>
            <p:ph idx="1"/>
          </p:nvPr>
        </p:nvSpPr>
        <p:spPr>
          <a:xfrm>
            <a:off x="755576" y="947584"/>
            <a:ext cx="8313948" cy="5313538"/>
          </a:xfrm>
        </p:spPr>
        <p:txBody>
          <a:bodyPr>
            <a:normAutofit fontScale="85000" lnSpcReduction="20000"/>
          </a:bodyPr>
          <a:lstStyle/>
          <a:p>
            <a:pPr marL="457200" lvl="3" indent="0">
              <a:buNone/>
            </a:pPr>
            <a:endParaRPr lang="en-US" sz="1800" dirty="0">
              <a:solidFill>
                <a:srgbClr val="000000"/>
              </a:solidFill>
              <a:latin typeface="Calibri" charset="0"/>
            </a:endParaRPr>
          </a:p>
          <a:p>
            <a:pPr marL="800100" lvl="3" indent="-342900">
              <a:buBlip>
                <a:blip r:embed="rId2"/>
              </a:buBlip>
            </a:pPr>
            <a:r>
              <a:rPr lang="en-GB" sz="1900" b="1" dirty="0"/>
              <a:t>Varvara </a:t>
            </a:r>
            <a:r>
              <a:rPr lang="en-GB" sz="1900" b="1" dirty="0" err="1"/>
              <a:t>Lagiki</a:t>
            </a:r>
            <a:r>
              <a:rPr lang="en-GB" sz="1900" b="1" dirty="0"/>
              <a:t> </a:t>
            </a:r>
            <a:r>
              <a:rPr lang="en-GB" sz="1900" dirty="0"/>
              <a:t>(Sept 2017 – </a:t>
            </a:r>
            <a:r>
              <a:rPr lang="en-GB" sz="1900" dirty="0">
                <a:solidFill>
                  <a:srgbClr val="0000FF"/>
                </a:solidFill>
              </a:rPr>
              <a:t>Feb. 2021</a:t>
            </a:r>
            <a:r>
              <a:rPr lang="en-GB" sz="1900" dirty="0"/>
              <a:t>) 	</a:t>
            </a:r>
            <a:r>
              <a:rPr lang="en-US" sz="1900" dirty="0">
                <a:solidFill>
                  <a:srgbClr val="000000"/>
                </a:solidFill>
                <a:latin typeface="Calibri" charset="0"/>
              </a:rPr>
              <a:t>MIRACLS	   ERC  (Greifswald)</a:t>
            </a:r>
          </a:p>
          <a:p>
            <a:pPr marL="457200" lvl="3" indent="0">
              <a:buNone/>
            </a:pPr>
            <a:endParaRPr lang="en-US" sz="1900" dirty="0">
              <a:solidFill>
                <a:srgbClr val="000000"/>
              </a:solidFill>
              <a:latin typeface="Calibri" charset="0"/>
            </a:endParaRPr>
          </a:p>
          <a:p>
            <a:pPr marL="800100" lvl="3" indent="-342900">
              <a:buBlip>
                <a:blip r:embed="rId2"/>
              </a:buBlip>
            </a:pPr>
            <a:r>
              <a:rPr lang="en-GB" sz="1900" b="1" dirty="0"/>
              <a:t>Simon Lechner </a:t>
            </a:r>
            <a:r>
              <a:rPr lang="en-GB" sz="1900" dirty="0"/>
              <a:t>(Sept 2017 – </a:t>
            </a:r>
            <a:r>
              <a:rPr lang="en-GB" sz="1900" dirty="0">
                <a:solidFill>
                  <a:srgbClr val="0000FF"/>
                </a:solidFill>
              </a:rPr>
              <a:t>Feb. 2021</a:t>
            </a:r>
            <a:r>
              <a:rPr lang="en-GB" sz="1900" dirty="0"/>
              <a:t>) 	</a:t>
            </a:r>
            <a:r>
              <a:rPr lang="en-US" sz="1900" dirty="0">
                <a:solidFill>
                  <a:srgbClr val="000000"/>
                </a:solidFill>
                <a:latin typeface="Calibri" charset="0"/>
              </a:rPr>
              <a:t>MIRACLS	    Austrian </a:t>
            </a:r>
            <a:r>
              <a:rPr lang="en-US" sz="1900" dirty="0" err="1">
                <a:solidFill>
                  <a:srgbClr val="000000"/>
                </a:solidFill>
                <a:latin typeface="Calibri" charset="0"/>
              </a:rPr>
              <a:t>Prog</a:t>
            </a:r>
            <a:r>
              <a:rPr lang="en-US" sz="1900" dirty="0">
                <a:solidFill>
                  <a:srgbClr val="000000"/>
                </a:solidFill>
                <a:latin typeface="Calibri" charset="0"/>
              </a:rPr>
              <a:t>. (TU Vienna)</a:t>
            </a:r>
          </a:p>
          <a:p>
            <a:pPr marL="457200" lvl="3" indent="0">
              <a:buNone/>
            </a:pPr>
            <a:endParaRPr lang="en-US" sz="1900" dirty="0">
              <a:solidFill>
                <a:srgbClr val="000000"/>
              </a:solidFill>
              <a:latin typeface="Calibri" charset="0"/>
            </a:endParaRPr>
          </a:p>
          <a:p>
            <a:pPr marL="800100" lvl="3" indent="-342900">
              <a:buBlip>
                <a:blip r:embed="rId2"/>
              </a:buBlip>
            </a:pPr>
            <a:r>
              <a:rPr lang="en-GB" sz="1900" b="1" dirty="0"/>
              <a:t>Jared </a:t>
            </a:r>
            <a:r>
              <a:rPr lang="en-GB" sz="1900" b="1" dirty="0" err="1"/>
              <a:t>Croese</a:t>
            </a:r>
            <a:r>
              <a:rPr lang="en-GB" sz="1900" b="1" dirty="0"/>
              <a:t> </a:t>
            </a:r>
            <a:r>
              <a:rPr lang="en-GB" sz="1900" dirty="0"/>
              <a:t>(Feb 2018 – </a:t>
            </a:r>
            <a:r>
              <a:rPr lang="en-GB" sz="1900" dirty="0">
                <a:solidFill>
                  <a:srgbClr val="0000FF"/>
                </a:solidFill>
              </a:rPr>
              <a:t>July 2021</a:t>
            </a:r>
            <a:r>
              <a:rPr lang="en-GB" sz="1900" dirty="0"/>
              <a:t>)  </a:t>
            </a:r>
            <a:r>
              <a:rPr lang="en-US" sz="1900" dirty="0" err="1">
                <a:solidFill>
                  <a:srgbClr val="000000"/>
                </a:solidFill>
                <a:latin typeface="Calibri" charset="0"/>
              </a:rPr>
              <a:t>betaDROPNMR</a:t>
            </a:r>
            <a:r>
              <a:rPr lang="en-US" sz="1900" dirty="0">
                <a:solidFill>
                  <a:srgbClr val="000000"/>
                </a:solidFill>
                <a:latin typeface="Calibri" charset="0"/>
              </a:rPr>
              <a:t>             </a:t>
            </a:r>
            <a:r>
              <a:rPr lang="en-US" sz="1900" dirty="0">
                <a:solidFill>
                  <a:srgbClr val="FF0000"/>
                </a:solidFill>
                <a:latin typeface="Calibri" charset="0"/>
              </a:rPr>
              <a:t>CERN EP-SME  </a:t>
            </a:r>
            <a:r>
              <a:rPr lang="en-US" sz="1900" dirty="0">
                <a:solidFill>
                  <a:srgbClr val="000000"/>
                </a:solidFill>
                <a:latin typeface="Calibri" charset="0"/>
              </a:rPr>
              <a:t>(Geneva)</a:t>
            </a:r>
          </a:p>
          <a:p>
            <a:pPr marL="457200" lvl="3" indent="0">
              <a:buNone/>
            </a:pPr>
            <a:endParaRPr lang="en-US" sz="1900" dirty="0">
              <a:solidFill>
                <a:srgbClr val="000000"/>
              </a:solidFill>
              <a:latin typeface="Calibri" charset="0"/>
            </a:endParaRPr>
          </a:p>
          <a:p>
            <a:pPr marL="800100" lvl="3" indent="-342900">
              <a:buBlip>
                <a:blip r:embed="rId2"/>
              </a:buBlip>
            </a:pPr>
            <a:r>
              <a:rPr lang="en-GB" sz="1900" b="1" dirty="0"/>
              <a:t>Peter </a:t>
            </a:r>
            <a:r>
              <a:rPr lang="en-GB" sz="1900" b="1" dirty="0" err="1"/>
              <a:t>Plattner</a:t>
            </a:r>
            <a:r>
              <a:rPr lang="en-GB" sz="1900" b="1" dirty="0"/>
              <a:t> </a:t>
            </a:r>
            <a:r>
              <a:rPr lang="en-GB" sz="1900" dirty="0"/>
              <a:t>(August 2018 – </a:t>
            </a:r>
            <a:r>
              <a:rPr lang="en-GB" sz="1900" dirty="0">
                <a:solidFill>
                  <a:srgbClr val="0000FF"/>
                </a:solidFill>
              </a:rPr>
              <a:t>July 2021</a:t>
            </a:r>
            <a:r>
              <a:rPr lang="en-GB" sz="1900" dirty="0"/>
              <a:t>) 	</a:t>
            </a:r>
            <a:r>
              <a:rPr lang="en-US" sz="1900" dirty="0">
                <a:solidFill>
                  <a:srgbClr val="000000"/>
                </a:solidFill>
                <a:latin typeface="Calibri" charset="0"/>
              </a:rPr>
              <a:t>MIRACLS        </a:t>
            </a:r>
            <a:r>
              <a:rPr lang="en-US" sz="1900" dirty="0" err="1">
                <a:solidFill>
                  <a:srgbClr val="000000"/>
                </a:solidFill>
                <a:latin typeface="Calibri" charset="0"/>
              </a:rPr>
              <a:t>Austian</a:t>
            </a:r>
            <a:r>
              <a:rPr lang="en-US" sz="1900" dirty="0">
                <a:solidFill>
                  <a:srgbClr val="000000"/>
                </a:solidFill>
                <a:latin typeface="Calibri" charset="0"/>
              </a:rPr>
              <a:t> </a:t>
            </a:r>
            <a:r>
              <a:rPr lang="en-US" sz="1900" dirty="0" err="1">
                <a:solidFill>
                  <a:srgbClr val="000000"/>
                </a:solidFill>
                <a:latin typeface="Calibri" charset="0"/>
              </a:rPr>
              <a:t>Prog</a:t>
            </a:r>
            <a:r>
              <a:rPr lang="en-US" sz="1900" dirty="0">
                <a:solidFill>
                  <a:srgbClr val="000000"/>
                </a:solidFill>
                <a:latin typeface="Calibri" charset="0"/>
              </a:rPr>
              <a:t>. (Innsbruck)</a:t>
            </a:r>
          </a:p>
          <a:p>
            <a:pPr marL="800100" lvl="3" indent="-342900">
              <a:buBlip>
                <a:blip r:embed="rId2"/>
              </a:buBlip>
            </a:pPr>
            <a:endParaRPr lang="en-US" sz="1900" dirty="0">
              <a:solidFill>
                <a:srgbClr val="000000"/>
              </a:solidFill>
              <a:latin typeface="Calibri" charset="0"/>
            </a:endParaRPr>
          </a:p>
          <a:p>
            <a:pPr marL="800100" lvl="3" indent="-342900">
              <a:buBlip>
                <a:blip r:embed="rId2"/>
              </a:buBlip>
            </a:pPr>
            <a:r>
              <a:rPr lang="en-US" sz="1900" b="1" dirty="0" err="1">
                <a:solidFill>
                  <a:srgbClr val="000000"/>
                </a:solidFill>
                <a:latin typeface="Calibri" charset="0"/>
              </a:rPr>
              <a:t>Katarzyna</a:t>
            </a:r>
            <a:r>
              <a:rPr lang="en-US" sz="1900" b="1" dirty="0">
                <a:solidFill>
                  <a:srgbClr val="000000"/>
                </a:solidFill>
                <a:latin typeface="Calibri" charset="0"/>
              </a:rPr>
              <a:t> Maria </a:t>
            </a:r>
            <a:r>
              <a:rPr lang="en-US" sz="1900" b="1" dirty="0" err="1">
                <a:solidFill>
                  <a:srgbClr val="000000"/>
                </a:solidFill>
                <a:latin typeface="Calibri" charset="0"/>
              </a:rPr>
              <a:t>Dziubinska</a:t>
            </a:r>
            <a:r>
              <a:rPr lang="en-US" sz="1900" b="1" dirty="0">
                <a:solidFill>
                  <a:srgbClr val="000000"/>
                </a:solidFill>
                <a:latin typeface="Calibri" charset="0"/>
              </a:rPr>
              <a:t>-Kuhn </a:t>
            </a:r>
            <a:r>
              <a:rPr lang="en-US" sz="1900" dirty="0">
                <a:solidFill>
                  <a:srgbClr val="000000"/>
                </a:solidFill>
                <a:latin typeface="Calibri" charset="0"/>
              </a:rPr>
              <a:t>(Sept </a:t>
            </a:r>
            <a:r>
              <a:rPr lang="en-GB" sz="1900" dirty="0"/>
              <a:t>2018 – </a:t>
            </a:r>
            <a:r>
              <a:rPr lang="en-GB" sz="1900" dirty="0">
                <a:solidFill>
                  <a:srgbClr val="0000FF"/>
                </a:solidFill>
              </a:rPr>
              <a:t>August 2021</a:t>
            </a:r>
            <a:r>
              <a:rPr lang="en-GB" sz="1900" dirty="0"/>
              <a:t>)   </a:t>
            </a:r>
            <a:r>
              <a:rPr lang="en-US" sz="1900" dirty="0" err="1">
                <a:solidFill>
                  <a:srgbClr val="000000"/>
                </a:solidFill>
                <a:latin typeface="Calibri" charset="0"/>
              </a:rPr>
              <a:t>betaDROPNMR</a:t>
            </a:r>
            <a:r>
              <a:rPr lang="en-US" sz="1900" dirty="0">
                <a:solidFill>
                  <a:srgbClr val="000000"/>
                </a:solidFill>
                <a:latin typeface="Calibri" charset="0"/>
              </a:rPr>
              <a:t>     			SWISS Fund and KT-Med (Univ. Geneva)</a:t>
            </a:r>
          </a:p>
          <a:p>
            <a:pPr marL="457200" lvl="3" indent="0">
              <a:buNone/>
            </a:pPr>
            <a:endParaRPr lang="en-US" sz="1900" dirty="0">
              <a:solidFill>
                <a:srgbClr val="000000"/>
              </a:solidFill>
              <a:latin typeface="Calibri" charset="0"/>
            </a:endParaRPr>
          </a:p>
          <a:p>
            <a:pPr marL="800100" lvl="3" indent="-342900">
              <a:buBlip>
                <a:blip r:embed="rId2"/>
              </a:buBlip>
            </a:pPr>
            <a:r>
              <a:rPr lang="en-US" sz="1900" b="1" dirty="0">
                <a:solidFill>
                  <a:srgbClr val="000000"/>
                </a:solidFill>
                <a:latin typeface="Calibri" charset="0"/>
              </a:rPr>
              <a:t>Karolina </a:t>
            </a:r>
            <a:r>
              <a:rPr lang="en-US" sz="1900" b="1" dirty="0" err="1">
                <a:solidFill>
                  <a:srgbClr val="000000"/>
                </a:solidFill>
                <a:latin typeface="Calibri" charset="0"/>
              </a:rPr>
              <a:t>Kulesz</a:t>
            </a:r>
            <a:r>
              <a:rPr lang="en-US" sz="1900" b="1" dirty="0">
                <a:solidFill>
                  <a:srgbClr val="000000"/>
                </a:solidFill>
                <a:latin typeface="Calibri" charset="0"/>
              </a:rPr>
              <a:t> </a:t>
            </a:r>
            <a:r>
              <a:rPr lang="en-US" sz="1900" dirty="0">
                <a:solidFill>
                  <a:srgbClr val="000000"/>
                </a:solidFill>
                <a:latin typeface="Calibri" charset="0"/>
              </a:rPr>
              <a:t>(Oct </a:t>
            </a:r>
            <a:r>
              <a:rPr lang="en-GB" sz="1900" dirty="0"/>
              <a:t>2018 – </a:t>
            </a:r>
            <a:r>
              <a:rPr lang="en-GB" sz="1900" dirty="0">
                <a:solidFill>
                  <a:srgbClr val="0000FF"/>
                </a:solidFill>
              </a:rPr>
              <a:t>Sept 2021</a:t>
            </a:r>
            <a:r>
              <a:rPr lang="en-GB" sz="1900" dirty="0"/>
              <a:t>)   </a:t>
            </a:r>
            <a:r>
              <a:rPr lang="en-US" sz="1900" dirty="0" err="1">
                <a:solidFill>
                  <a:srgbClr val="000000"/>
                </a:solidFill>
                <a:latin typeface="Calibri" charset="0"/>
              </a:rPr>
              <a:t>betaDROPNMR</a:t>
            </a:r>
            <a:r>
              <a:rPr lang="en-US" sz="1900" dirty="0">
                <a:solidFill>
                  <a:srgbClr val="000000"/>
                </a:solidFill>
                <a:latin typeface="Calibri" charset="0"/>
              </a:rPr>
              <a:t>        ERC  (Univ. Geneva)</a:t>
            </a:r>
          </a:p>
          <a:p>
            <a:pPr marL="457200" lvl="3" indent="0">
              <a:buNone/>
            </a:pPr>
            <a:endParaRPr lang="en-US" sz="1900" dirty="0">
              <a:solidFill>
                <a:srgbClr val="000000"/>
              </a:solidFill>
              <a:latin typeface="Calibri" charset="0"/>
            </a:endParaRPr>
          </a:p>
          <a:p>
            <a:pPr marL="800100" lvl="3" indent="-342900">
              <a:buBlip>
                <a:blip r:embed="rId2"/>
              </a:buBlip>
            </a:pPr>
            <a:r>
              <a:rPr lang="en-GB" sz="1900" b="1" dirty="0"/>
              <a:t>Lukas </a:t>
            </a:r>
            <a:r>
              <a:rPr lang="en-GB" sz="1900" b="1" dirty="0" err="1"/>
              <a:t>Nies</a:t>
            </a:r>
            <a:r>
              <a:rPr lang="en-GB" sz="1900" b="1" dirty="0"/>
              <a:t> </a:t>
            </a:r>
            <a:r>
              <a:rPr lang="en-GB" sz="1900" dirty="0"/>
              <a:t>(Nov 2019 – Oct 2022)  ISOLTRAP 	</a:t>
            </a:r>
            <a:r>
              <a:rPr lang="en-GB" sz="1900" dirty="0" err="1"/>
              <a:t>Genter</a:t>
            </a:r>
            <a:r>
              <a:rPr lang="en-GB" sz="1900" dirty="0"/>
              <a:t> (Univ. Greifswald)</a:t>
            </a:r>
          </a:p>
          <a:p>
            <a:pPr marL="800100" lvl="3" indent="-342900">
              <a:buBlip>
                <a:blip r:embed="rId2"/>
              </a:buBlip>
            </a:pPr>
            <a:endParaRPr lang="en-GB" sz="1900" dirty="0"/>
          </a:p>
          <a:p>
            <a:pPr marL="800100" lvl="3" indent="-342900">
              <a:buBlip>
                <a:blip r:embed="rId2"/>
              </a:buBlip>
            </a:pPr>
            <a:r>
              <a:rPr lang="en-GB" sz="1900" b="1" dirty="0">
                <a:latin typeface="Calibri" charset="0"/>
              </a:rPr>
              <a:t>Franziska Maier </a:t>
            </a:r>
            <a:r>
              <a:rPr lang="en-GB" sz="1900" dirty="0">
                <a:latin typeface="Calibri" charset="0"/>
              </a:rPr>
              <a:t>(Feb. 2020 – Jan 2023)  MIRACLS	</a:t>
            </a:r>
            <a:r>
              <a:rPr lang="en-GB" sz="1900" dirty="0" err="1">
                <a:latin typeface="Calibri" charset="0"/>
              </a:rPr>
              <a:t>Gentner</a:t>
            </a:r>
            <a:r>
              <a:rPr lang="en-GB" sz="1900" dirty="0">
                <a:latin typeface="Calibri" charset="0"/>
              </a:rPr>
              <a:t> (Univ. Greifswald)</a:t>
            </a:r>
          </a:p>
          <a:p>
            <a:pPr marL="800100" lvl="3" indent="-342900">
              <a:buBlip>
                <a:blip r:embed="rId2"/>
              </a:buBlip>
            </a:pPr>
            <a:endParaRPr lang="en-GB" sz="1900" dirty="0">
              <a:latin typeface="Calibri" charset="0"/>
            </a:endParaRPr>
          </a:p>
          <a:p>
            <a:pPr marL="800100" lvl="3" indent="-342900">
              <a:buBlip>
                <a:blip r:embed="rId2"/>
              </a:buBlip>
            </a:pPr>
            <a:r>
              <a:rPr lang="en-GB" sz="1900" b="1" dirty="0">
                <a:latin typeface="Calibri" charset="0"/>
              </a:rPr>
              <a:t>Michail </a:t>
            </a:r>
            <a:r>
              <a:rPr lang="en-GB" sz="1900" b="1" dirty="0" err="1">
                <a:latin typeface="Calibri" charset="0"/>
              </a:rPr>
              <a:t>Atanasakis</a:t>
            </a:r>
            <a:r>
              <a:rPr lang="en-GB" sz="1900" b="1" dirty="0">
                <a:latin typeface="Calibri" charset="0"/>
              </a:rPr>
              <a:t> </a:t>
            </a:r>
            <a:r>
              <a:rPr lang="en-GB" sz="1900" dirty="0">
                <a:latin typeface="Calibri" charset="0"/>
              </a:rPr>
              <a:t>(Sept. 2020 – Aug. 2023)   CRIS    	KU Leuven (1) - EP-SME (2)</a:t>
            </a:r>
          </a:p>
          <a:p>
            <a:pPr marL="457200" lvl="3" indent="0">
              <a:buNone/>
            </a:pPr>
            <a:endParaRPr lang="en-GB" sz="1900" dirty="0">
              <a:latin typeface="Calibri" charset="0"/>
            </a:endParaRPr>
          </a:p>
          <a:p>
            <a:pPr marL="800100" lvl="3" indent="-342900">
              <a:buBlip>
                <a:blip r:embed="rId2"/>
              </a:buBlip>
            </a:pPr>
            <a:r>
              <a:rPr lang="en-GB" sz="1900" dirty="0">
                <a:solidFill>
                  <a:srgbClr val="FF0000"/>
                </a:solidFill>
                <a:latin typeface="Calibri" charset="0"/>
              </a:rPr>
              <a:t>Marcus Jankowski (Jan. 2021 – Dec. 2023)  VITO 	</a:t>
            </a:r>
            <a:r>
              <a:rPr lang="en-GB" sz="1900" dirty="0" err="1">
                <a:solidFill>
                  <a:srgbClr val="FF0000"/>
                </a:solidFill>
                <a:latin typeface="Calibri" charset="0"/>
              </a:rPr>
              <a:t>Gentner</a:t>
            </a:r>
            <a:r>
              <a:rPr lang="en-GB" sz="1900" dirty="0">
                <a:solidFill>
                  <a:srgbClr val="FF0000"/>
                </a:solidFill>
                <a:latin typeface="Calibri" charset="0"/>
              </a:rPr>
              <a:t> (TU Darmstadt)</a:t>
            </a:r>
            <a:endParaRPr lang="en-US" sz="1800" dirty="0">
              <a:solidFill>
                <a:srgbClr val="FF0000"/>
              </a:solidFill>
              <a:latin typeface="Calibri" charset="0"/>
            </a:endParaRPr>
          </a:p>
          <a:p>
            <a:pPr marL="457200" lvl="3" indent="0">
              <a:buNone/>
            </a:pPr>
            <a:endParaRPr lang="en-US" sz="1800" dirty="0">
              <a:solidFill>
                <a:srgbClr val="000000"/>
              </a:solidFill>
              <a:latin typeface="Calibri" charset="0"/>
            </a:endParaRPr>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13</a:t>
            </a:fld>
            <a:endParaRPr lang="en-US" dirty="0"/>
          </a:p>
        </p:txBody>
      </p:sp>
      <p:sp>
        <p:nvSpPr>
          <p:cNvPr id="5" name="Marcador de texto 4"/>
          <p:cNvSpPr>
            <a:spLocks noGrp="1"/>
          </p:cNvSpPr>
          <p:nvPr>
            <p:ph type="body" sz="quarter" idx="13"/>
          </p:nvPr>
        </p:nvSpPr>
        <p:spPr/>
        <p:txBody>
          <a:bodyPr/>
          <a:lstStyle/>
          <a:p>
            <a:endParaRPr lang="es-ES"/>
          </a:p>
        </p:txBody>
      </p:sp>
      <p:sp>
        <p:nvSpPr>
          <p:cNvPr id="6" name="Rectangle 5"/>
          <p:cNvSpPr/>
          <p:nvPr/>
        </p:nvSpPr>
        <p:spPr>
          <a:xfrm>
            <a:off x="2579204" y="6321865"/>
            <a:ext cx="4572000" cy="523220"/>
          </a:xfrm>
          <a:prstGeom prst="rect">
            <a:avLst/>
          </a:prstGeom>
        </p:spPr>
        <p:txBody>
          <a:bodyPr>
            <a:spAutoFit/>
          </a:bodyPr>
          <a:lstStyle/>
          <a:p>
            <a:pPr marL="457200" lvl="3" indent="0">
              <a:buNone/>
            </a:pPr>
            <a:r>
              <a:rPr lang="es-ES" sz="1400" dirty="0"/>
              <a:t>And </a:t>
            </a:r>
            <a:r>
              <a:rPr lang="es-ES" sz="1400" dirty="0" err="1"/>
              <a:t>many</a:t>
            </a:r>
            <a:r>
              <a:rPr lang="es-ES" sz="1400" dirty="0"/>
              <a:t> </a:t>
            </a:r>
            <a:r>
              <a:rPr lang="es-ES" sz="1400" dirty="0" err="1"/>
              <a:t>others</a:t>
            </a:r>
            <a:r>
              <a:rPr lang="es-ES" sz="1400" dirty="0"/>
              <a:t> </a:t>
            </a:r>
            <a:r>
              <a:rPr lang="es-ES" sz="1400" dirty="0" err="1"/>
              <a:t>paid</a:t>
            </a:r>
            <a:r>
              <a:rPr lang="es-ES" sz="1400" dirty="0"/>
              <a:t> </a:t>
            </a:r>
            <a:r>
              <a:rPr lang="es-ES" sz="1400" dirty="0" err="1"/>
              <a:t>by</a:t>
            </a:r>
            <a:r>
              <a:rPr lang="es-ES" sz="1400" dirty="0"/>
              <a:t> </a:t>
            </a:r>
            <a:r>
              <a:rPr lang="es-ES" sz="1400" dirty="0" err="1"/>
              <a:t>their</a:t>
            </a:r>
            <a:r>
              <a:rPr lang="es-ES" sz="1400" dirty="0"/>
              <a:t> home </a:t>
            </a:r>
            <a:r>
              <a:rPr lang="es-ES" sz="1400" dirty="0" err="1"/>
              <a:t>institution</a:t>
            </a:r>
            <a:r>
              <a:rPr lang="es-ES" sz="1400" dirty="0"/>
              <a:t> </a:t>
            </a:r>
          </a:p>
          <a:p>
            <a:pPr marL="457200" lvl="3" indent="0">
              <a:buNone/>
            </a:pPr>
            <a:r>
              <a:rPr lang="es-ES" sz="1400" dirty="0"/>
              <a:t>(+ eventual </a:t>
            </a:r>
            <a:r>
              <a:rPr lang="es-ES" sz="1400" dirty="0" err="1"/>
              <a:t>subsistance</a:t>
            </a:r>
            <a:r>
              <a:rPr lang="es-ES" sz="1400" dirty="0"/>
              <a:t> </a:t>
            </a:r>
            <a:r>
              <a:rPr lang="es-ES" sz="1400" dirty="0" err="1"/>
              <a:t>from</a:t>
            </a:r>
            <a:r>
              <a:rPr lang="es-ES" sz="1400" dirty="0"/>
              <a:t> </a:t>
            </a:r>
            <a:r>
              <a:rPr lang="es-ES" sz="1400" dirty="0" err="1"/>
              <a:t>the</a:t>
            </a:r>
            <a:r>
              <a:rPr lang="es-ES" sz="1400" dirty="0"/>
              <a:t> </a:t>
            </a:r>
            <a:r>
              <a:rPr lang="es-ES" sz="1400" dirty="0" err="1"/>
              <a:t>collaboration</a:t>
            </a:r>
            <a:r>
              <a:rPr lang="es-ES" sz="1400" dirty="0"/>
              <a:t>).</a:t>
            </a:r>
          </a:p>
        </p:txBody>
      </p:sp>
    </p:spTree>
    <p:extLst>
      <p:ext uri="{BB962C8B-B14F-4D97-AF65-F5344CB8AC3E}">
        <p14:creationId xmlns:p14="http://schemas.microsoft.com/office/powerpoint/2010/main" val="1143822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content</a:t>
            </a:r>
            <a:endParaRPr lang="en-US" dirty="0"/>
          </a:p>
        </p:txBody>
      </p:sp>
      <p:sp>
        <p:nvSpPr>
          <p:cNvPr id="3" name="Content Placeholder 2"/>
          <p:cNvSpPr>
            <a:spLocks noGrp="1"/>
          </p:cNvSpPr>
          <p:nvPr>
            <p:ph idx="1"/>
          </p:nvPr>
        </p:nvSpPr>
        <p:spPr/>
        <p:txBody>
          <a:bodyPr>
            <a:normAutofit/>
          </a:bodyPr>
          <a:lstStyle/>
          <a:p>
            <a:r>
              <a:rPr lang="en-US" sz="2400" dirty="0"/>
              <a:t>Memberships updates</a:t>
            </a:r>
          </a:p>
          <a:p>
            <a:r>
              <a:rPr lang="en-US" sz="2400" dirty="0"/>
              <a:t>Membership fees 2020 - update</a:t>
            </a:r>
          </a:p>
          <a:p>
            <a:r>
              <a:rPr lang="en-US" sz="2400" dirty="0"/>
              <a:t>MoU: updates for approval and related matters</a:t>
            </a:r>
          </a:p>
          <a:p>
            <a:r>
              <a:rPr lang="en-US" sz="2400" dirty="0"/>
              <a:t>Meetings: Users meeting and 2</a:t>
            </a:r>
            <a:r>
              <a:rPr lang="en-US" sz="2400" baseline="30000" dirty="0"/>
              <a:t>nd</a:t>
            </a:r>
            <a:r>
              <a:rPr lang="en-US" sz="2400" dirty="0"/>
              <a:t> EPIC meeting</a:t>
            </a:r>
          </a:p>
          <a:p>
            <a:r>
              <a:rPr lang="en-US" sz="2400" dirty="0"/>
              <a:t>Associates and staff</a:t>
            </a:r>
          </a:p>
          <a:p>
            <a:r>
              <a:rPr lang="en-US" sz="2400" dirty="0"/>
              <a:t>Fellows</a:t>
            </a:r>
          </a:p>
          <a:p>
            <a:r>
              <a:rPr lang="en-US" sz="2400" dirty="0"/>
              <a:t>Doctoral students</a:t>
            </a:r>
          </a:p>
          <a:p>
            <a:endParaRPr lang="en-US" sz="2400" dirty="0"/>
          </a:p>
          <a:p>
            <a:pPr marL="0" indent="0">
              <a:buNone/>
            </a:pPr>
            <a:endParaRPr lang="en-US" sz="2400" dirty="0"/>
          </a:p>
          <a:p>
            <a:endParaRPr lang="en-US" sz="2400" dirty="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063774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7668B-C0BA-4C7C-969C-64A987189939}"/>
              </a:ext>
            </a:extLst>
          </p:cNvPr>
          <p:cNvSpPr>
            <a:spLocks noGrp="1"/>
          </p:cNvSpPr>
          <p:nvPr>
            <p:ph type="title"/>
          </p:nvPr>
        </p:nvSpPr>
        <p:spPr/>
        <p:txBody>
          <a:bodyPr/>
          <a:lstStyle/>
          <a:p>
            <a:r>
              <a:rPr lang="en-US" dirty="0"/>
              <a:t>Membership updates</a:t>
            </a:r>
            <a:endParaRPr lang="nl-BE" dirty="0"/>
          </a:p>
        </p:txBody>
      </p:sp>
      <p:sp>
        <p:nvSpPr>
          <p:cNvPr id="3" name="Content Placeholder 2">
            <a:extLst>
              <a:ext uri="{FF2B5EF4-FFF2-40B4-BE49-F238E27FC236}">
                <a16:creationId xmlns:a16="http://schemas.microsoft.com/office/drawing/2014/main" id="{0D813C96-440A-47A4-8E81-ADB5A7D488FD}"/>
              </a:ext>
            </a:extLst>
          </p:cNvPr>
          <p:cNvSpPr>
            <a:spLocks noGrp="1"/>
          </p:cNvSpPr>
          <p:nvPr>
            <p:ph idx="1"/>
          </p:nvPr>
        </p:nvSpPr>
        <p:spPr/>
        <p:txBody>
          <a:bodyPr/>
          <a:lstStyle/>
          <a:p>
            <a:r>
              <a:rPr lang="nl-BE" dirty="0"/>
              <a:t>France </a:t>
            </a:r>
            <a:r>
              <a:rPr lang="nl-BE" dirty="0" err="1"/>
              <a:t>signs</a:t>
            </a:r>
            <a:r>
              <a:rPr lang="nl-BE" dirty="0"/>
              <a:t> a special agreement </a:t>
            </a:r>
            <a:r>
              <a:rPr lang="nl-BE" dirty="0" err="1"/>
              <a:t>every</a:t>
            </a:r>
            <a:r>
              <a:rPr lang="nl-BE" dirty="0"/>
              <a:t> 3 </a:t>
            </a:r>
            <a:r>
              <a:rPr lang="nl-BE" dirty="0" err="1"/>
              <a:t>years</a:t>
            </a:r>
            <a:r>
              <a:rPr lang="nl-BE" dirty="0"/>
              <a:t>, at </a:t>
            </a:r>
            <a:r>
              <a:rPr lang="nl-BE" dirty="0" err="1"/>
              <a:t>the</a:t>
            </a:r>
            <a:r>
              <a:rPr lang="nl-BE" dirty="0"/>
              <a:t> occasion of </a:t>
            </a:r>
            <a:r>
              <a:rPr lang="nl-BE" dirty="0" err="1"/>
              <a:t>the</a:t>
            </a:r>
            <a:r>
              <a:rPr lang="nl-BE" dirty="0"/>
              <a:t> </a:t>
            </a:r>
            <a:r>
              <a:rPr lang="nl-BE" dirty="0" err="1"/>
              <a:t>MoU</a:t>
            </a:r>
            <a:r>
              <a:rPr lang="nl-BE" dirty="0"/>
              <a:t> </a:t>
            </a:r>
            <a:r>
              <a:rPr lang="nl-BE" dirty="0" err="1"/>
              <a:t>renewal</a:t>
            </a:r>
            <a:r>
              <a:rPr lang="nl-BE" dirty="0"/>
              <a:t>.  </a:t>
            </a:r>
          </a:p>
          <a:p>
            <a:pPr lvl="1">
              <a:buFont typeface="Wingdings" panose="05000000000000000000" pitchFamily="2" charset="2"/>
              <a:buChar char="ü"/>
            </a:pPr>
            <a:r>
              <a:rPr lang="nl-BE" dirty="0"/>
              <a:t>It has been </a:t>
            </a:r>
            <a:r>
              <a:rPr lang="nl-BE" dirty="0" err="1"/>
              <a:t>signed</a:t>
            </a:r>
            <a:r>
              <a:rPr lang="nl-BE" dirty="0"/>
              <a:t> </a:t>
            </a:r>
            <a:r>
              <a:rPr lang="nl-BE" dirty="0" err="1"/>
              <a:t>by</a:t>
            </a:r>
            <a:r>
              <a:rPr lang="nl-BE" dirty="0"/>
              <a:t> R. </a:t>
            </a:r>
            <a:r>
              <a:rPr lang="nl-BE" dirty="0" err="1"/>
              <a:t>Pain</a:t>
            </a:r>
            <a:r>
              <a:rPr lang="nl-BE" dirty="0"/>
              <a:t> (Director of IN2P3) in August  </a:t>
            </a:r>
            <a:r>
              <a:rPr lang="nl-BE" dirty="0" err="1"/>
              <a:t>for</a:t>
            </a:r>
            <a:r>
              <a:rPr lang="nl-BE" dirty="0"/>
              <a:t> 2020-2022</a:t>
            </a:r>
            <a:endParaRPr lang="en-US" dirty="0"/>
          </a:p>
          <a:p>
            <a:endParaRPr lang="en-US" dirty="0"/>
          </a:p>
          <a:p>
            <a:r>
              <a:rPr lang="en-US" dirty="0"/>
              <a:t>Czech Republic is preparing to become a full  member (action M. Veselsky)</a:t>
            </a:r>
          </a:p>
          <a:p>
            <a:pPr lvl="1"/>
            <a:r>
              <a:rPr lang="en-US" dirty="0"/>
              <a:t>Czech users at ISOLDE (based on 2020 list)</a:t>
            </a:r>
          </a:p>
          <a:p>
            <a:pPr lvl="2"/>
            <a:endParaRPr lang="nl-BE" dirty="0"/>
          </a:p>
        </p:txBody>
      </p:sp>
      <p:sp>
        <p:nvSpPr>
          <p:cNvPr id="4" name="Slide Number Placeholder 3">
            <a:extLst>
              <a:ext uri="{FF2B5EF4-FFF2-40B4-BE49-F238E27FC236}">
                <a16:creationId xmlns:a16="http://schemas.microsoft.com/office/drawing/2014/main" id="{ECD76C13-7847-4AA6-AE1D-D82C2124D55F}"/>
              </a:ext>
            </a:extLst>
          </p:cNvPr>
          <p:cNvSpPr>
            <a:spLocks noGrp="1"/>
          </p:cNvSpPr>
          <p:nvPr>
            <p:ph type="sldNum" sz="quarter" idx="12"/>
          </p:nvPr>
        </p:nvSpPr>
        <p:spPr/>
        <p:txBody>
          <a:bodyPr/>
          <a:lstStyle/>
          <a:p>
            <a:fld id="{DCE4B40A-67BA-4787-801A-16EE65008C21}" type="slidenum">
              <a:rPr lang="en-US" smtClean="0"/>
              <a:pPr/>
              <a:t>3</a:t>
            </a:fld>
            <a:endParaRPr lang="en-US"/>
          </a:p>
        </p:txBody>
      </p:sp>
      <p:sp>
        <p:nvSpPr>
          <p:cNvPr id="5" name="Text Placeholder 4">
            <a:extLst>
              <a:ext uri="{FF2B5EF4-FFF2-40B4-BE49-F238E27FC236}">
                <a16:creationId xmlns:a16="http://schemas.microsoft.com/office/drawing/2014/main" id="{01BF5244-6904-4B38-86A9-2795E23CEDC5}"/>
              </a:ext>
            </a:extLst>
          </p:cNvPr>
          <p:cNvSpPr>
            <a:spLocks noGrp="1"/>
          </p:cNvSpPr>
          <p:nvPr>
            <p:ph type="body" sz="quarter" idx="13"/>
          </p:nvPr>
        </p:nvSpPr>
        <p:spPr/>
        <p:txBody>
          <a:bodyPr/>
          <a:lstStyle/>
          <a:p>
            <a:endParaRPr lang="nl-BE"/>
          </a:p>
        </p:txBody>
      </p:sp>
      <p:graphicFrame>
        <p:nvGraphicFramePr>
          <p:cNvPr id="7" name="Table 6">
            <a:extLst>
              <a:ext uri="{FF2B5EF4-FFF2-40B4-BE49-F238E27FC236}">
                <a16:creationId xmlns:a16="http://schemas.microsoft.com/office/drawing/2014/main" id="{A4C61973-899E-4AA9-AD0D-780027A79C37}"/>
              </a:ext>
            </a:extLst>
          </p:cNvPr>
          <p:cNvGraphicFramePr>
            <a:graphicFrameLocks noGrp="1"/>
          </p:cNvGraphicFramePr>
          <p:nvPr>
            <p:extLst>
              <p:ext uri="{D42A27DB-BD31-4B8C-83A1-F6EECF244321}">
                <p14:modId xmlns:p14="http://schemas.microsoft.com/office/powerpoint/2010/main" val="1297808344"/>
              </p:ext>
            </p:extLst>
          </p:nvPr>
        </p:nvGraphicFramePr>
        <p:xfrm>
          <a:off x="1187624" y="3429000"/>
          <a:ext cx="7715572" cy="1947084"/>
        </p:xfrm>
        <a:graphic>
          <a:graphicData uri="http://schemas.openxmlformats.org/drawingml/2006/table">
            <a:tbl>
              <a:tblPr>
                <a:tableStyleId>{5C22544A-7EE6-4342-B048-85BDC9FD1C3A}</a:tableStyleId>
              </a:tblPr>
              <a:tblGrid>
                <a:gridCol w="2170956">
                  <a:extLst>
                    <a:ext uri="{9D8B030D-6E8A-4147-A177-3AD203B41FA5}">
                      <a16:colId xmlns:a16="http://schemas.microsoft.com/office/drawing/2014/main" val="1881911092"/>
                    </a:ext>
                  </a:extLst>
                </a:gridCol>
                <a:gridCol w="5544616">
                  <a:extLst>
                    <a:ext uri="{9D8B030D-6E8A-4147-A177-3AD203B41FA5}">
                      <a16:colId xmlns:a16="http://schemas.microsoft.com/office/drawing/2014/main" val="902474439"/>
                    </a:ext>
                  </a:extLst>
                </a:gridCol>
              </a:tblGrid>
              <a:tr h="324514">
                <a:tc>
                  <a:txBody>
                    <a:bodyPr/>
                    <a:lstStyle/>
                    <a:p>
                      <a:pPr algn="l" fontAlgn="b"/>
                      <a:r>
                        <a:rPr lang="nl-BE" sz="1600" u="none" strike="noStrike" dirty="0" err="1">
                          <a:effectLst/>
                        </a:rPr>
                        <a:t>Jaromir</a:t>
                      </a:r>
                      <a:r>
                        <a:rPr lang="nl-BE" sz="1600" u="none" strike="noStrike" dirty="0">
                          <a:effectLst/>
                        </a:rPr>
                        <a:t> MRAZEK</a:t>
                      </a:r>
                      <a:endParaRPr lang="nl-BE" sz="1600" b="0" i="0" u="none" strike="noStrike" dirty="0">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a:effectLst/>
                        </a:rPr>
                        <a:t>Czech Academy of Sciences  - Nuclear Physics Institute</a:t>
                      </a:r>
                      <a:endParaRPr lang="en-US" sz="1600" b="0" i="0" u="none" strike="noStrike">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3679128428"/>
                  </a:ext>
                </a:extLst>
              </a:tr>
              <a:tr h="324514">
                <a:tc>
                  <a:txBody>
                    <a:bodyPr/>
                    <a:lstStyle/>
                    <a:p>
                      <a:pPr algn="l" fontAlgn="b"/>
                      <a:r>
                        <a:rPr lang="nl-BE" sz="1600" u="none" strike="noStrike">
                          <a:effectLst/>
                        </a:rPr>
                        <a:t>Stanislav POSPISIL</a:t>
                      </a:r>
                      <a:endParaRPr lang="nl-BE" sz="1600" b="0" i="0" u="none" strike="noStrike">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dirty="0">
                          <a:effectLst/>
                        </a:rPr>
                        <a:t>Czech Technical University  in Prague</a:t>
                      </a:r>
                      <a:endParaRPr lang="en-US" sz="1600" b="0" i="0" u="none" strike="noStrike" dirty="0">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920252645"/>
                  </a:ext>
                </a:extLst>
              </a:tr>
              <a:tr h="324514">
                <a:tc>
                  <a:txBody>
                    <a:bodyPr/>
                    <a:lstStyle/>
                    <a:p>
                      <a:pPr algn="l" fontAlgn="b"/>
                      <a:r>
                        <a:rPr lang="nl-BE" sz="1600" u="none" strike="noStrike">
                          <a:effectLst/>
                        </a:rPr>
                        <a:t>Martin SLEZAK</a:t>
                      </a:r>
                      <a:endParaRPr lang="nl-BE" sz="1600" b="0" i="0" u="none" strike="noStrike">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dirty="0">
                          <a:effectLst/>
                        </a:rPr>
                        <a:t>Czech Academy of Sciences  - Nuclear Physics Institute</a:t>
                      </a:r>
                      <a:endParaRPr lang="en-US" sz="1600" b="0" i="0" u="none" strike="noStrike" dirty="0">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3699866506"/>
                  </a:ext>
                </a:extLst>
              </a:tr>
              <a:tr h="324514">
                <a:tc>
                  <a:txBody>
                    <a:bodyPr/>
                    <a:lstStyle/>
                    <a:p>
                      <a:pPr algn="l" fontAlgn="b"/>
                      <a:r>
                        <a:rPr lang="nl-BE" sz="1600" u="none" strike="noStrike">
                          <a:effectLst/>
                        </a:rPr>
                        <a:t>Drahoslav VENOS</a:t>
                      </a:r>
                      <a:endParaRPr lang="nl-BE" sz="1600" b="0" i="0" u="none" strike="noStrike">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a:effectLst/>
                        </a:rPr>
                        <a:t>Czech Academy of Sciences  - Nuclear Physics Institute</a:t>
                      </a:r>
                      <a:endParaRPr lang="en-US" sz="1600" b="0" i="0" u="none" strike="noStrike">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2333522452"/>
                  </a:ext>
                </a:extLst>
              </a:tr>
              <a:tr h="324514">
                <a:tc>
                  <a:txBody>
                    <a:bodyPr/>
                    <a:lstStyle/>
                    <a:p>
                      <a:pPr algn="l" fontAlgn="b"/>
                      <a:r>
                        <a:rPr lang="nl-BE" sz="1600" u="none" strike="noStrike">
                          <a:effectLst/>
                        </a:rPr>
                        <a:t>Martin VESELSKY</a:t>
                      </a:r>
                      <a:endParaRPr lang="nl-BE" sz="1600" b="0" i="0" u="none" strike="noStrike">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dirty="0">
                          <a:effectLst/>
                        </a:rPr>
                        <a:t>Czech Technical University  in Prague</a:t>
                      </a:r>
                      <a:endParaRPr lang="en-US" sz="1600" b="0" i="0" u="none" strike="noStrike" dirty="0">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2981822875"/>
                  </a:ext>
                </a:extLst>
              </a:tr>
              <a:tr h="324514">
                <a:tc>
                  <a:txBody>
                    <a:bodyPr/>
                    <a:lstStyle/>
                    <a:p>
                      <a:pPr algn="l" fontAlgn="b"/>
                      <a:r>
                        <a:rPr lang="nl-BE" sz="1600" u="none" strike="noStrike">
                          <a:effectLst/>
                        </a:rPr>
                        <a:t>Dalibor ZAKOUCKY</a:t>
                      </a:r>
                      <a:endParaRPr lang="nl-BE" sz="1600" b="0" i="0" u="none" strike="noStrike">
                        <a:solidFill>
                          <a:srgbClr val="000000"/>
                        </a:solidFill>
                        <a:effectLst/>
                        <a:latin typeface="Calibri" panose="020F0502020204030204" pitchFamily="34" charset="0"/>
                      </a:endParaRPr>
                    </a:p>
                  </a:txBody>
                  <a:tcPr marL="6011" marR="6011" marT="6011" marB="0" anchor="b"/>
                </a:tc>
                <a:tc>
                  <a:txBody>
                    <a:bodyPr/>
                    <a:lstStyle/>
                    <a:p>
                      <a:pPr algn="l" fontAlgn="b"/>
                      <a:r>
                        <a:rPr lang="en-US" sz="1600" u="none" strike="noStrike" dirty="0">
                          <a:effectLst/>
                        </a:rPr>
                        <a:t>Czech Academy of Sciences  - Nuclear Physics Institute</a:t>
                      </a:r>
                      <a:endParaRPr lang="en-US" sz="1600" b="0" i="0" u="none" strike="noStrike" dirty="0">
                        <a:solidFill>
                          <a:srgbClr val="000000"/>
                        </a:solidFill>
                        <a:effectLst/>
                        <a:latin typeface="Calibri" panose="020F0502020204030204" pitchFamily="34" charset="0"/>
                      </a:endParaRPr>
                    </a:p>
                  </a:txBody>
                  <a:tcPr marL="6011" marR="6011" marT="6011" marB="0" anchor="b"/>
                </a:tc>
                <a:extLst>
                  <a:ext uri="{0D108BD9-81ED-4DB2-BD59-A6C34878D82A}">
                    <a16:rowId xmlns:a16="http://schemas.microsoft.com/office/drawing/2014/main" val="178201839"/>
                  </a:ext>
                </a:extLst>
              </a:tr>
            </a:tbl>
          </a:graphicData>
        </a:graphic>
      </p:graphicFrame>
    </p:spTree>
    <p:extLst>
      <p:ext uri="{BB962C8B-B14F-4D97-AF65-F5344CB8AC3E}">
        <p14:creationId xmlns:p14="http://schemas.microsoft.com/office/powerpoint/2010/main" val="4154681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072" y="-174"/>
            <a:ext cx="8352928" cy="980736"/>
          </a:xfrm>
        </p:spPr>
        <p:txBody>
          <a:bodyPr>
            <a:normAutofit/>
          </a:bodyPr>
          <a:lstStyle/>
          <a:p>
            <a:r>
              <a:rPr lang="en-US" dirty="0"/>
              <a:t>Membership fees 2020</a:t>
            </a:r>
          </a:p>
        </p:txBody>
      </p:sp>
      <p:sp>
        <p:nvSpPr>
          <p:cNvPr id="3" name="Content Placeholder 2"/>
          <p:cNvSpPr>
            <a:spLocks noGrp="1"/>
          </p:cNvSpPr>
          <p:nvPr>
            <p:ph idx="1"/>
          </p:nvPr>
        </p:nvSpPr>
        <p:spPr>
          <a:xfrm>
            <a:off x="1187624" y="1166018"/>
            <a:ext cx="7653536" cy="5262340"/>
          </a:xfrm>
        </p:spPr>
        <p:txBody>
          <a:bodyPr>
            <a:normAutofit fontScale="92500" lnSpcReduction="20000"/>
          </a:bodyPr>
          <a:lstStyle/>
          <a:p>
            <a:r>
              <a:rPr lang="en-US" dirty="0"/>
              <a:t>Payments received for year 2020</a:t>
            </a:r>
          </a:p>
          <a:p>
            <a:pPr lvl="1"/>
            <a:r>
              <a:rPr lang="en-US" dirty="0"/>
              <a:t>Slovakia	30</a:t>
            </a:r>
          </a:p>
          <a:p>
            <a:pPr lvl="1"/>
            <a:r>
              <a:rPr lang="en-US" dirty="0"/>
              <a:t>Germany	60</a:t>
            </a:r>
          </a:p>
          <a:p>
            <a:pPr lvl="1"/>
            <a:r>
              <a:rPr lang="en-US" dirty="0"/>
              <a:t>CERN	60+35</a:t>
            </a:r>
          </a:p>
          <a:p>
            <a:pPr lvl="1"/>
            <a:r>
              <a:rPr lang="en-US" dirty="0"/>
              <a:t>SA	30</a:t>
            </a:r>
          </a:p>
          <a:p>
            <a:pPr lvl="1"/>
            <a:r>
              <a:rPr lang="en-US" dirty="0"/>
              <a:t>Czech TU (Institute Member)	10</a:t>
            </a:r>
          </a:p>
          <a:p>
            <a:pPr lvl="1"/>
            <a:r>
              <a:rPr lang="en-US" dirty="0"/>
              <a:t>Finland 	60</a:t>
            </a:r>
          </a:p>
          <a:p>
            <a:pPr lvl="1"/>
            <a:r>
              <a:rPr lang="en-US" dirty="0"/>
              <a:t>Romania 	60 (paid dec. 2019)</a:t>
            </a:r>
          </a:p>
          <a:p>
            <a:pPr lvl="1"/>
            <a:r>
              <a:rPr lang="en-US" dirty="0"/>
              <a:t>Italy	60</a:t>
            </a:r>
          </a:p>
          <a:p>
            <a:pPr lvl="1"/>
            <a:r>
              <a:rPr lang="en-US" dirty="0"/>
              <a:t>UK	60</a:t>
            </a:r>
          </a:p>
          <a:p>
            <a:pPr lvl="1"/>
            <a:r>
              <a:rPr lang="en-US" dirty="0"/>
              <a:t>Portugal (Institute member, unsigned) 5.4</a:t>
            </a:r>
          </a:p>
          <a:p>
            <a:pPr lvl="1"/>
            <a:r>
              <a:rPr lang="en-US" dirty="0"/>
              <a:t>Denmark	60</a:t>
            </a:r>
          </a:p>
          <a:p>
            <a:pPr lvl="1"/>
            <a:r>
              <a:rPr lang="en-US" dirty="0"/>
              <a:t>France 	60</a:t>
            </a:r>
          </a:p>
          <a:p>
            <a:pPr lvl="1"/>
            <a:r>
              <a:rPr lang="en-US" dirty="0"/>
              <a:t>Poland	2.6</a:t>
            </a:r>
          </a:p>
          <a:p>
            <a:pPr lvl="1"/>
            <a:r>
              <a:rPr lang="en-US"/>
              <a:t>Greece	30</a:t>
            </a:r>
            <a:endParaRPr lang="en-US" dirty="0"/>
          </a:p>
          <a:p>
            <a:pPr lvl="1"/>
            <a:endParaRPr lang="en-US" dirty="0"/>
          </a:p>
          <a:p>
            <a:r>
              <a:rPr lang="en-US" dirty="0"/>
              <a:t>Outstanding payments 2020</a:t>
            </a:r>
          </a:p>
          <a:p>
            <a:pPr lvl="1"/>
            <a:r>
              <a:rPr lang="en-US" dirty="0"/>
              <a:t>Belgium	60</a:t>
            </a:r>
          </a:p>
          <a:p>
            <a:pPr lvl="1"/>
            <a:r>
              <a:rPr lang="en-US" dirty="0"/>
              <a:t>Spain	60   (+60 for 2019)</a:t>
            </a:r>
          </a:p>
          <a:p>
            <a:pPr lvl="1"/>
            <a:r>
              <a:rPr lang="en-US" dirty="0"/>
              <a:t>Norway	60</a:t>
            </a:r>
          </a:p>
          <a:p>
            <a:pPr lvl="1"/>
            <a:r>
              <a:rPr lang="en-US" dirty="0"/>
              <a:t>Sweden 	60</a:t>
            </a:r>
          </a:p>
          <a:p>
            <a:pPr lvl="1"/>
            <a:r>
              <a:rPr lang="en-US" dirty="0"/>
              <a:t>Poland 	57.4  (+20.5 for 2019)</a:t>
            </a:r>
          </a:p>
          <a:p>
            <a:pPr lvl="1"/>
            <a:endParaRPr lang="en-US" dirty="0"/>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55858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5CE1D-D010-45EE-BE91-6D2163667D48}"/>
              </a:ext>
            </a:extLst>
          </p:cNvPr>
          <p:cNvSpPr>
            <a:spLocks noGrp="1"/>
          </p:cNvSpPr>
          <p:nvPr>
            <p:ph type="title"/>
          </p:nvPr>
        </p:nvSpPr>
        <p:spPr/>
        <p:txBody>
          <a:bodyPr/>
          <a:lstStyle/>
          <a:p>
            <a:r>
              <a:rPr lang="en-US" dirty="0"/>
              <a:t>MoU updates - approval</a:t>
            </a:r>
            <a:endParaRPr lang="nl-BE" dirty="0"/>
          </a:p>
        </p:txBody>
      </p:sp>
      <p:sp>
        <p:nvSpPr>
          <p:cNvPr id="3" name="Content Placeholder 2">
            <a:extLst>
              <a:ext uri="{FF2B5EF4-FFF2-40B4-BE49-F238E27FC236}">
                <a16:creationId xmlns:a16="http://schemas.microsoft.com/office/drawing/2014/main" id="{29B7D996-E3D3-44E7-8B7E-75DE9547CA9A}"/>
              </a:ext>
            </a:extLst>
          </p:cNvPr>
          <p:cNvSpPr>
            <a:spLocks noGrp="1"/>
          </p:cNvSpPr>
          <p:nvPr>
            <p:ph idx="1"/>
          </p:nvPr>
        </p:nvSpPr>
        <p:spPr/>
        <p:txBody>
          <a:bodyPr/>
          <a:lstStyle/>
          <a:p>
            <a:r>
              <a:rPr lang="en-US" dirty="0"/>
              <a:t>Changes in scientific and funding agency representatives:</a:t>
            </a:r>
          </a:p>
          <a:p>
            <a:endParaRPr lang="en-US" dirty="0"/>
          </a:p>
          <a:p>
            <a:pPr lvl="1"/>
            <a:r>
              <a:rPr lang="en-US" dirty="0"/>
              <a:t>UK Scientific representative: Liam Gaffney, University of Liverpool</a:t>
            </a:r>
          </a:p>
          <a:p>
            <a:pPr lvl="1"/>
            <a:endParaRPr lang="en-US" dirty="0"/>
          </a:p>
          <a:p>
            <a:pPr lvl="1"/>
            <a:r>
              <a:rPr lang="en-US" dirty="0"/>
              <a:t>Norway funding agency change: Dean of the University of Oslo</a:t>
            </a:r>
          </a:p>
          <a:p>
            <a:endParaRPr lang="en-US" dirty="0"/>
          </a:p>
          <a:p>
            <a:pPr lvl="1"/>
            <a:endParaRPr lang="nl-BE" dirty="0"/>
          </a:p>
        </p:txBody>
      </p:sp>
      <p:sp>
        <p:nvSpPr>
          <p:cNvPr id="4" name="Slide Number Placeholder 3">
            <a:extLst>
              <a:ext uri="{FF2B5EF4-FFF2-40B4-BE49-F238E27FC236}">
                <a16:creationId xmlns:a16="http://schemas.microsoft.com/office/drawing/2014/main" id="{93B2EB9C-EA6C-4020-8506-89311FEFDB1A}"/>
              </a:ext>
            </a:extLst>
          </p:cNvPr>
          <p:cNvSpPr>
            <a:spLocks noGrp="1"/>
          </p:cNvSpPr>
          <p:nvPr>
            <p:ph type="sldNum" sz="quarter" idx="12"/>
          </p:nvPr>
        </p:nvSpPr>
        <p:spPr/>
        <p:txBody>
          <a:bodyPr/>
          <a:lstStyle/>
          <a:p>
            <a:fld id="{DCE4B40A-67BA-4787-801A-16EE65008C21}" type="slidenum">
              <a:rPr lang="en-US" smtClean="0"/>
              <a:pPr/>
              <a:t>5</a:t>
            </a:fld>
            <a:endParaRPr lang="en-US"/>
          </a:p>
        </p:txBody>
      </p:sp>
      <p:sp>
        <p:nvSpPr>
          <p:cNvPr id="5" name="Text Placeholder 4">
            <a:extLst>
              <a:ext uri="{FF2B5EF4-FFF2-40B4-BE49-F238E27FC236}">
                <a16:creationId xmlns:a16="http://schemas.microsoft.com/office/drawing/2014/main" id="{736DB965-4142-4E81-A85B-3ED4BDE6BA9E}"/>
              </a:ext>
            </a:extLst>
          </p:cNvPr>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1090374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5CE1D-D010-45EE-BE91-6D2163667D48}"/>
              </a:ext>
            </a:extLst>
          </p:cNvPr>
          <p:cNvSpPr>
            <a:spLocks noGrp="1"/>
          </p:cNvSpPr>
          <p:nvPr>
            <p:ph type="title"/>
          </p:nvPr>
        </p:nvSpPr>
        <p:spPr/>
        <p:txBody>
          <a:bodyPr/>
          <a:lstStyle/>
          <a:p>
            <a:r>
              <a:rPr lang="en-US" dirty="0"/>
              <a:t>MoU related matters</a:t>
            </a:r>
            <a:endParaRPr lang="nl-BE" dirty="0"/>
          </a:p>
        </p:txBody>
      </p:sp>
      <p:sp>
        <p:nvSpPr>
          <p:cNvPr id="3" name="Content Placeholder 2">
            <a:extLst>
              <a:ext uri="{FF2B5EF4-FFF2-40B4-BE49-F238E27FC236}">
                <a16:creationId xmlns:a16="http://schemas.microsoft.com/office/drawing/2014/main" id="{29B7D996-E3D3-44E7-8B7E-75DE9547CA9A}"/>
              </a:ext>
            </a:extLst>
          </p:cNvPr>
          <p:cNvSpPr>
            <a:spLocks noGrp="1"/>
          </p:cNvSpPr>
          <p:nvPr>
            <p:ph idx="1"/>
          </p:nvPr>
        </p:nvSpPr>
        <p:spPr>
          <a:xfrm>
            <a:off x="1031921" y="1141918"/>
            <a:ext cx="8064896" cy="5262340"/>
          </a:xfrm>
        </p:spPr>
        <p:txBody>
          <a:bodyPr>
            <a:normAutofit/>
          </a:bodyPr>
          <a:lstStyle/>
          <a:p>
            <a:r>
              <a:rPr lang="en-US" b="1" dirty="0"/>
              <a:t>Request from the IN2P3 (funding of French membership)</a:t>
            </a:r>
          </a:p>
          <a:p>
            <a:pPr marL="0" indent="0">
              <a:buNone/>
            </a:pPr>
            <a:r>
              <a:rPr lang="en-US" dirty="0"/>
              <a:t>	Fanny </a:t>
            </a:r>
            <a:r>
              <a:rPr lang="en-US" dirty="0" err="1"/>
              <a:t>Farget</a:t>
            </a:r>
            <a:r>
              <a:rPr lang="en-US" dirty="0"/>
              <a:t>, Deputy director, Nuclear physics and applications</a:t>
            </a:r>
          </a:p>
          <a:p>
            <a:pPr lvl="1"/>
            <a:endParaRPr lang="nl-BE" dirty="0"/>
          </a:p>
          <a:p>
            <a:pPr lvl="1"/>
            <a:r>
              <a:rPr lang="nl-BE" dirty="0"/>
              <a:t>Has </a:t>
            </a:r>
            <a:r>
              <a:rPr lang="nl-BE" dirty="0" err="1"/>
              <a:t>problems</a:t>
            </a:r>
            <a:r>
              <a:rPr lang="nl-BE" dirty="0"/>
              <a:t> </a:t>
            </a:r>
            <a:r>
              <a:rPr lang="nl-BE" dirty="0" err="1"/>
              <a:t>with</a:t>
            </a:r>
            <a:r>
              <a:rPr lang="nl-BE" dirty="0"/>
              <a:t> non-IN2P3 members in list of French members (CEA-</a:t>
            </a:r>
            <a:r>
              <a:rPr lang="nl-BE" dirty="0" err="1"/>
              <a:t>Saclay</a:t>
            </a:r>
            <a:r>
              <a:rPr lang="nl-BE" dirty="0"/>
              <a:t>, ILL) </a:t>
            </a:r>
          </a:p>
          <a:p>
            <a:pPr lvl="2"/>
            <a:r>
              <a:rPr lang="nl-BE" dirty="0" err="1"/>
              <a:t>This</a:t>
            </a:r>
            <a:r>
              <a:rPr lang="nl-BE" dirty="0"/>
              <a:t> is </a:t>
            </a:r>
            <a:r>
              <a:rPr lang="nl-BE" dirty="0" err="1"/>
              <a:t>internal</a:t>
            </a:r>
            <a:r>
              <a:rPr lang="nl-BE" dirty="0"/>
              <a:t> French matter – no </a:t>
            </a:r>
            <a:r>
              <a:rPr lang="nl-BE" dirty="0" err="1"/>
              <a:t>interference</a:t>
            </a:r>
            <a:r>
              <a:rPr lang="nl-BE" dirty="0"/>
              <a:t> </a:t>
            </a:r>
            <a:r>
              <a:rPr lang="nl-BE" dirty="0" err="1"/>
              <a:t>from</a:t>
            </a:r>
            <a:r>
              <a:rPr lang="nl-BE" dirty="0"/>
              <a:t> ISCC</a:t>
            </a:r>
          </a:p>
          <a:p>
            <a:pPr marL="914400" lvl="2" indent="0">
              <a:buNone/>
            </a:pPr>
            <a:endParaRPr lang="nl-BE" dirty="0"/>
          </a:p>
          <a:p>
            <a:pPr lvl="1"/>
            <a:r>
              <a:rPr lang="nl-BE" dirty="0"/>
              <a:t>Has </a:t>
            </a:r>
            <a:r>
              <a:rPr lang="nl-BE" dirty="0" err="1"/>
              <a:t>problems</a:t>
            </a:r>
            <a:r>
              <a:rPr lang="nl-BE" dirty="0"/>
              <a:t> </a:t>
            </a:r>
            <a:r>
              <a:rPr lang="nl-BE" dirty="0" err="1"/>
              <a:t>with</a:t>
            </a:r>
            <a:r>
              <a:rPr lang="nl-BE" dirty="0"/>
              <a:t> </a:t>
            </a:r>
            <a:r>
              <a:rPr lang="nl-BE" dirty="0" err="1"/>
              <a:t>the</a:t>
            </a:r>
            <a:r>
              <a:rPr lang="nl-BE" dirty="0"/>
              <a:t> </a:t>
            </a:r>
            <a:r>
              <a:rPr lang="nl-BE" dirty="0" err="1"/>
              <a:t>MoU</a:t>
            </a:r>
            <a:r>
              <a:rPr lang="nl-BE" dirty="0"/>
              <a:t> and </a:t>
            </a:r>
            <a:r>
              <a:rPr lang="nl-BE" dirty="0" err="1"/>
              <a:t>how</a:t>
            </a:r>
            <a:r>
              <a:rPr lang="nl-BE" dirty="0"/>
              <a:t> </a:t>
            </a:r>
            <a:r>
              <a:rPr lang="nl-BE" dirty="0" err="1"/>
              <a:t>the</a:t>
            </a:r>
            <a:r>
              <a:rPr lang="nl-BE" dirty="0"/>
              <a:t> Collaboration is </a:t>
            </a:r>
            <a:r>
              <a:rPr lang="nl-BE" dirty="0" err="1"/>
              <a:t>functioning</a:t>
            </a:r>
            <a:r>
              <a:rPr lang="nl-BE" dirty="0"/>
              <a:t> </a:t>
            </a:r>
          </a:p>
          <a:p>
            <a:pPr lvl="2"/>
            <a:r>
              <a:rPr lang="nl-BE" dirty="0"/>
              <a:t>wants </a:t>
            </a:r>
            <a:r>
              <a:rPr lang="nl-BE" dirty="0" err="1"/>
              <a:t>to</a:t>
            </a:r>
            <a:r>
              <a:rPr lang="nl-BE" dirty="0"/>
              <a:t> have </a:t>
            </a:r>
            <a:r>
              <a:rPr lang="nl-BE" dirty="0" err="1"/>
              <a:t>the</a:t>
            </a:r>
            <a:r>
              <a:rPr lang="nl-BE" dirty="0"/>
              <a:t> </a:t>
            </a:r>
            <a:r>
              <a:rPr lang="nl-BE" dirty="0" err="1"/>
              <a:t>funding</a:t>
            </a:r>
            <a:r>
              <a:rPr lang="nl-BE" dirty="0"/>
              <a:t> </a:t>
            </a:r>
            <a:r>
              <a:rPr lang="nl-BE" dirty="0" err="1"/>
              <a:t>agencies</a:t>
            </a:r>
            <a:r>
              <a:rPr lang="nl-BE" dirty="0"/>
              <a:t> </a:t>
            </a:r>
            <a:r>
              <a:rPr lang="nl-BE" dirty="0" err="1"/>
              <a:t>having</a:t>
            </a:r>
            <a:r>
              <a:rPr lang="nl-BE" dirty="0"/>
              <a:t> a say on </a:t>
            </a:r>
            <a:r>
              <a:rPr lang="nl-BE" dirty="0" err="1"/>
              <a:t>the</a:t>
            </a:r>
            <a:r>
              <a:rPr lang="nl-BE" dirty="0"/>
              <a:t> </a:t>
            </a:r>
            <a:r>
              <a:rPr lang="nl-BE" dirty="0" err="1"/>
              <a:t>spending</a:t>
            </a:r>
            <a:r>
              <a:rPr lang="nl-BE" dirty="0"/>
              <a:t> of </a:t>
            </a:r>
            <a:r>
              <a:rPr lang="nl-BE" dirty="0" err="1"/>
              <a:t>the</a:t>
            </a:r>
            <a:r>
              <a:rPr lang="nl-BE" dirty="0"/>
              <a:t> </a:t>
            </a:r>
            <a:r>
              <a:rPr lang="nl-BE" dirty="0" err="1"/>
              <a:t>collaboration</a:t>
            </a:r>
            <a:r>
              <a:rPr lang="nl-BE" dirty="0"/>
              <a:t> money, </a:t>
            </a:r>
            <a:r>
              <a:rPr lang="nl-BE" dirty="0" err="1"/>
              <a:t>through</a:t>
            </a:r>
            <a:r>
              <a:rPr lang="nl-BE" dirty="0"/>
              <a:t> </a:t>
            </a:r>
            <a:r>
              <a:rPr lang="nl-BE" dirty="0" err="1"/>
              <a:t>installation</a:t>
            </a:r>
            <a:r>
              <a:rPr lang="nl-BE" dirty="0"/>
              <a:t> of a ‘Resources Review Board’ (like </a:t>
            </a:r>
            <a:r>
              <a:rPr lang="nl-BE" dirty="0" err="1"/>
              <a:t>for</a:t>
            </a:r>
            <a:r>
              <a:rPr lang="nl-BE" dirty="0"/>
              <a:t> </a:t>
            </a:r>
            <a:r>
              <a:rPr lang="nl-BE" dirty="0" err="1"/>
              <a:t>the</a:t>
            </a:r>
            <a:r>
              <a:rPr lang="nl-BE" dirty="0"/>
              <a:t> LHC </a:t>
            </a:r>
            <a:r>
              <a:rPr lang="nl-BE" dirty="0" err="1"/>
              <a:t>experiments</a:t>
            </a:r>
            <a:r>
              <a:rPr lang="nl-BE" dirty="0"/>
              <a:t>) </a:t>
            </a:r>
          </a:p>
          <a:p>
            <a:pPr lvl="2"/>
            <a:endParaRPr lang="nl-BE" dirty="0"/>
          </a:p>
          <a:p>
            <a:pPr marL="457200" lvl="1" indent="0">
              <a:buNone/>
            </a:pPr>
            <a:endParaRPr lang="nl-BE" dirty="0"/>
          </a:p>
        </p:txBody>
      </p:sp>
      <p:sp>
        <p:nvSpPr>
          <p:cNvPr id="4" name="Slide Number Placeholder 3">
            <a:extLst>
              <a:ext uri="{FF2B5EF4-FFF2-40B4-BE49-F238E27FC236}">
                <a16:creationId xmlns:a16="http://schemas.microsoft.com/office/drawing/2014/main" id="{93B2EB9C-EA6C-4020-8506-89311FEFDB1A}"/>
              </a:ext>
            </a:extLst>
          </p:cNvPr>
          <p:cNvSpPr>
            <a:spLocks noGrp="1"/>
          </p:cNvSpPr>
          <p:nvPr>
            <p:ph type="sldNum" sz="quarter" idx="12"/>
          </p:nvPr>
        </p:nvSpPr>
        <p:spPr/>
        <p:txBody>
          <a:bodyPr/>
          <a:lstStyle/>
          <a:p>
            <a:fld id="{DCE4B40A-67BA-4787-801A-16EE65008C21}" type="slidenum">
              <a:rPr lang="en-US" smtClean="0"/>
              <a:pPr/>
              <a:t>6</a:t>
            </a:fld>
            <a:endParaRPr lang="en-US"/>
          </a:p>
        </p:txBody>
      </p:sp>
      <p:sp>
        <p:nvSpPr>
          <p:cNvPr id="5" name="Text Placeholder 4">
            <a:extLst>
              <a:ext uri="{FF2B5EF4-FFF2-40B4-BE49-F238E27FC236}">
                <a16:creationId xmlns:a16="http://schemas.microsoft.com/office/drawing/2014/main" id="{736DB965-4142-4E81-A85B-3ED4BDE6BA9E}"/>
              </a:ext>
            </a:extLst>
          </p:cNvPr>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2156359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B3BC8-EA20-4EEF-90A7-F7BCDB107C79}"/>
              </a:ext>
            </a:extLst>
          </p:cNvPr>
          <p:cNvSpPr>
            <a:spLocks noGrp="1"/>
          </p:cNvSpPr>
          <p:nvPr>
            <p:ph type="title"/>
          </p:nvPr>
        </p:nvSpPr>
        <p:spPr/>
        <p:txBody>
          <a:bodyPr/>
          <a:lstStyle/>
          <a:p>
            <a:r>
              <a:rPr lang="en-US"/>
              <a:t>MoU related matters</a:t>
            </a:r>
            <a:endParaRPr lang="nl-BE"/>
          </a:p>
        </p:txBody>
      </p:sp>
      <p:sp>
        <p:nvSpPr>
          <p:cNvPr id="3" name="Content Placeholder 2">
            <a:extLst>
              <a:ext uri="{FF2B5EF4-FFF2-40B4-BE49-F238E27FC236}">
                <a16:creationId xmlns:a16="http://schemas.microsoft.com/office/drawing/2014/main" id="{358331E0-4900-45EA-BD51-BE493466BC15}"/>
              </a:ext>
            </a:extLst>
          </p:cNvPr>
          <p:cNvSpPr>
            <a:spLocks noGrp="1"/>
          </p:cNvSpPr>
          <p:nvPr>
            <p:ph idx="1"/>
          </p:nvPr>
        </p:nvSpPr>
        <p:spPr/>
        <p:txBody>
          <a:bodyPr>
            <a:normAutofit/>
          </a:bodyPr>
          <a:lstStyle/>
          <a:p>
            <a:r>
              <a:rPr lang="en-US" dirty="0"/>
              <a:t>LHC Resources Review Boards (LHC-RRB)</a:t>
            </a:r>
          </a:p>
          <a:p>
            <a:pPr lvl="1"/>
            <a:r>
              <a:rPr lang="en-US" dirty="0"/>
              <a:t>The Resources Review Board (RRB) comprises the representatives of each Experiment's Funding Agencies and the managements of CERN and of each Experiment's Collaboration. It is chaired by the CERN Director for Research and Computing.</a:t>
            </a:r>
          </a:p>
          <a:p>
            <a:endParaRPr lang="en-US" dirty="0"/>
          </a:p>
          <a:p>
            <a:r>
              <a:rPr lang="en-US" dirty="0"/>
              <a:t>The role of the RRB includes :</a:t>
            </a:r>
          </a:p>
          <a:p>
            <a:pPr lvl="1"/>
            <a:r>
              <a:rPr lang="en-US" dirty="0"/>
              <a:t>reaching agreement on the Memorandum of Understanding</a:t>
            </a:r>
          </a:p>
          <a:p>
            <a:pPr lvl="1"/>
            <a:r>
              <a:rPr lang="en-US" dirty="0"/>
              <a:t>monitoring the Common Projects and the use of the Common Funds</a:t>
            </a:r>
          </a:p>
          <a:p>
            <a:pPr lvl="1"/>
            <a:r>
              <a:rPr lang="en-US" dirty="0"/>
              <a:t>monitoring the general financial and manpower support</a:t>
            </a:r>
          </a:p>
          <a:p>
            <a:pPr lvl="1"/>
            <a:r>
              <a:rPr lang="en-US" dirty="0"/>
              <a:t>reaching agreement on a maintenance and operation procedure and monitoring its functioning</a:t>
            </a:r>
          </a:p>
          <a:p>
            <a:pPr lvl="1"/>
            <a:r>
              <a:rPr lang="en-US" dirty="0"/>
              <a:t>endorsing the annual construction and maintenance and operation budgets of the detector.</a:t>
            </a:r>
            <a:endParaRPr lang="nl-BE" dirty="0"/>
          </a:p>
        </p:txBody>
      </p:sp>
      <p:sp>
        <p:nvSpPr>
          <p:cNvPr id="4" name="Slide Number Placeholder 3">
            <a:extLst>
              <a:ext uri="{FF2B5EF4-FFF2-40B4-BE49-F238E27FC236}">
                <a16:creationId xmlns:a16="http://schemas.microsoft.com/office/drawing/2014/main" id="{35B87E04-C784-4E83-8D53-75796E6812DE}"/>
              </a:ext>
            </a:extLst>
          </p:cNvPr>
          <p:cNvSpPr>
            <a:spLocks noGrp="1"/>
          </p:cNvSpPr>
          <p:nvPr>
            <p:ph type="sldNum" sz="quarter" idx="12"/>
          </p:nvPr>
        </p:nvSpPr>
        <p:spPr/>
        <p:txBody>
          <a:bodyPr/>
          <a:lstStyle/>
          <a:p>
            <a:fld id="{DCE4B40A-67BA-4787-801A-16EE65008C21}" type="slidenum">
              <a:rPr lang="en-US" smtClean="0"/>
              <a:pPr/>
              <a:t>7</a:t>
            </a:fld>
            <a:endParaRPr lang="en-US"/>
          </a:p>
        </p:txBody>
      </p:sp>
      <p:sp>
        <p:nvSpPr>
          <p:cNvPr id="5" name="Text Placeholder 4">
            <a:extLst>
              <a:ext uri="{FF2B5EF4-FFF2-40B4-BE49-F238E27FC236}">
                <a16:creationId xmlns:a16="http://schemas.microsoft.com/office/drawing/2014/main" id="{931371AC-AF60-4944-A702-DBAD2F505B44}"/>
              </a:ext>
            </a:extLst>
          </p:cNvPr>
          <p:cNvSpPr>
            <a:spLocks noGrp="1"/>
          </p:cNvSpPr>
          <p:nvPr>
            <p:ph type="body" sz="quarter" idx="13"/>
          </p:nvPr>
        </p:nvSpPr>
        <p:spPr/>
        <p:txBody>
          <a:bodyPr/>
          <a:lstStyle/>
          <a:p>
            <a:endParaRPr lang="nl-BE"/>
          </a:p>
        </p:txBody>
      </p:sp>
      <p:sp>
        <p:nvSpPr>
          <p:cNvPr id="6" name="TextBox 5">
            <a:extLst>
              <a:ext uri="{FF2B5EF4-FFF2-40B4-BE49-F238E27FC236}">
                <a16:creationId xmlns:a16="http://schemas.microsoft.com/office/drawing/2014/main" id="{F6FBBBB0-5872-446D-9C4C-8BF17A46F284}"/>
              </a:ext>
            </a:extLst>
          </p:cNvPr>
          <p:cNvSpPr txBox="1"/>
          <p:nvPr/>
        </p:nvSpPr>
        <p:spPr>
          <a:xfrm>
            <a:off x="1357743" y="5866731"/>
            <a:ext cx="7366312" cy="369332"/>
          </a:xfrm>
          <a:prstGeom prst="rect">
            <a:avLst/>
          </a:prstGeom>
          <a:noFill/>
        </p:spPr>
        <p:txBody>
          <a:bodyPr wrap="none" rtlCol="0">
            <a:spAutoFit/>
          </a:bodyPr>
          <a:lstStyle/>
          <a:p>
            <a:r>
              <a:rPr lang="en-US" dirty="0"/>
              <a:t>Maintain ISOLDE as a state-of-the art facility, requires common contributions</a:t>
            </a:r>
            <a:endParaRPr lang="nl-BE" dirty="0"/>
          </a:p>
        </p:txBody>
      </p:sp>
    </p:spTree>
    <p:extLst>
      <p:ext uri="{BB962C8B-B14F-4D97-AF65-F5344CB8AC3E}">
        <p14:creationId xmlns:p14="http://schemas.microsoft.com/office/powerpoint/2010/main" val="1761126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5CE1D-D010-45EE-BE91-6D2163667D48}"/>
              </a:ext>
            </a:extLst>
          </p:cNvPr>
          <p:cNvSpPr>
            <a:spLocks noGrp="1"/>
          </p:cNvSpPr>
          <p:nvPr>
            <p:ph type="title"/>
          </p:nvPr>
        </p:nvSpPr>
        <p:spPr/>
        <p:txBody>
          <a:bodyPr/>
          <a:lstStyle/>
          <a:p>
            <a:r>
              <a:rPr lang="en-US" dirty="0"/>
              <a:t>MoU related matters</a:t>
            </a:r>
            <a:endParaRPr lang="nl-BE" dirty="0"/>
          </a:p>
        </p:txBody>
      </p:sp>
      <p:sp>
        <p:nvSpPr>
          <p:cNvPr id="3" name="Content Placeholder 2">
            <a:extLst>
              <a:ext uri="{FF2B5EF4-FFF2-40B4-BE49-F238E27FC236}">
                <a16:creationId xmlns:a16="http://schemas.microsoft.com/office/drawing/2014/main" id="{29B7D996-E3D3-44E7-8B7E-75DE9547CA9A}"/>
              </a:ext>
            </a:extLst>
          </p:cNvPr>
          <p:cNvSpPr>
            <a:spLocks noGrp="1"/>
          </p:cNvSpPr>
          <p:nvPr>
            <p:ph idx="1"/>
          </p:nvPr>
        </p:nvSpPr>
        <p:spPr>
          <a:xfrm>
            <a:off x="1031921" y="1141918"/>
            <a:ext cx="8064896" cy="5262340"/>
          </a:xfrm>
        </p:spPr>
        <p:txBody>
          <a:bodyPr>
            <a:normAutofit/>
          </a:bodyPr>
          <a:lstStyle/>
          <a:p>
            <a:r>
              <a:rPr lang="en-US" b="1" dirty="0"/>
              <a:t>Request from the IN2P3 (funding of French membership)</a:t>
            </a:r>
          </a:p>
          <a:p>
            <a:pPr marL="0" indent="0">
              <a:buNone/>
            </a:pPr>
            <a:r>
              <a:rPr lang="en-US" dirty="0"/>
              <a:t>	Fanny </a:t>
            </a:r>
            <a:r>
              <a:rPr lang="en-US" dirty="0" err="1"/>
              <a:t>Farget</a:t>
            </a:r>
            <a:r>
              <a:rPr lang="en-US" dirty="0"/>
              <a:t>, Deputy director, Nuclear physics and applications</a:t>
            </a:r>
          </a:p>
          <a:p>
            <a:pPr lvl="1"/>
            <a:endParaRPr lang="nl-BE" dirty="0"/>
          </a:p>
          <a:p>
            <a:pPr lvl="2"/>
            <a:endParaRPr lang="nl-BE" dirty="0"/>
          </a:p>
          <a:p>
            <a:pPr lvl="1"/>
            <a:r>
              <a:rPr lang="nl-BE" dirty="0"/>
              <a:t>Wants </a:t>
            </a:r>
            <a:r>
              <a:rPr lang="nl-BE" dirty="0" err="1"/>
              <a:t>to</a:t>
            </a:r>
            <a:r>
              <a:rPr lang="nl-BE" dirty="0"/>
              <a:t> </a:t>
            </a:r>
            <a:r>
              <a:rPr lang="nl-BE" dirty="0" err="1"/>
              <a:t>be</a:t>
            </a:r>
            <a:r>
              <a:rPr lang="nl-BE" dirty="0"/>
              <a:t> </a:t>
            </a:r>
            <a:r>
              <a:rPr lang="nl-BE" dirty="0" err="1"/>
              <a:t>invited</a:t>
            </a:r>
            <a:r>
              <a:rPr lang="nl-BE" dirty="0"/>
              <a:t> </a:t>
            </a:r>
            <a:r>
              <a:rPr lang="nl-BE" dirty="0" err="1"/>
              <a:t>to</a:t>
            </a:r>
            <a:r>
              <a:rPr lang="nl-BE" dirty="0"/>
              <a:t> ISCC </a:t>
            </a:r>
            <a:r>
              <a:rPr lang="nl-BE" dirty="0" err="1"/>
              <a:t>to</a:t>
            </a:r>
            <a:r>
              <a:rPr lang="nl-BE" dirty="0"/>
              <a:t> </a:t>
            </a:r>
            <a:r>
              <a:rPr lang="nl-BE" dirty="0" err="1"/>
              <a:t>explain</a:t>
            </a:r>
            <a:r>
              <a:rPr lang="nl-BE" dirty="0"/>
              <a:t> her </a:t>
            </a:r>
            <a:r>
              <a:rPr lang="nl-BE" dirty="0" err="1"/>
              <a:t>vision</a:t>
            </a:r>
            <a:endParaRPr lang="nl-BE" dirty="0"/>
          </a:p>
          <a:p>
            <a:pPr lvl="1"/>
            <a:endParaRPr lang="nl-BE" dirty="0"/>
          </a:p>
          <a:p>
            <a:pPr lvl="2"/>
            <a:r>
              <a:rPr lang="nl-BE" dirty="0"/>
              <a:t>I </a:t>
            </a:r>
            <a:r>
              <a:rPr lang="nl-BE" dirty="0" err="1"/>
              <a:t>verified</a:t>
            </a:r>
            <a:r>
              <a:rPr lang="nl-BE" dirty="0"/>
              <a:t> </a:t>
            </a:r>
            <a:r>
              <a:rPr lang="nl-BE" dirty="0" err="1"/>
              <a:t>with</a:t>
            </a:r>
            <a:r>
              <a:rPr lang="nl-BE" dirty="0"/>
              <a:t> CERN Legal Office: </a:t>
            </a:r>
            <a:r>
              <a:rPr lang="nl-BE" dirty="0" err="1"/>
              <a:t>our</a:t>
            </a:r>
            <a:r>
              <a:rPr lang="nl-BE" dirty="0"/>
              <a:t> </a:t>
            </a:r>
            <a:r>
              <a:rPr lang="nl-BE" dirty="0" err="1"/>
              <a:t>MoU</a:t>
            </a:r>
            <a:r>
              <a:rPr lang="nl-BE" dirty="0"/>
              <a:t> is fine</a:t>
            </a:r>
          </a:p>
          <a:p>
            <a:pPr lvl="2"/>
            <a:r>
              <a:rPr lang="nl-BE" dirty="0"/>
              <a:t>I </a:t>
            </a:r>
            <a:r>
              <a:rPr lang="nl-BE" dirty="0" err="1"/>
              <a:t>verified</a:t>
            </a:r>
            <a:r>
              <a:rPr lang="nl-BE" dirty="0"/>
              <a:t> </a:t>
            </a:r>
            <a:r>
              <a:rPr lang="nl-BE" dirty="0" err="1"/>
              <a:t>with</a:t>
            </a:r>
            <a:r>
              <a:rPr lang="nl-BE" dirty="0"/>
              <a:t> E. Elsen: he </a:t>
            </a:r>
            <a:r>
              <a:rPr lang="nl-BE" dirty="0" err="1"/>
              <a:t>suggests</a:t>
            </a:r>
            <a:r>
              <a:rPr lang="nl-BE" dirty="0"/>
              <a:t> </a:t>
            </a:r>
            <a:r>
              <a:rPr lang="nl-BE" dirty="0" err="1"/>
              <a:t>that</a:t>
            </a:r>
            <a:r>
              <a:rPr lang="nl-BE" dirty="0"/>
              <a:t> </a:t>
            </a:r>
            <a:r>
              <a:rPr lang="nl-BE" dirty="0" err="1"/>
              <a:t>some</a:t>
            </a:r>
            <a:r>
              <a:rPr lang="nl-BE" dirty="0"/>
              <a:t> </a:t>
            </a:r>
            <a:r>
              <a:rPr lang="nl-BE" dirty="0" err="1"/>
              <a:t>improvements</a:t>
            </a:r>
            <a:r>
              <a:rPr lang="nl-BE" dirty="0"/>
              <a:t> are </a:t>
            </a:r>
            <a:r>
              <a:rPr lang="nl-BE" dirty="0" err="1"/>
              <a:t>possible</a:t>
            </a:r>
            <a:r>
              <a:rPr lang="nl-BE" dirty="0"/>
              <a:t>, in </a:t>
            </a:r>
            <a:r>
              <a:rPr lang="nl-BE" dirty="0" err="1"/>
              <a:t>particular</a:t>
            </a:r>
            <a:r>
              <a:rPr lang="nl-BE" dirty="0"/>
              <a:t> in </a:t>
            </a:r>
            <a:r>
              <a:rPr lang="nl-BE" dirty="0" err="1"/>
              <a:t>specifying</a:t>
            </a:r>
            <a:r>
              <a:rPr lang="nl-BE" dirty="0"/>
              <a:t> </a:t>
            </a:r>
            <a:r>
              <a:rPr lang="nl-BE" dirty="0" err="1"/>
              <a:t>how</a:t>
            </a:r>
            <a:r>
              <a:rPr lang="nl-BE" dirty="0"/>
              <a:t> </a:t>
            </a:r>
            <a:r>
              <a:rPr lang="nl-BE" dirty="0" err="1"/>
              <a:t>the</a:t>
            </a:r>
            <a:r>
              <a:rPr lang="nl-BE" dirty="0"/>
              <a:t> common funds are </a:t>
            </a:r>
            <a:r>
              <a:rPr lang="nl-BE" dirty="0" err="1"/>
              <a:t>to</a:t>
            </a:r>
            <a:r>
              <a:rPr lang="nl-BE" dirty="0"/>
              <a:t> </a:t>
            </a:r>
            <a:r>
              <a:rPr lang="nl-BE" dirty="0" err="1"/>
              <a:t>be</a:t>
            </a:r>
            <a:r>
              <a:rPr lang="nl-BE" dirty="0"/>
              <a:t> </a:t>
            </a:r>
            <a:r>
              <a:rPr lang="nl-BE" dirty="0" err="1"/>
              <a:t>used</a:t>
            </a:r>
            <a:r>
              <a:rPr lang="nl-BE" dirty="0"/>
              <a:t>.</a:t>
            </a:r>
          </a:p>
          <a:p>
            <a:pPr lvl="2"/>
            <a:endParaRPr lang="nl-BE" dirty="0"/>
          </a:p>
          <a:p>
            <a:pPr marL="914400" lvl="2" indent="0">
              <a:buNone/>
            </a:pPr>
            <a:r>
              <a:rPr lang="nl-BE" dirty="0" err="1"/>
              <a:t>Now</a:t>
            </a:r>
            <a:r>
              <a:rPr lang="nl-BE" dirty="0"/>
              <a:t>: “For </a:t>
            </a:r>
            <a:r>
              <a:rPr lang="en-US" dirty="0"/>
              <a:t>M&amp;O expenses that are agreed to be shared by the entire Collaboration. Annex 9 lists the headings under which Category A costs are </a:t>
            </a:r>
            <a:r>
              <a:rPr lang="en-US" dirty="0" err="1"/>
              <a:t>categorised</a:t>
            </a:r>
            <a:r>
              <a:rPr lang="en-US" dirty="0"/>
              <a:t>.”</a:t>
            </a:r>
            <a:endParaRPr lang="nl-BE" dirty="0"/>
          </a:p>
          <a:p>
            <a:pPr marL="914400" lvl="2" indent="0">
              <a:buNone/>
            </a:pPr>
            <a:endParaRPr lang="nl-BE" dirty="0"/>
          </a:p>
          <a:p>
            <a:pPr lvl="2"/>
            <a:endParaRPr lang="nl-BE" dirty="0"/>
          </a:p>
          <a:p>
            <a:pPr marL="457200" lvl="1" indent="0">
              <a:buNone/>
            </a:pPr>
            <a:endParaRPr lang="nl-BE" dirty="0"/>
          </a:p>
        </p:txBody>
      </p:sp>
      <p:sp>
        <p:nvSpPr>
          <p:cNvPr id="4" name="Slide Number Placeholder 3">
            <a:extLst>
              <a:ext uri="{FF2B5EF4-FFF2-40B4-BE49-F238E27FC236}">
                <a16:creationId xmlns:a16="http://schemas.microsoft.com/office/drawing/2014/main" id="{93B2EB9C-EA6C-4020-8506-89311FEFDB1A}"/>
              </a:ext>
            </a:extLst>
          </p:cNvPr>
          <p:cNvSpPr>
            <a:spLocks noGrp="1"/>
          </p:cNvSpPr>
          <p:nvPr>
            <p:ph type="sldNum" sz="quarter" idx="12"/>
          </p:nvPr>
        </p:nvSpPr>
        <p:spPr/>
        <p:txBody>
          <a:bodyPr/>
          <a:lstStyle/>
          <a:p>
            <a:fld id="{DCE4B40A-67BA-4787-801A-16EE65008C21}" type="slidenum">
              <a:rPr lang="en-US" smtClean="0"/>
              <a:pPr/>
              <a:t>8</a:t>
            </a:fld>
            <a:endParaRPr lang="en-US"/>
          </a:p>
        </p:txBody>
      </p:sp>
      <p:sp>
        <p:nvSpPr>
          <p:cNvPr id="5" name="Text Placeholder 4">
            <a:extLst>
              <a:ext uri="{FF2B5EF4-FFF2-40B4-BE49-F238E27FC236}">
                <a16:creationId xmlns:a16="http://schemas.microsoft.com/office/drawing/2014/main" id="{736DB965-4142-4E81-A85B-3ED4BDE6BA9E}"/>
              </a:ext>
            </a:extLst>
          </p:cNvPr>
          <p:cNvSpPr>
            <a:spLocks noGrp="1"/>
          </p:cNvSpPr>
          <p:nvPr>
            <p:ph type="body" sz="quarter" idx="13"/>
          </p:nvPr>
        </p:nvSpPr>
        <p:spPr/>
        <p:txBody>
          <a:bodyPr/>
          <a:lstStyle/>
          <a:p>
            <a:endParaRPr lang="nl-BE"/>
          </a:p>
        </p:txBody>
      </p:sp>
      <p:sp>
        <p:nvSpPr>
          <p:cNvPr id="7" name="TextBox 6">
            <a:extLst>
              <a:ext uri="{FF2B5EF4-FFF2-40B4-BE49-F238E27FC236}">
                <a16:creationId xmlns:a16="http://schemas.microsoft.com/office/drawing/2014/main" id="{0238F61F-57E3-45BC-B5CA-6835E133CE99}"/>
              </a:ext>
            </a:extLst>
          </p:cNvPr>
          <p:cNvSpPr txBox="1"/>
          <p:nvPr/>
        </p:nvSpPr>
        <p:spPr>
          <a:xfrm>
            <a:off x="2273116" y="4725144"/>
            <a:ext cx="5184176" cy="369332"/>
          </a:xfrm>
          <a:prstGeom prst="rect">
            <a:avLst/>
          </a:prstGeom>
          <a:noFill/>
        </p:spPr>
        <p:txBody>
          <a:bodyPr wrap="none" rtlCol="0">
            <a:spAutoFit/>
          </a:bodyPr>
          <a:lstStyle/>
          <a:p>
            <a:r>
              <a:rPr lang="en-US" dirty="0"/>
              <a:t>ADD: to maintain ISOLDE as a state-of-the art facility”</a:t>
            </a:r>
            <a:endParaRPr lang="nl-BE" dirty="0"/>
          </a:p>
        </p:txBody>
      </p:sp>
    </p:spTree>
    <p:extLst>
      <p:ext uri="{BB962C8B-B14F-4D97-AF65-F5344CB8AC3E}">
        <p14:creationId xmlns:p14="http://schemas.microsoft.com/office/powerpoint/2010/main" val="1802658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5C5E9-4F30-4D03-8B3C-A10F90D5A531}"/>
              </a:ext>
            </a:extLst>
          </p:cNvPr>
          <p:cNvSpPr>
            <a:spLocks noGrp="1"/>
          </p:cNvSpPr>
          <p:nvPr>
            <p:ph type="title"/>
          </p:nvPr>
        </p:nvSpPr>
        <p:spPr>
          <a:xfrm>
            <a:off x="1403648" y="0"/>
            <a:ext cx="7643192" cy="980736"/>
          </a:xfrm>
        </p:spPr>
        <p:txBody>
          <a:bodyPr>
            <a:normAutofit/>
          </a:bodyPr>
          <a:lstStyle/>
          <a:p>
            <a:r>
              <a:rPr lang="en-US" sz="3600" dirty="0"/>
              <a:t>ISOLDE workshop and users meeting</a:t>
            </a:r>
            <a:endParaRPr lang="nl-BE" sz="3600" dirty="0"/>
          </a:p>
        </p:txBody>
      </p:sp>
      <p:sp>
        <p:nvSpPr>
          <p:cNvPr id="3" name="Content Placeholder 2">
            <a:extLst>
              <a:ext uri="{FF2B5EF4-FFF2-40B4-BE49-F238E27FC236}">
                <a16:creationId xmlns:a16="http://schemas.microsoft.com/office/drawing/2014/main" id="{4DED872D-E420-4705-8430-D13E48A69882}"/>
              </a:ext>
            </a:extLst>
          </p:cNvPr>
          <p:cNvSpPr>
            <a:spLocks noGrp="1"/>
          </p:cNvSpPr>
          <p:nvPr>
            <p:ph idx="1"/>
          </p:nvPr>
        </p:nvSpPr>
        <p:spPr/>
        <p:txBody>
          <a:bodyPr/>
          <a:lstStyle/>
          <a:p>
            <a:r>
              <a:rPr lang="en-US" dirty="0"/>
              <a:t>Fully on-line via Zoom </a:t>
            </a:r>
          </a:p>
          <a:p>
            <a:endParaRPr lang="en-US" dirty="0"/>
          </a:p>
          <a:p>
            <a:r>
              <a:rPr lang="en-US" dirty="0"/>
              <a:t>Dates: November 26-27  </a:t>
            </a:r>
          </a:p>
          <a:p>
            <a:endParaRPr lang="en-US" dirty="0"/>
          </a:p>
          <a:p>
            <a:r>
              <a:rPr lang="en-US" dirty="0"/>
              <a:t>Special Event (separate Zoom link) on November 26, at 16.30</a:t>
            </a:r>
          </a:p>
          <a:p>
            <a:pPr lvl="1"/>
            <a:r>
              <a:rPr lang="en-US" dirty="0"/>
              <a:t>Lise Meitner Prize ceremony for Bjorn, Piet and Klaus with EPS and CERN</a:t>
            </a:r>
          </a:p>
          <a:p>
            <a:pPr lvl="1"/>
            <a:endParaRPr lang="en-US" dirty="0"/>
          </a:p>
        </p:txBody>
      </p:sp>
      <p:sp>
        <p:nvSpPr>
          <p:cNvPr id="4" name="Slide Number Placeholder 3">
            <a:extLst>
              <a:ext uri="{FF2B5EF4-FFF2-40B4-BE49-F238E27FC236}">
                <a16:creationId xmlns:a16="http://schemas.microsoft.com/office/drawing/2014/main" id="{C74275E0-B214-4913-AF73-F17532786EE0}"/>
              </a:ext>
            </a:extLst>
          </p:cNvPr>
          <p:cNvSpPr>
            <a:spLocks noGrp="1"/>
          </p:cNvSpPr>
          <p:nvPr>
            <p:ph type="sldNum" sz="quarter" idx="12"/>
          </p:nvPr>
        </p:nvSpPr>
        <p:spPr/>
        <p:txBody>
          <a:bodyPr/>
          <a:lstStyle/>
          <a:p>
            <a:fld id="{DCE4B40A-67BA-4787-801A-16EE65008C21}" type="slidenum">
              <a:rPr lang="en-US" smtClean="0"/>
              <a:pPr/>
              <a:t>9</a:t>
            </a:fld>
            <a:endParaRPr lang="en-US"/>
          </a:p>
        </p:txBody>
      </p:sp>
      <p:sp>
        <p:nvSpPr>
          <p:cNvPr id="5" name="Text Placeholder 4">
            <a:extLst>
              <a:ext uri="{FF2B5EF4-FFF2-40B4-BE49-F238E27FC236}">
                <a16:creationId xmlns:a16="http://schemas.microsoft.com/office/drawing/2014/main" id="{73EDAA49-F252-4482-AAF0-441BD198F291}"/>
              </a:ext>
            </a:extLst>
          </p:cNvPr>
          <p:cNvSpPr>
            <a:spLocks noGrp="1"/>
          </p:cNvSpPr>
          <p:nvPr>
            <p:ph type="body" sz="quarter" idx="13"/>
          </p:nvPr>
        </p:nvSpPr>
        <p:spPr/>
        <p:txBody>
          <a:bodyPr/>
          <a:lstStyle/>
          <a:p>
            <a:endParaRPr lang="nl-BE"/>
          </a:p>
        </p:txBody>
      </p:sp>
    </p:spTree>
    <p:extLst>
      <p:ext uri="{BB962C8B-B14F-4D97-AF65-F5344CB8AC3E}">
        <p14:creationId xmlns:p14="http://schemas.microsoft.com/office/powerpoint/2010/main" val="85800070"/>
      </p:ext>
    </p:extLst>
  </p:cSld>
  <p:clrMapOvr>
    <a:masterClrMapping/>
  </p:clrMapOvr>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26550</TotalTime>
  <Words>1203</Words>
  <Application>Microsoft Office PowerPoint</Application>
  <PresentationFormat>On-screen Show (4:3)</PresentationFormat>
  <Paragraphs>175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News from the ISOLDE group and  Collaboration Matters    November 5, 2020</vt:lpstr>
      <vt:lpstr>content</vt:lpstr>
      <vt:lpstr>Membership updates</vt:lpstr>
      <vt:lpstr>Membership fees 2020</vt:lpstr>
      <vt:lpstr>MoU updates - approval</vt:lpstr>
      <vt:lpstr>MoU related matters</vt:lpstr>
      <vt:lpstr>MoU related matters</vt:lpstr>
      <vt:lpstr>MoU related matters</vt:lpstr>
      <vt:lpstr>ISOLDE workshop and users meeting</vt:lpstr>
      <vt:lpstr>2nd EPIC meeting</vt:lpstr>
      <vt:lpstr>Associates &amp; Corresponding Associates &amp; staff</vt:lpstr>
      <vt:lpstr>CERN Fellows</vt:lpstr>
      <vt:lpstr>CERN Doctoral Students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Gerda Neyens</cp:lastModifiedBy>
  <cp:revision>890</cp:revision>
  <cp:lastPrinted>2018-10-30T09:54:49Z</cp:lastPrinted>
  <dcterms:created xsi:type="dcterms:W3CDTF">2012-03-08T16:06:15Z</dcterms:created>
  <dcterms:modified xsi:type="dcterms:W3CDTF">2020-11-12T10:24:02Z</dcterms:modified>
</cp:coreProperties>
</file>