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3998" r:id="rId3"/>
    <p:sldMasterId id="2147484027" r:id="rId4"/>
    <p:sldMasterId id="2147484032" r:id="rId5"/>
  </p:sldMasterIdLst>
  <p:notesMasterIdLst>
    <p:notesMasterId r:id="rId34"/>
  </p:notesMasterIdLst>
  <p:handoutMasterIdLst>
    <p:handoutMasterId r:id="rId35"/>
  </p:handoutMasterIdLst>
  <p:sldIdLst>
    <p:sldId id="1276" r:id="rId6"/>
    <p:sldId id="1223" r:id="rId7"/>
    <p:sldId id="1269" r:id="rId8"/>
    <p:sldId id="1279" r:id="rId9"/>
    <p:sldId id="1392" r:id="rId10"/>
    <p:sldId id="1280" r:id="rId11"/>
    <p:sldId id="1327" r:id="rId12"/>
    <p:sldId id="1328" r:id="rId13"/>
    <p:sldId id="1330" r:id="rId14"/>
    <p:sldId id="1329" r:id="rId15"/>
    <p:sldId id="1398" r:id="rId16"/>
    <p:sldId id="1246" r:id="rId17"/>
    <p:sldId id="1394" r:id="rId18"/>
    <p:sldId id="1395" r:id="rId19"/>
    <p:sldId id="1396" r:id="rId20"/>
    <p:sldId id="1397" r:id="rId21"/>
    <p:sldId id="257" r:id="rId22"/>
    <p:sldId id="1321" r:id="rId23"/>
    <p:sldId id="1229" r:id="rId24"/>
    <p:sldId id="1271" r:id="rId25"/>
    <p:sldId id="1331" r:id="rId26"/>
    <p:sldId id="1243" r:id="rId27"/>
    <p:sldId id="1326" r:id="rId28"/>
    <p:sldId id="1250" r:id="rId29"/>
    <p:sldId id="1251" r:id="rId30"/>
    <p:sldId id="1224" r:id="rId31"/>
    <p:sldId id="1225" r:id="rId32"/>
    <p:sldId id="1233" r:id="rId3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99"/>
    <a:srgbClr val="0C377B"/>
    <a:srgbClr val="0000FF"/>
    <a:srgbClr val="66FF66"/>
    <a:srgbClr val="FF6600"/>
    <a:srgbClr val="00CC00"/>
    <a:srgbClr val="006600"/>
    <a:srgbClr val="0066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5" autoAdjust="0"/>
    <p:restoredTop sz="93515" autoAdjust="0"/>
  </p:normalViewPr>
  <p:slideViewPr>
    <p:cSldViewPr>
      <p:cViewPr varScale="1">
        <p:scale>
          <a:sx n="67" d="100"/>
          <a:sy n="67" d="100"/>
        </p:scale>
        <p:origin x="644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19/11/2020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33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7232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8586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205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6836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468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32" indent="-16543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82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7383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137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240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842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FCC study and program</a:t>
            </a:r>
            <a:r>
              <a:rPr lang="en-GB" baseline="0" dirty="0"/>
              <a:t> comprises of two accelerators: the Lepton Collider FCC-</a:t>
            </a:r>
            <a:r>
              <a:rPr lang="en-GB" baseline="0" dirty="0" err="1"/>
              <a:t>ee</a:t>
            </a:r>
            <a:r>
              <a:rPr lang="en-GB" baseline="0" dirty="0"/>
              <a:t> and the Hadron Collider FCC-</a:t>
            </a:r>
            <a:r>
              <a:rPr lang="en-GB" baseline="0" dirty="0" err="1"/>
              <a:t>hh</a:t>
            </a:r>
            <a:r>
              <a:rPr lang="en-GB" baseline="0" dirty="0"/>
              <a:t>. </a:t>
            </a:r>
          </a:p>
          <a:p>
            <a:r>
              <a:rPr lang="en-GB" baseline="0" dirty="0"/>
              <a:t>The aim of this setup is devise a comprehensive, cost-effective program to maximizing the physics opportunities. </a:t>
            </a:r>
          </a:p>
          <a:p>
            <a:endParaRPr lang="en-GB" baseline="0" dirty="0"/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331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D14A73-B9A0-4385-9E9A-34FD13BABFAA}" type="slidenum">
              <a:rPr kumimoji="0" lang="fr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740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701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137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628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4187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684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92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11/19/2020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5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0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7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204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5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44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82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32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7" y="242089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79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7D464-F2C3-40D3-BA9A-1E9F2F555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A6EC1C-F64E-47F0-982D-C3F18B8C9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BF084-36BD-4485-8855-10687ACF0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1A6BB-0DD0-48E5-98D0-ED81E7719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796A0-B509-4A60-9FA4-E35BD66A3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2443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2D5E-5604-4EE9-B73A-95BA9658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EBB19-534B-4A11-AAFB-C1A3CF24E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D2CFD-6059-4C03-AC5A-57FE17A79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DAA66-B42D-47D6-90C7-46E7DBC3A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730FF-F7B0-401A-84C1-E66F53187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2175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6AB37-F305-4059-8366-93574D44A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924C3-879F-4486-8D4A-1BBA9ED29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AA3F-5DA3-4A61-9984-38D6FB668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6047F-93DF-43E6-87EC-496D5CA6C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45BED-DDDD-446A-81B0-F006939D5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798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74C4-2979-455D-96C7-0047D4455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9323B-64D6-4559-BC34-9ADEBED213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3E205-0231-4158-9D8D-AB15DFE63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0C159C-71AF-4B59-918F-125B14070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BF4AD-AC96-4A68-827A-559A84EC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AC2B8-1863-4C8F-8DC7-A3934ED34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7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1D4B-6CA2-4A19-8D0B-DEAEA25B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8FAF82-9376-44E7-B681-B98520C4C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358B2-B395-4861-B11C-B766496E9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20A90-1F59-48BF-B973-FBD1367A7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3733E-9F28-4A81-A8EB-9CEF5C594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710273-E00A-4E80-AE4A-8BEB021E1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3A1E7-E8FE-460C-9F3E-7A917B12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635FF-1C1D-4EBD-8E90-2FDE76B67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58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1707B-2A1D-47A5-AFD4-0CB1A5F64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0D337-4F2A-41B5-9420-33340FD60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4430B6-1112-45ED-9A6B-595D2441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56EE06-E2D3-4EC5-A077-76811570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052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A52B1-07D5-4E7E-BCBC-307E33229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1A721-4F0A-495C-89CA-6C26E9433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BCC3A-89D1-47C8-A421-CB9F3EEE8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575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A08DC-0637-446F-AA37-ED6B25A17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91809-6E17-43B0-BBA6-347B22DF9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1E9351-0A11-4EE4-BC6A-74929FDC4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BC103C-2AEE-4046-8D58-B7F131A95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0DEAB3-22F1-41C5-BD49-09243FA6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0D6199-7997-4158-839F-0E66CE20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884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2FD91-E0D9-42D1-91F1-A6B1FF80F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D573AC-7AC8-4674-A5FC-98FCDDD34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AA89F0-250A-4C38-A95F-36B1A69AA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F4658-BD80-42C4-90D4-FEE5C3EB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6626B-5DF7-4D0E-93BE-BC2BAF9B4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253A9-1FB1-4F88-8B9C-773030CF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597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C5D18-DD52-4F87-B073-D894C1FBF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285582-FB3C-4E9C-8546-1795030B1A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0EEAF-D368-4647-8B66-5D759C36C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961C0-118E-46DD-AE57-E86715C1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0401A-39B1-4356-9BE1-1329DC103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7739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05F41-6D1F-4A5D-BFAE-C9F63D222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6A125-BED6-4B1C-9C3A-F7AD45D16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98C1C-1725-4353-B00F-0DA3733C2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038AD-5532-4566-99D2-8E67B39B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C28CC-7E3D-4180-879A-4A5EC970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43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8D449FEE-16DF-EA4D-91B8-5D59EB4D81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367" y="2181225"/>
            <a:ext cx="336126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381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ECFA, 19 November 2020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4003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E69B46-A6AC-4538-A180-7D3720A54DF4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FCCIS kick-off meeting, 9 November 2020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8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3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8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5" y="6356825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3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3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900" smtClean="0"/>
              <a:pPr/>
              <a:t>‹#›</a:t>
            </a:fld>
            <a:endParaRPr lang="en-GB" sz="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54D2C0-FD43-4ECC-906D-BD3D9FDF4AC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Study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Michael Benedikt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ECFA, 19 November 2020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4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68D7C9-2905-4210-B202-DB72552A1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7C7CC4-A5B9-4B3D-8876-21A70324E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CA38F-2E10-4862-A635-0F5696DE0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B0A7D-053C-4B3D-B8E5-E134885EC78B}" type="datetimeFigureOut">
              <a:rPr lang="en-GB" smtClean="0"/>
              <a:t>19/11/2020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53B76-D220-40F8-8D2D-40DB699B0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C7A17-884E-4EAF-879E-CA555F319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0D73-E3F1-4020-909A-F4D44EB926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7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12" Type="http://schemas.openxmlformats.org/officeDocument/2006/relationships/hyperlink" Target="http://cern.ch/fc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33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3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hyperlink" Target="http://cern.ch/FCCNoW2020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tiff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crossmark.crossref.org/dialog/?doi=10.1038/s41567-020-0856-2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emf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tiff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fcc-cdr.web.cern.ch/" TargetMode="External"/><Relationship Id="rId11" Type="http://schemas.openxmlformats.org/officeDocument/2006/relationships/image" Target="../media/image60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59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8" y="0"/>
            <a:ext cx="16992592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FFFF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2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4706" y="352967"/>
            <a:ext cx="11925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solidFill>
                  <a:srgbClr val="FFFF00"/>
                </a:solidFill>
              </a:rPr>
              <a:t>FCC </a:t>
            </a:r>
            <a:r>
              <a:rPr lang="fr-FR" sz="5400" b="1" dirty="0" err="1">
                <a:solidFill>
                  <a:srgbClr val="FFFF00"/>
                </a:solidFill>
              </a:rPr>
              <a:t>Status</a:t>
            </a:r>
            <a:r>
              <a:rPr lang="fr-FR" sz="5400" b="1" dirty="0">
                <a:solidFill>
                  <a:srgbClr val="FFFF00"/>
                </a:solidFill>
              </a:rPr>
              <a:t> and Plans</a:t>
            </a:r>
            <a:endParaRPr lang="de-DE" sz="5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50542" y="1412776"/>
            <a:ext cx="951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</a:t>
            </a:r>
            <a:r>
              <a:rPr lang="en-GB" sz="360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ichael</a:t>
            </a:r>
            <a:r>
              <a:rPr lang="en-GB" sz="3600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Benedikt, CERN</a:t>
            </a:r>
          </a:p>
          <a:p>
            <a:pPr algn="ctr"/>
            <a:endParaRPr lang="en-GB" sz="3600" i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35760" y="2708920"/>
            <a:ext cx="8227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behalf of the FCC collaboration and FCCIS DS team</a:t>
            </a: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885E0B1D-EE02-4D08-B4B7-6B086A825C46}"/>
              </a:ext>
            </a:extLst>
          </p:cNvPr>
          <p:cNvSpPr txBox="1"/>
          <p:nvPr/>
        </p:nvSpPr>
        <p:spPr>
          <a:xfrm>
            <a:off x="8904312" y="6597352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45676"/>
            <a:ext cx="424542" cy="64008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36403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2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5637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37F6A81-5B76-40C6-97C8-74213D41F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55" y="1484785"/>
            <a:ext cx="2859845" cy="11510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9523E1-6240-402B-80C0-06B5D55A3E2A}"/>
              </a:ext>
            </a:extLst>
          </p:cNvPr>
          <p:cNvSpPr txBox="1"/>
          <p:nvPr/>
        </p:nvSpPr>
        <p:spPr>
          <a:xfrm>
            <a:off x="6744072" y="980728"/>
            <a:ext cx="47525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high-yield p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ositron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source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target with DC SC solenoid or flux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concentrator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35099A-E836-47AB-8212-03C49778B95D}"/>
              </a:ext>
            </a:extLst>
          </p:cNvPr>
          <p:cNvSpPr/>
          <p:nvPr/>
        </p:nvSpPr>
        <p:spPr>
          <a:xfrm flipH="1">
            <a:off x="1991545" y="1241465"/>
            <a:ext cx="4104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400 MHz SRF cryomodule, 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+ prototype multi-cell cavities for FCC ZH operation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High-efficiency RF power sources</a:t>
            </a:r>
          </a:p>
        </p:txBody>
      </p:sp>
      <p:pic>
        <p:nvPicPr>
          <p:cNvPr id="7" name="Picture 6" descr="A picture containing indoor, building, table, sitting&#10;&#10;Description automatically generated">
            <a:extLst>
              <a:ext uri="{FF2B5EF4-FFF2-40B4-BE49-F238E27FC236}">
                <a16:creationId xmlns:a16="http://schemas.microsoft.com/office/drawing/2014/main" id="{07B7FC55-F67B-434C-9EBC-014079C3D4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32487"/>
            <a:ext cx="1800201" cy="2400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8D7BBB-1DCA-40BC-8591-9E728A3BFAAF}"/>
              </a:ext>
            </a:extLst>
          </p:cNvPr>
          <p:cNvSpPr txBox="1"/>
          <p:nvPr/>
        </p:nvSpPr>
        <p:spPr>
          <a:xfrm>
            <a:off x="2639616" y="2780928"/>
            <a:ext cx="48965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p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ositron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endParaRPr lang="en-US" sz="2400" b="1" dirty="0">
              <a:solidFill>
                <a:srgbClr val="003399"/>
              </a:solidFill>
              <a:latin typeface="Calibri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large aperture S-band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linac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	 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53E3C-58A6-4385-876C-C28146F91EE9}"/>
              </a:ext>
            </a:extLst>
          </p:cNvPr>
          <p:cNvSpPr txBox="1"/>
          <p:nvPr/>
        </p:nvSpPr>
        <p:spPr>
          <a:xfrm>
            <a:off x="6816080" y="2708920"/>
            <a:ext cx="5015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beam test of e</a:t>
            </a:r>
            <a:r>
              <a:rPr lang="en-US" sz="2400" b="1" baseline="30000" dirty="0">
                <a:solidFill>
                  <a:srgbClr val="003399"/>
                </a:solidFill>
                <a:latin typeface="Calibri"/>
              </a:rPr>
              <a:t>+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source &amp;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at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SwissFEL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– yield measurement</a:t>
            </a:r>
            <a:endParaRPr lang="en-GB" sz="2000" dirty="0">
              <a:solidFill>
                <a:srgbClr val="003399"/>
              </a:solidFill>
              <a:latin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DEBB9A-E969-4345-BBA0-772650CC67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36"/>
          <a:stretch/>
        </p:blipFill>
        <p:spPr>
          <a:xfrm>
            <a:off x="6816080" y="3140968"/>
            <a:ext cx="5400600" cy="27540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086583-F01D-4BB4-A213-8C2CF3C96A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8"/>
          <a:stretch/>
        </p:blipFill>
        <p:spPr>
          <a:xfrm>
            <a:off x="1991544" y="3501008"/>
            <a:ext cx="4744996" cy="19589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0CB4902-44C3-47AF-B2C6-7C155B5D27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70"/>
          <a:stretch/>
        </p:blipFill>
        <p:spPr>
          <a:xfrm>
            <a:off x="338806" y="3806540"/>
            <a:ext cx="1652738" cy="14946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5FB9551-2CF0-4CC7-B892-56CB7BBE58DA}"/>
              </a:ext>
            </a:extLst>
          </p:cNvPr>
          <p:cNvSpPr txBox="1"/>
          <p:nvPr/>
        </p:nvSpPr>
        <p:spPr>
          <a:xfrm>
            <a:off x="2153489" y="5070421"/>
            <a:ext cx="149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white"/>
                </a:solidFill>
                <a:latin typeface="Calibri"/>
              </a:rPr>
              <a:t>SwissFEL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alibri"/>
              </a:rPr>
              <a:t>linac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60E9B528-B7EA-4137-9272-312F7D1C5052}"/>
              </a:ext>
            </a:extLst>
          </p:cNvPr>
          <p:cNvSpPr txBox="1">
            <a:spLocks/>
          </p:cNvSpPr>
          <p:nvPr/>
        </p:nvSpPr>
        <p:spPr>
          <a:xfrm>
            <a:off x="292056" y="5464656"/>
            <a:ext cx="9217024" cy="71539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  <a:buNone/>
            </a:pPr>
            <a:r>
              <a:rPr lang="en-US" sz="2000" b="1" dirty="0">
                <a:solidFill>
                  <a:srgbClr val="FF0000"/>
                </a:solidFill>
                <a:latin typeface="Calibri"/>
              </a:rPr>
              <a:t>Strong support from Switzerland via CHART II program 2019 – 2024 for                     FCC-</a:t>
            </a:r>
            <a:r>
              <a:rPr lang="en-US" sz="2000" b="1" dirty="0" err="1">
                <a:solidFill>
                  <a:srgbClr val="FF0000"/>
                </a:solidFill>
                <a:latin typeface="Calibri"/>
              </a:rPr>
              <a:t>ee</a:t>
            </a:r>
            <a:r>
              <a:rPr lang="en-US" sz="2000" b="1" dirty="0">
                <a:solidFill>
                  <a:srgbClr val="FF0000"/>
                </a:solidFill>
                <a:latin typeface="Calibri"/>
              </a:rPr>
              <a:t> injector, HFM, beam optics developments, geology and geodesy activities.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FAA209D-12DE-48EF-BF0B-A55EBDA88EF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3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C7ED2570-5C1E-4719-BE26-E80E727E8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92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         FCC-</a:t>
            </a:r>
            <a:r>
              <a:rPr kumimoji="0" lang="en-US" alt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ee</a:t>
            </a:r>
            <a:r>
              <a:rPr kumimoji="0" lang="en-US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 Machine Detector Interface</a:t>
            </a:r>
          </a:p>
        </p:txBody>
      </p:sp>
      <p:pic>
        <p:nvPicPr>
          <p:cNvPr id="6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CB42C04D-CA85-4058-8C17-571BBEA51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9669DC-47D8-4036-A847-BDB992F1C6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49" y="1031999"/>
            <a:ext cx="6724167" cy="2655962"/>
          </a:xfrm>
          <a:prstGeom prst="rect">
            <a:avLst/>
          </a:prstGeom>
        </p:spPr>
      </p:pic>
      <p:pic>
        <p:nvPicPr>
          <p:cNvPr id="10" name="Picture 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2E298AC-E838-48B9-811D-D5A97F2F9D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039" y="5145937"/>
            <a:ext cx="2643470" cy="1730215"/>
          </a:xfrm>
          <a:prstGeom prst="rect">
            <a:avLst/>
          </a:prstGeom>
        </p:spPr>
      </p:pic>
      <p:pic>
        <p:nvPicPr>
          <p:cNvPr id="12" name="Picture 11" descr="A picture containing table&#10;&#10;Description automatically generated">
            <a:extLst>
              <a:ext uri="{FF2B5EF4-FFF2-40B4-BE49-F238E27FC236}">
                <a16:creationId xmlns:a16="http://schemas.microsoft.com/office/drawing/2014/main" id="{E3B6459A-DF71-404D-AD60-E98B5F8398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58"/>
          <a:stretch/>
        </p:blipFill>
        <p:spPr>
          <a:xfrm>
            <a:off x="3734054" y="3728756"/>
            <a:ext cx="3142462" cy="1042106"/>
          </a:xfrm>
          <a:prstGeom prst="rect">
            <a:avLst/>
          </a:prstGeom>
        </p:spPr>
      </p:pic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2D584BE8-7324-4A3B-BC24-5EA9865421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02" y="3756497"/>
            <a:ext cx="3144909" cy="145558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F9CDE6B1-D6BD-4F9B-AE4D-9042E329F3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1" y="4743120"/>
            <a:ext cx="3732423" cy="19202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8206E1-EC29-4C5E-A1CE-25DA6E1AC1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050" y="1183297"/>
            <a:ext cx="2482601" cy="3300991"/>
          </a:xfrm>
          <a:prstGeom prst="rect">
            <a:avLst/>
          </a:prstGeom>
        </p:spPr>
      </p:pic>
      <p:pic>
        <p:nvPicPr>
          <p:cNvPr id="20" name="Picture 19" descr="Chart, waterfall chart&#10;&#10;Description automatically generated">
            <a:extLst>
              <a:ext uri="{FF2B5EF4-FFF2-40B4-BE49-F238E27FC236}">
                <a16:creationId xmlns:a16="http://schemas.microsoft.com/office/drawing/2014/main" id="{CBF8257C-1EBA-4D23-A269-27D4365069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4889765"/>
            <a:ext cx="5518415" cy="192024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90E9A68-7503-47F8-A0B9-A78DF2CBD1BC}"/>
              </a:ext>
            </a:extLst>
          </p:cNvPr>
          <p:cNvSpPr txBox="1"/>
          <p:nvPr/>
        </p:nvSpPr>
        <p:spPr>
          <a:xfrm>
            <a:off x="4650775" y="3154361"/>
            <a:ext cx="1211998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Sullivan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794A6D-C7EA-4A98-92A3-D004D14E90A8}"/>
              </a:ext>
            </a:extLst>
          </p:cNvPr>
          <p:cNvSpPr txBox="1"/>
          <p:nvPr/>
        </p:nvSpPr>
        <p:spPr>
          <a:xfrm>
            <a:off x="10570787" y="4474807"/>
            <a:ext cx="1468864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Koratzinos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F563F5-99EB-46A9-9EC3-565C722A32EE}"/>
              </a:ext>
            </a:extLst>
          </p:cNvPr>
          <p:cNvSpPr txBox="1"/>
          <p:nvPr/>
        </p:nvSpPr>
        <p:spPr>
          <a:xfrm>
            <a:off x="1899112" y="5027414"/>
            <a:ext cx="1228221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Lückhof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48B87F-32B9-416B-B05D-69F5F3802C04}"/>
              </a:ext>
            </a:extLst>
          </p:cNvPr>
          <p:cNvSpPr txBox="1"/>
          <p:nvPr/>
        </p:nvSpPr>
        <p:spPr>
          <a:xfrm>
            <a:off x="5350288" y="4797484"/>
            <a:ext cx="1329403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Pellegrino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F67DCA-3750-44D3-8B1A-DD3E942E0DE1}"/>
              </a:ext>
            </a:extLst>
          </p:cNvPr>
          <p:cNvSpPr txBox="1"/>
          <p:nvPr/>
        </p:nvSpPr>
        <p:spPr>
          <a:xfrm>
            <a:off x="230021" y="3595628"/>
            <a:ext cx="930063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Dam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DF95E9-EB45-409A-842D-B76D9C9750F5}"/>
              </a:ext>
            </a:extLst>
          </p:cNvPr>
          <p:cNvSpPr txBox="1"/>
          <p:nvPr/>
        </p:nvSpPr>
        <p:spPr>
          <a:xfrm>
            <a:off x="6975482" y="1517777"/>
            <a:ext cx="2482601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smaller IR chamber,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no longer trapped HOM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 of 3D mechanical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&amp; integration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Q1 prototype, measured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multipoles very small, confirming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approach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9235B42-4525-4311-BE6C-939E317B987F}"/>
              </a:ext>
            </a:extLst>
          </p:cNvPr>
          <p:cNvSpPr txBox="1"/>
          <p:nvPr/>
        </p:nvSpPr>
        <p:spPr>
          <a:xfrm>
            <a:off x="7482351" y="1123482"/>
            <a:ext cx="1221488" cy="36933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Boscolo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15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using the</a:t>
            </a:r>
            <a:endParaRPr lang="en-US" sz="2200" b="1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style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 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under commissioning</a:t>
                </a: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50" t="-5298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luminosity and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0137D7F4-2139-458B-BB49-1E0B6DB92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97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Potential EIC – FCC collaboration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BC31B16-938C-46EA-9B78-323823D3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F2E489C-4B62-439C-BC2F-55C2443ED7C0}"/>
              </a:ext>
            </a:extLst>
          </p:cNvPr>
          <p:cNvSpPr txBox="1">
            <a:spLocks/>
          </p:cNvSpPr>
          <p:nvPr/>
        </p:nvSpPr>
        <p:spPr>
          <a:xfrm>
            <a:off x="1344488" y="908720"/>
            <a:ext cx="9144000" cy="53828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/>
              <a:t>NSLS-II, EIC &amp; FCC-</a:t>
            </a:r>
            <a:r>
              <a:rPr lang="en-US" sz="2400" b="1" dirty="0" err="1"/>
              <a:t>ee</a:t>
            </a:r>
            <a:r>
              <a:rPr lang="en-US" sz="2400" b="1" dirty="0"/>
              <a:t> beam parameters</a:t>
            </a:r>
            <a:endParaRPr lang="en-GB" sz="2400" b="1" dirty="0"/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EC28B4E4-A394-4814-999F-B06CCDADE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078556"/>
              </p:ext>
            </p:extLst>
          </p:nvPr>
        </p:nvGraphicFramePr>
        <p:xfrm>
          <a:off x="809636" y="1484784"/>
          <a:ext cx="1032692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4408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6360134"/>
                    </a:ext>
                  </a:extLst>
                </a:gridCol>
                <a:gridCol w="1694329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96987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NSLS-II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EIC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-Z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energy [GeV]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  (20)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45.6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population [10</a:t>
                      </a:r>
                      <a:r>
                        <a:rPr lang="en-US" sz="2400" b="1" baseline="30000" dirty="0"/>
                        <a:t>11</a:t>
                      </a:r>
                      <a:r>
                        <a:rPr lang="en-US" sz="2400" b="1" dirty="0"/>
                        <a:t>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0.08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spacing [ns]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15, 17.5 or 20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Rms bunch length [mm]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4.5 - 9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 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3.5 (SR)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current [A]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2.5 (0.27)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1.39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RF frequency [MHz]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591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FEC9E3CC-311C-4C93-A0A2-23A4DA896D18}"/>
              </a:ext>
            </a:extLst>
          </p:cNvPr>
          <p:cNvSpPr/>
          <p:nvPr/>
        </p:nvSpPr>
        <p:spPr>
          <a:xfrm>
            <a:off x="6645244" y="1937399"/>
            <a:ext cx="4491316" cy="2329543"/>
          </a:xfrm>
          <a:prstGeom prst="rect">
            <a:avLst/>
          </a:prstGeom>
          <a:noFill/>
          <a:ln w="635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890A36-712A-4D68-8E92-65B7909595BF}"/>
              </a:ext>
            </a:extLst>
          </p:cNvPr>
          <p:cNvSpPr/>
          <p:nvPr/>
        </p:nvSpPr>
        <p:spPr>
          <a:xfrm>
            <a:off x="730682" y="4841865"/>
            <a:ext cx="11125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Similarity of several parameters strongly suggests collaboration to exploit synergies in areas such as beam instrumentation, SRF, vacuum system with SR handling, etc.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000" b="1" dirty="0">
              <a:solidFill>
                <a:srgbClr val="0C377B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    </a:t>
            </a:r>
            <a:r>
              <a:rPr lang="en-GB" sz="2000" b="1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dedicated sessions at FCC-IS kick-off meeting towards EIC-FCC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191799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H2020 DS FCC Innovation Study 2020-24</a:t>
            </a:r>
          </a:p>
        </p:txBody>
      </p:sp>
      <p:pic>
        <p:nvPicPr>
          <p:cNvPr id="5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BC31B16-938C-46EA-9B78-323823D3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5EF8C00-EC11-4E56-918D-10AFF8EC14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539"/>
          <a:stretch/>
        </p:blipFill>
        <p:spPr>
          <a:xfrm>
            <a:off x="26297" y="1016732"/>
            <a:ext cx="7077815" cy="514857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3073D-3594-4FF8-A01C-38ABF10238B4}"/>
              </a:ext>
            </a:extLst>
          </p:cNvPr>
          <p:cNvSpPr txBox="1">
            <a:spLocks/>
          </p:cNvSpPr>
          <p:nvPr/>
        </p:nvSpPr>
        <p:spPr>
          <a:xfrm>
            <a:off x="191344" y="2564904"/>
            <a:ext cx="2395299" cy="7474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Beneficiaries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FB5376-F02C-4D67-9E30-3B7A3DF190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13" t="12467" r="19347" b="43874"/>
          <a:stretch/>
        </p:blipFill>
        <p:spPr>
          <a:xfrm>
            <a:off x="6291704" y="3906505"/>
            <a:ext cx="5842360" cy="222831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5" name="Table 18">
            <a:extLst>
              <a:ext uri="{FF2B5EF4-FFF2-40B4-BE49-F238E27FC236}">
                <a16:creationId xmlns:a16="http://schemas.microsoft.com/office/drawing/2014/main" id="{417C3EFC-3CF5-4331-84BB-2235A2DAA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070827"/>
              </p:ext>
            </p:extLst>
          </p:nvPr>
        </p:nvGraphicFramePr>
        <p:xfrm>
          <a:off x="7144752" y="1042576"/>
          <a:ext cx="496855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027">
                  <a:extLst>
                    <a:ext uri="{9D8B030D-6E8A-4147-A177-3AD203B41FA5}">
                      <a16:colId xmlns:a16="http://schemas.microsoft.com/office/drawing/2014/main" val="2740070568"/>
                    </a:ext>
                  </a:extLst>
                </a:gridCol>
                <a:gridCol w="3083525">
                  <a:extLst>
                    <a:ext uri="{9D8B030D-6E8A-4147-A177-3AD203B41FA5}">
                      <a16:colId xmlns:a16="http://schemas.microsoft.com/office/drawing/2014/main" val="2038186160"/>
                    </a:ext>
                  </a:extLst>
                </a:gridCol>
              </a:tblGrid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INFRADEV-01-2019-2020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509667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Grant Agreement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FCCIS 951754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629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48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549852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From-to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2 Nov 2020 – 1 Nov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573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Project cost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7 435 865 €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98568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EU contribution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2 999 850 €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72930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753526"/>
                  </a:ext>
                </a:extLst>
              </a:tr>
              <a:tr h="343868">
                <a:tc>
                  <a:txBody>
                    <a:bodyPr/>
                    <a:lstStyle/>
                    <a:p>
                      <a:r>
                        <a:rPr lang="en-US" sz="1700" dirty="0"/>
                        <a:t>Partners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6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200782"/>
                  </a:ext>
                </a:extLst>
              </a:tr>
            </a:tbl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9273914-1060-4DA1-8CC9-571E1A65C497}"/>
              </a:ext>
            </a:extLst>
          </p:cNvPr>
          <p:cNvSpPr txBox="1">
            <a:spLocks/>
          </p:cNvSpPr>
          <p:nvPr/>
        </p:nvSpPr>
        <p:spPr>
          <a:xfrm>
            <a:off x="7968208" y="4077072"/>
            <a:ext cx="1726976" cy="4786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35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CH" dirty="0"/>
              <a:t>Objectives of FCCIS (Description of Action)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BC31B16-938C-46EA-9B78-323823D3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E9F597-C8B8-491F-8C0E-1BD372F5C84F}"/>
              </a:ext>
            </a:extLst>
          </p:cNvPr>
          <p:cNvSpPr txBox="1">
            <a:spLocks/>
          </p:cNvSpPr>
          <p:nvPr/>
        </p:nvSpPr>
        <p:spPr>
          <a:xfrm>
            <a:off x="47328" y="1196752"/>
            <a:ext cx="5710783" cy="504056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O1:</a:t>
            </a:r>
            <a:r>
              <a:rPr lang="en-US" dirty="0"/>
              <a:t> </a:t>
            </a:r>
            <a:r>
              <a:rPr lang="en-US" b="1" dirty="0"/>
              <a:t>Design a circular luminosity frontier particle collider </a:t>
            </a:r>
            <a:r>
              <a:rPr lang="en-US" dirty="0"/>
              <a:t>with a research </a:t>
            </a:r>
            <a:r>
              <a:rPr lang="en-US" dirty="0" err="1"/>
              <a:t>programme</a:t>
            </a:r>
            <a:r>
              <a:rPr lang="en-US" dirty="0"/>
              <a:t> to remain at the forefront of research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O2:</a:t>
            </a:r>
            <a:r>
              <a:rPr lang="en-US" dirty="0"/>
              <a:t> </a:t>
            </a:r>
            <a:r>
              <a:rPr lang="en-US" b="1" dirty="0"/>
              <a:t>Demonstrate the technical and organizational feasibility</a:t>
            </a:r>
            <a:r>
              <a:rPr lang="en-US" dirty="0"/>
              <a:t> of a 100 km long, circular particle collider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O3:</a:t>
            </a:r>
            <a:r>
              <a:rPr lang="en-US" dirty="0"/>
              <a:t> </a:t>
            </a:r>
            <a:r>
              <a:rPr lang="en-US" b="1" dirty="0"/>
              <a:t>Develop an innovation plan for a long-term sustainable research infrastructure </a:t>
            </a:r>
            <a:r>
              <a:rPr lang="en-US" dirty="0"/>
              <a:t>that is seamlessly integrated in the European research landscape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O4:</a:t>
            </a:r>
            <a:r>
              <a:rPr lang="en-US" dirty="0"/>
              <a:t> </a:t>
            </a:r>
            <a:r>
              <a:rPr lang="en-US" b="1" dirty="0"/>
              <a:t>Engage stakeholders </a:t>
            </a:r>
            <a:r>
              <a:rPr lang="en-US" dirty="0"/>
              <a:t>from different sectors of the society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O5:</a:t>
            </a:r>
            <a:r>
              <a:rPr lang="en-US" dirty="0"/>
              <a:t> </a:t>
            </a:r>
            <a:r>
              <a:rPr lang="en-US" b="1" dirty="0"/>
              <a:t>Demonstrate the role and impact of the research infrastructure in the innovation chain</a:t>
            </a:r>
            <a:r>
              <a:rPr lang="en-US" dirty="0"/>
              <a:t>, focusing on responsible resource use and managing environmental impacts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1D8F6C-FC39-40EF-942B-47D78890E6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3583"/>
          <a:stretch/>
        </p:blipFill>
        <p:spPr>
          <a:xfrm>
            <a:off x="5747557" y="1088740"/>
            <a:ext cx="632510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B3F62-8A85-48BB-8A92-A25DCA4DA5E1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November Week</a:t>
            </a:r>
          </a:p>
        </p:txBody>
      </p:sp>
      <p:pic>
        <p:nvPicPr>
          <p:cNvPr id="3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07C535F1-4863-4261-A193-55DD17588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8D5677-CE1A-490A-AA99-44AC9AA98318}"/>
              </a:ext>
            </a:extLst>
          </p:cNvPr>
          <p:cNvSpPr txBox="1"/>
          <p:nvPr/>
        </p:nvSpPr>
        <p:spPr>
          <a:xfrm>
            <a:off x="200657" y="1037049"/>
            <a:ext cx="76235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Kick-Off FCC Innovation Study</a:t>
            </a:r>
          </a:p>
          <a:p>
            <a:pPr marL="0" lvl="1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	(</a:t>
            </a:r>
            <a:r>
              <a:rPr lang="en-US" sz="1600" dirty="0" err="1">
                <a:solidFill>
                  <a:prstClr val="black"/>
                </a:solidFill>
                <a:latin typeface="Calibri" panose="020F0502020204030204"/>
              </a:rPr>
              <a:t>organisers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 M. Benedikt, J. Gutleber, F. Zimmermann)</a:t>
            </a:r>
          </a:p>
          <a:p>
            <a:pPr marL="0" lvl="1"/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FCC-</a:t>
            </a:r>
            <a:r>
              <a:rPr lang="en-GB" b="1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 Collider Design (WP2)</a:t>
            </a:r>
          </a:p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	Integrate Europe (WP3) </a:t>
            </a:r>
          </a:p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	Impact &amp; Sustainability (WP4)</a:t>
            </a:r>
          </a:p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	Leverage &amp; Engage (WP5)</a:t>
            </a:r>
          </a:p>
          <a:p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4</a:t>
            </a:r>
            <a:r>
              <a:rPr lang="en-US" sz="3200" baseline="30000" dirty="0">
                <a:solidFill>
                  <a:prstClr val="black"/>
                </a:solidFill>
                <a:latin typeface="Calibri" panose="020F0502020204030204"/>
              </a:rPr>
              <a:t>th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 FCC Physics &amp; Experiments Workshop</a:t>
            </a:r>
          </a:p>
          <a:p>
            <a:pPr marL="0" lvl="1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	(</a:t>
            </a:r>
            <a:r>
              <a:rPr lang="en-US" sz="1600" dirty="0" err="1">
                <a:solidFill>
                  <a:prstClr val="black"/>
                </a:solidFill>
                <a:latin typeface="Calibri" panose="020F0502020204030204"/>
              </a:rPr>
              <a:t>organisers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 A. Blondel, M. Mangano, M. Dam, P. </a:t>
            </a:r>
            <a:r>
              <a:rPr lang="en-US" sz="1600" dirty="0" err="1">
                <a:solidFill>
                  <a:prstClr val="black"/>
                </a:solidFill>
                <a:latin typeface="Calibri" panose="020F0502020204030204"/>
              </a:rPr>
              <a:t>Janot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0" lvl="1"/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	Physics Prospects, Detector development, Collaboration Forming,  </a:t>
            </a:r>
          </a:p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	Physics Benchmark Measurements, New Ideas and Challenges, 	Detector Technologies, Experimental Environment, and Machine-	Detector Interface.   </a:t>
            </a:r>
          </a:p>
          <a:p>
            <a:r>
              <a:rPr lang="en-GB" sz="2400" b="1" u="sng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http://cern.ch/FCCNoW2020</a:t>
            </a:r>
            <a:endParaRPr lang="en-GB" sz="2400" b="1" dirty="0">
              <a:solidFill>
                <a:srgbClr val="000000"/>
              </a:solidFill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7524E32E-E731-4C68-B99A-5C14FCAFDE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320" y="1199675"/>
            <a:ext cx="1486326" cy="21023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764912-BC60-4552-890A-351599A11690}"/>
              </a:ext>
            </a:extLst>
          </p:cNvPr>
          <p:cNvSpPr txBox="1"/>
          <p:nvPr/>
        </p:nvSpPr>
        <p:spPr>
          <a:xfrm>
            <a:off x="7833426" y="1027461"/>
            <a:ext cx="4061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910 registered participants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8B5860-D10B-464D-A95B-805BF2420C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6857" y="1469777"/>
            <a:ext cx="3226220" cy="21554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4EB270-20F5-4E53-ACA1-1D8260CE1F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4192" y="3764810"/>
            <a:ext cx="3800469" cy="23236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43426" y="111361"/>
            <a:ext cx="2351584" cy="79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29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96D786F-AD6B-48BF-8A4C-BD5B027FE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71" y="574409"/>
            <a:ext cx="11691000" cy="60916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A46CE1-6F1A-4298-9FE6-6AE893D658D9}"/>
              </a:ext>
            </a:extLst>
          </p:cNvPr>
          <p:cNvSpPr txBox="1"/>
          <p:nvPr/>
        </p:nvSpPr>
        <p:spPr>
          <a:xfrm>
            <a:off x="2755236" y="0"/>
            <a:ext cx="687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FCC November Week </a:t>
            </a:r>
            <a:r>
              <a:rPr lang="en-US" sz="2800" b="1" dirty="0" err="1"/>
              <a:t>Programme</a:t>
            </a:r>
            <a:r>
              <a:rPr lang="en-US" sz="2800" b="1" dirty="0"/>
              <a:t> at a Glance</a:t>
            </a:r>
            <a:endParaRPr lang="en-GB" sz="2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83F3BF-0545-4BCF-9945-BD61E586426F}"/>
              </a:ext>
            </a:extLst>
          </p:cNvPr>
          <p:cNvSpPr txBox="1"/>
          <p:nvPr/>
        </p:nvSpPr>
        <p:spPr>
          <a:xfrm>
            <a:off x="368704" y="3105834"/>
            <a:ext cx="176324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plenary talks</a:t>
            </a:r>
          </a:p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setting the stage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B6B374-026B-41A7-B375-F22E2C54333F}"/>
              </a:ext>
            </a:extLst>
          </p:cNvPr>
          <p:cNvSpPr txBox="1"/>
          <p:nvPr/>
        </p:nvSpPr>
        <p:spPr>
          <a:xfrm rot="20210337">
            <a:off x="2522461" y="5110344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A93D5C-E605-4FAC-8A58-6D88DE421DBE}"/>
              </a:ext>
            </a:extLst>
          </p:cNvPr>
          <p:cNvSpPr txBox="1"/>
          <p:nvPr/>
        </p:nvSpPr>
        <p:spPr>
          <a:xfrm rot="20210337">
            <a:off x="2380295" y="2470470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882610-FF25-43D6-A25B-8ADC7EE0E478}"/>
              </a:ext>
            </a:extLst>
          </p:cNvPr>
          <p:cNvSpPr txBox="1"/>
          <p:nvPr/>
        </p:nvSpPr>
        <p:spPr>
          <a:xfrm rot="20210337">
            <a:off x="5555001" y="4949116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86D2A5-D304-4A85-9C54-950F1DE72551}"/>
              </a:ext>
            </a:extLst>
          </p:cNvPr>
          <p:cNvSpPr txBox="1"/>
          <p:nvPr/>
        </p:nvSpPr>
        <p:spPr>
          <a:xfrm rot="20210337">
            <a:off x="5609419" y="2870816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6FE35F-80FC-4034-BD9D-5B76ED7BC451}"/>
              </a:ext>
            </a:extLst>
          </p:cNvPr>
          <p:cNvSpPr txBox="1"/>
          <p:nvPr/>
        </p:nvSpPr>
        <p:spPr>
          <a:xfrm rot="20210337">
            <a:off x="10728351" y="3151276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ED4D74-A546-43E4-BBCE-A731AA59DEF2}"/>
              </a:ext>
            </a:extLst>
          </p:cNvPr>
          <p:cNvSpPr txBox="1"/>
          <p:nvPr/>
        </p:nvSpPr>
        <p:spPr>
          <a:xfrm rot="20210337">
            <a:off x="7896056" y="2302257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7304E0-8EF6-49BE-A15D-387B53193D28}"/>
              </a:ext>
            </a:extLst>
          </p:cNvPr>
          <p:cNvSpPr txBox="1"/>
          <p:nvPr/>
        </p:nvSpPr>
        <p:spPr>
          <a:xfrm rot="20210337">
            <a:off x="8054606" y="4770578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F873DD-9DF8-4F36-B739-EBA873B8C5A1}"/>
              </a:ext>
            </a:extLst>
          </p:cNvPr>
          <p:cNvSpPr txBox="1"/>
          <p:nvPr/>
        </p:nvSpPr>
        <p:spPr>
          <a:xfrm rot="20210337">
            <a:off x="10741478" y="4647162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C48F15-E962-4E5C-A1D6-BB0B1CAF0636}"/>
              </a:ext>
            </a:extLst>
          </p:cNvPr>
          <p:cNvSpPr txBox="1"/>
          <p:nvPr/>
        </p:nvSpPr>
        <p:spPr>
          <a:xfrm>
            <a:off x="2868160" y="6424062"/>
            <a:ext cx="141513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Round Table 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D18653-B072-4938-AEF5-38A649C709FA}"/>
              </a:ext>
            </a:extLst>
          </p:cNvPr>
          <p:cNvSpPr txBox="1"/>
          <p:nvPr/>
        </p:nvSpPr>
        <p:spPr>
          <a:xfrm>
            <a:off x="0" y="6378842"/>
            <a:ext cx="1522404" cy="307777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General Assembly</a:t>
            </a:r>
            <a:endParaRPr lang="en-GB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B0DD9E-5E34-4D99-BD9D-80218DEE99F8}"/>
              </a:ext>
            </a:extLst>
          </p:cNvPr>
          <p:cNvSpPr txBox="1"/>
          <p:nvPr/>
        </p:nvSpPr>
        <p:spPr>
          <a:xfrm>
            <a:off x="0" y="5709021"/>
            <a:ext cx="1206869" cy="2769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Executive Board</a:t>
            </a:r>
            <a:endParaRPr lang="en-GB" sz="12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024EE2-915B-4FC0-8DE5-93D3D3AC23F3}"/>
              </a:ext>
            </a:extLst>
          </p:cNvPr>
          <p:cNvSpPr txBox="1"/>
          <p:nvPr/>
        </p:nvSpPr>
        <p:spPr>
          <a:xfrm>
            <a:off x="381000" y="4934982"/>
            <a:ext cx="1861087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FCCIS governance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FE8AD4-533F-444A-BFEE-AD96B9473569}"/>
              </a:ext>
            </a:extLst>
          </p:cNvPr>
          <p:cNvSpPr txBox="1"/>
          <p:nvPr/>
        </p:nvSpPr>
        <p:spPr>
          <a:xfrm rot="20210337">
            <a:off x="3376855" y="997270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FF"/>
                </a:solidFill>
              </a:rPr>
              <a:t>FCCIS</a:t>
            </a:r>
            <a:endParaRPr lang="en-GB" b="1" dirty="0">
              <a:solidFill>
                <a:srgbClr val="FF99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1509AC-9645-4214-A437-3F22CD650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786" y="2277403"/>
            <a:ext cx="932769" cy="77425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4EDD11A-C1BF-4E6F-BD3E-C4F6710CDCB7}"/>
              </a:ext>
            </a:extLst>
          </p:cNvPr>
          <p:cNvSpPr txBox="1"/>
          <p:nvPr/>
        </p:nvSpPr>
        <p:spPr>
          <a:xfrm rot="20210337">
            <a:off x="3316670" y="5318520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FF"/>
                </a:solidFill>
              </a:rPr>
              <a:t>FCCIS</a:t>
            </a:r>
            <a:endParaRPr lang="en-GB" b="1" dirty="0">
              <a:solidFill>
                <a:srgbClr val="FF99F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D9A911A-E613-480D-ADD1-78D0F7139F37}"/>
              </a:ext>
            </a:extLst>
          </p:cNvPr>
          <p:cNvSpPr txBox="1"/>
          <p:nvPr/>
        </p:nvSpPr>
        <p:spPr>
          <a:xfrm rot="20210337">
            <a:off x="10087700" y="274687"/>
            <a:ext cx="1503232" cy="92333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FF"/>
                </a:solidFill>
              </a:rPr>
              <a:t>FCC / CHART2</a:t>
            </a:r>
          </a:p>
          <a:p>
            <a:r>
              <a:rPr lang="en-US" b="1" dirty="0">
                <a:solidFill>
                  <a:srgbClr val="FF99FF"/>
                </a:solidFill>
              </a:rPr>
              <a:t>code </a:t>
            </a:r>
          </a:p>
          <a:p>
            <a:r>
              <a:rPr lang="en-US" b="1" dirty="0">
                <a:solidFill>
                  <a:srgbClr val="FF99FF"/>
                </a:solidFill>
              </a:rPr>
              <a:t>development</a:t>
            </a:r>
            <a:endParaRPr lang="en-GB" b="1" dirty="0">
              <a:solidFill>
                <a:srgbClr val="FF99FF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D77B3E-0FD2-465F-BF62-8B7C0AC21FC0}"/>
              </a:ext>
            </a:extLst>
          </p:cNvPr>
          <p:cNvSpPr txBox="1"/>
          <p:nvPr/>
        </p:nvSpPr>
        <p:spPr>
          <a:xfrm rot="20210337">
            <a:off x="10054827" y="4462667"/>
            <a:ext cx="97969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FF"/>
                </a:solidFill>
              </a:rPr>
              <a:t>FCC/EIC </a:t>
            </a:r>
            <a:endParaRPr lang="en-GB" b="1" dirty="0">
              <a:solidFill>
                <a:srgbClr val="FF99FF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56C5AB-DAE2-4892-9952-7441AD9F7717}"/>
              </a:ext>
            </a:extLst>
          </p:cNvPr>
          <p:cNvSpPr txBox="1"/>
          <p:nvPr/>
        </p:nvSpPr>
        <p:spPr>
          <a:xfrm rot="20210337">
            <a:off x="9980406" y="5791016"/>
            <a:ext cx="92679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99FF"/>
                </a:solidFill>
              </a:rPr>
              <a:t>FCC/EIC</a:t>
            </a:r>
            <a:endParaRPr lang="en-GB" b="1" dirty="0">
              <a:solidFill>
                <a:srgbClr val="FF99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6D4703-4B40-4DC8-BF39-8B461CE2CD8E}"/>
              </a:ext>
            </a:extLst>
          </p:cNvPr>
          <p:cNvSpPr txBox="1"/>
          <p:nvPr/>
        </p:nvSpPr>
        <p:spPr>
          <a:xfrm rot="20210337">
            <a:off x="4327619" y="1579675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201EF1A-4AF5-40ED-A35B-02FB649E14BC}"/>
              </a:ext>
            </a:extLst>
          </p:cNvPr>
          <p:cNvSpPr txBox="1"/>
          <p:nvPr/>
        </p:nvSpPr>
        <p:spPr>
          <a:xfrm rot="20210337">
            <a:off x="4406020" y="2586536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07C0A5-CB59-4A31-B3AD-D0BE6ACEAC84}"/>
              </a:ext>
            </a:extLst>
          </p:cNvPr>
          <p:cNvSpPr txBox="1"/>
          <p:nvPr/>
        </p:nvSpPr>
        <p:spPr>
          <a:xfrm rot="20210337">
            <a:off x="4214333" y="4355907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662658A-DEBB-4C9F-B9F8-21E67AF49F69}"/>
              </a:ext>
            </a:extLst>
          </p:cNvPr>
          <p:cNvSpPr txBox="1"/>
          <p:nvPr/>
        </p:nvSpPr>
        <p:spPr>
          <a:xfrm rot="20210337">
            <a:off x="4292734" y="5362768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ED1E90A-0E81-4853-B1CC-DC3A90B43F0C}"/>
              </a:ext>
            </a:extLst>
          </p:cNvPr>
          <p:cNvSpPr txBox="1"/>
          <p:nvPr/>
        </p:nvSpPr>
        <p:spPr>
          <a:xfrm rot="20210337">
            <a:off x="6297143" y="1548604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3E73CA-C1DA-4650-8587-B880A6ECB274}"/>
              </a:ext>
            </a:extLst>
          </p:cNvPr>
          <p:cNvSpPr txBox="1"/>
          <p:nvPr/>
        </p:nvSpPr>
        <p:spPr>
          <a:xfrm rot="20210337">
            <a:off x="6375544" y="2555465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34769D5-EE6C-4822-9C11-231BB4D3353A}"/>
              </a:ext>
            </a:extLst>
          </p:cNvPr>
          <p:cNvSpPr txBox="1"/>
          <p:nvPr/>
        </p:nvSpPr>
        <p:spPr>
          <a:xfrm rot="20210337">
            <a:off x="7058700" y="4311659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A5441C0-AC30-40DF-98F2-03373899A253}"/>
              </a:ext>
            </a:extLst>
          </p:cNvPr>
          <p:cNvSpPr txBox="1"/>
          <p:nvPr/>
        </p:nvSpPr>
        <p:spPr>
          <a:xfrm rot="20210337">
            <a:off x="7137101" y="5318520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EF6816-D08E-489C-AD86-24E1C971C687}"/>
              </a:ext>
            </a:extLst>
          </p:cNvPr>
          <p:cNvSpPr txBox="1"/>
          <p:nvPr/>
        </p:nvSpPr>
        <p:spPr>
          <a:xfrm rot="20210337">
            <a:off x="8852114" y="1548604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A0E6134-11F1-45D5-B947-7838BF5824AE}"/>
              </a:ext>
            </a:extLst>
          </p:cNvPr>
          <p:cNvSpPr txBox="1"/>
          <p:nvPr/>
        </p:nvSpPr>
        <p:spPr>
          <a:xfrm rot="20210337">
            <a:off x="8930515" y="2555465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4A9158-BD87-49C4-B9BA-C9AE1E1776E6}"/>
              </a:ext>
            </a:extLst>
          </p:cNvPr>
          <p:cNvSpPr txBox="1"/>
          <p:nvPr/>
        </p:nvSpPr>
        <p:spPr>
          <a:xfrm rot="20210337">
            <a:off x="9033638" y="4432111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7AD9B4-C08A-444A-8E27-A56A420D4138}"/>
              </a:ext>
            </a:extLst>
          </p:cNvPr>
          <p:cNvSpPr txBox="1"/>
          <p:nvPr/>
        </p:nvSpPr>
        <p:spPr>
          <a:xfrm rot="20210337">
            <a:off x="9112039" y="5438972"/>
            <a:ext cx="702372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FCCIS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7F6587-614F-4167-9028-F4D29CB9A858}"/>
              </a:ext>
            </a:extLst>
          </p:cNvPr>
          <p:cNvSpPr txBox="1"/>
          <p:nvPr/>
        </p:nvSpPr>
        <p:spPr>
          <a:xfrm rot="20210337">
            <a:off x="10728349" y="1914813"/>
            <a:ext cx="582211" cy="36933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P&amp;E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30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FE917C8-82FD-4684-8602-4E0B14731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79" y="9807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9C457AB-9CB4-4A1E-B836-55BF2D55D427}"/>
              </a:ext>
            </a:extLst>
          </p:cNvPr>
          <p:cNvSpPr txBox="1">
            <a:spLocks/>
          </p:cNvSpPr>
          <p:nvPr/>
        </p:nvSpPr>
        <p:spPr>
          <a:xfrm>
            <a:off x="47328" y="1052736"/>
            <a:ext cx="6456135" cy="511256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Overall layout and placement optimisation process across both host states 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Following the "avoid-reduce-compensate" directive of European and French regulatory frameworks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dirty="0"/>
              <a:t>Process integrates diverse requirements and constraints: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performance permitting world-leading scientific research 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technical feasibility of civil engineering and subsurface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territorial constraints on surface and subsurface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nature, accessibility, technical infrastructure, and resource needs &amp;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economic factors including development of benefits for, and synergies, with the regional developments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…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</a:t>
            </a:r>
            <a:r>
              <a:rPr lang="en-CH" sz="2000" dirty="0"/>
              <a:t>ollaborative effort </a:t>
            </a:r>
            <a:r>
              <a:rPr lang="en-US" sz="2000" dirty="0"/>
              <a:t>of</a:t>
            </a:r>
            <a:r>
              <a:rPr lang="en-CH" sz="2000" dirty="0"/>
              <a:t> technical experts at CERN, consultancy companies and government notified bodies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F7C7F7-822E-42EF-9516-5953EC9C78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Collider placement optimisation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6D290813-60F2-4A22-8A2E-86308F23F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9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Comprehensive cost-effective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</a:t>
                </a:r>
                <a:r>
                  <a:rPr lang="en-GB" b="1" dirty="0">
                    <a:solidFill>
                      <a:srgbClr val="FF0000"/>
                    </a:solidFill>
                    <a:latin typeface="Arial"/>
                  </a:rPr>
                  <a:t>electroweak &amp;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and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Complementary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Common civil engineering and technical infrastructures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HL-LHC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blipFill>
                <a:blip r:embed="rId4"/>
                <a:stretch>
                  <a:fillRect l="-561" t="-1479"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95400" y="2978748"/>
            <a:ext cx="3435222" cy="303235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641" y="2924944"/>
            <a:ext cx="3163209" cy="3295007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600056" y="555775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79376" y="5557750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F91B3CA-A75D-4AD4-A979-F2101741BC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813" y="1916832"/>
            <a:ext cx="3786859" cy="421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663" y="1094775"/>
            <a:ext cx="1214467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b="1" dirty="0"/>
              <a:t>1st phase </a:t>
            </a:r>
            <a:r>
              <a:rPr lang="en-US" sz="2600" dirty="0"/>
              <a:t>of FCC design study </a:t>
            </a:r>
            <a:r>
              <a:rPr lang="en-US" sz="2600" b="1" dirty="0"/>
              <a:t>completed → baseline machine designs, </a:t>
            </a:r>
            <a:r>
              <a:rPr lang="en-US" sz="2600" dirty="0"/>
              <a:t>performance matching physics requirements, in </a:t>
            </a:r>
            <a:r>
              <a:rPr lang="en-US" sz="2600" b="1" dirty="0"/>
              <a:t>4 CDRs</a:t>
            </a:r>
            <a:endParaRPr lang="en-US" sz="2600" dirty="0"/>
          </a:p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b="1" dirty="0"/>
              <a:t>Integrated FCC </a:t>
            </a:r>
            <a:r>
              <a:rPr lang="en-US" sz="2600" b="1" dirty="0" err="1"/>
              <a:t>programme</a:t>
            </a:r>
            <a:r>
              <a:rPr lang="en-US" sz="2600" b="1" dirty="0"/>
              <a:t> </a:t>
            </a:r>
            <a:r>
              <a:rPr lang="en-US" sz="2600" dirty="0"/>
              <a:t>submitted to European Strategy Update 2019/20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b="1" dirty="0">
                <a:sym typeface="Wingdings" panose="05000000000000000000" pitchFamily="2" charset="2"/>
              </a:rPr>
              <a:t>Request for feasibility study as basis for project decision by 2026/27</a:t>
            </a:r>
            <a:endParaRPr lang="en-US" sz="2600" b="1" dirty="0"/>
          </a:p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600" b="1" dirty="0"/>
              <a:t>Next steps: concrete local/regional implementation scenario</a:t>
            </a:r>
            <a:r>
              <a:rPr lang="en-US" sz="2600" dirty="0"/>
              <a:t> in collaboration </a:t>
            </a:r>
            <a:r>
              <a:rPr lang="en-US" sz="2600" b="1" dirty="0"/>
              <a:t>with host state authorities</a:t>
            </a:r>
            <a:r>
              <a:rPr lang="en-US" sz="2600" dirty="0"/>
              <a:t>, accompanied by </a:t>
            </a:r>
            <a:r>
              <a:rPr lang="en-US" sz="2600" b="1" dirty="0"/>
              <a:t>machine optimization, physics studies and technology R&amp;D</a:t>
            </a:r>
            <a:r>
              <a:rPr lang="en-US" sz="2600" dirty="0"/>
              <a:t>, performed </a:t>
            </a:r>
            <a:r>
              <a:rPr lang="en-US" sz="2600" b="1" dirty="0"/>
              <a:t>via global collaboration</a:t>
            </a:r>
            <a:r>
              <a:rPr lang="en-US" sz="2600" dirty="0"/>
              <a:t> and supported by </a:t>
            </a:r>
            <a:r>
              <a:rPr lang="en-US" sz="2600" b="1" dirty="0"/>
              <a:t>EC H2020 Design Study FCCIS, to prove feasibility by 2025/26</a:t>
            </a:r>
            <a:endParaRPr lang="en-GB" sz="2600" dirty="0"/>
          </a:p>
          <a:p>
            <a:pPr marL="360000" indent="-360000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600" dirty="0"/>
              <a:t>Long term goal: </a:t>
            </a:r>
            <a:r>
              <a:rPr lang="en-GB" sz="2600" b="1" dirty="0"/>
              <a:t>world-leading HEP infrastructure for 21</a:t>
            </a:r>
            <a:r>
              <a:rPr lang="en-GB" sz="2600" b="1" baseline="30000" dirty="0"/>
              <a:t>st</a:t>
            </a:r>
            <a:r>
              <a:rPr lang="en-GB" sz="2600" b="1" dirty="0"/>
              <a:t> century </a:t>
            </a:r>
            <a:r>
              <a:rPr lang="en-GB" sz="2600" dirty="0"/>
              <a:t>to push the particle-physics </a:t>
            </a:r>
            <a:r>
              <a:rPr lang="en-GB" sz="2600" b="1" dirty="0"/>
              <a:t>precision and energy frontiers </a:t>
            </a:r>
            <a:r>
              <a:rPr lang="en-GB" sz="2600" dirty="0"/>
              <a:t>far beyond present limits.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Status and Outlook</a:t>
            </a: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67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51584" y="2636912"/>
            <a:ext cx="7943526" cy="2808312"/>
          </a:xfrm>
        </p:spPr>
        <p:txBody>
          <a:bodyPr>
            <a:noAutofit/>
          </a:bodyPr>
          <a:lstStyle/>
          <a:p>
            <a:pPr marL="36576" indent="0" algn="ctr">
              <a:spcBef>
                <a:spcPts val="1200"/>
              </a:spcBef>
              <a:buClr>
                <a:srgbClr val="0C377B"/>
              </a:buClr>
              <a:buNone/>
            </a:pPr>
            <a:r>
              <a:rPr lang="en-GB" sz="3600" dirty="0"/>
              <a:t>Spare Slides on</a:t>
            </a:r>
          </a:p>
          <a:p>
            <a:pPr marL="36576" indent="0" algn="ctr">
              <a:spcBef>
                <a:spcPts val="1200"/>
              </a:spcBef>
              <a:buClr>
                <a:srgbClr val="0C377B"/>
              </a:buClr>
              <a:buNone/>
            </a:pPr>
            <a:r>
              <a:rPr lang="en-GB" sz="3600" dirty="0"/>
              <a:t>FCC CDR Status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</a:t>
            </a: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13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4992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/>
              </a:rPr>
              <a:t>c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ollider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parameters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98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Verify currency and authenticity via CrossMark">
            <a:hlinkClick r:id="rId2"/>
            <a:extLst>
              <a:ext uri="{FF2B5EF4-FFF2-40B4-BE49-F238E27FC236}">
                <a16:creationId xmlns:a16="http://schemas.microsoft.com/office/drawing/2014/main" id="{D1D916CD-8F71-44F2-9729-0D65E96BF3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7000" y="-639763"/>
            <a:ext cx="542925" cy="77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1F7D046-31D0-4DEC-B1F4-0932E6057E8C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FCC-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: efficient Higgs/electroweak factory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3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2F38D43C-6A4E-497D-BE74-98FA634F0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>
            <a:extLst>
              <a:ext uri="{FF2B5EF4-FFF2-40B4-BE49-F238E27FC236}">
                <a16:creationId xmlns:a16="http://schemas.microsoft.com/office/drawing/2014/main" id="{FC9F7FA5-AC19-46E0-A5A1-66C589666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72" y="2038565"/>
            <a:ext cx="7095780" cy="405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F8E47D-FDF5-4D73-9CCF-394F4511E39D}"/>
              </a:ext>
            </a:extLst>
          </p:cNvPr>
          <p:cNvSpPr/>
          <p:nvPr/>
        </p:nvSpPr>
        <p:spPr>
          <a:xfrm>
            <a:off x="263352" y="1124744"/>
            <a:ext cx="11521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Luminosity </a:t>
            </a:r>
            <a:r>
              <a:rPr lang="en-GB" sz="2400" i="1" dirty="0"/>
              <a:t>L</a:t>
            </a:r>
            <a:r>
              <a:rPr lang="en-GB" sz="2400" dirty="0"/>
              <a:t> per supplied electrical wall-plug power </a:t>
            </a:r>
            <a:r>
              <a:rPr lang="en-GB" sz="2400" i="1" dirty="0"/>
              <a:t>P</a:t>
            </a:r>
            <a:r>
              <a:rPr lang="en-GB" sz="2400" baseline="-25000" dirty="0"/>
              <a:t>WP</a:t>
            </a:r>
            <a:r>
              <a:rPr lang="en-GB" sz="2400" dirty="0"/>
              <a:t> is shown as a function of centre-of-mass energy for several proposed future lepton colliders.</a:t>
            </a:r>
          </a:p>
        </p:txBody>
      </p:sp>
    </p:spTree>
    <p:extLst>
      <p:ext uri="{BB962C8B-B14F-4D97-AF65-F5344CB8AC3E}">
        <p14:creationId xmlns:p14="http://schemas.microsoft.com/office/powerpoint/2010/main" val="345438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(pp) collider parameters (stage 2) </a:t>
            </a:r>
            <a:endParaRPr lang="en-US" kern="0" dirty="0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2" y="-489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243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479376" y="5044084"/>
            <a:ext cx="2674616" cy="179253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312024" y="1149152"/>
            <a:ext cx="5832648" cy="436808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order of magnitude performance increase </a:t>
            </a:r>
            <a:r>
              <a:rPr lang="en-US" sz="2200" dirty="0"/>
              <a:t>in both </a:t>
            </a:r>
            <a:r>
              <a:rPr lang="en-US" sz="2200" b="1" dirty="0">
                <a:solidFill>
                  <a:srgbClr val="FF0000"/>
                </a:solidFill>
              </a:rPr>
              <a:t>energy &amp; luminosity 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100 </a:t>
            </a:r>
            <a:r>
              <a:rPr lang="en-US" sz="2200" b="1" dirty="0" err="1">
                <a:solidFill>
                  <a:srgbClr val="FF0000"/>
                </a:solidFill>
              </a:rPr>
              <a:t>TeV</a:t>
            </a:r>
            <a:r>
              <a:rPr lang="en-US" sz="2200" b="1" dirty="0">
                <a:solidFill>
                  <a:srgbClr val="FF0000"/>
                </a:solidFill>
              </a:rPr>
              <a:t> cm collision energy                          </a:t>
            </a:r>
            <a:r>
              <a:rPr lang="en-US" sz="2200" dirty="0"/>
              <a:t>(vs 14 </a:t>
            </a:r>
            <a:r>
              <a:rPr lang="en-US" sz="2200" dirty="0" err="1"/>
              <a:t>TeV</a:t>
            </a:r>
            <a:r>
              <a:rPr lang="en-US" sz="2200" dirty="0"/>
              <a:t> for LHC)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endParaRPr lang="en-US" sz="22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20 ab</a:t>
            </a:r>
            <a:r>
              <a:rPr lang="en-US" sz="2200" b="1" baseline="30000" dirty="0">
                <a:solidFill>
                  <a:srgbClr val="FF0000"/>
                </a:solidFill>
              </a:rPr>
              <a:t>-1</a:t>
            </a:r>
            <a:r>
              <a:rPr lang="en-US" sz="2200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sz="2200" dirty="0"/>
              <a:t>of operation (vs 3 ab</a:t>
            </a:r>
            <a:r>
              <a:rPr lang="en-US" sz="2200" baseline="30000" dirty="0"/>
              <a:t>-1</a:t>
            </a:r>
            <a:r>
              <a:rPr lang="en-US" sz="2200" dirty="0"/>
              <a:t> for LHC)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dirty="0"/>
              <a:t>similar performance increase as from </a:t>
            </a:r>
            <a:r>
              <a:rPr lang="en-US" sz="2200" dirty="0" err="1"/>
              <a:t>Tevatron</a:t>
            </a:r>
            <a:r>
              <a:rPr lang="en-US" sz="2200" dirty="0"/>
              <a:t> to LHC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12805" y="4881934"/>
            <a:ext cx="1843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FNAL dipole demonstrator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14.5 T Nb</a:t>
            </a:r>
            <a:r>
              <a:rPr lang="en-US" b="1" baseline="-25000" dirty="0">
                <a:solidFill>
                  <a:srgbClr val="0C377B"/>
                </a:solidFill>
                <a:latin typeface="Arial"/>
              </a:rPr>
              <a:t>3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Sn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66" y="1124744"/>
            <a:ext cx="5934147" cy="31464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328" y="4149080"/>
            <a:ext cx="3001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from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LHC technology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8.3 T </a:t>
            </a:r>
            <a:r>
              <a:rPr lang="en-US" b="1" dirty="0" err="1">
                <a:solidFill>
                  <a:srgbClr val="0C377B"/>
                </a:solidFill>
                <a:latin typeface="Arial"/>
              </a:rPr>
              <a:t>NbTi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 dipole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5711" y="4159747"/>
            <a:ext cx="2634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via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HL-LHC technology </a:t>
            </a:r>
          </a:p>
          <a:p>
            <a:pPr algn="ctr" defTabSz="457200">
              <a:defRPr/>
            </a:pP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12 T Nb</a:t>
            </a:r>
            <a:r>
              <a:rPr lang="en-US" sz="2000" b="1" baseline="-25000" dirty="0">
                <a:solidFill>
                  <a:srgbClr val="0C377B"/>
                </a:solidFill>
                <a:latin typeface="Calibri" panose="020F0502020204030204"/>
              </a:rPr>
              <a:t>3</a:t>
            </a: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Sn quadrupole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604509" y="2080671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10012" y="1524482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71664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633563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-49765"/>
            <a:ext cx="12192000" cy="102759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kern="0" dirty="0"/>
              <a:t> highest collision energies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81" y="41628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EF8952-17D8-4139-8075-39ED7CE79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4340" y="5113854"/>
            <a:ext cx="2289916" cy="17174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BDBB53-6551-4FE2-9241-EE34F823B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7768" y="5149625"/>
            <a:ext cx="2533755" cy="16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baseline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4077072"/>
            <a:ext cx="9052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baseline position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construction, 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Molasse rock preferred for tunnelling, avoid limestone with karstic structures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90 – 100 km circumference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12 surface sites with few ha area each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367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371984" y="1031269"/>
            <a:ext cx="6431374" cy="50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276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Civil Engineering construction schedule</a:t>
            </a: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Up-Down Arrow 12"/>
          <p:cNvSpPr/>
          <p:nvPr/>
        </p:nvSpPr>
        <p:spPr>
          <a:xfrm>
            <a:off x="983432" y="2924944"/>
            <a:ext cx="648072" cy="1728192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3431704" y="2852937"/>
            <a:ext cx="700416" cy="2592287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32104" y="4645585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construction duration 7 years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sectors ready after 4.5 years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5366" y="1340768"/>
            <a:ext cx="5269306" cy="292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0999" y="1186602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pPr marL="448056" lvl="1" indent="0">
              <a:spcBef>
                <a:spcPts val="1200"/>
              </a:spcBef>
              <a:buClr>
                <a:srgbClr val="0C377B"/>
              </a:buClr>
              <a:buNone/>
            </a:pPr>
            <a:endParaRPr lang="en-GB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6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and Study Documentation</a:t>
            </a: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711850" y="3117367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11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FCC integrated project technical schedule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E53ADA23-3762-4E71-9E0D-A38F894F9959}"/>
              </a:ext>
            </a:extLst>
          </p:cNvPr>
          <p:cNvGrpSpPr/>
          <p:nvPr/>
        </p:nvGrpSpPr>
        <p:grpSpPr>
          <a:xfrm>
            <a:off x="285866" y="1108017"/>
            <a:ext cx="11714790" cy="5011922"/>
            <a:chOff x="285866" y="1108017"/>
            <a:chExt cx="11714790" cy="5011922"/>
          </a:xfrm>
        </p:grpSpPr>
        <p:sp>
          <p:nvSpPr>
            <p:cNvPr id="78" name="Rounded Rectangle 46">
              <a:extLst>
                <a:ext uri="{FF2B5EF4-FFF2-40B4-BE49-F238E27FC236}">
                  <a16:creationId xmlns:a16="http://schemas.microsoft.com/office/drawing/2014/main" id="{339214F2-7A4E-416A-864C-D7AF43117AF8}"/>
                </a:ext>
              </a:extLst>
            </p:cNvPr>
            <p:cNvSpPr/>
            <p:nvPr/>
          </p:nvSpPr>
          <p:spPr>
            <a:xfrm>
              <a:off x="291698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79" name="Rounded Rectangle 47">
              <a:extLst>
                <a:ext uri="{FF2B5EF4-FFF2-40B4-BE49-F238E27FC236}">
                  <a16:creationId xmlns:a16="http://schemas.microsoft.com/office/drawing/2014/main" id="{1DCAA159-E93A-4626-BAA4-66386F217646}"/>
                </a:ext>
              </a:extLst>
            </p:cNvPr>
            <p:cNvSpPr/>
            <p:nvPr/>
          </p:nvSpPr>
          <p:spPr>
            <a:xfrm>
              <a:off x="629944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2</a:t>
              </a:r>
            </a:p>
          </p:txBody>
        </p:sp>
        <p:sp>
          <p:nvSpPr>
            <p:cNvPr id="80" name="Rounded Rectangle 48">
              <a:extLst>
                <a:ext uri="{FF2B5EF4-FFF2-40B4-BE49-F238E27FC236}">
                  <a16:creationId xmlns:a16="http://schemas.microsoft.com/office/drawing/2014/main" id="{B4090AF5-CD1F-4421-A6CF-F9B5FFC97002}"/>
                </a:ext>
              </a:extLst>
            </p:cNvPr>
            <p:cNvSpPr/>
            <p:nvPr/>
          </p:nvSpPr>
          <p:spPr>
            <a:xfrm>
              <a:off x="96819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</a:t>
              </a:r>
            </a:p>
          </p:txBody>
        </p:sp>
        <p:sp>
          <p:nvSpPr>
            <p:cNvPr id="81" name="Rounded Rectangle 49">
              <a:extLst>
                <a:ext uri="{FF2B5EF4-FFF2-40B4-BE49-F238E27FC236}">
                  <a16:creationId xmlns:a16="http://schemas.microsoft.com/office/drawing/2014/main" id="{4E64BA3C-14A8-4FEC-A01B-01A6EF51305F}"/>
                </a:ext>
              </a:extLst>
            </p:cNvPr>
            <p:cNvSpPr/>
            <p:nvPr/>
          </p:nvSpPr>
          <p:spPr>
            <a:xfrm>
              <a:off x="130643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</a:t>
              </a:r>
            </a:p>
          </p:txBody>
        </p:sp>
        <p:sp>
          <p:nvSpPr>
            <p:cNvPr id="82" name="Rounded Rectangle 50">
              <a:extLst>
                <a:ext uri="{FF2B5EF4-FFF2-40B4-BE49-F238E27FC236}">
                  <a16:creationId xmlns:a16="http://schemas.microsoft.com/office/drawing/2014/main" id="{A7362DE5-5444-465E-861F-F488786869C3}"/>
                </a:ext>
              </a:extLst>
            </p:cNvPr>
            <p:cNvSpPr/>
            <p:nvPr/>
          </p:nvSpPr>
          <p:spPr>
            <a:xfrm>
              <a:off x="1644684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5</a:t>
              </a:r>
            </a:p>
          </p:txBody>
        </p:sp>
        <p:sp>
          <p:nvSpPr>
            <p:cNvPr id="83" name="Rounded Rectangle 51">
              <a:extLst>
                <a:ext uri="{FF2B5EF4-FFF2-40B4-BE49-F238E27FC236}">
                  <a16:creationId xmlns:a16="http://schemas.microsoft.com/office/drawing/2014/main" id="{DD919301-754C-456A-995C-8638B67D23EE}"/>
                </a:ext>
              </a:extLst>
            </p:cNvPr>
            <p:cNvSpPr/>
            <p:nvPr/>
          </p:nvSpPr>
          <p:spPr>
            <a:xfrm>
              <a:off x="198293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6</a:t>
              </a:r>
            </a:p>
          </p:txBody>
        </p:sp>
        <p:sp>
          <p:nvSpPr>
            <p:cNvPr id="84" name="Rounded Rectangle 52">
              <a:extLst>
                <a:ext uri="{FF2B5EF4-FFF2-40B4-BE49-F238E27FC236}">
                  <a16:creationId xmlns:a16="http://schemas.microsoft.com/office/drawing/2014/main" id="{8FA3DE06-46AC-427F-9BA2-3DEF15925BED}"/>
                </a:ext>
              </a:extLst>
            </p:cNvPr>
            <p:cNvSpPr/>
            <p:nvPr/>
          </p:nvSpPr>
          <p:spPr>
            <a:xfrm>
              <a:off x="232117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</a:t>
              </a:r>
            </a:p>
          </p:txBody>
        </p:sp>
        <p:sp>
          <p:nvSpPr>
            <p:cNvPr id="85" name="Rounded Rectangle 53">
              <a:extLst>
                <a:ext uri="{FF2B5EF4-FFF2-40B4-BE49-F238E27FC236}">
                  <a16:creationId xmlns:a16="http://schemas.microsoft.com/office/drawing/2014/main" id="{4300782D-D264-4D84-AAB4-940BDB579C98}"/>
                </a:ext>
              </a:extLst>
            </p:cNvPr>
            <p:cNvSpPr/>
            <p:nvPr/>
          </p:nvSpPr>
          <p:spPr>
            <a:xfrm>
              <a:off x="265942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8</a:t>
              </a:r>
            </a:p>
          </p:txBody>
        </p:sp>
        <p:sp>
          <p:nvSpPr>
            <p:cNvPr id="86" name="Rounded Rectangle 54">
              <a:extLst>
                <a:ext uri="{FF2B5EF4-FFF2-40B4-BE49-F238E27FC236}">
                  <a16:creationId xmlns:a16="http://schemas.microsoft.com/office/drawing/2014/main" id="{8158AE36-1A8F-4BD7-8813-0C6483919461}"/>
                </a:ext>
              </a:extLst>
            </p:cNvPr>
            <p:cNvSpPr/>
            <p:nvPr/>
          </p:nvSpPr>
          <p:spPr>
            <a:xfrm>
              <a:off x="2997670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9</a:t>
              </a:r>
            </a:p>
          </p:txBody>
        </p:sp>
        <p:sp>
          <p:nvSpPr>
            <p:cNvPr id="87" name="Rounded Rectangle 55">
              <a:extLst>
                <a:ext uri="{FF2B5EF4-FFF2-40B4-BE49-F238E27FC236}">
                  <a16:creationId xmlns:a16="http://schemas.microsoft.com/office/drawing/2014/main" id="{6CDB0D4E-E53F-46A0-937F-16A71CE98E06}"/>
                </a:ext>
              </a:extLst>
            </p:cNvPr>
            <p:cNvSpPr/>
            <p:nvPr/>
          </p:nvSpPr>
          <p:spPr>
            <a:xfrm>
              <a:off x="3335917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10</a:t>
              </a:r>
            </a:p>
          </p:txBody>
        </p:sp>
        <p:sp>
          <p:nvSpPr>
            <p:cNvPr id="88" name="Rounded Rectangle 56">
              <a:extLst>
                <a:ext uri="{FF2B5EF4-FFF2-40B4-BE49-F238E27FC236}">
                  <a16:creationId xmlns:a16="http://schemas.microsoft.com/office/drawing/2014/main" id="{454E625B-215C-4BCD-9AEB-67EA80323D86}"/>
                </a:ext>
              </a:extLst>
            </p:cNvPr>
            <p:cNvSpPr/>
            <p:nvPr/>
          </p:nvSpPr>
          <p:spPr>
            <a:xfrm>
              <a:off x="367416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11</a:t>
              </a:r>
            </a:p>
          </p:txBody>
        </p:sp>
        <p:sp>
          <p:nvSpPr>
            <p:cNvPr id="89" name="Rounded Rectangle 57">
              <a:extLst>
                <a:ext uri="{FF2B5EF4-FFF2-40B4-BE49-F238E27FC236}">
                  <a16:creationId xmlns:a16="http://schemas.microsoft.com/office/drawing/2014/main" id="{B8ECD54E-DBCB-4461-A871-337EE929AB7F}"/>
                </a:ext>
              </a:extLst>
            </p:cNvPr>
            <p:cNvSpPr/>
            <p:nvPr/>
          </p:nvSpPr>
          <p:spPr>
            <a:xfrm>
              <a:off x="4012409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12</a:t>
              </a:r>
            </a:p>
          </p:txBody>
        </p:sp>
        <p:sp>
          <p:nvSpPr>
            <p:cNvPr id="90" name="Rounded Rectangle 58">
              <a:extLst>
                <a:ext uri="{FF2B5EF4-FFF2-40B4-BE49-F238E27FC236}">
                  <a16:creationId xmlns:a16="http://schemas.microsoft.com/office/drawing/2014/main" id="{6124AB05-F08A-4F41-99A8-57D2DB43EA40}"/>
                </a:ext>
              </a:extLst>
            </p:cNvPr>
            <p:cNvSpPr/>
            <p:nvPr/>
          </p:nvSpPr>
          <p:spPr>
            <a:xfrm>
              <a:off x="4350657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13</a:t>
              </a:r>
            </a:p>
          </p:txBody>
        </p:sp>
        <p:sp>
          <p:nvSpPr>
            <p:cNvPr id="91" name="Rounded Rectangle 59">
              <a:extLst>
                <a:ext uri="{FF2B5EF4-FFF2-40B4-BE49-F238E27FC236}">
                  <a16:creationId xmlns:a16="http://schemas.microsoft.com/office/drawing/2014/main" id="{3EFF3C0C-FE97-43AD-853D-EE2EDDCEE688}"/>
                </a:ext>
              </a:extLst>
            </p:cNvPr>
            <p:cNvSpPr/>
            <p:nvPr/>
          </p:nvSpPr>
          <p:spPr>
            <a:xfrm>
              <a:off x="4688903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14</a:t>
              </a:r>
            </a:p>
          </p:txBody>
        </p:sp>
        <p:sp>
          <p:nvSpPr>
            <p:cNvPr id="92" name="Rounded Rectangle 60">
              <a:extLst>
                <a:ext uri="{FF2B5EF4-FFF2-40B4-BE49-F238E27FC236}">
                  <a16:creationId xmlns:a16="http://schemas.microsoft.com/office/drawing/2014/main" id="{5315D7F9-02E8-444B-824A-CE541BA166EA}"/>
                </a:ext>
              </a:extLst>
            </p:cNvPr>
            <p:cNvSpPr/>
            <p:nvPr/>
          </p:nvSpPr>
          <p:spPr>
            <a:xfrm>
              <a:off x="5027149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15</a:t>
              </a:r>
            </a:p>
          </p:txBody>
        </p:sp>
        <p:sp>
          <p:nvSpPr>
            <p:cNvPr id="93" name="Rounded Rectangle 61">
              <a:extLst>
                <a:ext uri="{FF2B5EF4-FFF2-40B4-BE49-F238E27FC236}">
                  <a16:creationId xmlns:a16="http://schemas.microsoft.com/office/drawing/2014/main" id="{8C6CB709-0751-4B83-9925-8D045EE42122}"/>
                </a:ext>
              </a:extLst>
            </p:cNvPr>
            <p:cNvSpPr/>
            <p:nvPr/>
          </p:nvSpPr>
          <p:spPr>
            <a:xfrm>
              <a:off x="5365396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16</a:t>
              </a:r>
            </a:p>
          </p:txBody>
        </p:sp>
        <p:sp>
          <p:nvSpPr>
            <p:cNvPr id="94" name="Rounded Rectangle 62">
              <a:extLst>
                <a:ext uri="{FF2B5EF4-FFF2-40B4-BE49-F238E27FC236}">
                  <a16:creationId xmlns:a16="http://schemas.microsoft.com/office/drawing/2014/main" id="{616B309F-0F21-4E40-8AEB-9C57BF92C785}"/>
                </a:ext>
              </a:extLst>
            </p:cNvPr>
            <p:cNvSpPr/>
            <p:nvPr/>
          </p:nvSpPr>
          <p:spPr>
            <a:xfrm>
              <a:off x="5703643" y="1108017"/>
              <a:ext cx="3382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17</a:t>
              </a:r>
            </a:p>
          </p:txBody>
        </p:sp>
        <p:sp>
          <p:nvSpPr>
            <p:cNvPr id="95" name="Rounded Rectangle 63">
              <a:extLst>
                <a:ext uri="{FF2B5EF4-FFF2-40B4-BE49-F238E27FC236}">
                  <a16:creationId xmlns:a16="http://schemas.microsoft.com/office/drawing/2014/main" id="{D5BD51D6-928D-4FA3-A252-5EBFAD5D3E97}"/>
                </a:ext>
              </a:extLst>
            </p:cNvPr>
            <p:cNvSpPr/>
            <p:nvPr/>
          </p:nvSpPr>
          <p:spPr>
            <a:xfrm>
              <a:off x="6041890" y="1108017"/>
              <a:ext cx="3382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18</a:t>
              </a:r>
            </a:p>
          </p:txBody>
        </p:sp>
        <p:sp>
          <p:nvSpPr>
            <p:cNvPr id="96" name="Rounded Rectangle 64">
              <a:extLst>
                <a:ext uri="{FF2B5EF4-FFF2-40B4-BE49-F238E27FC236}">
                  <a16:creationId xmlns:a16="http://schemas.microsoft.com/office/drawing/2014/main" id="{4E46CBED-3626-4359-894C-A067BF77128D}"/>
                </a:ext>
              </a:extLst>
            </p:cNvPr>
            <p:cNvSpPr/>
            <p:nvPr/>
          </p:nvSpPr>
          <p:spPr>
            <a:xfrm>
              <a:off x="7812945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34</a:t>
              </a:r>
            </a:p>
          </p:txBody>
        </p:sp>
        <p:sp>
          <p:nvSpPr>
            <p:cNvPr id="97" name="Rounded Rectangle 65">
              <a:extLst>
                <a:ext uri="{FF2B5EF4-FFF2-40B4-BE49-F238E27FC236}">
                  <a16:creationId xmlns:a16="http://schemas.microsoft.com/office/drawing/2014/main" id="{4837DCA9-D384-428C-981D-A7B60B85D7C1}"/>
                </a:ext>
              </a:extLst>
            </p:cNvPr>
            <p:cNvSpPr/>
            <p:nvPr/>
          </p:nvSpPr>
          <p:spPr>
            <a:xfrm>
              <a:off x="8066691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35</a:t>
              </a:r>
            </a:p>
          </p:txBody>
        </p:sp>
        <p:sp>
          <p:nvSpPr>
            <p:cNvPr id="98" name="Rounded Rectangle 66">
              <a:extLst>
                <a:ext uri="{FF2B5EF4-FFF2-40B4-BE49-F238E27FC236}">
                  <a16:creationId xmlns:a16="http://schemas.microsoft.com/office/drawing/2014/main" id="{CC74747B-CA88-4F1D-9043-8ED54686CBDB}"/>
                </a:ext>
              </a:extLst>
            </p:cNvPr>
            <p:cNvSpPr/>
            <p:nvPr/>
          </p:nvSpPr>
          <p:spPr>
            <a:xfrm>
              <a:off x="8320436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36</a:t>
              </a:r>
            </a:p>
          </p:txBody>
        </p:sp>
        <p:sp>
          <p:nvSpPr>
            <p:cNvPr id="99" name="Rounded Rectangle 67">
              <a:extLst>
                <a:ext uri="{FF2B5EF4-FFF2-40B4-BE49-F238E27FC236}">
                  <a16:creationId xmlns:a16="http://schemas.microsoft.com/office/drawing/2014/main" id="{DEFE313C-BF6B-49DE-A1B8-D8F4CF4302D0}"/>
                </a:ext>
              </a:extLst>
            </p:cNvPr>
            <p:cNvSpPr/>
            <p:nvPr/>
          </p:nvSpPr>
          <p:spPr>
            <a:xfrm>
              <a:off x="8574182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37</a:t>
              </a:r>
            </a:p>
          </p:txBody>
        </p:sp>
        <p:sp>
          <p:nvSpPr>
            <p:cNvPr id="100" name="Rounded Rectangle 68">
              <a:extLst>
                <a:ext uri="{FF2B5EF4-FFF2-40B4-BE49-F238E27FC236}">
                  <a16:creationId xmlns:a16="http://schemas.microsoft.com/office/drawing/2014/main" id="{5374FE7D-226A-41D1-8AE6-28F736AD6FBD}"/>
                </a:ext>
              </a:extLst>
            </p:cNvPr>
            <p:cNvSpPr/>
            <p:nvPr/>
          </p:nvSpPr>
          <p:spPr>
            <a:xfrm>
              <a:off x="882792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38</a:t>
              </a:r>
            </a:p>
          </p:txBody>
        </p:sp>
        <p:sp>
          <p:nvSpPr>
            <p:cNvPr id="101" name="Rounded Rectangle 69">
              <a:extLst>
                <a:ext uri="{FF2B5EF4-FFF2-40B4-BE49-F238E27FC236}">
                  <a16:creationId xmlns:a16="http://schemas.microsoft.com/office/drawing/2014/main" id="{D874B009-40BF-4606-B64E-667748C873D4}"/>
                </a:ext>
              </a:extLst>
            </p:cNvPr>
            <p:cNvSpPr/>
            <p:nvPr/>
          </p:nvSpPr>
          <p:spPr>
            <a:xfrm>
              <a:off x="9081673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39</a:t>
              </a:r>
            </a:p>
          </p:txBody>
        </p:sp>
        <p:sp>
          <p:nvSpPr>
            <p:cNvPr id="102" name="Rounded Rectangle 70">
              <a:extLst>
                <a:ext uri="{FF2B5EF4-FFF2-40B4-BE49-F238E27FC236}">
                  <a16:creationId xmlns:a16="http://schemas.microsoft.com/office/drawing/2014/main" id="{05D24A20-F1A3-47E3-AFA5-BECF3B2DB2B5}"/>
                </a:ext>
              </a:extLst>
            </p:cNvPr>
            <p:cNvSpPr/>
            <p:nvPr/>
          </p:nvSpPr>
          <p:spPr>
            <a:xfrm>
              <a:off x="9335418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40</a:t>
              </a:r>
            </a:p>
          </p:txBody>
        </p:sp>
        <p:sp>
          <p:nvSpPr>
            <p:cNvPr id="103" name="Rounded Rectangle 71">
              <a:extLst>
                <a:ext uri="{FF2B5EF4-FFF2-40B4-BE49-F238E27FC236}">
                  <a16:creationId xmlns:a16="http://schemas.microsoft.com/office/drawing/2014/main" id="{90B26A7B-2FE6-48E0-8D3E-191ACA73D98C}"/>
                </a:ext>
              </a:extLst>
            </p:cNvPr>
            <p:cNvSpPr/>
            <p:nvPr/>
          </p:nvSpPr>
          <p:spPr>
            <a:xfrm>
              <a:off x="9589165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41</a:t>
              </a:r>
            </a:p>
          </p:txBody>
        </p:sp>
        <p:sp>
          <p:nvSpPr>
            <p:cNvPr id="104" name="Rounded Rectangle 72">
              <a:extLst>
                <a:ext uri="{FF2B5EF4-FFF2-40B4-BE49-F238E27FC236}">
                  <a16:creationId xmlns:a16="http://schemas.microsoft.com/office/drawing/2014/main" id="{D9A99513-57C7-4940-8DC7-FCDC0B77DA2C}"/>
                </a:ext>
              </a:extLst>
            </p:cNvPr>
            <p:cNvSpPr/>
            <p:nvPr/>
          </p:nvSpPr>
          <p:spPr>
            <a:xfrm>
              <a:off x="9842911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42</a:t>
              </a:r>
            </a:p>
          </p:txBody>
        </p:sp>
        <p:sp>
          <p:nvSpPr>
            <p:cNvPr id="105" name="Rounded Rectangle 73">
              <a:extLst>
                <a:ext uri="{FF2B5EF4-FFF2-40B4-BE49-F238E27FC236}">
                  <a16:creationId xmlns:a16="http://schemas.microsoft.com/office/drawing/2014/main" id="{AEB69696-2D61-42FB-8397-0C9BD29FC11E}"/>
                </a:ext>
              </a:extLst>
            </p:cNvPr>
            <p:cNvSpPr/>
            <p:nvPr/>
          </p:nvSpPr>
          <p:spPr>
            <a:xfrm>
              <a:off x="10107139" y="1108017"/>
              <a:ext cx="253746" cy="234102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43</a:t>
              </a:r>
            </a:p>
          </p:txBody>
        </p:sp>
        <p:sp>
          <p:nvSpPr>
            <p:cNvPr id="106" name="Rounded Rectangle 74">
              <a:extLst>
                <a:ext uri="{FF2B5EF4-FFF2-40B4-BE49-F238E27FC236}">
                  <a16:creationId xmlns:a16="http://schemas.microsoft.com/office/drawing/2014/main" id="{9EFDE3ED-580C-48BE-A4D7-B63300A65496}"/>
                </a:ext>
              </a:extLst>
            </p:cNvPr>
            <p:cNvSpPr/>
            <p:nvPr/>
          </p:nvSpPr>
          <p:spPr>
            <a:xfrm>
              <a:off x="6477470" y="1108017"/>
              <a:ext cx="1238141" cy="234102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15 years operation</a:t>
              </a:r>
            </a:p>
          </p:txBody>
        </p:sp>
        <p:sp>
          <p:nvSpPr>
            <p:cNvPr id="107" name="Rounded Rectangle 75">
              <a:extLst>
                <a:ext uri="{FF2B5EF4-FFF2-40B4-BE49-F238E27FC236}">
                  <a16:creationId xmlns:a16="http://schemas.microsoft.com/office/drawing/2014/main" id="{8E9506D8-CE41-4A28-B7BD-6FA942383E78}"/>
                </a:ext>
              </a:extLst>
            </p:cNvPr>
            <p:cNvSpPr/>
            <p:nvPr/>
          </p:nvSpPr>
          <p:spPr>
            <a:xfrm>
              <a:off x="285866" y="1597439"/>
              <a:ext cx="202947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Project preparation &amp;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administrative processes</a:t>
              </a:r>
            </a:p>
          </p:txBody>
        </p:sp>
        <p:sp>
          <p:nvSpPr>
            <p:cNvPr id="108" name="Rounded Rectangle 118">
              <a:extLst>
                <a:ext uri="{FF2B5EF4-FFF2-40B4-BE49-F238E27FC236}">
                  <a16:creationId xmlns:a16="http://schemas.microsoft.com/office/drawing/2014/main" id="{AD3C7B23-400A-40DE-9325-A34754D79FD7}"/>
                </a:ext>
              </a:extLst>
            </p:cNvPr>
            <p:cNvSpPr/>
            <p:nvPr/>
          </p:nvSpPr>
          <p:spPr>
            <a:xfrm>
              <a:off x="629180" y="3092954"/>
              <a:ext cx="2312877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Geological investigations, infrastructure detailed design and tendering preparation</a:t>
              </a:r>
            </a:p>
          </p:txBody>
        </p:sp>
        <p:sp>
          <p:nvSpPr>
            <p:cNvPr id="109" name="Rounded Rectangle 119">
              <a:extLst>
                <a:ext uri="{FF2B5EF4-FFF2-40B4-BE49-F238E27FC236}">
                  <a16:creationId xmlns:a16="http://schemas.microsoft.com/office/drawing/2014/main" id="{6FAAF5E0-F4FE-4F6E-94C8-FA8A9DED5B8F}"/>
                </a:ext>
              </a:extLst>
            </p:cNvPr>
            <p:cNvSpPr/>
            <p:nvPr/>
          </p:nvSpPr>
          <p:spPr>
            <a:xfrm>
              <a:off x="2997670" y="3092954"/>
              <a:ext cx="2705973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Tunnel, site and technical infrastructure construction</a:t>
              </a:r>
            </a:p>
          </p:txBody>
        </p:sp>
        <p:sp>
          <p:nvSpPr>
            <p:cNvPr id="110" name="Rounded Rectangle 120">
              <a:extLst>
                <a:ext uri="{FF2B5EF4-FFF2-40B4-BE49-F238E27FC236}">
                  <a16:creationId xmlns:a16="http://schemas.microsoft.com/office/drawing/2014/main" id="{32736D41-E6FA-4C62-9A8D-52D3376ABF18}"/>
                </a:ext>
              </a:extLst>
            </p:cNvPr>
            <p:cNvSpPr/>
            <p:nvPr/>
          </p:nvSpPr>
          <p:spPr>
            <a:xfrm>
              <a:off x="285866" y="3869930"/>
              <a:ext cx="3345957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R&amp;D and technical design</a:t>
              </a:r>
            </a:p>
          </p:txBody>
        </p:sp>
        <p:sp>
          <p:nvSpPr>
            <p:cNvPr id="111" name="Rounded Rectangle 121">
              <a:extLst>
                <a:ext uri="{FF2B5EF4-FFF2-40B4-BE49-F238E27FC236}">
                  <a16:creationId xmlns:a16="http://schemas.microsoft.com/office/drawing/2014/main" id="{C8299966-2B84-4D7F-B6C1-5BE60AEDAC6B}"/>
                </a:ext>
              </a:extLst>
            </p:cNvPr>
            <p:cNvSpPr/>
            <p:nvPr/>
          </p:nvSpPr>
          <p:spPr>
            <a:xfrm>
              <a:off x="3674163" y="4632618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12" name="Rounded Rectangle 122">
              <a:extLst>
                <a:ext uri="{FF2B5EF4-FFF2-40B4-BE49-F238E27FC236}">
                  <a16:creationId xmlns:a16="http://schemas.microsoft.com/office/drawing/2014/main" id="{A49E5F65-169C-4278-9098-BE5856FE3A1A}"/>
                </a:ext>
              </a:extLst>
            </p:cNvPr>
            <p:cNvSpPr/>
            <p:nvPr/>
          </p:nvSpPr>
          <p:spPr>
            <a:xfrm>
              <a:off x="2315345" y="4632618"/>
              <a:ext cx="1316476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detector technical design</a:t>
              </a:r>
            </a:p>
          </p:txBody>
        </p:sp>
        <p:sp>
          <p:nvSpPr>
            <p:cNvPr id="113" name="Rounded Rectangle 123">
              <a:extLst>
                <a:ext uri="{FF2B5EF4-FFF2-40B4-BE49-F238E27FC236}">
                  <a16:creationId xmlns:a16="http://schemas.microsoft.com/office/drawing/2014/main" id="{9618D46B-94B0-4DD5-AD0B-DCDCA16CD927}"/>
                </a:ext>
              </a:extLst>
            </p:cNvPr>
            <p:cNvSpPr/>
            <p:nvPr/>
          </p:nvSpPr>
          <p:spPr>
            <a:xfrm>
              <a:off x="2346331" y="1597439"/>
              <a:ext cx="676493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Permis-sions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14" name="Rounded Rectangle 124">
              <a:extLst>
                <a:ext uri="{FF2B5EF4-FFF2-40B4-BE49-F238E27FC236}">
                  <a16:creationId xmlns:a16="http://schemas.microsoft.com/office/drawing/2014/main" id="{17EFC1EC-C502-4CE0-B32E-5F33FD857419}"/>
                </a:ext>
              </a:extLst>
            </p:cNvPr>
            <p:cNvSpPr/>
            <p:nvPr/>
          </p:nvSpPr>
          <p:spPr>
            <a:xfrm>
              <a:off x="285866" y="4632618"/>
              <a:ext cx="1987139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6000" tIns="36000" rIns="36000" b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Set up of international experiment collaborations, detector R&amp;D and concept development</a:t>
              </a:r>
            </a:p>
          </p:txBody>
        </p:sp>
        <p:sp>
          <p:nvSpPr>
            <p:cNvPr id="115" name="Rounded Rectangle 125">
              <a:extLst>
                <a:ext uri="{FF2B5EF4-FFF2-40B4-BE49-F238E27FC236}">
                  <a16:creationId xmlns:a16="http://schemas.microsoft.com/office/drawing/2014/main" id="{0B3D5914-EB1C-437A-BB5E-52F70E936241}"/>
                </a:ext>
              </a:extLst>
            </p:cNvPr>
            <p:cNvSpPr/>
            <p:nvPr/>
          </p:nvSpPr>
          <p:spPr>
            <a:xfrm>
              <a:off x="3674163" y="3869930"/>
              <a:ext cx="2705973" cy="702307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accelerator construction, installation, commissioning</a:t>
              </a:r>
            </a:p>
          </p:txBody>
        </p:sp>
        <p:sp>
          <p:nvSpPr>
            <p:cNvPr id="116" name="Rounded Rectangle 126">
              <a:extLst>
                <a:ext uri="{FF2B5EF4-FFF2-40B4-BE49-F238E27FC236}">
                  <a16:creationId xmlns:a16="http://schemas.microsoft.com/office/drawing/2014/main" id="{8293B452-D243-4FD8-B49A-26A78DFF27DF}"/>
                </a:ext>
              </a:extLst>
            </p:cNvPr>
            <p:cNvSpPr/>
            <p:nvPr/>
          </p:nvSpPr>
          <p:spPr>
            <a:xfrm>
              <a:off x="290897" y="2345197"/>
              <a:ext cx="959702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strategy</a:t>
              </a:r>
            </a:p>
          </p:txBody>
        </p:sp>
        <p:sp>
          <p:nvSpPr>
            <p:cNvPr id="117" name="Rounded Rectangle 127">
              <a:extLst>
                <a:ext uri="{FF2B5EF4-FFF2-40B4-BE49-F238E27FC236}">
                  <a16:creationId xmlns:a16="http://schemas.microsoft.com/office/drawing/2014/main" id="{8800E033-5F2D-4FB0-B637-07D051023AE4}"/>
                </a:ext>
              </a:extLst>
            </p:cNvPr>
            <p:cNvSpPr/>
            <p:nvPr/>
          </p:nvSpPr>
          <p:spPr>
            <a:xfrm>
              <a:off x="1306436" y="2345197"/>
              <a:ext cx="1008909" cy="7023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18" name="Rounded Rectangle 128">
              <a:extLst>
                <a:ext uri="{FF2B5EF4-FFF2-40B4-BE49-F238E27FC236}">
                  <a16:creationId xmlns:a16="http://schemas.microsoft.com/office/drawing/2014/main" id="{34299C8F-41D8-4497-AADA-7008DC0B2453}"/>
                </a:ext>
              </a:extLst>
            </p:cNvPr>
            <p:cNvSpPr/>
            <p:nvPr/>
          </p:nvSpPr>
          <p:spPr>
            <a:xfrm>
              <a:off x="8066693" y="4632618"/>
              <a:ext cx="229419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construction, installation, commissioning</a:t>
              </a:r>
            </a:p>
          </p:txBody>
        </p:sp>
        <p:sp>
          <p:nvSpPr>
            <p:cNvPr id="141" name="Rounded Rectangle 129">
              <a:extLst>
                <a:ext uri="{FF2B5EF4-FFF2-40B4-BE49-F238E27FC236}">
                  <a16:creationId xmlns:a16="http://schemas.microsoft.com/office/drawing/2014/main" id="{8A3A3555-D89C-44D0-AEB5-4D222A010ADA}"/>
                </a:ext>
              </a:extLst>
            </p:cNvPr>
            <p:cNvSpPr/>
            <p:nvPr/>
          </p:nvSpPr>
          <p:spPr>
            <a:xfrm>
              <a:off x="6477473" y="4624428"/>
              <a:ext cx="1492032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detector R&amp;D,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technical design</a:t>
              </a:r>
            </a:p>
          </p:txBody>
        </p:sp>
        <p:sp>
          <p:nvSpPr>
            <p:cNvPr id="142" name="Rounded Rectangle 130">
              <a:extLst>
                <a:ext uri="{FF2B5EF4-FFF2-40B4-BE49-F238E27FC236}">
                  <a16:creationId xmlns:a16="http://schemas.microsoft.com/office/drawing/2014/main" id="{DC00C402-1221-46CA-9B9B-57D10EBA28BB}"/>
                </a:ext>
              </a:extLst>
            </p:cNvPr>
            <p:cNvSpPr/>
            <p:nvPr/>
          </p:nvSpPr>
          <p:spPr>
            <a:xfrm>
              <a:off x="6477470" y="1610593"/>
              <a:ext cx="462961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Update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Permissions</a:t>
              </a:r>
            </a:p>
          </p:txBody>
        </p:sp>
        <p:sp>
          <p:nvSpPr>
            <p:cNvPr id="143" name="Rounded Rectangle 131">
              <a:extLst>
                <a:ext uri="{FF2B5EF4-FFF2-40B4-BE49-F238E27FC236}">
                  <a16:creationId xmlns:a16="http://schemas.microsoft.com/office/drawing/2014/main" id="{F4DC7CAF-477A-4174-9BA1-11A6DD78E08A}"/>
                </a:ext>
              </a:extLst>
            </p:cNvPr>
            <p:cNvSpPr/>
            <p:nvPr/>
          </p:nvSpPr>
          <p:spPr>
            <a:xfrm>
              <a:off x="8066691" y="3869930"/>
              <a:ext cx="2294193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construction, installation, commissioning</a:t>
              </a:r>
            </a:p>
          </p:txBody>
        </p:sp>
        <p:sp>
          <p:nvSpPr>
            <p:cNvPr id="144" name="Rounded Rectangle 134">
              <a:extLst>
                <a:ext uri="{FF2B5EF4-FFF2-40B4-BE49-F238E27FC236}">
                  <a16:creationId xmlns:a16="http://schemas.microsoft.com/office/drawing/2014/main" id="{97C0EBA2-4C43-44CF-8364-8750AFA71754}"/>
                </a:ext>
              </a:extLst>
            </p:cNvPr>
            <p:cNvSpPr/>
            <p:nvPr/>
          </p:nvSpPr>
          <p:spPr>
            <a:xfrm>
              <a:off x="7810758" y="3092954"/>
              <a:ext cx="1524660" cy="7023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FCC-ee dismantling, CE &amp; infrastructure adaptations 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endParaRPr>
            </a:p>
          </p:txBody>
        </p:sp>
        <p:sp>
          <p:nvSpPr>
            <p:cNvPr id="145" name="Rounded Rectangle 135">
              <a:extLst>
                <a:ext uri="{FF2B5EF4-FFF2-40B4-BE49-F238E27FC236}">
                  <a16:creationId xmlns:a16="http://schemas.microsoft.com/office/drawing/2014/main" id="{3AEAFA9C-8DC6-4007-9940-0CB30B150E44}"/>
                </a:ext>
              </a:extLst>
            </p:cNvPr>
            <p:cNvSpPr/>
            <p:nvPr/>
          </p:nvSpPr>
          <p:spPr>
            <a:xfrm>
              <a:off x="6861810" y="2345197"/>
              <a:ext cx="948947" cy="702307"/>
            </a:xfrm>
            <a:prstGeom prst="round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Funding and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in-kind contribution agreements</a:t>
              </a:r>
            </a:p>
          </p:txBody>
        </p:sp>
        <p:sp>
          <p:nvSpPr>
            <p:cNvPr id="146" name="Rounded Rectangle 136">
              <a:extLst>
                <a:ext uri="{FF2B5EF4-FFF2-40B4-BE49-F238E27FC236}">
                  <a16:creationId xmlns:a16="http://schemas.microsoft.com/office/drawing/2014/main" id="{4CBF6B73-7DAB-421B-9523-C3133FCF3172}"/>
                </a:ext>
              </a:extLst>
            </p:cNvPr>
            <p:cNvSpPr/>
            <p:nvPr/>
          </p:nvSpPr>
          <p:spPr>
            <a:xfrm>
              <a:off x="10401445" y="1108017"/>
              <a:ext cx="1301937" cy="234102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~ 25 years operation</a:t>
              </a:r>
            </a:p>
          </p:txBody>
        </p:sp>
        <p:sp>
          <p:nvSpPr>
            <p:cNvPr id="147" name="Rounded Rectangle 137">
              <a:extLst>
                <a:ext uri="{FF2B5EF4-FFF2-40B4-BE49-F238E27FC236}">
                  <a16:creationId xmlns:a16="http://schemas.microsoft.com/office/drawing/2014/main" id="{2B43124D-F565-4B3E-B074-9DB6F607F975}"/>
                </a:ext>
              </a:extLst>
            </p:cNvPr>
            <p:cNvSpPr/>
            <p:nvPr/>
          </p:nvSpPr>
          <p:spPr>
            <a:xfrm>
              <a:off x="6477470" y="3861048"/>
              <a:ext cx="1492035" cy="702307"/>
            </a:xfrm>
            <a:prstGeom prst="roundRect">
              <a:avLst/>
            </a:prstGeom>
            <a:solidFill>
              <a:srgbClr val="99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FCC-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hh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 accelerator R&amp;D and technical design</a:t>
              </a:r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60B357D-B7B6-4B6A-8B77-EE54D0E7B9B2}"/>
                </a:ext>
              </a:extLst>
            </p:cNvPr>
            <p:cNvGrpSpPr/>
            <p:nvPr/>
          </p:nvGrpSpPr>
          <p:grpSpPr>
            <a:xfrm>
              <a:off x="297858" y="5407722"/>
              <a:ext cx="8447652" cy="712217"/>
              <a:chOff x="285866" y="3840809"/>
              <a:chExt cx="8447652" cy="712217"/>
            </a:xfrm>
          </p:grpSpPr>
          <p:sp>
            <p:nvSpPr>
              <p:cNvPr id="150" name="Rounded Rectangle 132">
                <a:extLst>
                  <a:ext uri="{FF2B5EF4-FFF2-40B4-BE49-F238E27FC236}">
                    <a16:creationId xmlns:a16="http://schemas.microsoft.com/office/drawing/2014/main" id="{525B17AC-BB51-41C1-9864-0DCB4EF722E0}"/>
                  </a:ext>
                </a:extLst>
              </p:cNvPr>
              <p:cNvSpPr/>
              <p:nvPr/>
            </p:nvSpPr>
            <p:spPr>
              <a:xfrm>
                <a:off x="5363928" y="3847850"/>
                <a:ext cx="174624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Long model magnets, prototypes, </a:t>
                </a:r>
                <a:r>
                  <a:rPr kumimoji="0" lang="en-US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preseries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endParaRPr>
              </a:p>
            </p:txBody>
          </p:sp>
          <p:sp>
            <p:nvSpPr>
              <p:cNvPr id="151" name="Rounded Rectangle 133">
                <a:extLst>
                  <a:ext uri="{FF2B5EF4-FFF2-40B4-BE49-F238E27FC236}">
                    <a16:creationId xmlns:a16="http://schemas.microsoft.com/office/drawing/2014/main" id="{362EBA2E-B101-4BD4-B555-6E1CC9D03B95}"/>
                  </a:ext>
                </a:extLst>
              </p:cNvPr>
              <p:cNvSpPr/>
              <p:nvPr/>
            </p:nvSpPr>
            <p:spPr>
              <a:xfrm>
                <a:off x="7164128" y="3850719"/>
                <a:ext cx="1569390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16 T magnet industrialization</a:t>
                </a:r>
                <a:r>
                  <a:rPr kumimoji="0" lang="en-US" sz="1200" b="0" i="0" u="none" strike="noStrike" kern="1200" cap="none" spc="0" normalizeH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 and </a:t>
                </a:r>
                <a:b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</a:b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series production</a:t>
                </a:r>
              </a:p>
            </p:txBody>
          </p:sp>
          <p:sp>
            <p:nvSpPr>
              <p:cNvPr id="152" name="Rounded Rectangle 138">
                <a:extLst>
                  <a:ext uri="{FF2B5EF4-FFF2-40B4-BE49-F238E27FC236}">
                    <a16:creationId xmlns:a16="http://schemas.microsoft.com/office/drawing/2014/main" id="{3E9F2BE2-DCC7-4C6A-A28B-E2FF4E2F5601}"/>
                  </a:ext>
                </a:extLst>
              </p:cNvPr>
              <p:cNvSpPr/>
              <p:nvPr/>
            </p:nvSpPr>
            <p:spPr>
              <a:xfrm>
                <a:off x="285866" y="3840809"/>
                <a:ext cx="5006054" cy="702307"/>
              </a:xfrm>
              <a:prstGeom prst="roundRect">
                <a:avLst/>
              </a:prstGeom>
              <a:solidFill>
                <a:srgbClr val="99FF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 Narrow" panose="020B0604020202020204" pitchFamily="34" charset="0"/>
                    <a:ea typeface="+mn-ea"/>
                    <a:cs typeface="Arial Narrow" panose="020B0604020202020204" pitchFamily="34" charset="0"/>
                  </a:rPr>
                  <a:t>Superconducting wire and magnet R&amp;D, short models</a:t>
                </a:r>
              </a:p>
            </p:txBody>
          </p:sp>
        </p:grpSp>
        <p:sp>
          <p:nvSpPr>
            <p:cNvPr id="149" name="Rounded Rectangle 139">
              <a:extLst>
                <a:ext uri="{FF2B5EF4-FFF2-40B4-BE49-F238E27FC236}">
                  <a16:creationId xmlns:a16="http://schemas.microsoft.com/office/drawing/2014/main" id="{8A16FEFA-D345-4D57-A97A-F84035B9B9D0}"/>
                </a:ext>
              </a:extLst>
            </p:cNvPr>
            <p:cNvSpPr/>
            <p:nvPr/>
          </p:nvSpPr>
          <p:spPr>
            <a:xfrm>
              <a:off x="11746910" y="1108017"/>
              <a:ext cx="253746" cy="234102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680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anose="020B0604020202020204" pitchFamily="34" charset="0"/>
                  <a:ea typeface="+mn-ea"/>
                  <a:cs typeface="Arial Narrow" panose="020B0604020202020204" pitchFamily="34" charset="0"/>
                </a:rPr>
                <a:t>70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B3D9ED97-3BB1-46A9-898D-671D19542C7D}"/>
              </a:ext>
            </a:extLst>
          </p:cNvPr>
          <p:cNvSpPr/>
          <p:nvPr/>
        </p:nvSpPr>
        <p:spPr>
          <a:xfrm rot="20689448">
            <a:off x="779712" y="3630396"/>
            <a:ext cx="5156005" cy="1077218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 defTabSz="457200"/>
            <a:r>
              <a:rPr lang="en-US" sz="3200" dirty="0">
                <a:solidFill>
                  <a:prstClr val="white"/>
                </a:solidFill>
                <a:latin typeface="Calibri" panose="020F0502020204030204"/>
              </a:rPr>
              <a:t>engineering design, </a:t>
            </a:r>
            <a:r>
              <a:rPr lang="en-US" sz="3200" dirty="0">
                <a:solidFill>
                  <a:schemeClr val="bg1"/>
                </a:solidFill>
              </a:rPr>
              <a:t>energy efficiency</a:t>
            </a:r>
            <a:r>
              <a:rPr lang="en-US" sz="3200">
                <a:solidFill>
                  <a:schemeClr val="bg1"/>
                </a:solidFill>
              </a:rPr>
              <a:t>, maintainability</a:t>
            </a:r>
            <a:endParaRPr lang="en-GB" sz="32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3D9ED97-3BB1-46A9-898D-671D19542C7D}"/>
              </a:ext>
            </a:extLst>
          </p:cNvPr>
          <p:cNvSpPr/>
          <p:nvPr/>
        </p:nvSpPr>
        <p:spPr>
          <a:xfrm rot="20689448">
            <a:off x="6630543" y="3674411"/>
            <a:ext cx="5156005" cy="1077218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 defTabSz="457200"/>
            <a:r>
              <a:rPr lang="en-US" sz="3200" dirty="0">
                <a:solidFill>
                  <a:schemeClr val="bg1"/>
                </a:solidFill>
              </a:rPr>
              <a:t>conductors &amp; high-field magnet technology</a:t>
            </a:r>
            <a:r>
              <a:rPr lang="en-US" sz="3200" dirty="0">
                <a:solidFill>
                  <a:prstClr val="white"/>
                </a:solidFill>
                <a:latin typeface="Calibri" panose="020F0502020204030204"/>
              </a:rPr>
              <a:t> </a:t>
            </a:r>
            <a:endParaRPr lang="en-GB" sz="320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66644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lang="en-US" kern="0" dirty="0">
                <a:latin typeface="Arial"/>
              </a:rPr>
              <a:t>From ESPPU 2020 document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125364" y="1064816"/>
            <a:ext cx="11587259" cy="481245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buFont typeface="Arial"/>
              <a:buNone/>
            </a:pPr>
            <a:r>
              <a:rPr lang="en-GB" sz="2800" b="1" i="1"/>
              <a:t>Core sentence and main request “order of the further FCC study”:</a:t>
            </a:r>
          </a:p>
          <a:p>
            <a:pPr lvl="3"/>
            <a:endParaRPr lang="en-GB" sz="2400" b="1" i="1"/>
          </a:p>
          <a:p>
            <a:pPr marL="540000" lvl="3" indent="0">
              <a:buFont typeface="Arial"/>
              <a:buNone/>
            </a:pPr>
            <a:r>
              <a:rPr lang="en-GB" sz="2800" b="1">
                <a:solidFill>
                  <a:srgbClr val="3030A4"/>
                </a:solidFill>
              </a:rPr>
              <a:t>“Europe, together with its international partners, should investigate the </a:t>
            </a:r>
            <a:r>
              <a:rPr lang="en-GB" sz="2800" b="1">
                <a:solidFill>
                  <a:srgbClr val="FF0000"/>
                </a:solidFill>
              </a:rPr>
              <a:t>technical and financial feasibility of a future hadron collider at CERN with a centre-of-mass energy of at least 100 TeV and with an electron-positron Higgs and electroweak factory as a possible first stage. </a:t>
            </a:r>
            <a:r>
              <a:rPr lang="en-GB" sz="2800" b="1">
                <a:solidFill>
                  <a:srgbClr val="3030A4"/>
                </a:solidFill>
              </a:rPr>
              <a:t>Such a feasibility study of the colliders and related infrastructure should be established as a global endeavour and be completed on the timescale of the next Strategy update.”</a:t>
            </a:r>
            <a:endParaRPr lang="en-GB" sz="2800" b="1" dirty="0">
              <a:solidFill>
                <a:srgbClr val="3030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0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>
            <a:extLst>
              <a:ext uri="{FF2B5EF4-FFF2-40B4-BE49-F238E27FC236}">
                <a16:creationId xmlns:a16="http://schemas.microsoft.com/office/drawing/2014/main" id="{FF0F8E03-8E15-F349-A753-0EECEE85B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9" y="4946650"/>
            <a:ext cx="249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white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03CC5B-AC16-F345-9804-140AF5838F4B}"/>
              </a:ext>
            </a:extLst>
          </p:cNvPr>
          <p:cNvSpPr txBox="1"/>
          <p:nvPr/>
        </p:nvSpPr>
        <p:spPr>
          <a:xfrm>
            <a:off x="263352" y="1067827"/>
            <a:ext cx="11659239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52FF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Financial feasibility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Cost of tunnel: ~5.5 BCHF; FCC-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ee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: ~5-6 BCHF; FCC-</a:t>
            </a:r>
            <a:r>
              <a:rPr lang="en-US" sz="1600" dirty="0" err="1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hh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: ~17 BCHF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(if after FCC-</a:t>
            </a:r>
            <a:r>
              <a:rPr lang="en-US" sz="1400" dirty="0" err="1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ee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)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à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cannot be funded only from CERN’s (constant) budget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 + “one-off” contributions from 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	non-Member States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need new mechanisms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(global project funding model; EC? private?)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First priority of feasibility study: find ~ 5 BCHF for the tunnel from outside CERN’s budget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</a:t>
            </a:r>
            <a:endParaRPr lang="en-US" sz="100" dirty="0">
              <a:solidFill>
                <a:prstClr val="black"/>
              </a:solidFill>
              <a:latin typeface="Arial" panose="020B0604020202020204" pitchFamily="34" charset="0"/>
              <a:cs typeface="ＭＳ Ｐゴシック" panose="020B0600070205080204" pitchFamily="34" charset="-128"/>
              <a:sym typeface="Wingdings" pitchFamily="2" charset="2"/>
            </a:endParaRP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52FF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Technical and administrative feasibility of tunnel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ＭＳ Ｐゴシック" panose="020B0600070205080204" pitchFamily="34" charset="-128"/>
              <a:sym typeface="Wingdings" pitchFamily="2" charset="2"/>
            </a:endParaRP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highly-populated area; two countries with different legislative frameworks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land expropriation and reclassification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high-risk zones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environmental aspects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First priority of feasibility study: no show-stopper for ~100 km tunnel in Geneva region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  </a:t>
            </a:r>
            <a:endParaRPr lang="en-US" sz="100" dirty="0">
              <a:solidFill>
                <a:prstClr val="black"/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52FF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Technologies of machine and experiments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huge challenges, but under control of our scientific community 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ＭＳ Ｐゴシック" panose="020B0600070205080204" pitchFamily="34" charset="-128"/>
              <a:sym typeface="Wingdings" pitchFamily="2" charset="2"/>
            </a:endParaRP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pressing environmental aspects: energy, cooling, gases, etc.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First priority of feasibility study: magnets; </a:t>
            </a:r>
            <a:r>
              <a:rPr lang="en-US" sz="1600" dirty="0" err="1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minimise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environmental impact; energy efficiency and recovery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 </a:t>
            </a:r>
            <a:endParaRPr lang="en-US" sz="100" dirty="0">
              <a:solidFill>
                <a:prstClr val="black"/>
              </a:solidFill>
              <a:latin typeface="Arial" panose="020B0604020202020204" pitchFamily="34" charset="0"/>
              <a:cs typeface="ＭＳ Ｐゴシック" panose="020B0600070205080204" pitchFamily="34" charset="-128"/>
            </a:endParaRP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52FF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Gathering scientific, political, societal and other support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à"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requires “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</a:rPr>
              <a:t>political work” and communication campaign for “consensus building” with governments and other authorities, scientists from other fields, industry, general public, etc.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   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can FCC be a facility also for other disciplines 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(nuclear science, photon science, etc.)?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    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ＭＳ Ｐゴシック" panose="020B0600070205080204" pitchFamily="34" charset="-128"/>
                <a:sym typeface="Wingdings" pitchFamily="2" charset="2"/>
              </a:rPr>
              <a:t> creative and proactive ideas for technology transfer from FCC to society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74B181A-ACC1-4BAB-B7AB-BDDD2F99120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 eaLnBrk="0" fontAlgn="base" hangingPunct="0">
              <a:spcAft>
                <a:spcPct val="0"/>
              </a:spcAft>
            </a:pPr>
            <a:r>
              <a:rPr lang="en-US" altLang="en-US" sz="4000" dirty="0">
                <a:latin typeface="Arial" panose="020B0604020202020204" pitchFamily="34" charset="0"/>
              </a:rPr>
              <a:t>              FCC feasibility study: main challenges</a:t>
            </a:r>
          </a:p>
        </p:txBody>
      </p:sp>
      <p:pic>
        <p:nvPicPr>
          <p:cNvPr id="6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CB42C04D-CA85-4058-8C17-571BBEA51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956BCA-4FC5-49A5-BB6A-F4732E68C3A0}"/>
              </a:ext>
            </a:extLst>
          </p:cNvPr>
          <p:cNvSpPr txBox="1"/>
          <p:nvPr/>
        </p:nvSpPr>
        <p:spPr>
          <a:xfrm>
            <a:off x="9150067" y="1271662"/>
            <a:ext cx="2778581" cy="107721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Fabiola Gianotti:</a:t>
            </a:r>
            <a:endParaRPr lang="en-GB" sz="1600" dirty="0"/>
          </a:p>
          <a:p>
            <a:r>
              <a:rPr lang="en-GB" sz="1600" dirty="0"/>
              <a:t>“CERN vision and goals </a:t>
            </a:r>
          </a:p>
          <a:p>
            <a:r>
              <a:rPr lang="en-GB" sz="1600" dirty="0"/>
              <a:t>until next strategy update”</a:t>
            </a:r>
          </a:p>
          <a:p>
            <a:r>
              <a:rPr lang="en-GB" sz="1600" dirty="0"/>
              <a:t>FCCIS Kick-Off, 9 Nov. 2020</a:t>
            </a:r>
          </a:p>
        </p:txBody>
      </p:sp>
    </p:spTree>
    <p:extLst>
      <p:ext uri="{BB962C8B-B14F-4D97-AF65-F5344CB8AC3E}">
        <p14:creationId xmlns:p14="http://schemas.microsoft.com/office/powerpoint/2010/main" val="307646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</a:t>
            </a:r>
            <a:r>
              <a:rPr lang="en-US" kern="0" dirty="0">
                <a:latin typeface="Arial"/>
              </a:rPr>
              <a:t>Feasibility Study of FCC integrated project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36AE54F-A810-C84A-834F-460747F4CE72}"/>
              </a:ext>
            </a:extLst>
          </p:cNvPr>
          <p:cNvSpPr txBox="1">
            <a:spLocks/>
          </p:cNvSpPr>
          <p:nvPr/>
        </p:nvSpPr>
        <p:spPr>
          <a:xfrm>
            <a:off x="282396" y="1005823"/>
            <a:ext cx="11646252" cy="487144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>
                <a:solidFill>
                  <a:srgbClr val="FF0000"/>
                </a:solidFill>
              </a:rPr>
              <a:t>Feasibility study to be delivered end 2025 </a:t>
            </a:r>
            <a:r>
              <a:rPr lang="en-US" dirty="0"/>
              <a:t>as </a:t>
            </a:r>
            <a:r>
              <a:rPr lang="en-US" b="1" dirty="0"/>
              <a:t>input for ESPP Update expected for 2026/2027, to enable a project decision</a:t>
            </a:r>
            <a:r>
              <a:rPr lang="en-US" dirty="0"/>
              <a:t>:</a:t>
            </a:r>
          </a:p>
          <a:p>
            <a:pPr>
              <a:buClr>
                <a:schemeClr val="tx2"/>
              </a:buClr>
            </a:pPr>
            <a:r>
              <a:rPr lang="en-GB" b="1" i="1" dirty="0">
                <a:solidFill>
                  <a:srgbClr val="3030A4"/>
                </a:solidFill>
              </a:rPr>
              <a:t>Feasibility study of the 100 km tunnel </a:t>
            </a:r>
            <a:r>
              <a:rPr lang="en-GB" i="1" dirty="0">
                <a:solidFill>
                  <a:srgbClr val="3030A4"/>
                </a:solidFill>
              </a:rPr>
              <a:t>(infrastructure aspects, administrative aspects, local authorities, environment, energy, etc.)</a:t>
            </a:r>
          </a:p>
          <a:p>
            <a:pPr>
              <a:buClr>
                <a:schemeClr val="tx2"/>
              </a:buClr>
            </a:pPr>
            <a:r>
              <a:rPr lang="en-GB" b="1" i="1" dirty="0">
                <a:solidFill>
                  <a:srgbClr val="3030A4"/>
                </a:solidFill>
              </a:rPr>
              <a:t>High-risk areas site investigations included</a:t>
            </a:r>
            <a:r>
              <a:rPr lang="en-GB" i="1" dirty="0">
                <a:solidFill>
                  <a:srgbClr val="3030A4"/>
                </a:solidFill>
              </a:rPr>
              <a:t>, to confirm principle feasibility</a:t>
            </a:r>
          </a:p>
          <a:p>
            <a:pPr>
              <a:buClr>
                <a:schemeClr val="tx2"/>
              </a:buClr>
            </a:pPr>
            <a:r>
              <a:rPr lang="en-GB" b="1" i="1" dirty="0">
                <a:solidFill>
                  <a:srgbClr val="3030A4"/>
                </a:solidFill>
              </a:rPr>
              <a:t>Host-state related processes, </a:t>
            </a:r>
            <a:r>
              <a:rPr lang="en-GB" i="1" dirty="0">
                <a:solidFill>
                  <a:srgbClr val="3030A4"/>
                </a:solidFill>
              </a:rPr>
              <a:t>to </a:t>
            </a:r>
            <a:r>
              <a:rPr lang="en-GB" b="1" i="1" dirty="0">
                <a:solidFill>
                  <a:srgbClr val="3030A4"/>
                </a:solidFill>
              </a:rPr>
              <a:t>allow start of construction early 2030ies</a:t>
            </a:r>
            <a:r>
              <a:rPr lang="en-GB" i="1" dirty="0">
                <a:solidFill>
                  <a:srgbClr val="3030A4"/>
                </a:solidFill>
              </a:rPr>
              <a:t>. </a:t>
            </a:r>
          </a:p>
          <a:p>
            <a:pPr>
              <a:buClr>
                <a:schemeClr val="tx2"/>
              </a:buClr>
            </a:pPr>
            <a:r>
              <a:rPr lang="en-GB" b="1" i="1" dirty="0">
                <a:solidFill>
                  <a:srgbClr val="3030A4"/>
                </a:solidFill>
              </a:rPr>
              <a:t>CDR+ for colliders and injectors, including key technology proofs.</a:t>
            </a:r>
          </a:p>
          <a:p>
            <a:pPr>
              <a:buClr>
                <a:schemeClr val="tx2"/>
              </a:buClr>
            </a:pPr>
            <a:r>
              <a:rPr lang="en-US" b="1" i="1" dirty="0">
                <a:solidFill>
                  <a:srgbClr val="3030A4"/>
                </a:solidFill>
              </a:rPr>
              <a:t>HFM program intermediate milestones, </a:t>
            </a:r>
            <a:r>
              <a:rPr lang="en-US" i="1" dirty="0">
                <a:solidFill>
                  <a:srgbClr val="3030A4"/>
                </a:solidFill>
              </a:rPr>
              <a:t>in line with long-term R&amp;D plan.</a:t>
            </a:r>
            <a:endParaRPr lang="en-GB" i="1" dirty="0">
              <a:solidFill>
                <a:srgbClr val="3030A4"/>
              </a:solidFill>
            </a:endParaRPr>
          </a:p>
          <a:p>
            <a:pPr>
              <a:buClr>
                <a:schemeClr val="tx2"/>
              </a:buClr>
            </a:pPr>
            <a:r>
              <a:rPr lang="en-GB" b="1" i="1" dirty="0">
                <a:solidFill>
                  <a:srgbClr val="3030A4"/>
                </a:solidFill>
              </a:rPr>
              <a:t>Physics and experiments CDR + for FCC integrated project.</a:t>
            </a:r>
          </a:p>
          <a:p>
            <a:pPr>
              <a:buClr>
                <a:schemeClr val="tx2"/>
              </a:buClr>
            </a:pPr>
            <a:r>
              <a:rPr lang="en-US" b="1" i="1" dirty="0">
                <a:solidFill>
                  <a:srgbClr val="3030A4"/>
                </a:solidFill>
              </a:rPr>
              <a:t>Financing concept &amp; organization model for project and operation phases.</a:t>
            </a:r>
          </a:p>
          <a:p>
            <a:pPr>
              <a:buClr>
                <a:schemeClr val="tx2"/>
              </a:buClr>
            </a:pPr>
            <a:r>
              <a:rPr lang="en-US" dirty="0">
                <a:solidFill>
                  <a:srgbClr val="3030A4"/>
                </a:solidFill>
              </a:rPr>
              <a:t>For all these activities the sequential nature of implementation of the colliders and the overall timeline needs to be taken into account!</a:t>
            </a:r>
            <a:endParaRPr lang="en-GB" dirty="0">
              <a:solidFill>
                <a:srgbClr val="3030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0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atin typeface="Arial"/>
              </a:rPr>
              <a:t>FCC roadmap towards stage 1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rrow: Bent 4">
            <a:extLst>
              <a:ext uri="{FF2B5EF4-FFF2-40B4-BE49-F238E27FC236}">
                <a16:creationId xmlns:a16="http://schemas.microsoft.com/office/drawing/2014/main" id="{3789580F-1299-44D0-ABD9-AC1DDE746AC2}"/>
              </a:ext>
            </a:extLst>
          </p:cNvPr>
          <p:cNvSpPr/>
          <p:nvPr/>
        </p:nvSpPr>
        <p:spPr>
          <a:xfrm>
            <a:off x="1772050" y="4355822"/>
            <a:ext cx="2723308" cy="151674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A9BEE48B-A659-4D43-A20C-62ECA97D407B}"/>
              </a:ext>
            </a:extLst>
          </p:cNvPr>
          <p:cNvSpPr/>
          <p:nvPr/>
        </p:nvSpPr>
        <p:spPr>
          <a:xfrm>
            <a:off x="7604698" y="1828645"/>
            <a:ext cx="2448272" cy="144474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706B8F-8E9F-4AA0-8B5F-572ED98BC119}"/>
              </a:ext>
            </a:extLst>
          </p:cNvPr>
          <p:cNvCxnSpPr/>
          <p:nvPr/>
        </p:nvCxnSpPr>
        <p:spPr>
          <a:xfrm>
            <a:off x="1412010" y="5795972"/>
            <a:ext cx="936104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A8582ED-2050-4BBB-817E-F1FFF05F48EE}"/>
              </a:ext>
            </a:extLst>
          </p:cNvPr>
          <p:cNvSpPr txBox="1"/>
          <p:nvPr/>
        </p:nvSpPr>
        <p:spPr>
          <a:xfrm>
            <a:off x="2132091" y="5795972"/>
            <a:ext cx="358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2011 circular Higgs factory proposal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A1D1BA-DADE-442E-AE34-2C6ED3B26770}"/>
              </a:ext>
            </a:extLst>
          </p:cNvPr>
          <p:cNvSpPr txBox="1"/>
          <p:nvPr/>
        </p:nvSpPr>
        <p:spPr>
          <a:xfrm>
            <a:off x="1199456" y="4045035"/>
            <a:ext cx="801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2013 </a:t>
            </a:r>
          </a:p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29EF44-C3A0-47F8-9ACC-DA284B45C491}"/>
              </a:ext>
            </a:extLst>
          </p:cNvPr>
          <p:cNvCxnSpPr>
            <a:cxnSpLocks/>
          </p:cNvCxnSpPr>
          <p:nvPr/>
        </p:nvCxnSpPr>
        <p:spPr>
          <a:xfrm>
            <a:off x="1628034" y="4643844"/>
            <a:ext cx="720080" cy="576064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3A10CF5-A6F2-4095-9562-2AFD93366998}"/>
              </a:ext>
            </a:extLst>
          </p:cNvPr>
          <p:cNvSpPr txBox="1"/>
          <p:nvPr/>
        </p:nvSpPr>
        <p:spPr>
          <a:xfrm>
            <a:off x="1859819" y="3452817"/>
            <a:ext cx="140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2014 FCC 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study kickoff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65691AE-8E1E-4AD0-8691-E1E652825B1A}"/>
              </a:ext>
            </a:extLst>
          </p:cNvPr>
          <p:cNvCxnSpPr>
            <a:cxnSpLocks/>
          </p:cNvCxnSpPr>
          <p:nvPr/>
        </p:nvCxnSpPr>
        <p:spPr>
          <a:xfrm>
            <a:off x="2348115" y="4067780"/>
            <a:ext cx="291969" cy="1067884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3E7CCFD-093F-4F76-87BD-8EE596419694}"/>
              </a:ext>
            </a:extLst>
          </p:cNvPr>
          <p:cNvCxnSpPr>
            <a:cxnSpLocks/>
          </p:cNvCxnSpPr>
          <p:nvPr/>
        </p:nvCxnSpPr>
        <p:spPr>
          <a:xfrm>
            <a:off x="1412010" y="5323274"/>
            <a:ext cx="936104" cy="11494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E9C7BD-D86C-4C91-93F6-490BCFAB38CF}"/>
              </a:ext>
            </a:extLst>
          </p:cNvPr>
          <p:cNvSpPr txBox="1"/>
          <p:nvPr/>
        </p:nvSpPr>
        <p:spPr>
          <a:xfrm>
            <a:off x="2348114" y="5397210"/>
            <a:ext cx="329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/>
              </a:rPr>
              <a:t>2012 Higgs discovery announced</a:t>
            </a: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C43B5A-443F-4962-B08B-038EA00CDEF2}"/>
              </a:ext>
            </a:extLst>
          </p:cNvPr>
          <p:cNvSpPr txBox="1"/>
          <p:nvPr/>
        </p:nvSpPr>
        <p:spPr>
          <a:xfrm>
            <a:off x="2960957" y="3908680"/>
            <a:ext cx="150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2018 FCC CDR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D587246-0658-4C39-AD1D-4661EA29FBCA}"/>
              </a:ext>
            </a:extLst>
          </p:cNvPr>
          <p:cNvCxnSpPr>
            <a:cxnSpLocks/>
          </p:cNvCxnSpPr>
          <p:nvPr/>
        </p:nvCxnSpPr>
        <p:spPr>
          <a:xfrm>
            <a:off x="3711098" y="4267124"/>
            <a:ext cx="794" cy="928804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row: Bent 18">
            <a:extLst>
              <a:ext uri="{FF2B5EF4-FFF2-40B4-BE49-F238E27FC236}">
                <a16:creationId xmlns:a16="http://schemas.microsoft.com/office/drawing/2014/main" id="{E725D3D4-4DD2-4131-85E3-F4DD543F14F2}"/>
              </a:ext>
            </a:extLst>
          </p:cNvPr>
          <p:cNvSpPr/>
          <p:nvPr/>
        </p:nvSpPr>
        <p:spPr>
          <a:xfrm rot="16200000" flipV="1">
            <a:off x="6083567" y="2891211"/>
            <a:ext cx="1516762" cy="256456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ABBB71-FE97-4344-B64D-90213183658D}"/>
              </a:ext>
            </a:extLst>
          </p:cNvPr>
          <p:cNvSpPr txBox="1"/>
          <p:nvPr/>
        </p:nvSpPr>
        <p:spPr>
          <a:xfrm>
            <a:off x="5687293" y="3052118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/>
              </a:rPr>
              <a:t>Feasibility proof</a:t>
            </a:r>
          </a:p>
          <a:p>
            <a:endParaRPr lang="en-US" sz="2000" b="1" dirty="0">
              <a:solidFill>
                <a:srgbClr val="00B050"/>
              </a:solidFill>
              <a:latin typeface="Calibri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C166417-53E9-46CA-9C6A-010D5D32339B}"/>
              </a:ext>
            </a:extLst>
          </p:cNvPr>
          <p:cNvCxnSpPr>
            <a:cxnSpLocks/>
          </p:cNvCxnSpPr>
          <p:nvPr/>
        </p:nvCxnSpPr>
        <p:spPr>
          <a:xfrm>
            <a:off x="7316640" y="3415113"/>
            <a:ext cx="953839" cy="0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F025BB5-00CB-497D-83CD-BA23078D61CB}"/>
              </a:ext>
            </a:extLst>
          </p:cNvPr>
          <p:cNvCxnSpPr>
            <a:cxnSpLocks/>
          </p:cNvCxnSpPr>
          <p:nvPr/>
        </p:nvCxnSpPr>
        <p:spPr>
          <a:xfrm>
            <a:off x="4503105" y="4278012"/>
            <a:ext cx="0" cy="83618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D85BDD9-1E77-4004-903E-39D27037648F}"/>
              </a:ext>
            </a:extLst>
          </p:cNvPr>
          <p:cNvSpPr txBox="1"/>
          <p:nvPr/>
        </p:nvSpPr>
        <p:spPr>
          <a:xfrm>
            <a:off x="4389537" y="3518972"/>
            <a:ext cx="801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2020 </a:t>
            </a:r>
          </a:p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74A26289-247B-473D-A1F5-2704D86305BE}"/>
              </a:ext>
            </a:extLst>
          </p:cNvPr>
          <p:cNvSpPr/>
          <p:nvPr/>
        </p:nvSpPr>
        <p:spPr>
          <a:xfrm>
            <a:off x="4606358" y="4221264"/>
            <a:ext cx="914400" cy="914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6C24B0-2DF7-4A37-BA07-511F9F53589B}"/>
              </a:ext>
            </a:extLst>
          </p:cNvPr>
          <p:cNvCxnSpPr>
            <a:cxnSpLocks/>
          </p:cNvCxnSpPr>
          <p:nvPr/>
        </p:nvCxnSpPr>
        <p:spPr>
          <a:xfrm>
            <a:off x="5732490" y="4355821"/>
            <a:ext cx="0" cy="83618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5D1E21E-CA91-4BF2-BE77-A2D8E178C51A}"/>
              </a:ext>
            </a:extLst>
          </p:cNvPr>
          <p:cNvSpPr txBox="1"/>
          <p:nvPr/>
        </p:nvSpPr>
        <p:spPr>
          <a:xfrm>
            <a:off x="10052970" y="1919734"/>
            <a:ext cx="1477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alibri"/>
              </a:rPr>
              <a:t>&gt;2040 first</a:t>
            </a:r>
          </a:p>
          <a:p>
            <a:r>
              <a:rPr lang="en-US" sz="2000" b="1" dirty="0" err="1">
                <a:solidFill>
                  <a:srgbClr val="0070C0"/>
                </a:solidFill>
                <a:latin typeface="Calibri"/>
              </a:rPr>
              <a:t>ee</a:t>
            </a:r>
            <a:r>
              <a:rPr lang="en-US" sz="2000" b="1" dirty="0">
                <a:solidFill>
                  <a:srgbClr val="0070C0"/>
                </a:solidFill>
                <a:latin typeface="Calibri"/>
              </a:rPr>
              <a:t> collisions</a:t>
            </a:r>
            <a:endParaRPr lang="en-GB" sz="2000" b="1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D9C130-B7C3-4884-93A6-D6ADBF86806B}"/>
              </a:ext>
            </a:extLst>
          </p:cNvPr>
          <p:cNvCxnSpPr>
            <a:cxnSpLocks/>
          </p:cNvCxnSpPr>
          <p:nvPr/>
        </p:nvCxnSpPr>
        <p:spPr>
          <a:xfrm>
            <a:off x="10056440" y="1628800"/>
            <a:ext cx="0" cy="108012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B6C8CE3-CAC7-45E8-81CA-1C8B3728D5C1}"/>
              </a:ext>
            </a:extLst>
          </p:cNvPr>
          <p:cNvSpPr txBox="1"/>
          <p:nvPr/>
        </p:nvSpPr>
        <p:spPr>
          <a:xfrm>
            <a:off x="5541456" y="3759901"/>
            <a:ext cx="1272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2020 FCCIS 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kickoff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C3BAEB-33B5-4B36-AF76-E25CB8A8E1FB}"/>
              </a:ext>
            </a:extLst>
          </p:cNvPr>
          <p:cNvSpPr txBox="1"/>
          <p:nvPr/>
        </p:nvSpPr>
        <p:spPr>
          <a:xfrm>
            <a:off x="6528048" y="2420888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2026/7 </a:t>
            </a:r>
          </a:p>
          <a:p>
            <a:r>
              <a:rPr lang="en-US" b="1" dirty="0">
                <a:solidFill>
                  <a:srgbClr val="7030A0"/>
                </a:solidFill>
                <a:latin typeface="Calibri"/>
              </a:rPr>
              <a:t>ESPPU</a:t>
            </a:r>
            <a:endParaRPr lang="en-GB" b="1" dirty="0">
              <a:solidFill>
                <a:srgbClr val="7030A0"/>
              </a:solidFill>
              <a:latin typeface="Calibri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D5716F5-1AA7-4CEA-91DE-FC081CAEBDFB}"/>
              </a:ext>
            </a:extLst>
          </p:cNvPr>
          <p:cNvCxnSpPr>
            <a:cxnSpLocks/>
          </p:cNvCxnSpPr>
          <p:nvPr/>
        </p:nvCxnSpPr>
        <p:spPr>
          <a:xfrm>
            <a:off x="7464152" y="2924944"/>
            <a:ext cx="652916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A612581-B3BF-4192-B802-38EA46299CB1}"/>
              </a:ext>
            </a:extLst>
          </p:cNvPr>
          <p:cNvSpPr txBox="1"/>
          <p:nvPr/>
        </p:nvSpPr>
        <p:spPr>
          <a:xfrm>
            <a:off x="7248128" y="1052736"/>
            <a:ext cx="1379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&gt;2030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start tunnel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construction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4E879D6-3C45-469D-B4E9-2E69395AFF12}"/>
              </a:ext>
            </a:extLst>
          </p:cNvPr>
          <p:cNvCxnSpPr>
            <a:cxnSpLocks/>
          </p:cNvCxnSpPr>
          <p:nvPr/>
        </p:nvCxnSpPr>
        <p:spPr>
          <a:xfrm>
            <a:off x="7836407" y="1956668"/>
            <a:ext cx="320279" cy="549367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584A69C-9B18-473B-9D07-AD402A208955}"/>
              </a:ext>
            </a:extLst>
          </p:cNvPr>
          <p:cNvCxnSpPr>
            <a:cxnSpLocks/>
          </p:cNvCxnSpPr>
          <p:nvPr/>
        </p:nvCxnSpPr>
        <p:spPr>
          <a:xfrm>
            <a:off x="9116866" y="1890963"/>
            <a:ext cx="0" cy="680774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192FFFD-41A5-41C3-A884-A46A7872E222}"/>
              </a:ext>
            </a:extLst>
          </p:cNvPr>
          <p:cNvSpPr txBox="1"/>
          <p:nvPr/>
        </p:nvSpPr>
        <p:spPr>
          <a:xfrm>
            <a:off x="8844145" y="1052736"/>
            <a:ext cx="1251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&gt;2036 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machine</a:t>
            </a:r>
          </a:p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installation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AE7396-814F-43EB-A355-AFEDFC9279DC}"/>
              </a:ext>
            </a:extLst>
          </p:cNvPr>
          <p:cNvSpPr txBox="1"/>
          <p:nvPr/>
        </p:nvSpPr>
        <p:spPr>
          <a:xfrm>
            <a:off x="4734225" y="5013329"/>
            <a:ext cx="91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/>
              </a:rPr>
              <a:t>today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8F4922A-126F-4F04-B090-C9AA3421769F}"/>
              </a:ext>
            </a:extLst>
          </p:cNvPr>
          <p:cNvCxnSpPr>
            <a:cxnSpLocks/>
          </p:cNvCxnSpPr>
          <p:nvPr/>
        </p:nvCxnSpPr>
        <p:spPr>
          <a:xfrm>
            <a:off x="7596196" y="2413120"/>
            <a:ext cx="528036" cy="368014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5B73202-9897-41D4-B215-381641F6AEE6}"/>
              </a:ext>
            </a:extLst>
          </p:cNvPr>
          <p:cNvSpPr txBox="1"/>
          <p:nvPr/>
        </p:nvSpPr>
        <p:spPr>
          <a:xfrm>
            <a:off x="6074754" y="2086277"/>
            <a:ext cx="1543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/>
              </a:rPr>
              <a:t>2028 approval</a:t>
            </a:r>
            <a:endParaRPr lang="en-GB" b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679E0A-2E89-48E2-93F8-7C7B52567101}"/>
              </a:ext>
            </a:extLst>
          </p:cNvPr>
          <p:cNvSpPr txBox="1"/>
          <p:nvPr/>
        </p:nvSpPr>
        <p:spPr>
          <a:xfrm>
            <a:off x="8324779" y="2411597"/>
            <a:ext cx="2080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504D"/>
                </a:solidFill>
                <a:latin typeface="Calibri"/>
              </a:rPr>
              <a:t>&gt;2030 - 37 </a:t>
            </a:r>
          </a:p>
          <a:p>
            <a:r>
              <a:rPr lang="en-US" b="1" dirty="0">
                <a:solidFill>
                  <a:srgbClr val="C0504D"/>
                </a:solidFill>
                <a:latin typeface="Calibri"/>
              </a:rPr>
              <a:t>element production</a:t>
            </a:r>
            <a:endParaRPr lang="en-GB" b="1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D077E3-77AA-4A45-8C8D-C07DB3CA7C31}"/>
              </a:ext>
            </a:extLst>
          </p:cNvPr>
          <p:cNvSpPr txBox="1"/>
          <p:nvPr/>
        </p:nvSpPr>
        <p:spPr>
          <a:xfrm>
            <a:off x="8334314" y="2987661"/>
            <a:ext cx="1712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504D"/>
                </a:solidFill>
                <a:latin typeface="Calibri"/>
              </a:rPr>
              <a:t>&gt;2026 - 30 full </a:t>
            </a:r>
          </a:p>
          <a:p>
            <a:r>
              <a:rPr lang="en-US" b="1" dirty="0">
                <a:solidFill>
                  <a:srgbClr val="C0504D"/>
                </a:solidFill>
                <a:latin typeface="Calibri"/>
              </a:rPr>
              <a:t>technical design</a:t>
            </a:r>
            <a:endParaRPr lang="en-GB" b="1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FCDA6F8-3807-40BE-BC1D-907027DC8F61}"/>
              </a:ext>
            </a:extLst>
          </p:cNvPr>
          <p:cNvSpPr txBox="1"/>
          <p:nvPr/>
        </p:nvSpPr>
        <p:spPr>
          <a:xfrm>
            <a:off x="7945553" y="3603032"/>
            <a:ext cx="2469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Calibri"/>
              </a:rPr>
              <a:t>         2025/26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/>
              </a:rPr>
              <a:t>Financing model</a:t>
            </a:r>
          </a:p>
          <a:p>
            <a:r>
              <a:rPr lang="en-US" sz="2000" b="1" dirty="0">
                <a:solidFill>
                  <a:srgbClr val="00B050"/>
                </a:solidFill>
                <a:latin typeface="Calibri"/>
              </a:rPr>
              <a:t>Operation concept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2E8FE2-3EAF-4617-B1D4-6BBC605DC458}"/>
              </a:ext>
            </a:extLst>
          </p:cNvPr>
          <p:cNvSpPr txBox="1"/>
          <p:nvPr/>
        </p:nvSpPr>
        <p:spPr>
          <a:xfrm>
            <a:off x="5961143" y="4964975"/>
            <a:ext cx="3087185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libri"/>
              </a:rPr>
              <a:t>2020 2025</a:t>
            </a:r>
          </a:p>
          <a:p>
            <a:pPr algn="ctr"/>
            <a:r>
              <a:rPr lang="en-US" sz="2400" b="1" dirty="0">
                <a:latin typeface="Calibri"/>
              </a:rPr>
              <a:t>FCC Feasibility Study</a:t>
            </a:r>
          </a:p>
          <a:p>
            <a:pPr algn="ctr"/>
            <a:r>
              <a:rPr lang="en-US" sz="2400" b="1" dirty="0">
                <a:latin typeface="Calibri"/>
              </a:rPr>
              <a:t>FCCIS H2020 DS </a:t>
            </a:r>
          </a:p>
        </p:txBody>
      </p:sp>
    </p:spTree>
    <p:extLst>
      <p:ext uri="{BB962C8B-B14F-4D97-AF65-F5344CB8AC3E}">
        <p14:creationId xmlns:p14="http://schemas.microsoft.com/office/powerpoint/2010/main" val="65892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sz="3600" kern="0" dirty="0">
                <a:latin typeface="Arial"/>
              </a:rPr>
              <a:t>CE preparatory activities 2020 - 2030</a:t>
            </a:r>
            <a:endParaRPr lang="en-GB" sz="3800" kern="0" dirty="0">
              <a:latin typeface="Arial"/>
            </a:endParaRPr>
          </a:p>
        </p:txBody>
      </p:sp>
      <p:pic>
        <p:nvPicPr>
          <p:cNvPr id="5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BC31B16-938C-46EA-9B78-323823D3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Content Placeholder 4">
            <a:extLst>
              <a:ext uri="{FF2B5EF4-FFF2-40B4-BE49-F238E27FC236}">
                <a16:creationId xmlns:a16="http://schemas.microsoft.com/office/drawing/2014/main" id="{B95D7C12-1FAD-4A8A-9FC2-7C0CB50D21C0}"/>
              </a:ext>
            </a:extLst>
          </p:cNvPr>
          <p:cNvSpPr txBox="1">
            <a:spLocks/>
          </p:cNvSpPr>
          <p:nvPr/>
        </p:nvSpPr>
        <p:spPr>
          <a:xfrm>
            <a:off x="335360" y="4653136"/>
            <a:ext cx="11593288" cy="122274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GB" b="1" dirty="0">
                <a:solidFill>
                  <a:prstClr val="black"/>
                </a:solidFill>
                <a:latin typeface="Calibri"/>
              </a:rPr>
              <a:t>Technical schedule of main processes leading to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start of construction begin 2030ies</a:t>
            </a:r>
            <a:endParaRPr lang="en-GB" b="1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FF0000"/>
                </a:solidFill>
                <a:latin typeface="Calibri"/>
              </a:rPr>
              <a:t>For proof of principle feasibility: High risk area site investigations, 2022 – 2024</a:t>
            </a: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0000FF"/>
                </a:solidFill>
                <a:latin typeface="Calibri"/>
              </a:rPr>
              <a:t>Followed by update of civil engineering conceptual design and CE cost estimate 2025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9AEFE277-68AC-40E7-9ED4-A6461547E3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537" b="40343"/>
          <a:stretch/>
        </p:blipFill>
        <p:spPr>
          <a:xfrm>
            <a:off x="47328" y="1268759"/>
            <a:ext cx="11953328" cy="32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40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FCC-</a:t>
            </a:r>
            <a:r>
              <a:rPr lang="en-US" sz="2800" b="1" dirty="0" err="1">
                <a:solidFill>
                  <a:srgbClr val="003399"/>
                </a:solidFill>
                <a:latin typeface="Calibri"/>
              </a:rPr>
              <a:t>ee</a:t>
            </a:r>
            <a:r>
              <a:rPr lang="en-US" sz="2800" b="1" dirty="0">
                <a:solidFill>
                  <a:srgbClr val="003399"/>
                </a:solidFill>
                <a:latin typeface="Calibri"/>
              </a:rPr>
              <a:t> complete arc half-cell mock up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including girder, vacuum system with antechamber + pumps, dipole, quadrupole + sext. magnets, BPMs, cooling + alignment systems, technical infrastructure interfaces.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key beam diagnostics elements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bunch-by-bunch turn-by-turn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longitudinal charge density profiles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based on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electro-optical spectral decoding (beam tests at KIT/KARA) ;                        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ultra-low emittance measurement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(X-ray 	interferometer tests at 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SuperKEKB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, ALBA) ;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beam-loss monitors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IJCLab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/KEK?) ;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beamstrahlung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 monitor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(KEK);	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polarimeter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; 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luminometer 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50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ABC31B16-938C-46EA-9B78-323823D3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8" y="5139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98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78643</TotalTime>
  <Words>2781</Words>
  <Application>Microsoft Office PowerPoint</Application>
  <PresentationFormat>Widescreen</PresentationFormat>
  <Paragraphs>546</Paragraphs>
  <Slides>28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Arial</vt:lpstr>
      <vt:lpstr>Arial Narrow</vt:lpstr>
      <vt:lpstr>Calibri</vt:lpstr>
      <vt:lpstr>Calibri Light</vt:lpstr>
      <vt:lpstr>Cambria Math</vt:lpstr>
      <vt:lpstr>Symbol</vt:lpstr>
      <vt:lpstr>Tahoma</vt:lpstr>
      <vt:lpstr>Wingdings</vt:lpstr>
      <vt:lpstr>2_Office Theme</vt:lpstr>
      <vt:lpstr>2_FC5643-CERN3027 - Scale of contributions</vt:lpstr>
      <vt:lpstr>FC5643-CERN3027 - Scale of contributions</vt:lpstr>
      <vt:lpstr>3_FC5643-CERN3027 - Scale of contributions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1819</cp:revision>
  <cp:lastPrinted>2020-05-02T13:25:48Z</cp:lastPrinted>
  <dcterms:created xsi:type="dcterms:W3CDTF">2012-06-07T06:34:51Z</dcterms:created>
  <dcterms:modified xsi:type="dcterms:W3CDTF">2020-11-19T15:01:46Z</dcterms:modified>
</cp:coreProperties>
</file>