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6" r:id="rId6"/>
    <p:sldId id="261" r:id="rId7"/>
    <p:sldId id="267" r:id="rId8"/>
    <p:sldId id="268" r:id="rId9"/>
    <p:sldId id="259" r:id="rId10"/>
    <p:sldId id="260" r:id="rId11"/>
    <p:sldId id="269" r:id="rId12"/>
    <p:sldId id="263" r:id="rId13"/>
    <p:sldId id="274" r:id="rId14"/>
    <p:sldId id="273" r:id="rId15"/>
    <p:sldId id="275" r:id="rId16"/>
    <p:sldId id="276" r:id="rId17"/>
    <p:sldId id="264" r:id="rId18"/>
    <p:sldId id="265" r:id="rId19"/>
    <p:sldId id="270" r:id="rId20"/>
    <p:sldId id="271" r:id="rId21"/>
    <p:sldId id="272" r:id="rId22"/>
    <p:sldId id="278" r:id="rId23"/>
    <p:sldId id="27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100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68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525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747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1183A-69A4-4D16-9471-F502F4CD7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BF1C5-7283-4AD7-B820-4103DB46D0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52303-D00E-4E20-990C-90365FE78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67602-D85B-4DC2-8D12-7B956A82D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6A8DE-EADA-4CA9-9C53-1AE4501BF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09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30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05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17258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062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649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830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86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64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C57C-74E4-417D-8D8E-C54D20E1B45F}" type="datetimeFigureOut">
              <a:rPr lang="en-GB" smtClean="0"/>
              <a:t>03/11/2020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2409-8A80-438E-8B7D-6CDD03ED4FF4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87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7101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849999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7101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20297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indico.cern.ch/event/920297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9999/" TargetMode="External"/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920297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9999/" TargetMode="External"/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920297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847101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847101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3EE9-D820-4131-A5B0-70D6BDFE5D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Experience with FCC-</a:t>
            </a:r>
            <a:r>
              <a:rPr lang="en-US" dirty="0" err="1"/>
              <a:t>ee</a:t>
            </a:r>
            <a:r>
              <a:rPr lang="en-US" dirty="0"/>
              <a:t> Lattice in MAD-NG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1F5B1D-7721-4D2D-9FC4-E82B6CFDAE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Leon van Riesen-Haupt, Laurent Deniau</a:t>
            </a:r>
          </a:p>
        </p:txBody>
      </p:sp>
    </p:spTree>
    <p:extLst>
      <p:ext uri="{BB962C8B-B14F-4D97-AF65-F5344CB8AC3E}">
        <p14:creationId xmlns:p14="http://schemas.microsoft.com/office/powerpoint/2010/main" val="815850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7BFD-4518-4297-9956-13B0B93FF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Vertical Momentum Detuning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54F8437B-DAAD-4A3B-939E-CFA2936CCA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140" y="1021857"/>
            <a:ext cx="6525491" cy="4894118"/>
          </a:xfrm>
        </p:spPr>
      </p:pic>
    </p:spTree>
    <p:extLst>
      <p:ext uri="{BB962C8B-B14F-4D97-AF65-F5344CB8AC3E}">
        <p14:creationId xmlns:p14="http://schemas.microsoft.com/office/powerpoint/2010/main" val="1392722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19CE4-0489-4931-A057-F8DB18772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/>
              <a:t>Comparison MADX-SAD (Different Lattice)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109B6346-D35B-41CB-8FB1-4F8FF20277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089" y="1584800"/>
            <a:ext cx="5395428" cy="368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A8A640-33FA-4D97-9516-F9EB49A202E5}"/>
              </a:ext>
            </a:extLst>
          </p:cNvPr>
          <p:cNvSpPr txBox="1"/>
          <p:nvPr/>
        </p:nvSpPr>
        <p:spPr>
          <a:xfrm>
            <a:off x="308945" y="5273200"/>
            <a:ext cx="11570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linkClick r:id="rId3"/>
              </a:rPr>
              <a:t>Comparison of SAD and MAD-X for FCC-</a:t>
            </a:r>
            <a:r>
              <a:rPr lang="en-US" sz="2400" dirty="0" err="1">
                <a:hlinkClick r:id="rId3"/>
              </a:rPr>
              <a:t>ee</a:t>
            </a:r>
            <a:r>
              <a:rPr lang="en-US" sz="2400" dirty="0">
                <a:hlinkClick r:id="rId3"/>
              </a:rPr>
              <a:t> studies</a:t>
            </a:r>
            <a:r>
              <a:rPr lang="en-US" sz="2400" dirty="0"/>
              <a:t> 11/09/2019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44063B-41D3-45D3-B944-14C069F15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061" y="1584800"/>
            <a:ext cx="5389331" cy="36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26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90E6-2A05-4183-92DF-AEFB6B82E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Momentum Detuning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EBEF9-D9F0-41B9-A2D2-7007CF9B0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35729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Very Good agreement with PTC</a:t>
            </a:r>
          </a:p>
          <a:p>
            <a:pPr lvl="1"/>
            <a:r>
              <a:rPr lang="en-GB" dirty="0"/>
              <a:t>Somewhat expected</a:t>
            </a:r>
          </a:p>
          <a:p>
            <a:r>
              <a:rPr lang="en-GB" dirty="0"/>
              <a:t>Good Agreement with MADX</a:t>
            </a:r>
          </a:p>
          <a:p>
            <a:r>
              <a:rPr lang="en-GB" dirty="0"/>
              <a:t>Previously demonstrated MADX, PTC and SAD have good agreement</a:t>
            </a:r>
          </a:p>
          <a:p>
            <a:r>
              <a:rPr lang="en-GB" dirty="0"/>
              <a:t>Time taken for Twiss at 23 momenta (on </a:t>
            </a:r>
            <a:r>
              <a:rPr lang="en-GB" dirty="0" err="1"/>
              <a:t>lxplus</a:t>
            </a:r>
            <a:r>
              <a:rPr lang="en-GB" dirty="0"/>
              <a:t>):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F1E034C-EB20-4477-8C32-3E30C33DE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639205"/>
              </p:ext>
            </p:extLst>
          </p:nvPr>
        </p:nvGraphicFramePr>
        <p:xfrm>
          <a:off x="2322946" y="5071972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9798564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6387336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7953231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91112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MADX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MAD-NG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749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Time Taken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49.309s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22m39.948s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2m2.321s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18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867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7CCE5-A065-4C5F-ACEE-7BF729390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Amplitude Detuning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736FC-1565-4C75-B7F5-CD80753DE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Computed from tracking</a:t>
            </a:r>
          </a:p>
          <a:p>
            <a:r>
              <a:rPr lang="en-GB" dirty="0"/>
              <a:t>Requires to track various particles over 1000 turns</a:t>
            </a:r>
          </a:p>
          <a:p>
            <a:r>
              <a:rPr lang="en-GB" dirty="0"/>
              <a:t>Significantly slower in MAD-NG than in MADX PTC</a:t>
            </a:r>
          </a:p>
          <a:p>
            <a:pPr lvl="1"/>
            <a:r>
              <a:rPr lang="en-GB" dirty="0"/>
              <a:t>Tracking one particle for 1000 turns takes:</a:t>
            </a:r>
          </a:p>
          <a:p>
            <a:pPr lvl="2"/>
            <a:r>
              <a:rPr lang="en-GB" dirty="0"/>
              <a:t>53.085s in MADX PTC</a:t>
            </a:r>
          </a:p>
          <a:p>
            <a:pPr lvl="2"/>
            <a:r>
              <a:rPr lang="en-GB" dirty="0"/>
              <a:t>24m31.792s in MAD-NG</a:t>
            </a:r>
          </a:p>
          <a:p>
            <a:pPr lvl="1"/>
            <a:r>
              <a:rPr lang="en-GB" dirty="0"/>
              <a:t>Did not manage to track equal number of particles for horizontal detuning in MAD-NG</a:t>
            </a:r>
          </a:p>
        </p:txBody>
      </p:sp>
    </p:spTree>
    <p:extLst>
      <p:ext uri="{BB962C8B-B14F-4D97-AF65-F5344CB8AC3E}">
        <p14:creationId xmlns:p14="http://schemas.microsoft.com/office/powerpoint/2010/main" val="785803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11E71-B1DF-4B09-B5AC-692483EF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Amplitude Detuning Y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BFA2C8B0-0BAA-4D50-8D25-7E77E60C0D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32"/>
          <a:stretch/>
        </p:blipFill>
        <p:spPr>
          <a:xfrm>
            <a:off x="5937" y="1580915"/>
            <a:ext cx="6012873" cy="4350384"/>
          </a:xfrm>
        </p:spPr>
      </p:pic>
      <p:pic>
        <p:nvPicPr>
          <p:cNvPr id="6" name="Content Placeholder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93FC8332-7929-41DE-A2BA-094582E1B766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0" r="8900" b="2661"/>
          <a:stretch/>
        </p:blipFill>
        <p:spPr>
          <a:xfrm>
            <a:off x="6462911" y="1540875"/>
            <a:ext cx="5726368" cy="435038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B524686-6E42-4CE4-93A8-4DF7CDB3312B}"/>
              </a:ext>
            </a:extLst>
          </p:cNvPr>
          <p:cNvSpPr/>
          <p:nvPr/>
        </p:nvSpPr>
        <p:spPr>
          <a:xfrm>
            <a:off x="7143008" y="1542331"/>
            <a:ext cx="1110343" cy="2794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8B9A7B-B3CC-4A51-A66E-A3CACA452739}"/>
              </a:ext>
            </a:extLst>
          </p:cNvPr>
          <p:cNvSpPr txBox="1"/>
          <p:nvPr/>
        </p:nvSpPr>
        <p:spPr>
          <a:xfrm>
            <a:off x="6562599" y="1186326"/>
            <a:ext cx="51810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Comparison of SAD and MAD-X for FCC-</a:t>
            </a:r>
            <a:r>
              <a:rPr lang="en-US" sz="1400" dirty="0" err="1">
                <a:hlinkClick r:id="rId4"/>
              </a:rPr>
              <a:t>ee</a:t>
            </a:r>
            <a:r>
              <a:rPr lang="en-US" sz="1400" dirty="0">
                <a:hlinkClick r:id="rId4"/>
              </a:rPr>
              <a:t> studies</a:t>
            </a:r>
            <a:r>
              <a:rPr lang="en-US" sz="1400" dirty="0"/>
              <a:t> 06/11/2019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4695B5-38A6-4415-9052-0B7356410AFE}"/>
              </a:ext>
            </a:extLst>
          </p:cNvPr>
          <p:cNvSpPr txBox="1"/>
          <p:nvPr/>
        </p:nvSpPr>
        <p:spPr>
          <a:xfrm>
            <a:off x="774547" y="1229096"/>
            <a:ext cx="373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MAD-NG</a:t>
            </a:r>
          </a:p>
        </p:txBody>
      </p:sp>
    </p:spTree>
    <p:extLst>
      <p:ext uri="{BB962C8B-B14F-4D97-AF65-F5344CB8AC3E}">
        <p14:creationId xmlns:p14="http://schemas.microsoft.com/office/powerpoint/2010/main" val="2270365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DC05D-A98F-4689-8981-2AF51E420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Amplitude Detuning X</a:t>
            </a: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F5EE551A-4EC5-46F0-BCC8-3D1FB88343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0" r="4903" b="1227"/>
          <a:stretch/>
        </p:blipFill>
        <p:spPr>
          <a:xfrm>
            <a:off x="6354501" y="1536657"/>
            <a:ext cx="5797137" cy="4270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A3E8EB-DF5F-448C-9B92-63364EA985C5}"/>
              </a:ext>
            </a:extLst>
          </p:cNvPr>
          <p:cNvSpPr txBox="1"/>
          <p:nvPr/>
        </p:nvSpPr>
        <p:spPr>
          <a:xfrm>
            <a:off x="774547" y="1229096"/>
            <a:ext cx="373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MAD-NG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0D7CD3-3A17-415F-8C75-3DC937557F39}"/>
              </a:ext>
            </a:extLst>
          </p:cNvPr>
          <p:cNvSpPr txBox="1"/>
          <p:nvPr/>
        </p:nvSpPr>
        <p:spPr>
          <a:xfrm>
            <a:off x="6634743" y="1206720"/>
            <a:ext cx="60950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Comparison of SAD and MAD-X for FCC-</a:t>
            </a:r>
            <a:r>
              <a:rPr lang="en-US" sz="1400" dirty="0" err="1">
                <a:hlinkClick r:id="rId3"/>
              </a:rPr>
              <a:t>ee</a:t>
            </a:r>
            <a:r>
              <a:rPr lang="en-US" sz="1400" dirty="0">
                <a:hlinkClick r:id="rId3"/>
              </a:rPr>
              <a:t> studies</a:t>
            </a:r>
            <a:r>
              <a:rPr lang="en-US" sz="1400" dirty="0"/>
              <a:t> 11/09/2019</a:t>
            </a:r>
          </a:p>
        </p:txBody>
      </p:sp>
      <p:pic>
        <p:nvPicPr>
          <p:cNvPr id="27" name="Content Placeholder 26" descr="Chart, line chart&#10;&#10;Description automatically generated">
            <a:extLst>
              <a:ext uri="{FF2B5EF4-FFF2-40B4-BE49-F238E27FC236}">
                <a16:creationId xmlns:a16="http://schemas.microsoft.com/office/drawing/2014/main" id="{433C4102-258A-49F9-A12C-A2CB7E9746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2" y="1576110"/>
            <a:ext cx="5797137" cy="4347853"/>
          </a:xfrm>
        </p:spPr>
      </p:pic>
    </p:spTree>
    <p:extLst>
      <p:ext uri="{BB962C8B-B14F-4D97-AF65-F5344CB8AC3E}">
        <p14:creationId xmlns:p14="http://schemas.microsoft.com/office/powerpoint/2010/main" val="2740617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C9FD0-5DC0-47A5-B62B-B219C20B2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Amplitude Detuning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37CBC-489B-4F73-9627-CA06439E84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Tracking in MAD-NG significantly slower than in MADX PTC</a:t>
            </a:r>
          </a:p>
          <a:p>
            <a:r>
              <a:rPr lang="en-GB" dirty="0"/>
              <a:t>Detuning seems a lot larger than what is seen in MADX and SAD tracking</a:t>
            </a:r>
          </a:p>
        </p:txBody>
      </p:sp>
    </p:spTree>
    <p:extLst>
      <p:ext uri="{BB962C8B-B14F-4D97-AF65-F5344CB8AC3E}">
        <p14:creationId xmlns:p14="http://schemas.microsoft.com/office/powerpoint/2010/main" val="3718878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DEFB6-4BF9-4BFF-A511-D2C86AFD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Radiation Integrals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CF1961FC-4BC7-4968-B66F-24AAC7E437B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19864904"/>
                  </p:ext>
                </p:extLst>
              </p:nvPr>
            </p:nvGraphicFramePr>
            <p:xfrm>
              <a:off x="609600" y="1325563"/>
              <a:ext cx="1097280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5761">
                      <a:extLst>
                        <a:ext uri="{9D8B030D-6E8A-4147-A177-3AD203B41FA5}">
                          <a16:colId xmlns:a16="http://schemas.microsoft.com/office/drawing/2014/main" val="2918352935"/>
                        </a:ext>
                      </a:extLst>
                    </a:gridCol>
                    <a:gridCol w="2476005">
                      <a:extLst>
                        <a:ext uri="{9D8B030D-6E8A-4147-A177-3AD203B41FA5}">
                          <a16:colId xmlns:a16="http://schemas.microsoft.com/office/drawing/2014/main" val="3903370405"/>
                        </a:ext>
                      </a:extLst>
                    </a:gridCol>
                    <a:gridCol w="2719450">
                      <a:extLst>
                        <a:ext uri="{9D8B030D-6E8A-4147-A177-3AD203B41FA5}">
                          <a16:colId xmlns:a16="http://schemas.microsoft.com/office/drawing/2014/main" val="3927603126"/>
                        </a:ext>
                      </a:extLst>
                    </a:gridCol>
                    <a:gridCol w="2417024">
                      <a:extLst>
                        <a:ext uri="{9D8B030D-6E8A-4147-A177-3AD203B41FA5}">
                          <a16:colId xmlns:a16="http://schemas.microsoft.com/office/drawing/2014/main" val="2035556164"/>
                        </a:ext>
                      </a:extLst>
                    </a:gridCol>
                    <a:gridCol w="2194560">
                      <a:extLst>
                        <a:ext uri="{9D8B030D-6E8A-4147-A177-3AD203B41FA5}">
                          <a16:colId xmlns:a16="http://schemas.microsoft.com/office/drawing/2014/main" val="16976642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Integral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MADX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Python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MADNG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1492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0.7100081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0.70971549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0.7100081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0.5669974051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3390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5.8860840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5.86318537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5.8860828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b="0" dirty="0" smtClean="0"/>
                                  <m:t>5.8860839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27946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5.4659304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5.44812934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5.4659284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dirty="0" smtClean="0"/>
                                  <m:t>5.4659304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80324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-2.2581086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6.12737765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−9</m:t>
                                  </m:r>
                                </m:sup>
                              </m:sSup>
                            </m:oMath>
                          </a14:m>
                          <a:endParaRPr lang="en-GB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-2.2581082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dirty="0" smtClean="0"/>
                                  <m:t>-2.2581114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69172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1.7514444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1.73428611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1.7535621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GB" dirty="0" smtClean="0"/>
                                  <m:t>1.1298345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415785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CF1961FC-4BC7-4968-B66F-24AAC7E437B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19864904"/>
                  </p:ext>
                </p:extLst>
              </p:nvPr>
            </p:nvGraphicFramePr>
            <p:xfrm>
              <a:off x="609600" y="1325563"/>
              <a:ext cx="1097280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5761">
                      <a:extLst>
                        <a:ext uri="{9D8B030D-6E8A-4147-A177-3AD203B41FA5}">
                          <a16:colId xmlns:a16="http://schemas.microsoft.com/office/drawing/2014/main" val="2918352935"/>
                        </a:ext>
                      </a:extLst>
                    </a:gridCol>
                    <a:gridCol w="2476005">
                      <a:extLst>
                        <a:ext uri="{9D8B030D-6E8A-4147-A177-3AD203B41FA5}">
                          <a16:colId xmlns:a16="http://schemas.microsoft.com/office/drawing/2014/main" val="3903370405"/>
                        </a:ext>
                      </a:extLst>
                    </a:gridCol>
                    <a:gridCol w="2719450">
                      <a:extLst>
                        <a:ext uri="{9D8B030D-6E8A-4147-A177-3AD203B41FA5}">
                          <a16:colId xmlns:a16="http://schemas.microsoft.com/office/drawing/2014/main" val="3927603126"/>
                        </a:ext>
                      </a:extLst>
                    </a:gridCol>
                    <a:gridCol w="2417024">
                      <a:extLst>
                        <a:ext uri="{9D8B030D-6E8A-4147-A177-3AD203B41FA5}">
                          <a16:colId xmlns:a16="http://schemas.microsoft.com/office/drawing/2014/main" val="2035556164"/>
                        </a:ext>
                      </a:extLst>
                    </a:gridCol>
                    <a:gridCol w="2194560">
                      <a:extLst>
                        <a:ext uri="{9D8B030D-6E8A-4147-A177-3AD203B41FA5}">
                          <a16:colId xmlns:a16="http://schemas.microsoft.com/office/drawing/2014/main" val="16976642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Integral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MADX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Python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SAD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MADNG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1492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0.7100081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0.70971549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0.7100081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0.5669974051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3390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37" t="-208197" r="-297537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34004" t="-208197" r="-170246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4141" t="-208197" r="-9217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556" t="-208197" r="-1389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27946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37" t="-308197" r="-297537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34004" t="-308197" r="-170246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4141" t="-308197" r="-9217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556" t="-308197" r="-1389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80324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37" t="-408197" r="-297537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34004" t="-408197" r="-170246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4141" t="-408197" r="-9217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556" t="-408197" r="-1389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9172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37" t="-508197" r="-297537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34004" t="-508197" r="-170246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4141" t="-508197" r="-9217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556" t="-508197" r="-1389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15785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1C5B98E-BEFD-48DD-BA42-5D9ED936FDEE}"/>
              </a:ext>
            </a:extLst>
          </p:cNvPr>
          <p:cNvSpPr txBox="1"/>
          <p:nvPr/>
        </p:nvSpPr>
        <p:spPr>
          <a:xfrm>
            <a:off x="553686" y="5254232"/>
            <a:ext cx="89050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hlinkClick r:id="rId3"/>
              </a:rPr>
              <a:t>Radiation Integrals in MADX</a:t>
            </a:r>
            <a:r>
              <a:rPr lang="en-GB" sz="2800" dirty="0"/>
              <a:t> 20/05/2020</a:t>
            </a:r>
          </a:p>
        </p:txBody>
      </p:sp>
    </p:spTree>
    <p:extLst>
      <p:ext uri="{BB962C8B-B14F-4D97-AF65-F5344CB8AC3E}">
        <p14:creationId xmlns:p14="http://schemas.microsoft.com/office/powerpoint/2010/main" val="2350287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9FBA3-84CF-476C-9062-A29C9FDC1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Variation of Radiation Integrals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C4AF8619-07AC-462F-B4C0-0CA3EA017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66" y="1056538"/>
            <a:ext cx="3898389" cy="2923792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574E7F41-14EA-441B-925F-7015A65A8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65" y="3934208"/>
            <a:ext cx="3898389" cy="2923792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DD47979-7820-4CDA-9B24-AF76C872F7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224" y="1056539"/>
            <a:ext cx="3898389" cy="2923792"/>
          </a:xfrm>
          <a:prstGeom prst="rect">
            <a:avLst/>
          </a:prstGeom>
        </p:spPr>
      </p:pic>
      <p:pic>
        <p:nvPicPr>
          <p:cNvPr id="11" name="Picture 10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7FFE760F-2512-4F24-9798-F1E1C91EE4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279" y="3934207"/>
            <a:ext cx="3898390" cy="292379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A9C5BC3-5316-4962-B553-D52F0D2F5DBB}"/>
              </a:ext>
            </a:extLst>
          </p:cNvPr>
          <p:cNvSpPr/>
          <p:nvPr/>
        </p:nvSpPr>
        <p:spPr>
          <a:xfrm>
            <a:off x="6703621" y="1056538"/>
            <a:ext cx="1110343" cy="2794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512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C2CC1-C262-4252-947B-C12296C6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>
                <a:hlinkClick r:id="rId2"/>
              </a:rPr>
              <a:t>Radiation Integrals in MADX</a:t>
            </a:r>
            <a:r>
              <a:rPr lang="en-GB" sz="4000" dirty="0"/>
              <a:t> 20/05/2020</a:t>
            </a:r>
            <a:br>
              <a:rPr lang="en-GB" sz="4000" dirty="0"/>
            </a:br>
            <a:endParaRPr lang="en-GB" sz="4000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113B5D34-95B4-4C67-882A-415A2D0B3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63" y="1044431"/>
            <a:ext cx="3808819" cy="2856614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4776514D-1D45-471C-8B62-54A12701D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164" y="3901045"/>
            <a:ext cx="3808820" cy="2856615"/>
          </a:xfrm>
          <a:prstGeom prst="rect">
            <a:avLst/>
          </a:prstGeom>
        </p:spPr>
      </p:pic>
      <p:pic>
        <p:nvPicPr>
          <p:cNvPr id="9" name="Picture 8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DD82F00B-8E67-412A-BE42-4C45DE570A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875" y="3853541"/>
            <a:ext cx="3808820" cy="2856615"/>
          </a:xfrm>
          <a:prstGeom prst="rect">
            <a:avLst/>
          </a:prstGeom>
        </p:spPr>
      </p:pic>
      <p:pic>
        <p:nvPicPr>
          <p:cNvPr id="10" name="Content Placeholder 9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5138909-262F-4958-BDF4-D8EFCFCA13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120" y="1067610"/>
            <a:ext cx="3714575" cy="2785931"/>
          </a:xfrm>
        </p:spPr>
      </p:pic>
    </p:spTree>
    <p:extLst>
      <p:ext uri="{BB962C8B-B14F-4D97-AF65-F5344CB8AC3E}">
        <p14:creationId xmlns:p14="http://schemas.microsoft.com/office/powerpoint/2010/main" val="1548755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E0A16-F56D-439E-BB48-D5030159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400" dirty="0"/>
              <a:t>Previous MADX-SAD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6F07E-55C7-402A-8184-5544FE912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Comparison of SAD and MAD-X for FCC-</a:t>
            </a:r>
            <a:r>
              <a:rPr lang="en-US" dirty="0" err="1">
                <a:hlinkClick r:id="rId2"/>
              </a:rPr>
              <a:t>ee</a:t>
            </a:r>
            <a:r>
              <a:rPr lang="en-US" dirty="0">
                <a:hlinkClick r:id="rId2"/>
              </a:rPr>
              <a:t> studies</a:t>
            </a:r>
            <a:r>
              <a:rPr lang="en-US" dirty="0"/>
              <a:t> 11/09/2019</a:t>
            </a:r>
          </a:p>
          <a:p>
            <a:pPr lvl="1"/>
            <a:r>
              <a:rPr lang="en-US" dirty="0"/>
              <a:t>Linear Optics</a:t>
            </a:r>
          </a:p>
          <a:p>
            <a:pPr lvl="1"/>
            <a:r>
              <a:rPr lang="en-US" dirty="0"/>
              <a:t>Momentum Detuning</a:t>
            </a:r>
          </a:p>
          <a:p>
            <a:pPr lvl="1"/>
            <a:r>
              <a:rPr lang="en-US" dirty="0"/>
              <a:t>Amplitude Detuning (Tracking)</a:t>
            </a:r>
            <a:endParaRPr lang="en-GB" dirty="0"/>
          </a:p>
          <a:p>
            <a:r>
              <a:rPr lang="en-US" dirty="0">
                <a:hlinkClick r:id="rId3"/>
              </a:rPr>
              <a:t>Comparison of SAD and MAD-X for FCC-</a:t>
            </a:r>
            <a:r>
              <a:rPr lang="en-US" dirty="0" err="1">
                <a:hlinkClick r:id="rId3"/>
              </a:rPr>
              <a:t>ee</a:t>
            </a:r>
            <a:r>
              <a:rPr lang="en-US" dirty="0">
                <a:hlinkClick r:id="rId3"/>
              </a:rPr>
              <a:t> studies</a:t>
            </a:r>
            <a:r>
              <a:rPr lang="en-US" dirty="0"/>
              <a:t> 06/11/2019</a:t>
            </a:r>
          </a:p>
          <a:p>
            <a:pPr lvl="1"/>
            <a:r>
              <a:rPr lang="en-US" dirty="0"/>
              <a:t>Radiation effects</a:t>
            </a:r>
          </a:p>
          <a:p>
            <a:pPr lvl="1"/>
            <a:r>
              <a:rPr lang="en-US" dirty="0"/>
              <a:t>Emittance</a:t>
            </a:r>
            <a:endParaRPr lang="en-GB" dirty="0"/>
          </a:p>
          <a:p>
            <a:r>
              <a:rPr lang="en-GB" dirty="0">
                <a:hlinkClick r:id="rId4"/>
              </a:rPr>
              <a:t>Radiation Integrals in MADX</a:t>
            </a:r>
            <a:r>
              <a:rPr lang="en-GB" dirty="0"/>
              <a:t> 20/05/2020</a:t>
            </a:r>
          </a:p>
          <a:p>
            <a:pPr lvl="1"/>
            <a:r>
              <a:rPr lang="en-GB" dirty="0"/>
              <a:t>Radiation Integrals in General</a:t>
            </a:r>
          </a:p>
          <a:p>
            <a:pPr lvl="1"/>
            <a:r>
              <a:rPr lang="en-GB" dirty="0"/>
              <a:t>Change of Radiation integrals with Momentum</a:t>
            </a:r>
          </a:p>
        </p:txBody>
      </p:sp>
    </p:spTree>
    <p:extLst>
      <p:ext uri="{BB962C8B-B14F-4D97-AF65-F5344CB8AC3E}">
        <p14:creationId xmlns:p14="http://schemas.microsoft.com/office/powerpoint/2010/main" val="3506280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59F4D-CB0F-469E-B70F-D24B49D6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Radiation Integrals Comments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C9AE33-16B5-4E0D-91E1-13756BD460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GB" dirty="0"/>
                  <a:t>Good agreement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In line with MADX and SAD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seems incorrect</a:t>
                </a:r>
              </a:p>
              <a:p>
                <a:r>
                  <a:rPr lang="en-GB" dirty="0"/>
                  <a:t>Radiation integrals do not vary with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(Except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GB" dirty="0"/>
                  <a:t>)</a:t>
                </a:r>
              </a:p>
              <a:p>
                <a:pPr lvl="1"/>
                <a:r>
                  <a:rPr lang="en-GB" dirty="0"/>
                  <a:t>Behaves like in MADX not SAD</a:t>
                </a:r>
              </a:p>
              <a:p>
                <a:pPr lvl="1"/>
                <a:r>
                  <a:rPr lang="en-GB" dirty="0"/>
                  <a:t>Behaviour depends on “definition” of integrals</a:t>
                </a:r>
              </a:p>
              <a:p>
                <a:pPr lvl="2"/>
                <a:r>
                  <a:rPr lang="en-GB" dirty="0"/>
                  <a:t>In MADX this is now partly covered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GB" dirty="0"/>
                  <a:t> integral (T Persson)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C9AE33-16B5-4E0D-91E1-13756BD460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00" t="-3281" r="-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3290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F2D47-A041-46F9-970B-F187BAD0A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0884DC-5F1D-4C1B-9CE4-D72D7A051E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7500" lnSpcReduction="20000"/>
              </a:bodyPr>
              <a:lstStyle/>
              <a:p>
                <a:r>
                  <a:rPr lang="en-GB" dirty="0"/>
                  <a:t>MAD-NG is able to produce linear optics that agree with MADX and SAD</a:t>
                </a:r>
              </a:p>
              <a:p>
                <a:pPr lvl="1"/>
                <a:r>
                  <a:rPr lang="en-GB" dirty="0"/>
                  <a:t>Even in large machine with complicated optics</a:t>
                </a:r>
              </a:p>
              <a:p>
                <a:r>
                  <a:rPr lang="en-GB" dirty="0"/>
                  <a:t>Momentum detuning is in good agreement with MADX and PTC</a:t>
                </a:r>
              </a:p>
              <a:p>
                <a:pPr lvl="1"/>
                <a:r>
                  <a:rPr lang="en-GB" dirty="0"/>
                  <a:t>And by extension with SAD</a:t>
                </a:r>
              </a:p>
              <a:p>
                <a:r>
                  <a:rPr lang="en-GB" dirty="0"/>
                  <a:t>Significantly larger detuning observed in MAD-NG compared to MADX PTC</a:t>
                </a:r>
              </a:p>
              <a:p>
                <a:pPr lvl="1"/>
                <a:r>
                  <a:rPr lang="en-GB" dirty="0"/>
                  <a:t>MAD-NG significantly slower than MADX PTC</a:t>
                </a:r>
              </a:p>
              <a:p>
                <a:r>
                  <a:rPr lang="en-GB" dirty="0"/>
                  <a:t>Radiation integrals behave like defined in MADX</a:t>
                </a:r>
              </a:p>
              <a:p>
                <a:pPr lvl="1"/>
                <a:r>
                  <a:rPr lang="en-GB" dirty="0"/>
                  <a:t>With the exception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b="0" dirty="0"/>
              </a:p>
              <a:p>
                <a:r>
                  <a:rPr lang="en-GB" b="0" dirty="0"/>
                  <a:t>Computing optics functions at various momenta is fastest in MADX, then MAD-NG and significantly slower in PTC (may be method dependant)</a:t>
                </a:r>
              </a:p>
              <a:p>
                <a:r>
                  <a:rPr lang="en-GB" dirty="0"/>
                  <a:t>Future tests:</a:t>
                </a:r>
              </a:p>
              <a:p>
                <a:pPr lvl="1"/>
                <a:r>
                  <a:rPr lang="en-GB" dirty="0"/>
                  <a:t>Optics with radiation</a:t>
                </a:r>
              </a:p>
              <a:p>
                <a:pPr lvl="2"/>
                <a:r>
                  <a:rPr lang="en-GB" dirty="0"/>
                  <a:t>Possible tapering?</a:t>
                </a:r>
              </a:p>
              <a:p>
                <a:pPr lvl="1"/>
                <a:r>
                  <a:rPr lang="en-GB" dirty="0"/>
                  <a:t>Emittance from tracking</a:t>
                </a:r>
              </a:p>
              <a:p>
                <a:pPr lvl="1"/>
                <a:r>
                  <a:rPr lang="en-GB" dirty="0"/>
                  <a:t>Emittance from matrix method?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90884DC-5F1D-4C1B-9CE4-D72D7A051E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9093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5860A1-6724-4FD3-8D6C-C32066BD0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Backup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A1315B-2A93-4609-914D-0A066444444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329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91F5-B5F8-485D-B0E8-EA47D5FF8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Some Technical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7419B-9A90-4A11-B42A-BE5C1D20B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MADNG version 0.9.2</a:t>
            </a:r>
            <a:endParaRPr lang="en-GB" b="1" dirty="0"/>
          </a:p>
          <a:p>
            <a:pPr lvl="1"/>
            <a:r>
              <a:rPr lang="en-GB" dirty="0"/>
              <a:t>Flags used in </a:t>
            </a:r>
            <a:r>
              <a:rPr lang="en-GB" dirty="0" err="1"/>
              <a:t>twiss</a:t>
            </a:r>
            <a:r>
              <a:rPr lang="en-GB" dirty="0"/>
              <a:t>:</a:t>
            </a:r>
          </a:p>
          <a:p>
            <a:pPr lvl="2"/>
            <a:r>
              <a:rPr lang="en-US" dirty="0"/>
              <a:t>method=6, </a:t>
            </a:r>
            <a:r>
              <a:rPr lang="en-US" dirty="0" err="1"/>
              <a:t>nslice</a:t>
            </a:r>
            <a:r>
              <a:rPr lang="en-US" dirty="0"/>
              <a:t>=3, </a:t>
            </a:r>
            <a:r>
              <a:rPr lang="en-US" dirty="0" err="1"/>
              <a:t>cofind</a:t>
            </a:r>
            <a:r>
              <a:rPr lang="en-US" dirty="0"/>
              <a:t>=true, </a:t>
            </a:r>
            <a:r>
              <a:rPr lang="en-US" dirty="0" err="1"/>
              <a:t>ptcmodel</a:t>
            </a:r>
            <a:r>
              <a:rPr lang="en-US" dirty="0"/>
              <a:t>=true</a:t>
            </a:r>
          </a:p>
          <a:p>
            <a:pPr lvl="1"/>
            <a:r>
              <a:rPr lang="en-US" dirty="0"/>
              <a:t>Flags used in tracking:</a:t>
            </a:r>
          </a:p>
          <a:p>
            <a:pPr lvl="1"/>
            <a:r>
              <a:rPr lang="en-US" dirty="0"/>
              <a:t>method=6, </a:t>
            </a:r>
            <a:r>
              <a:rPr lang="en-US" dirty="0" err="1"/>
              <a:t>nslice</a:t>
            </a:r>
            <a:r>
              <a:rPr lang="en-US" dirty="0"/>
              <a:t>=3, </a:t>
            </a:r>
            <a:r>
              <a:rPr lang="en-US" dirty="0" err="1"/>
              <a:t>ptcmodel</a:t>
            </a:r>
            <a:r>
              <a:rPr lang="en-US" dirty="0"/>
              <a:t>=true</a:t>
            </a:r>
          </a:p>
          <a:p>
            <a:r>
              <a:rPr lang="en-US" dirty="0"/>
              <a:t>PTC Model Flags:</a:t>
            </a:r>
          </a:p>
          <a:p>
            <a:pPr lvl="1"/>
            <a:r>
              <a:rPr lang="en-US" dirty="0"/>
              <a:t>time=</a:t>
            </a:r>
            <a:r>
              <a:rPr lang="en-US" dirty="0" err="1"/>
              <a:t>true,model</a:t>
            </a:r>
            <a:r>
              <a:rPr lang="en-US" dirty="0"/>
              <a:t>=2,method=6,nst=3,exact=true</a:t>
            </a:r>
          </a:p>
          <a:p>
            <a:pPr lvl="1"/>
            <a:r>
              <a:rPr lang="en-US" dirty="0"/>
              <a:t>Flags used in </a:t>
            </a:r>
            <a:r>
              <a:rPr lang="en-US" dirty="0" err="1"/>
              <a:t>twiss</a:t>
            </a:r>
            <a:r>
              <a:rPr lang="en-GB" dirty="0"/>
              <a:t>:</a:t>
            </a:r>
          </a:p>
          <a:p>
            <a:pPr lvl="2"/>
            <a:r>
              <a:rPr lang="en-US" dirty="0"/>
              <a:t>ICASE=6, no=2, </a:t>
            </a:r>
            <a:r>
              <a:rPr lang="en-US" dirty="0" err="1"/>
              <a:t>closed_orbit</a:t>
            </a:r>
            <a:r>
              <a:rPr lang="en-US" dirty="0"/>
              <a:t>=true, </a:t>
            </a:r>
            <a:r>
              <a:rPr lang="en-US" dirty="0" err="1"/>
              <a:t>deltap_dependency</a:t>
            </a:r>
            <a:r>
              <a:rPr lang="en-US" dirty="0"/>
              <a:t> = true</a:t>
            </a:r>
          </a:p>
          <a:p>
            <a:pPr lvl="1"/>
            <a:r>
              <a:rPr lang="en-US" dirty="0"/>
              <a:t>Flags used in tracking:</a:t>
            </a:r>
          </a:p>
          <a:p>
            <a:pPr lvl="2"/>
            <a:r>
              <a:rPr lang="en-US" dirty="0" err="1"/>
              <a:t>icase</a:t>
            </a:r>
            <a:r>
              <a:rPr lang="en-US" dirty="0"/>
              <a:t>=6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43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E0A16-F56D-439E-BB48-D5030159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400" dirty="0"/>
              <a:t>Previous MADX-SAD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6F07E-55C7-402A-8184-5544FE912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Comparison of SAD and MAD-X for FCC-</a:t>
            </a:r>
            <a:r>
              <a:rPr lang="en-US" dirty="0" err="1">
                <a:hlinkClick r:id="rId2"/>
              </a:rPr>
              <a:t>ee</a:t>
            </a:r>
            <a:r>
              <a:rPr lang="en-US" dirty="0">
                <a:hlinkClick r:id="rId2"/>
              </a:rPr>
              <a:t> studies</a:t>
            </a:r>
            <a:r>
              <a:rPr lang="en-US" dirty="0"/>
              <a:t> 11/09/2019</a:t>
            </a:r>
          </a:p>
          <a:p>
            <a:pPr lvl="1"/>
            <a:r>
              <a:rPr lang="en-US" b="1" dirty="0"/>
              <a:t>Linear Optics</a:t>
            </a:r>
          </a:p>
          <a:p>
            <a:pPr lvl="1"/>
            <a:r>
              <a:rPr lang="en-US" b="1" dirty="0"/>
              <a:t>Momentum Detuning</a:t>
            </a:r>
          </a:p>
          <a:p>
            <a:pPr lvl="1"/>
            <a:r>
              <a:rPr lang="en-US" b="1" dirty="0"/>
              <a:t>Amplitude Detuning (Tracking)</a:t>
            </a:r>
            <a:endParaRPr lang="en-GB" b="1" dirty="0"/>
          </a:p>
          <a:p>
            <a:r>
              <a:rPr lang="en-US" dirty="0">
                <a:hlinkClick r:id="rId3"/>
              </a:rPr>
              <a:t>Comparison of SAD and MAD-X for FCC-</a:t>
            </a:r>
            <a:r>
              <a:rPr lang="en-US" dirty="0" err="1">
                <a:hlinkClick r:id="rId3"/>
              </a:rPr>
              <a:t>ee</a:t>
            </a:r>
            <a:r>
              <a:rPr lang="en-US" dirty="0">
                <a:hlinkClick r:id="rId3"/>
              </a:rPr>
              <a:t> studies</a:t>
            </a:r>
            <a:r>
              <a:rPr lang="en-US" dirty="0"/>
              <a:t> 06/11/2019</a:t>
            </a:r>
          </a:p>
          <a:p>
            <a:pPr lvl="1"/>
            <a:r>
              <a:rPr lang="en-US" dirty="0">
                <a:solidFill>
                  <a:srgbClr val="AFD9FF"/>
                </a:solidFill>
              </a:rPr>
              <a:t>Radiation Effects</a:t>
            </a:r>
          </a:p>
          <a:p>
            <a:pPr lvl="1"/>
            <a:r>
              <a:rPr lang="en-US" dirty="0">
                <a:solidFill>
                  <a:srgbClr val="AFD9FF"/>
                </a:solidFill>
              </a:rPr>
              <a:t>Emittance</a:t>
            </a:r>
            <a:endParaRPr lang="en-GB" dirty="0">
              <a:solidFill>
                <a:srgbClr val="AFD9FF"/>
              </a:solidFill>
            </a:endParaRPr>
          </a:p>
          <a:p>
            <a:r>
              <a:rPr lang="en-GB" dirty="0">
                <a:hlinkClick r:id="rId4"/>
              </a:rPr>
              <a:t>Radiation Integrals in MADX</a:t>
            </a:r>
            <a:r>
              <a:rPr lang="en-GB" dirty="0"/>
              <a:t> 20/05/2020</a:t>
            </a:r>
          </a:p>
          <a:p>
            <a:pPr lvl="1"/>
            <a:r>
              <a:rPr lang="en-GB" b="1" dirty="0"/>
              <a:t>Radiation Integrals in General</a:t>
            </a:r>
          </a:p>
          <a:p>
            <a:pPr lvl="1"/>
            <a:r>
              <a:rPr lang="en-GB" b="1" dirty="0"/>
              <a:t>Change of Radiation Integrals with Momentum</a:t>
            </a:r>
          </a:p>
        </p:txBody>
      </p:sp>
    </p:spTree>
    <p:extLst>
      <p:ext uri="{BB962C8B-B14F-4D97-AF65-F5344CB8AC3E}">
        <p14:creationId xmlns:p14="http://schemas.microsoft.com/office/powerpoint/2010/main" val="389716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51261-7F3F-4B5A-91F5-6D649BD4C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Beta Beat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EDF4C20D-4EE5-4C0B-B92D-5BD35C103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387"/>
            <a:ext cx="6096000" cy="4572000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D2183E03-9DC2-4EE8-B141-C3CE1A504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54385"/>
            <a:ext cx="6096002" cy="457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93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D148A-65C9-4205-AC80-C907958D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Comparison to MADX-SAD Study </a:t>
            </a:r>
          </a:p>
        </p:txBody>
      </p:sp>
      <p:pic>
        <p:nvPicPr>
          <p:cNvPr id="6" name="Content Placeholder 12">
            <a:extLst>
              <a:ext uri="{FF2B5EF4-FFF2-40B4-BE49-F238E27FC236}">
                <a16:creationId xmlns:a16="http://schemas.microsoft.com/office/drawing/2014/main" id="{7E168851-412A-47B1-9BFF-6410817F088A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4856"/>
            <a:ext cx="5792460" cy="3482157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F4AFD204-212F-4365-BEA1-175591A1F74B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69567"/>
            <a:ext cx="6054320" cy="36623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E90419-69A5-4CEF-A3BA-5F31921CE321}"/>
              </a:ext>
            </a:extLst>
          </p:cNvPr>
          <p:cNvSpPr txBox="1"/>
          <p:nvPr/>
        </p:nvSpPr>
        <p:spPr>
          <a:xfrm>
            <a:off x="346634" y="5199643"/>
            <a:ext cx="11570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linkClick r:id="rId4"/>
              </a:rPr>
              <a:t>Comparison of SAD and MAD-X for FCC-</a:t>
            </a:r>
            <a:r>
              <a:rPr lang="en-US" sz="2400" dirty="0" err="1">
                <a:hlinkClick r:id="rId4"/>
              </a:rPr>
              <a:t>ee</a:t>
            </a:r>
            <a:r>
              <a:rPr lang="en-US" sz="2400" dirty="0">
                <a:hlinkClick r:id="rId4"/>
              </a:rPr>
              <a:t> studies</a:t>
            </a:r>
            <a:r>
              <a:rPr lang="en-US" sz="2400" dirty="0"/>
              <a:t> 11/09/2019</a:t>
            </a:r>
          </a:p>
        </p:txBody>
      </p:sp>
    </p:spTree>
    <p:extLst>
      <p:ext uri="{BB962C8B-B14F-4D97-AF65-F5344CB8AC3E}">
        <p14:creationId xmlns:p14="http://schemas.microsoft.com/office/powerpoint/2010/main" val="2395103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4466B-8554-43C9-9289-08040E5E8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Phase Advance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5C77745-F791-48A0-8FF6-952D13F34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8450"/>
            <a:ext cx="6096000" cy="4572000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3B927411-589F-4D8A-AE1C-54EBC8E6DF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48449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694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D148A-65C9-4205-AC80-C907958D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Comparison to MADX-SAD Study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E90419-69A5-4CEF-A3BA-5F31921CE321}"/>
              </a:ext>
            </a:extLst>
          </p:cNvPr>
          <p:cNvSpPr txBox="1"/>
          <p:nvPr/>
        </p:nvSpPr>
        <p:spPr>
          <a:xfrm>
            <a:off x="346634" y="5199643"/>
            <a:ext cx="115704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linkClick r:id="rId2"/>
              </a:rPr>
              <a:t>Comparison of SAD and MAD-X for FCC-</a:t>
            </a:r>
            <a:r>
              <a:rPr lang="en-US" sz="2400" dirty="0" err="1">
                <a:hlinkClick r:id="rId2"/>
              </a:rPr>
              <a:t>ee</a:t>
            </a:r>
            <a:r>
              <a:rPr lang="en-US" sz="2400" dirty="0">
                <a:hlinkClick r:id="rId2"/>
              </a:rPr>
              <a:t> studies</a:t>
            </a:r>
            <a:r>
              <a:rPr lang="en-US" sz="2400" dirty="0"/>
              <a:t> 11/09/2019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E0E4B4-FEF9-45B4-8463-10002CDBBD99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486" y="1516290"/>
            <a:ext cx="6090241" cy="3681541"/>
          </a:xfrm>
          <a:prstGeom prst="rect">
            <a:avLst/>
          </a:prstGeo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AF1EEAA6-3A0A-428B-8847-10B49AD47465}"/>
              </a:ext>
            </a:extLst>
          </p:cNvPr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3" y="1518203"/>
            <a:ext cx="6085957" cy="368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16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4BA76-963A-482E-844C-16856665A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Linear Optics Comments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44386D-77B0-4770-9374-18843003EC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Good agreement in beta functions and phase advance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GB" dirty="0"/>
                  <a:t> disagreement</a:t>
                </a:r>
              </a:p>
              <a:p>
                <a:pPr lvl="1"/>
                <a:r>
                  <a:rPr lang="en-GB" dirty="0"/>
                  <a:t>Larger than numerical precision</a:t>
                </a:r>
              </a:p>
              <a:p>
                <a:r>
                  <a:rPr lang="en-GB" dirty="0"/>
                  <a:t>MADX and SAD seem to have a very slightly better agreement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144386D-77B0-4770-9374-18843003EC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3" t="-2568" r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0321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AE72C-EEF7-47AF-A017-7A1A51FC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Horizontal Momentum Detuning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340D78-BC72-42E8-8412-3DA7889F62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891" y="1093995"/>
            <a:ext cx="6451489" cy="4838618"/>
          </a:xfrm>
        </p:spPr>
      </p:pic>
    </p:spTree>
    <p:extLst>
      <p:ext uri="{BB962C8B-B14F-4D97-AF65-F5344CB8AC3E}">
        <p14:creationId xmlns:p14="http://schemas.microsoft.com/office/powerpoint/2010/main" val="13616723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36BDE2E8-697E-4FFD-BE19-AF7DA5C95D74}" vid="{C3FFF3AA-1E7F-4E72-B776-E6BF18954C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CERN_16-9</Template>
  <TotalTime>2790</TotalTime>
  <Words>676</Words>
  <Application>Microsoft Office PowerPoint</Application>
  <PresentationFormat>Widescreen</PresentationFormat>
  <Paragraphs>141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Cambria Math</vt:lpstr>
      <vt:lpstr>Optima</vt:lpstr>
      <vt:lpstr>CERN_16-9</vt:lpstr>
      <vt:lpstr>Experience with FCC-ee Lattice in MAD-NG</vt:lpstr>
      <vt:lpstr>Previous MADX-SAD Comparisons</vt:lpstr>
      <vt:lpstr>Previous MADX-SAD Comparisons</vt:lpstr>
      <vt:lpstr>Beta Beat</vt:lpstr>
      <vt:lpstr>Comparison to MADX-SAD Study </vt:lpstr>
      <vt:lpstr>Phase Advance</vt:lpstr>
      <vt:lpstr>Comparison to MADX-SAD Study </vt:lpstr>
      <vt:lpstr>Linear Optics Comments</vt:lpstr>
      <vt:lpstr>Horizontal Momentum Detuning</vt:lpstr>
      <vt:lpstr>Vertical Momentum Detuning</vt:lpstr>
      <vt:lpstr>Comparison MADX-SAD (Different Lattice)</vt:lpstr>
      <vt:lpstr>Momentum Detuning Comments</vt:lpstr>
      <vt:lpstr>Amplitude Detuning</vt:lpstr>
      <vt:lpstr>Amplitude Detuning Y</vt:lpstr>
      <vt:lpstr>Amplitude Detuning X</vt:lpstr>
      <vt:lpstr>Amplitude Detuning Discussion</vt:lpstr>
      <vt:lpstr>Radiation Integrals</vt:lpstr>
      <vt:lpstr>Variation of Radiation Integrals</vt:lpstr>
      <vt:lpstr>Radiation Integrals in MADX 20/05/2020 </vt:lpstr>
      <vt:lpstr>Radiation Integrals Comments</vt:lpstr>
      <vt:lpstr>Conclusions</vt:lpstr>
      <vt:lpstr>Backup</vt:lpstr>
      <vt:lpstr>Some Technical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with FCC-ee lattice in MAD-NG</dc:title>
  <dc:creator>Leon Van Riesen-Haupt</dc:creator>
  <cp:lastModifiedBy>Leon Van Riesen-Haupt</cp:lastModifiedBy>
  <cp:revision>33</cp:revision>
  <dcterms:created xsi:type="dcterms:W3CDTF">2020-11-02T10:58:52Z</dcterms:created>
  <dcterms:modified xsi:type="dcterms:W3CDTF">2020-11-04T10:12:24Z</dcterms:modified>
</cp:coreProperties>
</file>