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334" r:id="rId3"/>
    <p:sldId id="331" r:id="rId4"/>
    <p:sldId id="349" r:id="rId5"/>
    <p:sldId id="351" r:id="rId6"/>
    <p:sldId id="350" r:id="rId7"/>
    <p:sldId id="347" r:id="rId8"/>
    <p:sldId id="332" r:id="rId9"/>
    <p:sldId id="344" r:id="rId10"/>
    <p:sldId id="348" r:id="rId11"/>
    <p:sldId id="345" r:id="rId12"/>
    <p:sldId id="346" r:id="rId13"/>
    <p:sldId id="333" r:id="rId14"/>
    <p:sldId id="341" r:id="rId15"/>
    <p:sldId id="338" r:id="rId16"/>
    <p:sldId id="340" r:id="rId17"/>
    <p:sldId id="352" r:id="rId18"/>
  </p:sldIdLst>
  <p:sldSz cx="9144000" cy="5715000" type="screen16x1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Janot" initials="PJ" lastIdx="11" clrIdx="0">
    <p:extLst/>
  </p:cmAuthor>
  <p:cmAuthor id="2" name="bdl" initials="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E3FF"/>
    <a:srgbClr val="FFF4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63"/>
  </p:normalViewPr>
  <p:slideViewPr>
    <p:cSldViewPr showGuides="1">
      <p:cViewPr varScale="1">
        <p:scale>
          <a:sx n="100" d="100"/>
          <a:sy n="100" d="100"/>
        </p:scale>
        <p:origin x="787" y="6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/>
          <a:lstStyle>
            <a:lvl1pPr algn="r">
              <a:defRPr sz="1300"/>
            </a:lvl1pPr>
          </a:lstStyle>
          <a:p>
            <a:fld id="{052A6CBC-88A1-4435-8BCF-405C50E81659}" type="datetimeFigureOut">
              <a:rPr lang="en-GB" smtClean="0"/>
              <a:t>26/10/2020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768350"/>
            <a:ext cx="61404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3" tIns="49516" rIns="99033" bIns="4951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33" tIns="49516" rIns="99033" bIns="4951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9033" tIns="49516" rIns="99033" bIns="49516" rtlCol="0" anchor="b"/>
          <a:lstStyle>
            <a:lvl1pPr algn="r">
              <a:defRPr sz="1300"/>
            </a:lvl1pPr>
          </a:lstStyle>
          <a:p>
            <a:fld id="{61CE0D3F-F225-4493-9EEB-EEE1F616F6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611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E0D3F-F225-4493-9EEB-EEE1F616F68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7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E0D3F-F225-4493-9EEB-EEE1F616F68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616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09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76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29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27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11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8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19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4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8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6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72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1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32973/" TargetMode="External"/><Relationship Id="rId2" Type="http://schemas.openxmlformats.org/officeDocument/2006/relationships/hyperlink" Target="https://indico.cern.ch/event/923801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marcin.chrzaszcz@cern.ch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51830/" TargetMode="External"/><Relationship Id="rId2" Type="http://schemas.openxmlformats.org/officeDocument/2006/relationships/hyperlink" Target="https://www.overleaf.com/read/dyjpdszrqxhz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26.10.2020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&amp; Patrick Janot  --  News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25" y="553244"/>
            <a:ext cx="7859505" cy="32869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76668" y="4128963"/>
            <a:ext cx="538173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3200" b="1" dirty="0" err="1">
                <a:solidFill>
                  <a:prstClr val="black"/>
                </a:solidFill>
              </a:rPr>
              <a:t>Physics</a:t>
            </a:r>
            <a:r>
              <a:rPr lang="fr-CH" sz="3200" b="1" dirty="0">
                <a:solidFill>
                  <a:prstClr val="black"/>
                </a:solidFill>
              </a:rPr>
              <a:t> </a:t>
            </a:r>
            <a:r>
              <a:rPr lang="fr-CH" sz="3200" b="1" dirty="0" smtClean="0">
                <a:solidFill>
                  <a:prstClr val="black"/>
                </a:solidFill>
              </a:rPr>
              <a:t>Meeting -  Short </a:t>
            </a:r>
            <a:r>
              <a:rPr lang="fr-CH" sz="3200" b="1" dirty="0">
                <a:solidFill>
                  <a:prstClr val="black"/>
                </a:solidFill>
              </a:rPr>
              <a:t>N</a:t>
            </a:r>
            <a:r>
              <a:rPr lang="fr-CH" sz="3200" b="1" dirty="0" smtClean="0">
                <a:solidFill>
                  <a:prstClr val="black"/>
                </a:solidFill>
              </a:rPr>
              <a:t>ews </a:t>
            </a:r>
            <a:r>
              <a:rPr lang="fr-CH" sz="3200" b="1" dirty="0">
                <a:solidFill>
                  <a:prstClr val="black"/>
                </a:solidFill>
              </a:rPr>
              <a:t/>
            </a:r>
            <a:br>
              <a:rPr lang="fr-CH" sz="3200" b="1" dirty="0">
                <a:solidFill>
                  <a:prstClr val="black"/>
                </a:solidFill>
              </a:rPr>
            </a:br>
            <a:r>
              <a:rPr lang="fr-CH" sz="3200" b="1" dirty="0" smtClean="0">
                <a:solidFill>
                  <a:prstClr val="black"/>
                </a:solidFill>
              </a:rPr>
              <a:t>26 </a:t>
            </a:r>
            <a:r>
              <a:rPr lang="fr-CH" sz="3200" b="1" dirty="0" err="1" smtClean="0">
                <a:solidFill>
                  <a:prstClr val="black"/>
                </a:solidFill>
              </a:rPr>
              <a:t>October</a:t>
            </a:r>
            <a:r>
              <a:rPr lang="fr-CH" sz="3200" b="1" dirty="0" smtClean="0">
                <a:solidFill>
                  <a:prstClr val="black"/>
                </a:solidFill>
              </a:rPr>
              <a:t> 2020</a:t>
            </a:r>
            <a:endParaRPr lang="en-GB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115616" y="1703338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 Performance coordinators are good contact points for those desiring to start FCC-PE&amp;D work by one of the case studies, at the interface between physics benchmarks and the detector requirements, and using/creating the physics software tools. </a:t>
            </a:r>
            <a:endParaRPr lang="en-US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 be advertised to the various countries.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83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464975" y="111904"/>
            <a:ext cx="383521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FCC national groups for PE&amp;D activities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565433"/>
            <a:ext cx="932967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France and Italy well established already (</a:t>
            </a:r>
            <a:r>
              <a:rPr lang="en-US" b="1" dirty="0" smtClean="0"/>
              <a:t>Contacts: </a:t>
            </a:r>
            <a:r>
              <a:rPr lang="en-US" b="1" dirty="0"/>
              <a:t>G. </a:t>
            </a:r>
            <a:r>
              <a:rPr lang="en-US" b="1" dirty="0" err="1"/>
              <a:t>Bernardi</a:t>
            </a:r>
            <a:r>
              <a:rPr lang="en-US" b="1" dirty="0"/>
              <a:t>, R. </a:t>
            </a:r>
            <a:r>
              <a:rPr lang="en-US" b="1" dirty="0" err="1"/>
              <a:t>Aleksan</a:t>
            </a:r>
            <a:r>
              <a:rPr lang="en-US" b="1" dirty="0"/>
              <a:t>, F. </a:t>
            </a:r>
            <a:r>
              <a:rPr lang="en-US" b="1" dirty="0" err="1" smtClean="0"/>
              <a:t>Bedeschi</a:t>
            </a:r>
            <a:r>
              <a:rPr lang="en-US" b="1" dirty="0" smtClean="0"/>
              <a:t>)</a:t>
            </a:r>
            <a:br>
              <a:rPr lang="en-US" b="1" dirty="0" smtClean="0"/>
            </a:br>
            <a:endParaRPr lang="en-US" b="1" dirty="0"/>
          </a:p>
          <a:p>
            <a:r>
              <a:rPr lang="en-US" b="1" dirty="0" smtClean="0"/>
              <a:t>UK </a:t>
            </a:r>
            <a:r>
              <a:rPr lang="en-US" b="1" dirty="0"/>
              <a:t>had their first meeting on 11 September (Contact G. Wilkinson, C. </a:t>
            </a:r>
            <a:r>
              <a:rPr lang="en-US" b="1" dirty="0" err="1"/>
              <a:t>Leonidopoulos</a:t>
            </a:r>
            <a:r>
              <a:rPr lang="en-US" b="1" dirty="0"/>
              <a:t>)</a:t>
            </a:r>
          </a:p>
          <a:p>
            <a:endParaRPr lang="en-US" b="1" dirty="0" smtClean="0"/>
          </a:p>
          <a:p>
            <a:r>
              <a:rPr lang="en-US" b="1" dirty="0" smtClean="0"/>
              <a:t>Spain had “next </a:t>
            </a:r>
            <a:r>
              <a:rPr lang="en-US" b="1" dirty="0"/>
              <a:t>future </a:t>
            </a:r>
            <a:r>
              <a:rPr lang="en-US" b="1" dirty="0" smtClean="0"/>
              <a:t>collider” </a:t>
            </a:r>
            <a:r>
              <a:rPr lang="en-US" b="1" dirty="0"/>
              <a:t>gathering on 7 October </a:t>
            </a:r>
            <a:r>
              <a:rPr lang="en-US" b="1" dirty="0" smtClean="0"/>
              <a:t>(</a:t>
            </a:r>
            <a:r>
              <a:rPr lang="en-US" b="1" dirty="0"/>
              <a:t>Contact Juan </a:t>
            </a:r>
            <a:r>
              <a:rPr lang="en-US" b="1" dirty="0" err="1"/>
              <a:t>Alcaraz</a:t>
            </a:r>
            <a:r>
              <a:rPr lang="en-US" b="1" dirty="0" smtClean="0"/>
              <a:t>)</a:t>
            </a:r>
            <a:br>
              <a:rPr lang="en-US" b="1" dirty="0" smtClean="0"/>
            </a:br>
            <a:r>
              <a:rPr lang="en-US" b="1" dirty="0" smtClean="0"/>
              <a:t>        </a:t>
            </a:r>
            <a:r>
              <a:rPr lang="en-CH" b="1" dirty="0" smtClean="0">
                <a:sym typeface="Wingdings" panose="05000000000000000000" pitchFamily="2" charset="2"/>
              </a:rPr>
              <a:t>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b="1" dirty="0" smtClean="0"/>
              <a:t>join FCC with future colliders (so far mostly ILC)  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Poland: FCC </a:t>
            </a:r>
            <a:r>
              <a:rPr lang="en-US" b="1" dirty="0"/>
              <a:t>information day </a:t>
            </a:r>
            <a:r>
              <a:rPr lang="en-US" b="1" dirty="0"/>
              <a:t>@</a:t>
            </a:r>
            <a:r>
              <a:rPr lang="en-US" b="1" dirty="0" smtClean="0"/>
              <a:t> </a:t>
            </a:r>
            <a:r>
              <a:rPr lang="en-US" b="1" dirty="0"/>
              <a:t>Epiphany </a:t>
            </a:r>
            <a:r>
              <a:rPr lang="en-US" b="1" dirty="0" smtClean="0"/>
              <a:t>conf. </a:t>
            </a:r>
            <a:r>
              <a:rPr lang="en-US" b="1" dirty="0"/>
              <a:t>January (Contact T. </a:t>
            </a:r>
            <a:r>
              <a:rPr lang="en-US" b="1" dirty="0" err="1" smtClean="0"/>
              <a:t>Lesiak</a:t>
            </a:r>
            <a:r>
              <a:rPr lang="en-US" b="1" dirty="0" smtClean="0"/>
              <a:t>, M</a:t>
            </a:r>
            <a:r>
              <a:rPr lang="en-US" b="1" dirty="0"/>
              <a:t>. </a:t>
            </a:r>
            <a:r>
              <a:rPr lang="en-US" b="1" dirty="0" err="1" smtClean="0"/>
              <a:t>Chrząszcz</a:t>
            </a:r>
            <a:r>
              <a:rPr lang="en-US" b="1" dirty="0" smtClean="0"/>
              <a:t>)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Switzerland: FCC-INT well on the roadmap (contact R. </a:t>
            </a:r>
            <a:r>
              <a:rPr lang="en-US" b="1" dirty="0" err="1" smtClean="0"/>
              <a:t>Wallny</a:t>
            </a:r>
            <a:r>
              <a:rPr lang="en-US" b="1" dirty="0" smtClean="0"/>
              <a:t>) FCC PE&amp;D workshops in 2021 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CERN: creation </a:t>
            </a:r>
            <a:r>
              <a:rPr lang="en-US" b="1" dirty="0"/>
              <a:t>of </a:t>
            </a:r>
            <a:r>
              <a:rPr lang="en-US" b="1" dirty="0" smtClean="0"/>
              <a:t>EP/FCC </a:t>
            </a:r>
            <a:r>
              <a:rPr lang="en-US" b="1" dirty="0"/>
              <a:t>group </a:t>
            </a:r>
            <a:r>
              <a:rPr lang="en-US" b="1" dirty="0" smtClean="0"/>
              <a:t>is commissioned to EP dep. head (Contact: </a:t>
            </a:r>
            <a:r>
              <a:rPr lang="en-US" b="1" dirty="0"/>
              <a:t>P. </a:t>
            </a:r>
            <a:r>
              <a:rPr lang="en-US" b="1" dirty="0" err="1"/>
              <a:t>Janot</a:t>
            </a:r>
            <a:r>
              <a:rPr lang="en-US" b="1" dirty="0"/>
              <a:t>)</a:t>
            </a:r>
          </a:p>
          <a:p>
            <a:endParaRPr lang="en-US" dirty="0"/>
          </a:p>
          <a:p>
            <a:r>
              <a:rPr lang="en-US" b="1" dirty="0" smtClean="0"/>
              <a:t>Discussions </a:t>
            </a:r>
            <a:r>
              <a:rPr lang="en-US" b="1" dirty="0"/>
              <a:t>started with Germany, USA, Austria, Belgium, Netherlands, Estonia, </a:t>
            </a:r>
            <a:r>
              <a:rPr lang="en-US" b="1" dirty="0" smtClean="0"/>
              <a:t>Sweden, </a:t>
            </a:r>
          </a:p>
          <a:p>
            <a:r>
              <a:rPr lang="en-US" b="1" dirty="0" smtClean="0"/>
              <a:t>Denmark</a:t>
            </a:r>
            <a:r>
              <a:rPr lang="en-US" b="1" dirty="0"/>
              <a:t> </a:t>
            </a:r>
            <a:r>
              <a:rPr lang="en-US" b="1" dirty="0" smtClean="0"/>
              <a:t>etc. Many countries represented in Program Advisory Committee for the workshop</a:t>
            </a:r>
          </a:p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G. </a:t>
            </a:r>
            <a:r>
              <a:rPr lang="en-US" b="1" dirty="0" err="1" smtClean="0">
                <a:solidFill>
                  <a:srgbClr val="FF0000"/>
                </a:solidFill>
              </a:rPr>
              <a:t>Bernardi</a:t>
            </a:r>
            <a:r>
              <a:rPr lang="en-US" b="1" dirty="0" smtClean="0">
                <a:solidFill>
                  <a:srgbClr val="FF0000"/>
                </a:solidFill>
              </a:rPr>
              <a:t> &amp; T. </a:t>
            </a:r>
            <a:r>
              <a:rPr lang="en-US" b="1" dirty="0" err="1" smtClean="0">
                <a:solidFill>
                  <a:srgbClr val="FF0000"/>
                </a:solidFill>
              </a:rPr>
              <a:t>Lesiak</a:t>
            </a:r>
            <a:r>
              <a:rPr lang="en-US" b="1" dirty="0" smtClean="0">
                <a:solidFill>
                  <a:srgbClr val="FF0000"/>
                </a:solidFill>
              </a:rPr>
              <a:t> have been assembling an </a:t>
            </a:r>
            <a:r>
              <a:rPr lang="en-US" b="1" u="sng" dirty="0" smtClean="0">
                <a:solidFill>
                  <a:srgbClr val="FF0000"/>
                </a:solidFill>
              </a:rPr>
              <a:t>informal</a:t>
            </a:r>
            <a:r>
              <a:rPr lang="en-US" b="1" dirty="0" smtClean="0">
                <a:solidFill>
                  <a:srgbClr val="FF0000"/>
                </a:solidFill>
              </a:rPr>
              <a:t> group of national contacts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24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51520" y="327928"/>
            <a:ext cx="877041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World-wide contacts are also very intense and successful on the accelerator side!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291322"/>
            <a:ext cx="76692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Examples: </a:t>
            </a:r>
          </a:p>
          <a:p>
            <a:endParaRPr lang="en-US" dirty="0"/>
          </a:p>
          <a:p>
            <a:r>
              <a:rPr lang="en-US" dirty="0" smtClean="0"/>
              <a:t>FCC </a:t>
            </a:r>
            <a:r>
              <a:rPr lang="en-CH" dirty="0" smtClean="0"/>
              <a:t>–</a:t>
            </a:r>
            <a:r>
              <a:rPr lang="en-US" dirty="0" smtClean="0"/>
              <a:t> EIC (Electron Ion Collider at Brookhaven Nat. Lab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2032</a:t>
            </a:r>
            <a:r>
              <a:rPr lang="en-US" dirty="0" smtClean="0"/>
              <a:t>) </a:t>
            </a:r>
          </a:p>
          <a:p>
            <a:r>
              <a:rPr lang="en-US" dirty="0"/>
              <a:t> </a:t>
            </a:r>
            <a:r>
              <a:rPr lang="en-US" dirty="0" smtClean="0"/>
              <a:t>   strong synergies between electron ring and FCC-</a:t>
            </a:r>
            <a:r>
              <a:rPr lang="en-US" dirty="0" err="1" smtClean="0"/>
              <a:t>ee</a:t>
            </a:r>
            <a:r>
              <a:rPr lang="en-US" dirty="0" smtClean="0"/>
              <a:t> Z: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High intensity, RF system, polarization, </a:t>
            </a:r>
            <a:r>
              <a:rPr lang="en-US" dirty="0" err="1" smtClean="0"/>
              <a:t>etc</a:t>
            </a:r>
            <a:r>
              <a:rPr lang="en-CH" dirty="0" smtClean="0"/>
              <a:t>…</a:t>
            </a:r>
            <a:r>
              <a:rPr lang="en-US" dirty="0" smtClean="0"/>
              <a:t> compatible RF frequency</a:t>
            </a:r>
          </a:p>
          <a:p>
            <a:r>
              <a:rPr lang="en-US" dirty="0"/>
              <a:t> </a:t>
            </a:r>
            <a:r>
              <a:rPr lang="en-US" dirty="0" smtClean="0"/>
              <a:t>   collaboration under discussion.  </a:t>
            </a:r>
          </a:p>
          <a:p>
            <a:endParaRPr lang="en-US" dirty="0" smtClean="0"/>
          </a:p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injector and Booster (collaboration </a:t>
            </a:r>
            <a:r>
              <a:rPr lang="en-US" i="1" u="sng" dirty="0" smtClean="0">
                <a:solidFill>
                  <a:prstClr val="black"/>
                </a:solidFill>
              </a:rPr>
              <a:t>PSI</a:t>
            </a:r>
            <a:r>
              <a:rPr lang="en-US" i="1" dirty="0" smtClean="0">
                <a:solidFill>
                  <a:prstClr val="black"/>
                </a:solidFill>
              </a:rPr>
              <a:t>/CERN/</a:t>
            </a:r>
            <a:r>
              <a:rPr lang="en-US" i="1" dirty="0" err="1" smtClean="0">
                <a:solidFill>
                  <a:prstClr val="black"/>
                </a:solidFill>
              </a:rPr>
              <a:t>IJClab</a:t>
            </a:r>
            <a:r>
              <a:rPr lang="en-US" i="1" dirty="0" smtClean="0">
                <a:solidFill>
                  <a:prstClr val="black"/>
                </a:solidFill>
              </a:rPr>
              <a:t>/BINP )</a:t>
            </a:r>
            <a:r>
              <a:rPr lang="en-US" b="1" i="1" dirty="0" smtClean="0">
                <a:solidFill>
                  <a:prstClr val="black"/>
                </a:solidFill>
              </a:rPr>
              <a:t>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etc. etc.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59832" y="4288368"/>
            <a:ext cx="259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“build bridges, not walls</a:t>
            </a:r>
            <a:r>
              <a:rPr lang="en-US" b="1" dirty="0" smtClean="0"/>
              <a:t>”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5572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344244" y="327928"/>
            <a:ext cx="227741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Other important roles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1417340"/>
            <a:ext cx="44718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are seeking volunteers for </a:t>
            </a:r>
          </a:p>
          <a:p>
            <a:endParaRPr lang="en-US" dirty="0"/>
          </a:p>
          <a:p>
            <a:r>
              <a:rPr lang="en-US" dirty="0" smtClean="0"/>
              <a:t>-- </a:t>
            </a:r>
            <a:r>
              <a:rPr lang="en-US" b="1" dirty="0" smtClean="0"/>
              <a:t>FCC PE&amp;D conference committee</a:t>
            </a:r>
          </a:p>
          <a:p>
            <a:r>
              <a:rPr lang="en-US" dirty="0" smtClean="0"/>
              <a:t>         a few more members from exp. and </a:t>
            </a:r>
            <a:r>
              <a:rPr lang="en-US" dirty="0" err="1" smtClean="0"/>
              <a:t>th.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-- </a:t>
            </a:r>
            <a:r>
              <a:rPr lang="en-US" b="1" dirty="0" smtClean="0"/>
              <a:t>General Physics Meetings </a:t>
            </a:r>
            <a:r>
              <a:rPr lang="en-US" b="1" dirty="0"/>
              <a:t>Organizer </a:t>
            </a:r>
            <a:endParaRPr lang="en-US" b="1" dirty="0" smtClean="0"/>
          </a:p>
          <a:p>
            <a:r>
              <a:rPr lang="en-US" dirty="0"/>
              <a:t> </a:t>
            </a:r>
            <a:r>
              <a:rPr lang="en-US" dirty="0" smtClean="0"/>
              <a:t>        one Exp. Physicist  to replace P. </a:t>
            </a:r>
            <a:r>
              <a:rPr lang="en-US" dirty="0" err="1" smtClean="0"/>
              <a:t>Azzi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3577580"/>
            <a:ext cx="3833101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Nominate or Volunteer by 31 October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87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6617" y="378965"/>
            <a:ext cx="2596224" cy="300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350" b="1" dirty="0"/>
              <a:t>FCC PE&amp;D Conference committee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4766" y="768188"/>
            <a:ext cx="800764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New member(s) are sought for FCC PE&amp;D conference committee</a:t>
            </a:r>
          </a:p>
          <a:p>
            <a:r>
              <a:rPr lang="en-US" sz="1350" dirty="0"/>
              <a:t>Existing members: P. </a:t>
            </a:r>
            <a:r>
              <a:rPr lang="en-US" sz="1350" dirty="0" err="1"/>
              <a:t>Azzi</a:t>
            </a:r>
            <a:r>
              <a:rPr lang="en-US" sz="1350" dirty="0"/>
              <a:t> (to be replaced), </a:t>
            </a:r>
            <a:r>
              <a:rPr lang="en-US" sz="1350" dirty="0" err="1"/>
              <a:t>A.Blondel</a:t>
            </a:r>
            <a:r>
              <a:rPr lang="en-US" sz="1350" dirty="0"/>
              <a:t>, P. </a:t>
            </a:r>
            <a:r>
              <a:rPr lang="en-US" sz="1350" dirty="0" err="1"/>
              <a:t>Giacomelli</a:t>
            </a:r>
            <a:r>
              <a:rPr lang="en-US" sz="1350" dirty="0"/>
              <a:t>, C. </a:t>
            </a:r>
            <a:r>
              <a:rPr lang="en-US" sz="1350" dirty="0" err="1"/>
              <a:t>Grojean</a:t>
            </a:r>
            <a:r>
              <a:rPr lang="en-US" sz="1350" dirty="0"/>
              <a:t>, M. </a:t>
            </a:r>
            <a:r>
              <a:rPr lang="en-US" sz="1350" dirty="0" err="1"/>
              <a:t>Klute</a:t>
            </a:r>
            <a:r>
              <a:rPr lang="en-US" sz="1350" dirty="0"/>
              <a:t> (chair) </a:t>
            </a:r>
            <a:br>
              <a:rPr lang="en-US" sz="1350" dirty="0"/>
            </a:br>
            <a:r>
              <a:rPr lang="en-US" sz="1350" dirty="0"/>
              <a:t> (did I forget somebody?) An online interface exists (Markus) </a:t>
            </a:r>
          </a:p>
          <a:p>
            <a:endParaRPr lang="en-US" sz="1350" dirty="0"/>
          </a:p>
          <a:p>
            <a:r>
              <a:rPr lang="en-US" sz="1350" b="1" dirty="0"/>
              <a:t>Dissemination is an important task for the collaboration!</a:t>
            </a:r>
          </a:p>
          <a:p>
            <a:r>
              <a:rPr lang="en-US" sz="1350" dirty="0"/>
              <a:t>   -- beneficial to communicate on the project (physics capacities, plans, performance </a:t>
            </a:r>
            <a:r>
              <a:rPr lang="en-US" sz="1350" dirty="0" err="1"/>
              <a:t>etc</a:t>
            </a:r>
            <a:r>
              <a:rPr lang="en-CH" sz="1350" dirty="0"/>
              <a:t>…</a:t>
            </a:r>
            <a:r>
              <a:rPr lang="en-US" sz="1350" dirty="0"/>
              <a:t>) to wider audiences  </a:t>
            </a:r>
            <a:endParaRPr lang="en-US" sz="1350" b="1" dirty="0"/>
          </a:p>
          <a:p>
            <a:r>
              <a:rPr lang="en-US" sz="1350" dirty="0"/>
              <a:t>   -- beneficial to entrust FCC presentations to active members as well as new/young interested members </a:t>
            </a:r>
          </a:p>
          <a:p>
            <a:r>
              <a:rPr lang="en-US" sz="1350" dirty="0"/>
              <a:t>          -- even if it goes somewhat beyond their own area of expertise  </a:t>
            </a:r>
          </a:p>
          <a:p>
            <a:r>
              <a:rPr lang="en-US" sz="1350" dirty="0"/>
              <a:t>   -- write-ups are also very useful </a:t>
            </a:r>
          </a:p>
          <a:p>
            <a:endParaRPr lang="en-US" sz="1350" dirty="0"/>
          </a:p>
          <a:p>
            <a:r>
              <a:rPr lang="en-US" sz="1350" b="1" dirty="0"/>
              <a:t>Tasks </a:t>
            </a:r>
            <a:r>
              <a:rPr lang="en-US" sz="1350" dirty="0"/>
              <a:t> </a:t>
            </a:r>
          </a:p>
          <a:p>
            <a:r>
              <a:rPr lang="en-US" sz="1350" dirty="0"/>
              <a:t>   -- </a:t>
            </a:r>
            <a:r>
              <a:rPr lang="en-US" sz="1350" dirty="0" smtClean="0"/>
              <a:t>collect </a:t>
            </a:r>
            <a:r>
              <a:rPr lang="en-US" sz="1350" dirty="0"/>
              <a:t>and disseminate information, deadlines for abstracts </a:t>
            </a:r>
            <a:r>
              <a:rPr lang="en-US" sz="1350" dirty="0" err="1"/>
              <a:t>etc</a:t>
            </a:r>
            <a:r>
              <a:rPr lang="en-CH" sz="1350" dirty="0"/>
              <a:t>…</a:t>
            </a:r>
            <a:r>
              <a:rPr lang="en-US" sz="1350" dirty="0"/>
              <a:t> on upcoming conferences </a:t>
            </a:r>
          </a:p>
          <a:p>
            <a:r>
              <a:rPr lang="en-US" sz="1350" dirty="0"/>
              <a:t>   -- collect suggestions for topics and seek suggestions/nominations for speakers</a:t>
            </a:r>
          </a:p>
          <a:p>
            <a:r>
              <a:rPr lang="en-US" sz="1350" dirty="0"/>
              <a:t>   -- sometimes discuss directly with conference organizers/conveners etc. </a:t>
            </a:r>
          </a:p>
          <a:p>
            <a:r>
              <a:rPr lang="en-US" sz="1350" dirty="0"/>
              <a:t>   -- ensure abstracts are reasonably consistent and coherent and that important topics are not absent. </a:t>
            </a:r>
          </a:p>
          <a:p>
            <a:endParaRPr lang="en-US" sz="1350" dirty="0"/>
          </a:p>
          <a:p>
            <a:r>
              <a:rPr lang="en-US" sz="1350" b="1" dirty="0"/>
              <a:t>Meetings: </a:t>
            </a:r>
            <a:r>
              <a:rPr lang="en-US" sz="1350" dirty="0"/>
              <a:t> so far as needed but will seek a regular monthly meeting. </a:t>
            </a:r>
          </a:p>
          <a:p>
            <a:endParaRPr lang="en-US" sz="1350" dirty="0"/>
          </a:p>
          <a:p>
            <a:r>
              <a:rPr lang="en-US" sz="1350" b="1" dirty="0"/>
              <a:t>Seeking: </a:t>
            </a:r>
            <a:r>
              <a:rPr lang="en-US" sz="1350" dirty="0"/>
              <a:t>at least one more member to replace </a:t>
            </a:r>
            <a:r>
              <a:rPr lang="en-US" sz="1350" dirty="0" err="1"/>
              <a:t>Patrizia</a:t>
            </a:r>
            <a:r>
              <a:rPr lang="en-US" sz="1350" b="1" dirty="0"/>
              <a:t> </a:t>
            </a:r>
          </a:p>
          <a:p>
            <a:r>
              <a:rPr lang="en-US" sz="1350" b="1" dirty="0"/>
              <a:t>Mandate: </a:t>
            </a:r>
            <a:r>
              <a:rPr lang="en-US" sz="1350" dirty="0"/>
              <a:t>two </a:t>
            </a:r>
            <a:r>
              <a:rPr lang="en-US" sz="1350" dirty="0" smtClean="0"/>
              <a:t>years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5174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121196"/>
            <a:ext cx="3714222" cy="3000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350" b="1" dirty="0"/>
              <a:t>Organizer of FCC PE&amp;D monthly general meetings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8860" y="527918"/>
            <a:ext cx="8203913" cy="487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Context: </a:t>
            </a:r>
            <a:r>
              <a:rPr lang="en-US" sz="1350" dirty="0"/>
              <a:t>These meetings have been taking place since TLEP times. </a:t>
            </a:r>
          </a:p>
          <a:p>
            <a:r>
              <a:rPr lang="en-US" sz="1350" dirty="0" err="1"/>
              <a:t>Patrizia</a:t>
            </a:r>
            <a:r>
              <a:rPr lang="en-US" sz="1350" dirty="0"/>
              <a:t> </a:t>
            </a:r>
            <a:r>
              <a:rPr lang="en-US" sz="1350" dirty="0" err="1"/>
              <a:t>Azzi</a:t>
            </a:r>
            <a:r>
              <a:rPr lang="en-US" sz="1350" dirty="0"/>
              <a:t> and Matthew McCullough are jointly  organizing them at present. </a:t>
            </a:r>
          </a:p>
          <a:p>
            <a:r>
              <a:rPr lang="en-US" sz="1350" dirty="0" err="1"/>
              <a:t>Patrizia</a:t>
            </a:r>
            <a:r>
              <a:rPr lang="en-US" sz="1350" dirty="0"/>
              <a:t> having accepted the task of Physics Performance Coordinator, she has asked to be relieved</a:t>
            </a:r>
          </a:p>
          <a:p>
            <a:r>
              <a:rPr lang="en-US" sz="1350" dirty="0"/>
              <a:t>   -- thanks </a:t>
            </a:r>
            <a:r>
              <a:rPr lang="en-US" sz="1350" dirty="0" err="1"/>
              <a:t>Patrizia</a:t>
            </a:r>
            <a:r>
              <a:rPr lang="en-US" sz="1350" dirty="0"/>
              <a:t> for excellent and lively organization! </a:t>
            </a:r>
          </a:p>
          <a:p>
            <a:endParaRPr lang="en-US" sz="1350" dirty="0"/>
          </a:p>
          <a:p>
            <a:r>
              <a:rPr lang="en-US" sz="1350" b="1" dirty="0"/>
              <a:t>The object of the general meeting is as follows</a:t>
            </a:r>
          </a:p>
          <a:p>
            <a:r>
              <a:rPr lang="en-US" sz="1350" dirty="0"/>
              <a:t>-- inform the design study members </a:t>
            </a:r>
            <a:r>
              <a:rPr lang="en-CH" sz="1350" dirty="0"/>
              <a:t>–</a:t>
            </a:r>
            <a:r>
              <a:rPr lang="en-US" sz="1350" dirty="0"/>
              <a:t> and whoever has registered on the mailing list </a:t>
            </a:r>
            <a:r>
              <a:rPr lang="en-CH" sz="1350" dirty="0"/>
              <a:t>–</a:t>
            </a:r>
            <a:r>
              <a:rPr lang="en-US" sz="1350" dirty="0"/>
              <a:t> of the progress of the study</a:t>
            </a:r>
          </a:p>
          <a:p>
            <a:r>
              <a:rPr lang="en-US" sz="1350" dirty="0"/>
              <a:t>-- discuss new results of the study </a:t>
            </a:r>
          </a:p>
          <a:p>
            <a:r>
              <a:rPr lang="en-US" sz="1350" dirty="0"/>
              <a:t>       -- as appropriate proceed to make them official results. </a:t>
            </a:r>
          </a:p>
          <a:p>
            <a:endParaRPr lang="en-US" sz="1350" dirty="0"/>
          </a:p>
          <a:p>
            <a:r>
              <a:rPr lang="en-US" sz="1350" b="1" dirty="0"/>
              <a:t>Content *typically* comprises:</a:t>
            </a:r>
          </a:p>
          <a:p>
            <a:r>
              <a:rPr lang="en-US" sz="1350" dirty="0"/>
              <a:t>        -- General news, news pertaining to common working environment </a:t>
            </a:r>
          </a:p>
          <a:p>
            <a:r>
              <a:rPr lang="en-US" sz="1350" dirty="0"/>
              <a:t>        -- Important new results from any of the working groups </a:t>
            </a:r>
          </a:p>
          <a:p>
            <a:r>
              <a:rPr lang="en-US" sz="1350" dirty="0"/>
              <a:t>        ++ Experiment</a:t>
            </a:r>
          </a:p>
          <a:p>
            <a:r>
              <a:rPr lang="en-US" sz="1350" dirty="0"/>
              <a:t>              -- accelerator performance </a:t>
            </a:r>
          </a:p>
          <a:p>
            <a:r>
              <a:rPr lang="en-US" sz="1350" dirty="0"/>
              <a:t>              -- MDI     </a:t>
            </a:r>
          </a:p>
          <a:p>
            <a:r>
              <a:rPr lang="en-US" sz="1350" dirty="0"/>
              <a:t>              -- physics performance results , i.e. detector requirements from case studies </a:t>
            </a:r>
          </a:p>
          <a:p>
            <a:r>
              <a:rPr lang="en-US" sz="1350" dirty="0"/>
              <a:t>              -- detector simulation or test beam results </a:t>
            </a:r>
          </a:p>
          <a:p>
            <a:r>
              <a:rPr lang="en-US" sz="1350" dirty="0"/>
              <a:t>              -- new detector ideas   </a:t>
            </a:r>
          </a:p>
          <a:p>
            <a:r>
              <a:rPr lang="en-US" sz="1350" dirty="0"/>
              <a:t>        ++  Theory:   </a:t>
            </a:r>
          </a:p>
          <a:p>
            <a:r>
              <a:rPr lang="en-US" sz="1350" dirty="0"/>
              <a:t>              -- new results from theoretical calculations </a:t>
            </a:r>
          </a:p>
          <a:p>
            <a:r>
              <a:rPr lang="en-US" sz="1350" dirty="0"/>
              <a:t>              -- new ideas for measurements that can be done at FCC-</a:t>
            </a:r>
            <a:r>
              <a:rPr lang="en-US" sz="1350" dirty="0" err="1"/>
              <a:t>ee</a:t>
            </a:r>
            <a:r>
              <a:rPr lang="en-US" sz="1350" dirty="0"/>
              <a:t> </a:t>
            </a:r>
          </a:p>
          <a:p>
            <a:r>
              <a:rPr lang="en-US" sz="1350" dirty="0"/>
              <a:t>-- before big conference cycles, special general meetings can be organized for review of the presentations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39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123728" y="49188"/>
            <a:ext cx="4896544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FCC-IS Kick-off and 4</a:t>
            </a:r>
            <a:r>
              <a:rPr lang="en-US" baseline="30000" dirty="0" smtClean="0"/>
              <a:t>th</a:t>
            </a:r>
            <a:r>
              <a:rPr lang="en-US" dirty="0" smtClean="0"/>
              <a:t> FCC-Physics workshop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09228"/>
            <a:ext cx="8600752" cy="53553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FCC November workshop (9-13 November 2020) </a:t>
            </a:r>
            <a:r>
              <a:rPr lang="en-US" dirty="0" smtClean="0"/>
              <a:t>(357 registered at 13:30)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2"/>
              </a:rPr>
              <a:t>https://indico.cern.ch/event/923801/</a:t>
            </a:r>
            <a:r>
              <a:rPr lang="en-US" dirty="0"/>
              <a:t> </a:t>
            </a:r>
            <a:br>
              <a:rPr lang="en-US" dirty="0"/>
            </a:br>
            <a:r>
              <a:rPr lang="en-US" b="1" dirty="0" smtClean="0"/>
              <a:t>will be remote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It comprises the 4th FCC Physics and Experiments Workshop </a:t>
            </a:r>
            <a:r>
              <a:rPr lang="en-US" dirty="0" smtClean="0"/>
              <a:t>(298 registered at 13:30)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/>
              </a:rPr>
              <a:t>https://indico.cern.ch/event/932973/</a:t>
            </a:r>
            <a:r>
              <a:rPr lang="en-US" dirty="0"/>
              <a:t> </a:t>
            </a:r>
            <a:r>
              <a:rPr lang="en-US" dirty="0" smtClean="0"/>
              <a:t> 10-13 </a:t>
            </a:r>
            <a:r>
              <a:rPr lang="en-US" dirty="0"/>
              <a:t>November. 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two agendas are intimately linked </a:t>
            </a:r>
            <a:endParaRPr lang="en-US" dirty="0" smtClean="0"/>
          </a:p>
          <a:p>
            <a:r>
              <a:rPr lang="en-US" dirty="0" smtClean="0"/>
              <a:t>Introductory presentations </a:t>
            </a:r>
            <a:r>
              <a:rPr lang="en-US" dirty="0"/>
              <a:t>on the 9 November </a:t>
            </a:r>
            <a:endParaRPr lang="en-US" dirty="0" smtClean="0"/>
          </a:p>
          <a:p>
            <a:r>
              <a:rPr lang="en-US" dirty="0" smtClean="0"/>
              <a:t>Physics </a:t>
            </a:r>
            <a:r>
              <a:rPr lang="en-US" dirty="0"/>
              <a:t>workshop presentations on the following days. </a:t>
            </a:r>
            <a:br>
              <a:rPr lang="en-US" dirty="0"/>
            </a:b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we recommend that you </a:t>
            </a:r>
            <a:r>
              <a:rPr lang="en-US" b="1" dirty="0" smtClean="0"/>
              <a:t>*register to, and attend, both </a:t>
            </a:r>
            <a:r>
              <a:rPr lang="en-US" b="1" dirty="0"/>
              <a:t>events*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Some of the many highlights:</a:t>
            </a:r>
            <a:r>
              <a:rPr lang="en-US" dirty="0" smtClean="0"/>
              <a:t> (invited speakers):  </a:t>
            </a:r>
          </a:p>
          <a:p>
            <a:r>
              <a:rPr lang="en-US" dirty="0" smtClean="0"/>
              <a:t>-- first day presentation by F. </a:t>
            </a:r>
            <a:r>
              <a:rPr lang="en-US" dirty="0" err="1" smtClean="0"/>
              <a:t>Gianotti</a:t>
            </a:r>
            <a:r>
              <a:rPr lang="en-US" dirty="0" smtClean="0"/>
              <a:t>  Monday 9  10:00</a:t>
            </a:r>
          </a:p>
          <a:p>
            <a:r>
              <a:rPr lang="en-US" dirty="0" smtClean="0"/>
              <a:t>-- ECFA R&amp;D roadmap presentation Tuesday 10 15:30 </a:t>
            </a:r>
            <a:br>
              <a:rPr lang="en-US" dirty="0" smtClean="0"/>
            </a:br>
            <a:r>
              <a:rPr lang="en-US" dirty="0" smtClean="0"/>
              <a:t>-- Physics Performance, MDI/</a:t>
            </a:r>
            <a:r>
              <a:rPr lang="en-US" dirty="0" err="1" smtClean="0"/>
              <a:t>Epol</a:t>
            </a:r>
            <a:r>
              <a:rPr lang="en-US" dirty="0"/>
              <a:t>/</a:t>
            </a:r>
            <a:r>
              <a:rPr lang="en-US" dirty="0" err="1" smtClean="0"/>
              <a:t>ee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H</a:t>
            </a:r>
            <a:r>
              <a:rPr lang="en-US" dirty="0" smtClean="0"/>
              <a:t> presentations</a:t>
            </a:r>
          </a:p>
          <a:p>
            <a:r>
              <a:rPr lang="en-US" dirty="0" smtClean="0"/>
              <a:t>-- round table discussion on Tuesday 10 17:15 organized by B. Heinemann and D. </a:t>
            </a:r>
            <a:r>
              <a:rPr lang="en-US" dirty="0" err="1" smtClean="0"/>
              <a:t>Milstead</a:t>
            </a:r>
            <a:endParaRPr lang="en-US" dirty="0"/>
          </a:p>
          <a:p>
            <a:r>
              <a:rPr lang="en-US" dirty="0" smtClean="0"/>
              <a:t>-- many </a:t>
            </a:r>
            <a:r>
              <a:rPr lang="en-US" dirty="0" err="1" smtClean="0"/>
              <a:t>pheno</a:t>
            </a:r>
            <a:r>
              <a:rPr lang="en-US" dirty="0" smtClean="0"/>
              <a:t> and detector parallel presentations, summaries on the last afternoon.</a:t>
            </a:r>
          </a:p>
          <a:p>
            <a:r>
              <a:rPr lang="en-US" dirty="0" smtClean="0"/>
              <a:t>-- joint sessions </a:t>
            </a:r>
            <a:r>
              <a:rPr lang="en-US" dirty="0" err="1" smtClean="0"/>
              <a:t>Exp+pheno</a:t>
            </a:r>
            <a:r>
              <a:rPr lang="en-US" dirty="0" smtClean="0"/>
              <a:t> sessions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09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987824" y="625252"/>
            <a:ext cx="1720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CONCLUSIONS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52426" y="1286098"/>
            <a:ext cx="706424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Quite a lot is happening and we are growing! </a:t>
            </a:r>
          </a:p>
          <a:p>
            <a:r>
              <a:rPr lang="en-US" dirty="0" smtClean="0"/>
              <a:t> -- Physics Performance</a:t>
            </a:r>
          </a:p>
          <a:p>
            <a:r>
              <a:rPr lang="en-US" dirty="0" smtClean="0"/>
              <a:t> -- Detector R&amp;D road map </a:t>
            </a:r>
          </a:p>
          <a:p>
            <a:r>
              <a:rPr lang="en-US" dirty="0"/>
              <a:t> </a:t>
            </a:r>
            <a:r>
              <a:rPr lang="en-US" dirty="0" smtClean="0"/>
              <a:t>-- 4</a:t>
            </a:r>
            <a:r>
              <a:rPr lang="en-US" baseline="30000" dirty="0" smtClean="0"/>
              <a:t>th</a:t>
            </a:r>
            <a:r>
              <a:rPr lang="en-US" dirty="0" smtClean="0"/>
              <a:t> Physics workshop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r>
              <a:rPr lang="en-US" dirty="0" smtClean="0"/>
              <a:t>-- don</a:t>
            </a:r>
            <a:r>
              <a:rPr lang="en-CH" dirty="0" smtClean="0"/>
              <a:t>’</a:t>
            </a:r>
            <a:r>
              <a:rPr lang="en-US" dirty="0" smtClean="0"/>
              <a:t>t forget to send us nominations (or volunteer) for the tasks at hand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-- ‘see’ you at the workshop in 2 weeks, at the latest!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7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438" t="26899" r="16925" b="15002"/>
          <a:stretch/>
        </p:blipFill>
        <p:spPr>
          <a:xfrm>
            <a:off x="0" y="177356"/>
            <a:ext cx="9121140" cy="49159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35896" y="4733462"/>
            <a:ext cx="416639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NB : precision calculations made in advance of data publication!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impact on FCC-</a:t>
            </a:r>
            <a:r>
              <a:rPr lang="en-US" sz="1200" dirty="0" err="1" smtClean="0"/>
              <a:t>ee</a:t>
            </a:r>
            <a:r>
              <a:rPr lang="en-US" sz="1200" dirty="0" smtClean="0"/>
              <a:t> EWPOs via </a:t>
            </a:r>
            <a:r>
              <a:rPr lang="en-CH" sz="1200" dirty="0" smtClean="0">
                <a:sym typeface="Symbol" panose="05050102010706020507" pitchFamily="18" charset="2"/>
              </a:rPr>
              <a:t></a:t>
            </a:r>
            <a:r>
              <a:rPr lang="en-US" sz="1200" baseline="-25000" dirty="0" smtClean="0">
                <a:sym typeface="Symbol" panose="05050102010706020507" pitchFamily="18" charset="2"/>
              </a:rPr>
              <a:t>QED</a:t>
            </a:r>
            <a:r>
              <a:rPr lang="en-US" sz="1200" dirty="0" smtClean="0">
                <a:sym typeface="Symbol" panose="05050102010706020507" pitchFamily="18" charset="2"/>
              </a:rPr>
              <a:t>(Q</a:t>
            </a:r>
            <a:r>
              <a:rPr lang="en-US" sz="1200" baseline="30000" dirty="0" smtClean="0">
                <a:sym typeface="Symbol" panose="05050102010706020507" pitchFamily="18" charset="2"/>
              </a:rPr>
              <a:t>2</a:t>
            </a:r>
            <a:r>
              <a:rPr lang="en-US" sz="1200" dirty="0">
                <a:sym typeface="Symbol" panose="05050102010706020507" pitchFamily="18" charset="2"/>
              </a:rPr>
              <a:t>)</a:t>
            </a:r>
            <a:r>
              <a:rPr lang="en-US" sz="1200" dirty="0" smtClean="0"/>
              <a:t> ?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6722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74478" y="121196"/>
            <a:ext cx="636969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Brief news of relevance</a:t>
            </a:r>
          </a:p>
          <a:p>
            <a:endParaRPr lang="en-US" dirty="0" smtClean="0"/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New CERN management has been announced </a:t>
            </a:r>
          </a:p>
          <a:p>
            <a:r>
              <a:rPr lang="en-US" dirty="0"/>
              <a:t> </a:t>
            </a:r>
            <a:r>
              <a:rPr lang="en-US" dirty="0" smtClean="0"/>
              <a:t>        -- Director of Research is Joachim </a:t>
            </a:r>
            <a:r>
              <a:rPr lang="en-US" dirty="0" err="1" smtClean="0"/>
              <a:t>Mnich</a:t>
            </a:r>
            <a:r>
              <a:rPr lang="en-US" dirty="0" smtClean="0"/>
              <a:t> (from </a:t>
            </a:r>
            <a:r>
              <a:rPr lang="en-US" dirty="0" err="1" smtClean="0"/>
              <a:t>Desy</a:t>
            </a:r>
            <a:r>
              <a:rPr lang="en-US" dirty="0" smtClean="0"/>
              <a:t>)</a:t>
            </a:r>
          </a:p>
          <a:p>
            <a:r>
              <a:rPr lang="en-US" dirty="0"/>
              <a:t> </a:t>
            </a:r>
            <a:r>
              <a:rPr lang="en-US" dirty="0" smtClean="0"/>
              <a:t>        -- </a:t>
            </a:r>
            <a:r>
              <a:rPr lang="en-US" dirty="0" smtClean="0"/>
              <a:t>NB </a:t>
            </a:r>
            <a:r>
              <a:rPr lang="en-US" dirty="0" smtClean="0"/>
              <a:t>new </a:t>
            </a:r>
            <a:r>
              <a:rPr lang="en-US" dirty="0" smtClean="0"/>
              <a:t>PH department head has not been announced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2. New ECFA chair has been elected: Karl </a:t>
            </a:r>
            <a:r>
              <a:rPr lang="en-US" dirty="0" err="1" smtClean="0"/>
              <a:t>Jakobs</a:t>
            </a:r>
            <a:r>
              <a:rPr lang="en-US" dirty="0" smtClean="0"/>
              <a:t> (</a:t>
            </a:r>
            <a:r>
              <a:rPr lang="en-US" dirty="0" err="1" smtClean="0"/>
              <a:t>Uni</a:t>
            </a:r>
            <a:r>
              <a:rPr lang="en-US" dirty="0" smtClean="0"/>
              <a:t> Freiburg)</a:t>
            </a:r>
          </a:p>
          <a:p>
            <a:r>
              <a:rPr lang="en-US" dirty="0" smtClean="0"/>
              <a:t>        Congratulation to Greg </a:t>
            </a:r>
            <a:r>
              <a:rPr lang="en-US" dirty="0" err="1" smtClean="0"/>
              <a:t>Bernardi</a:t>
            </a:r>
            <a:r>
              <a:rPr lang="en-US" dirty="0" smtClean="0"/>
              <a:t> who </a:t>
            </a:r>
            <a:r>
              <a:rPr lang="en-US" dirty="0" smtClean="0"/>
              <a:t>came </a:t>
            </a:r>
            <a:r>
              <a:rPr lang="en-US" dirty="0" smtClean="0"/>
              <a:t>second.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3. MTP (as discussed in June) has been approved. </a:t>
            </a:r>
          </a:p>
          <a:p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Budget for High Field Magnet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budget for CLIC reduced to accelerator part only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FCC-</a:t>
            </a:r>
            <a:r>
              <a:rPr lang="en-US" b="1" dirty="0" err="1" smtClean="0">
                <a:sym typeface="Wingdings" panose="05000000000000000000" pitchFamily="2" charset="2"/>
              </a:rPr>
              <a:t>ee</a:t>
            </a:r>
            <a:r>
              <a:rPr lang="en-US" b="1" dirty="0" smtClean="0">
                <a:sym typeface="Wingdings" panose="05000000000000000000" pitchFamily="2" charset="2"/>
              </a:rPr>
              <a:t> Physics and Experiment studies will </a:t>
            </a:r>
            <a:r>
              <a:rPr lang="en-US" b="1" dirty="0" smtClean="0">
                <a:sym typeface="Wingdings" panose="05000000000000000000" pitchFamily="2" charset="2"/>
              </a:rPr>
              <a:t>be </a:t>
            </a:r>
            <a:r>
              <a:rPr lang="en-US" b="1" dirty="0" smtClean="0">
                <a:sym typeface="Wingdings" panose="05000000000000000000" pitchFamily="2" charset="2"/>
              </a:rPr>
              <a:t>supported</a:t>
            </a:r>
            <a:br>
              <a:rPr lang="en-US" b="1" dirty="0" smtClean="0">
                <a:sym typeface="Wingdings" panose="05000000000000000000" pitchFamily="2" charset="2"/>
              </a:rPr>
            </a:br>
            <a:r>
              <a:rPr lang="en-US" b="1" dirty="0" smtClean="0">
                <a:sym typeface="Wingdings" panose="05000000000000000000" pitchFamily="2" charset="2"/>
              </a:rPr>
              <a:t>            +  detector R&amp;D in CERN-EP + ECFA panel on detector R&amp;D </a:t>
            </a:r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</a:t>
            </a:r>
            <a:r>
              <a:rPr lang="en-US" dirty="0" smtClean="0">
                <a:sym typeface="Wingdings" panose="05000000000000000000" pitchFamily="2" charset="2"/>
              </a:rPr>
              <a:t>                        (not FCC exclusive, of course) 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357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9056" t="29400" r="22825" b="10401"/>
          <a:stretch/>
        </p:blipFill>
        <p:spPr>
          <a:xfrm>
            <a:off x="0" y="193204"/>
            <a:ext cx="9144000" cy="454557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-180528" y="1273324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-180528" y="1993404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8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9" y="409228"/>
            <a:ext cx="9083395" cy="48909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3768" y="5305772"/>
            <a:ext cx="411638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Next ECFA meeting 19-20 November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2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9536"/>
            <a:ext cx="9144000" cy="5116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5214600"/>
            <a:ext cx="9194376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NB </a:t>
            </a:r>
            <a:r>
              <a:rPr lang="en-US" sz="1400" dirty="0" err="1" smtClean="0"/>
              <a:t>TeraZ</a:t>
            </a:r>
            <a:r>
              <a:rPr lang="en-US" sz="1400" dirty="0" smtClean="0"/>
              <a:t> requirements on TDAQ, have been registered, not necessarily on systematics!</a:t>
            </a:r>
          </a:p>
          <a:p>
            <a:r>
              <a:rPr lang="en-US" sz="1400" dirty="0" smtClean="0"/>
              <a:t>   Progress on our requirements (E. Perez) + Roadmap Panel activities (S. Kuehn) will be presented at FCC 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Phys. workshop</a:t>
            </a:r>
            <a:endParaRPr lang="en-US" sz="1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283968" y="2281436"/>
            <a:ext cx="14401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05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-8716" y="0"/>
            <a:ext cx="8372998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Web site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b="1" dirty="0" smtClean="0"/>
              <a:t>Marcin </a:t>
            </a:r>
            <a:r>
              <a:rPr lang="en-US" b="1" dirty="0" err="1" smtClean="0"/>
              <a:t>Chrząszcz</a:t>
            </a:r>
            <a:r>
              <a:rPr lang="en-US" dirty="0" smtClean="0">
                <a:sym typeface="Wingdings" panose="05000000000000000000" pitchFamily="2" charset="2"/>
              </a:rPr>
              <a:t> agreed to take charge of enlivening  the web site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For documentation e.g. on publications, he will appreciate your active participation!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6120" t="23800" r="3278" b="6901"/>
          <a:stretch/>
        </p:blipFill>
        <p:spPr>
          <a:xfrm>
            <a:off x="-8716" y="667593"/>
            <a:ext cx="9152716" cy="44200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458622">
            <a:off x="-15207" y="2461494"/>
            <a:ext cx="2314611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Replace with links to </a:t>
            </a:r>
          </a:p>
          <a:p>
            <a:r>
              <a:rPr lang="en-US" sz="1600" dirty="0" err="1" smtClean="0"/>
              <a:t>Indico</a:t>
            </a:r>
            <a:r>
              <a:rPr lang="en-US" sz="1600" dirty="0" smtClean="0"/>
              <a:t> categories, rather than to old meetings</a:t>
            </a:r>
          </a:p>
          <a:p>
            <a:r>
              <a:rPr lang="en-US" sz="1600" dirty="0" smtClean="0"/>
              <a:t>+ Link to PPC work pages, etc.</a:t>
            </a:r>
          </a:p>
        </p:txBody>
      </p:sp>
      <p:sp>
        <p:nvSpPr>
          <p:cNvPr id="8" name="TextBox 7"/>
          <p:cNvSpPr txBox="1"/>
          <p:nvPr/>
        </p:nvSpPr>
        <p:spPr>
          <a:xfrm rot="20400214">
            <a:off x="2357752" y="2902963"/>
            <a:ext cx="3279036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Update text to 2020-2025 study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0719602">
            <a:off x="2952736" y="4786134"/>
            <a:ext cx="241880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Update documentation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20349365">
            <a:off x="6599728" y="2874377"/>
            <a:ext cx="181133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Adapt, as list will </a:t>
            </a:r>
          </a:p>
          <a:p>
            <a:r>
              <a:rPr lang="en-US" dirty="0" smtClean="0"/>
              <a:t>become longer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29078" y="5125928"/>
            <a:ext cx="2646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marcin.chrzaszcz@cern.ch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5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26.10.2020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&amp; Patrick Janot  --  News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7004"/>
          <a:stretch/>
        </p:blipFill>
        <p:spPr>
          <a:xfrm>
            <a:off x="-571" y="335307"/>
            <a:ext cx="8965059" cy="47544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5091489"/>
            <a:ext cx="6840760" cy="646331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Thanks for your proposals, more are welcome, </a:t>
            </a:r>
            <a:r>
              <a:rPr lang="en-US" b="1" dirty="0" smtClean="0"/>
              <a:t> esp.  </a:t>
            </a:r>
            <a:r>
              <a:rPr lang="en-US" b="1" dirty="0" smtClean="0"/>
              <a:t>for </a:t>
            </a:r>
            <a:r>
              <a:rPr lang="en-US" b="1" dirty="0" smtClean="0"/>
              <a:t>theorists! </a:t>
            </a:r>
          </a:p>
          <a:p>
            <a:r>
              <a:rPr lang="en-US" b="1" dirty="0" smtClean="0"/>
              <a:t>We will also request proposals from </a:t>
            </a:r>
            <a:r>
              <a:rPr lang="en-US" b="1" dirty="0" smtClean="0"/>
              <a:t>n</a:t>
            </a:r>
            <a:r>
              <a:rPr lang="en-US" b="1" dirty="0" smtClean="0"/>
              <a:t>ational contacts.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577580"/>
            <a:ext cx="2232248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90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&amp; Patrick Janot  --  introduction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07704" y="-22820"/>
            <a:ext cx="4356193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Important tasks of Physics Groups conveners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37220"/>
            <a:ext cx="8439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  <a:r>
              <a:rPr lang="en-GB" dirty="0" smtClean="0"/>
              <a:t>or </a:t>
            </a:r>
            <a:r>
              <a:rPr lang="en-GB" dirty="0"/>
              <a:t>each Physics Group, one or two experimentalists, and one or two phenomenologists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36512" y="682159"/>
            <a:ext cx="8224687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Gather community </a:t>
            </a:r>
          </a:p>
          <a:p>
            <a:r>
              <a:rPr lang="en-US" dirty="0" smtClean="0"/>
              <a:t>       -- with help from FCC national contacts </a:t>
            </a:r>
            <a:br>
              <a:rPr lang="en-US" dirty="0" smtClean="0"/>
            </a:br>
            <a:r>
              <a:rPr lang="en-US" dirty="0" smtClean="0"/>
              <a:t>       -- using their own relations</a:t>
            </a:r>
          </a:p>
          <a:p>
            <a:r>
              <a:rPr lang="en-US" dirty="0"/>
              <a:t> </a:t>
            </a:r>
            <a:r>
              <a:rPr lang="en-US" dirty="0" smtClean="0"/>
              <a:t>      -- as needed organize well advertised kick-off mini-workshops or meetings </a:t>
            </a:r>
            <a:br>
              <a:rPr lang="en-US" dirty="0" smtClean="0"/>
            </a:br>
            <a:r>
              <a:rPr lang="en-US" dirty="0" smtClean="0"/>
              <a:t>       -- collect a first set of Benchmark measurements </a:t>
            </a:r>
            <a:br>
              <a:rPr lang="en-US" dirty="0" smtClean="0"/>
            </a:br>
            <a:r>
              <a:rPr lang="en-US" dirty="0" smtClean="0"/>
              <a:t>              existing list can be found here  </a:t>
            </a: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www.overleaf.com/read/dyjpdszrqxhz</a:t>
            </a:r>
            <a:r>
              <a:rPr lang="en-US" u="sng" dirty="0" smtClean="0"/>
              <a:t> 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         list of submissions </a:t>
            </a:r>
            <a:r>
              <a:rPr lang="en-US" dirty="0"/>
              <a:t>to Snowmass </a:t>
            </a:r>
            <a:r>
              <a:rPr lang="en-US" dirty="0">
                <a:hlinkClick r:id="rId3"/>
              </a:rPr>
              <a:t>https://indico.cern.ch/event/951830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r>
              <a:rPr lang="en-US" b="1" dirty="0" smtClean="0"/>
              <a:t>      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1035" y="2857500"/>
            <a:ext cx="9017469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en-US" b="1" dirty="0" smtClean="0">
                <a:solidFill>
                  <a:srgbClr val="FF0000"/>
                </a:solidFill>
              </a:rPr>
              <a:t>With </a:t>
            </a:r>
            <a:r>
              <a:rPr lang="en-US" b="1" dirty="0">
                <a:solidFill>
                  <a:srgbClr val="FF0000"/>
                </a:solidFill>
              </a:rPr>
              <a:t>high priority </a:t>
            </a:r>
            <a:r>
              <a:rPr lang="en-US" b="1" dirty="0" smtClean="0">
                <a:solidFill>
                  <a:srgbClr val="FF0000"/>
                </a:solidFill>
              </a:rPr>
              <a:t>should </a:t>
            </a:r>
            <a:r>
              <a:rPr lang="en-US" b="1" dirty="0">
                <a:solidFill>
                  <a:srgbClr val="FF0000"/>
                </a:solidFill>
              </a:rPr>
              <a:t>focus on participating to the </a:t>
            </a:r>
            <a:r>
              <a:rPr lang="en-US" b="1" dirty="0" smtClean="0">
                <a:solidFill>
                  <a:srgbClr val="FF0000"/>
                </a:solidFill>
              </a:rPr>
              <a:t>Physics </a:t>
            </a:r>
            <a:r>
              <a:rPr lang="en-US" b="1" dirty="0">
                <a:solidFill>
                  <a:srgbClr val="FF0000"/>
                </a:solidFill>
              </a:rPr>
              <a:t>Performance effort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       via </a:t>
            </a:r>
            <a:r>
              <a:rPr lang="en-US" dirty="0"/>
              <a:t>the Physics Benchmark Committee </a:t>
            </a:r>
            <a:br>
              <a:rPr lang="en-US" dirty="0"/>
            </a:br>
            <a:r>
              <a:rPr lang="en-US" dirty="0" smtClean="0"/>
              <a:t>        -- Benchmark measurements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 </a:t>
            </a:r>
            <a:r>
              <a:rPr lang="en-US" dirty="0"/>
              <a:t>case studies leading to detector </a:t>
            </a:r>
            <a:r>
              <a:rPr lang="en-US" dirty="0" smtClean="0"/>
              <a:t>requirements</a:t>
            </a:r>
            <a:endParaRPr lang="en-US" dirty="0"/>
          </a:p>
          <a:p>
            <a:r>
              <a:rPr lang="en-US" b="1" dirty="0"/>
              <a:t>       </a:t>
            </a:r>
            <a:r>
              <a:rPr lang="en-CH" b="1" dirty="0">
                <a:sym typeface="Wingdings" panose="05000000000000000000" pitchFamily="2" charset="2"/>
              </a:rPr>
              <a:t></a:t>
            </a:r>
            <a:r>
              <a:rPr lang="en-US" b="1" dirty="0"/>
              <a:t> common Physics Tools, Analysis Code, Detector Requirements, Public Documentation </a:t>
            </a:r>
            <a:br>
              <a:rPr lang="en-US" b="1" dirty="0"/>
            </a:br>
            <a:r>
              <a:rPr lang="en-US" b="1" dirty="0"/>
              <a:t>             </a:t>
            </a:r>
            <a:r>
              <a:rPr lang="en-US" b="1" dirty="0">
                <a:solidFill>
                  <a:srgbClr val="00B0F0"/>
                </a:solidFill>
              </a:rPr>
              <a:t>NB independently of physics </a:t>
            </a:r>
            <a:r>
              <a:rPr lang="en-US" b="1" dirty="0" smtClean="0">
                <a:solidFill>
                  <a:srgbClr val="00B0F0"/>
                </a:solidFill>
              </a:rPr>
              <a:t>groups, </a:t>
            </a:r>
            <a:r>
              <a:rPr lang="en-US" b="1" dirty="0">
                <a:solidFill>
                  <a:srgbClr val="00B0F0"/>
                </a:solidFill>
              </a:rPr>
              <a:t>volunteers are welcome in PP effort!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4537491"/>
            <a:ext cx="824091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2’.   </a:t>
            </a:r>
            <a:r>
              <a:rPr lang="en-US" b="1" dirty="0"/>
              <a:t>S</a:t>
            </a:r>
            <a:r>
              <a:rPr lang="en-US" b="1" dirty="0" smtClean="0"/>
              <a:t>cope </a:t>
            </a:r>
            <a:r>
              <a:rPr lang="en-US" b="1" dirty="0"/>
              <a:t>thoroughly the physics capabilities</a:t>
            </a:r>
            <a:r>
              <a:rPr lang="en-US" dirty="0"/>
              <a:t>,</a:t>
            </a:r>
          </a:p>
          <a:p>
            <a:r>
              <a:rPr lang="en-US" dirty="0"/>
              <a:t>       develop new measurements, event </a:t>
            </a:r>
            <a:r>
              <a:rPr lang="en-US" dirty="0" smtClean="0"/>
              <a:t>generators, understand </a:t>
            </a:r>
            <a:r>
              <a:rPr lang="en-US" dirty="0" err="1" smtClean="0"/>
              <a:t>th.</a:t>
            </a:r>
            <a:r>
              <a:rPr lang="en-US" dirty="0" smtClean="0"/>
              <a:t> uncertainties etc.   </a:t>
            </a:r>
            <a:endParaRPr lang="en-US" dirty="0"/>
          </a:p>
          <a:p>
            <a:r>
              <a:rPr lang="en-US" dirty="0"/>
              <a:t>       </a:t>
            </a:r>
            <a:r>
              <a:rPr lang="en-US" dirty="0" smtClean="0"/>
              <a:t>    investigate </a:t>
            </a:r>
            <a:r>
              <a:rPr lang="en-US" dirty="0"/>
              <a:t>New Physics sensitivities </a:t>
            </a:r>
            <a:r>
              <a:rPr lang="en-US" b="1" dirty="0"/>
              <a:t>towards  physics CDR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93633" y="-10458"/>
            <a:ext cx="241918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Mandate in preparation</a:t>
            </a:r>
            <a:endParaRPr lang="en-US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23877</TotalTime>
  <Words>1020</Words>
  <Application>Microsoft Office PowerPoint</Application>
  <PresentationFormat>On-screen Show (16:10)</PresentationFormat>
  <Paragraphs>200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Alain Blondel</cp:lastModifiedBy>
  <cp:revision>145</cp:revision>
  <cp:lastPrinted>2020-04-29T11:13:06Z</cp:lastPrinted>
  <dcterms:created xsi:type="dcterms:W3CDTF">2020-02-13T06:07:00Z</dcterms:created>
  <dcterms:modified xsi:type="dcterms:W3CDTF">2020-10-26T13:50:52Z</dcterms:modified>
</cp:coreProperties>
</file>