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63" r:id="rId2"/>
    <p:sldId id="445" r:id="rId3"/>
    <p:sldId id="446" r:id="rId4"/>
    <p:sldId id="447" r:id="rId5"/>
    <p:sldId id="448" r:id="rId6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84" autoAdjust="0"/>
    <p:restoredTop sz="96931" autoAdjust="0"/>
  </p:normalViewPr>
  <p:slideViewPr>
    <p:cSldViewPr snapToObjects="1" showGuides="1">
      <p:cViewPr varScale="1">
        <p:scale>
          <a:sx n="130" d="100"/>
          <a:sy n="130" d="100"/>
        </p:scale>
        <p:origin x="120" y="150"/>
      </p:cViewPr>
      <p:guideLst>
        <p:guide orient="horz" pos="4080"/>
        <p:guide pos="2880"/>
      </p:guideLst>
    </p:cSldViewPr>
  </p:slideViewPr>
  <p:outlineViewPr>
    <p:cViewPr>
      <p:scale>
        <a:sx n="33" d="100"/>
        <a:sy n="33" d="100"/>
      </p:scale>
      <p:origin x="0" y="-142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16/10/2020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16/10/2020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E. Todesco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/>
              <a:t>E. Todesco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/>
              <a:t>E. Todesco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/>
              <a:t>E. Todesco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/>
              <a:t>E. Todesco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/>
              <a:t>E. Todesco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fr-FR" noProof="0"/>
              <a:t>E. Todesco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E. Todesco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371600" y="2564904"/>
            <a:ext cx="7200000" cy="1566772"/>
          </a:xfrm>
        </p:spPr>
        <p:txBody>
          <a:bodyPr/>
          <a:lstStyle/>
          <a:p>
            <a:r>
              <a:rPr lang="en-GB" dirty="0" smtClean="0">
                <a:solidFill>
                  <a:schemeClr val="tx1"/>
                </a:solidFill>
                <a:latin typeface="Times"/>
                <a:cs typeface="Times"/>
              </a:rPr>
              <a:t>Constraints on MCBXFB/A from WP3 schedule: string and integration</a:t>
            </a:r>
            <a:endParaRPr lang="en-GB" dirty="0">
              <a:solidFill>
                <a:schemeClr val="tx1"/>
              </a:solidFill>
              <a:latin typeface="Times"/>
              <a:cs typeface="Times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61048"/>
            <a:ext cx="6480000" cy="1259827"/>
          </a:xfrm>
        </p:spPr>
        <p:txBody>
          <a:bodyPr/>
          <a:lstStyle/>
          <a:p>
            <a:r>
              <a:rPr lang="en-GB" dirty="0">
                <a:solidFill>
                  <a:schemeClr val="tx1"/>
                </a:solidFill>
                <a:latin typeface="Times"/>
                <a:cs typeface="Times"/>
              </a:rPr>
              <a:t>E. </a:t>
            </a:r>
            <a:r>
              <a:rPr lang="en-GB" dirty="0" smtClean="0">
                <a:solidFill>
                  <a:schemeClr val="tx1"/>
                </a:solidFill>
                <a:latin typeface="Times"/>
                <a:cs typeface="Times"/>
              </a:rPr>
              <a:t>Todesco</a:t>
            </a:r>
            <a:endParaRPr lang="en-GB" dirty="0">
              <a:solidFill>
                <a:schemeClr val="tx1"/>
              </a:solidFill>
              <a:latin typeface="Times"/>
              <a:cs typeface="Times"/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>
                <a:latin typeface="Times" panose="02020603050405020304" pitchFamily="18" charset="0"/>
                <a:cs typeface="Times" panose="02020603050405020304" pitchFamily="18" charset="0"/>
              </a:rPr>
              <a:t>15 October 2020</a:t>
            </a:r>
            <a:endParaRPr lang="en-GB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b="0" dirty="0" smtClean="0">
                <a:latin typeface="Times"/>
                <a:cs typeface="Times"/>
              </a:rPr>
              <a:t>INTEGRATION</a:t>
            </a:r>
            <a:endParaRPr lang="en-GB" b="0" dirty="0">
              <a:latin typeface="Times"/>
              <a:cs typeface="Times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2000" y="900000"/>
            <a:ext cx="7920000" cy="5144481"/>
          </a:xfrm>
        </p:spPr>
        <p:txBody>
          <a:bodyPr>
            <a:normAutofit lnSpcReduction="10000"/>
          </a:bodyPr>
          <a:lstStyle/>
          <a:p>
            <a:endParaRPr lang="fr-CH" sz="2000" dirty="0" smtClean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The short corrector MCBXFB </a:t>
            </a:r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is</a:t>
            </a:r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included</a:t>
            </a:r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in MQXFB (Q2) cold mass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The MQXFB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magnet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rgbClr val="C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cannot</a:t>
            </a:r>
            <a:r>
              <a:rPr lang="fr-CH" sz="1600" dirty="0" smtClean="0">
                <a:solidFill>
                  <a:srgbClr val="C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rgbClr val="C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be</a:t>
            </a:r>
            <a:r>
              <a:rPr lang="fr-CH" sz="1600" dirty="0" smtClean="0">
                <a:solidFill>
                  <a:srgbClr val="C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rgbClr val="C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tested</a:t>
            </a:r>
            <a:r>
              <a:rPr lang="fr-CH" sz="1600" dirty="0" smtClean="0">
                <a:solidFill>
                  <a:srgbClr val="C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rgbClr val="C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vertically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therefore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a cold mass has to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be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built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including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the corrector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The option of </a:t>
            </a:r>
            <a:r>
              <a:rPr lang="fr-CH" sz="1600" dirty="0" err="1" smtClean="0">
                <a:solidFill>
                  <a:srgbClr val="C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testing</a:t>
            </a:r>
            <a:r>
              <a:rPr lang="fr-CH" sz="1600" dirty="0" smtClean="0">
                <a:solidFill>
                  <a:srgbClr val="C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smtClean="0">
                <a:solidFill>
                  <a:srgbClr val="C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MQXFB in </a:t>
            </a:r>
            <a:r>
              <a:rPr lang="fr-CH" sz="1600" dirty="0" smtClean="0">
                <a:solidFill>
                  <a:srgbClr val="C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stand </a:t>
            </a:r>
            <a:r>
              <a:rPr lang="fr-CH" sz="1600" dirty="0" err="1" smtClean="0">
                <a:solidFill>
                  <a:srgbClr val="C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alone</a:t>
            </a:r>
            <a:r>
              <a:rPr lang="fr-CH" sz="1600" dirty="0" smtClean="0">
                <a:solidFill>
                  <a:srgbClr val="C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mode </a:t>
            </a:r>
            <a:r>
              <a:rPr lang="fr-CH" sz="1600" dirty="0" err="1" smtClean="0">
                <a:solidFill>
                  <a:srgbClr val="C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costs</a:t>
            </a:r>
            <a:r>
              <a:rPr lang="fr-CH" sz="1600" dirty="0" smtClean="0">
                <a:solidFill>
                  <a:srgbClr val="C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en-US" sz="1600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~</a:t>
            </a:r>
            <a:r>
              <a:rPr lang="fr-CH" sz="1600" dirty="0" smtClean="0">
                <a:solidFill>
                  <a:srgbClr val="C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100 </a:t>
            </a:r>
            <a:r>
              <a:rPr lang="fr-CH" sz="1600" dirty="0" err="1" smtClean="0">
                <a:solidFill>
                  <a:srgbClr val="C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kCHF</a:t>
            </a:r>
            <a:r>
              <a:rPr lang="fr-CH" sz="1600" dirty="0" smtClean="0">
                <a:solidFill>
                  <a:srgbClr val="C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rgbClr val="C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additional</a:t>
            </a:r>
            <a:r>
              <a:rPr lang="fr-CH" sz="1600" dirty="0" smtClean="0">
                <a:solidFill>
                  <a:srgbClr val="C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of components and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additional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work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–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it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was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adopted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for the first 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and second prototype to speed up the test</a:t>
            </a:r>
            <a:endParaRPr lang="fr-CH" sz="1600" dirty="0" smtClean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1"/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Any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quench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during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operation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of the MCBXFB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will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probably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quench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the triplet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during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operation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– and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this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should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be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avoided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at all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costs</a:t>
            </a:r>
            <a:endParaRPr lang="fr-CH" sz="1600" dirty="0" smtClean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MCBXFB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setting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depends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on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misalignment</a:t>
            </a:r>
            <a:r>
              <a:rPr lang="fr-CH" sz="16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– via the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remote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alignment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system one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could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rgbClr val="C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probably</a:t>
            </a:r>
            <a:r>
              <a:rPr lang="fr-CH" sz="1600" dirty="0" smtClean="0">
                <a:solidFill>
                  <a:srgbClr val="C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rgbClr val="C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reduce</a:t>
            </a:r>
            <a:r>
              <a:rPr lang="fr-CH" sz="1600" dirty="0" smtClean="0">
                <a:solidFill>
                  <a:srgbClr val="C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the </a:t>
            </a:r>
            <a:r>
              <a:rPr lang="fr-CH" sz="1600" dirty="0" err="1" smtClean="0">
                <a:solidFill>
                  <a:srgbClr val="C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requirements</a:t>
            </a:r>
            <a:r>
              <a:rPr lang="fr-CH" sz="1600" dirty="0" smtClean="0">
                <a:solidFill>
                  <a:srgbClr val="C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to 75%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of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what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we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have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today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as nominal (1.8 T m in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each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plane, </a:t>
            </a:r>
            <a:r>
              <a:rPr lang="fr-CH" sz="1600" dirty="0" smtClean="0">
                <a:solidFill>
                  <a:srgbClr val="C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maximum torque of 56% 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of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what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we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have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today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as nominal</a:t>
            </a:r>
            <a:endParaRPr lang="fr-CH" sz="1600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The long corrector </a:t>
            </a:r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is</a:t>
            </a:r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included</a:t>
            </a:r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in the corrector package cold mass</a:t>
            </a:r>
          </a:p>
          <a:p>
            <a:pPr lvl="1"/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Previous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consideration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for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quench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are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probably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not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valid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in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this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case</a:t>
            </a:r>
          </a:p>
          <a:p>
            <a:pPr lvl="1"/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Its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settings have </a:t>
            </a:r>
            <a:r>
              <a:rPr lang="fr-CH" sz="1600" dirty="0" smtClean="0">
                <a:solidFill>
                  <a:srgbClr val="C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 </a:t>
            </a:r>
            <a:r>
              <a:rPr lang="fr-CH" sz="1600" dirty="0" err="1" smtClean="0">
                <a:solidFill>
                  <a:srgbClr val="C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systematic</a:t>
            </a:r>
            <a:r>
              <a:rPr lang="fr-CH" sz="1600" dirty="0" smtClean="0">
                <a:solidFill>
                  <a:srgbClr val="C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component (the </a:t>
            </a:r>
            <a:r>
              <a:rPr lang="fr-CH" sz="1600" dirty="0" err="1" smtClean="0">
                <a:solidFill>
                  <a:srgbClr val="C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crossing</a:t>
            </a:r>
            <a:r>
              <a:rPr lang="fr-CH" sz="1600" dirty="0" smtClean="0">
                <a:solidFill>
                  <a:srgbClr val="C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angle) in one plane 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– the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requirements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rgbClr val="C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can</a:t>
            </a:r>
            <a:r>
              <a:rPr lang="fr-CH" sz="1600" dirty="0" smtClean="0">
                <a:solidFill>
                  <a:srgbClr val="C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rgbClr val="C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be</a:t>
            </a:r>
            <a:r>
              <a:rPr lang="fr-CH" sz="1600" dirty="0" smtClean="0">
                <a:solidFill>
                  <a:srgbClr val="C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rgbClr val="C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lowered</a:t>
            </a:r>
            <a:r>
              <a:rPr lang="fr-CH" sz="1600" dirty="0" smtClean="0">
                <a:solidFill>
                  <a:srgbClr val="C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rgbClr val="C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today</a:t>
            </a:r>
            <a:r>
              <a:rPr lang="fr-CH" sz="1600" dirty="0" smtClean="0">
                <a:solidFill>
                  <a:srgbClr val="C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to 4.5 and 2.5 T m in </a:t>
            </a:r>
            <a:r>
              <a:rPr lang="fr-CH" sz="1600" dirty="0" err="1" smtClean="0">
                <a:solidFill>
                  <a:srgbClr val="C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each</a:t>
            </a:r>
            <a:r>
              <a:rPr lang="fr-CH" sz="1600" dirty="0" smtClean="0">
                <a:solidFill>
                  <a:srgbClr val="C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plane 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(but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with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the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freedom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of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leaving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to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operation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to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choose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which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plane) –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therefore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the nominal torque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is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already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56% of nominal</a:t>
            </a:r>
          </a:p>
          <a:p>
            <a:pPr lvl="2"/>
            <a:r>
              <a:rPr lang="fr-CH" sz="12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These</a:t>
            </a:r>
            <a:r>
              <a:rPr lang="fr-CH" sz="12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2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requirements</a:t>
            </a:r>
            <a:r>
              <a:rPr lang="fr-CH" sz="12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2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could</a:t>
            </a:r>
            <a:r>
              <a:rPr lang="fr-CH" sz="12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2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be</a:t>
            </a:r>
            <a:r>
              <a:rPr lang="fr-CH" sz="12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2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further</a:t>
            </a:r>
            <a:r>
              <a:rPr lang="fr-CH" sz="12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2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reduced</a:t>
            </a:r>
            <a:r>
              <a:rPr lang="fr-CH" sz="12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2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including</a:t>
            </a:r>
            <a:r>
              <a:rPr lang="fr-CH" sz="12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the </a:t>
            </a:r>
            <a:r>
              <a:rPr lang="fr-CH" sz="12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remote</a:t>
            </a:r>
            <a:r>
              <a:rPr lang="fr-CH" sz="12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2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alignment</a:t>
            </a:r>
            <a:r>
              <a:rPr lang="fr-CH" sz="12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system</a:t>
            </a:r>
            <a:endParaRPr lang="fr-CH" sz="1200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endParaRPr lang="fr-CH" sz="2000" dirty="0" smtClean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1"/>
            <a:endParaRPr lang="fr-CH" sz="1600" dirty="0" smtClean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E. Todesco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6642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b="0" dirty="0" smtClean="0">
                <a:latin typeface="Times"/>
                <a:cs typeface="Times"/>
              </a:rPr>
              <a:t>STRING</a:t>
            </a:r>
            <a:endParaRPr lang="en-GB" b="0" dirty="0">
              <a:latin typeface="Times"/>
              <a:cs typeface="Times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2000" y="900000"/>
            <a:ext cx="7920000" cy="5144481"/>
          </a:xfrm>
        </p:spPr>
        <p:txBody>
          <a:bodyPr>
            <a:normAutofit/>
          </a:bodyPr>
          <a:lstStyle/>
          <a:p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We</a:t>
            </a:r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need</a:t>
            </a:r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two</a:t>
            </a:r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short correctors for the string</a:t>
            </a:r>
          </a:p>
          <a:p>
            <a:pPr lvl="1"/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We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already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have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them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so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this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is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ok</a:t>
            </a:r>
            <a:endParaRPr lang="fr-CH" sz="1600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We</a:t>
            </a:r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need</a:t>
            </a:r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one long corrector, </a:t>
            </a:r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tested</a:t>
            </a:r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by July 2021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3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months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cold mass,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two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for cryostat,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two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for test (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including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Xmas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),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three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for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preparation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for string (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quite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complex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)</a:t>
            </a:r>
          </a:p>
          <a:p>
            <a:pPr lvl="1"/>
            <a:endParaRPr lang="fr-CH" sz="1600" dirty="0" smtClean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endParaRPr lang="fr-CH" sz="2000" dirty="0" smtClean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1"/>
            <a:endParaRPr lang="fr-CH" sz="1600" dirty="0" smtClean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E. Todesco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771" y="2545816"/>
            <a:ext cx="8723562" cy="3654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7822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b="0" dirty="0" smtClean="0">
                <a:latin typeface="Times"/>
                <a:cs typeface="Times"/>
              </a:rPr>
              <a:t>OTHER Q2’s</a:t>
            </a:r>
            <a:endParaRPr lang="en-GB" b="0" dirty="0">
              <a:latin typeface="Times"/>
              <a:cs typeface="Times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2000" y="900000"/>
            <a:ext cx="7920000" cy="5144481"/>
          </a:xfrm>
        </p:spPr>
        <p:txBody>
          <a:bodyPr>
            <a:normAutofit/>
          </a:bodyPr>
          <a:lstStyle/>
          <a:p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Short corrector </a:t>
            </a:r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needed</a:t>
            </a:r>
            <a:endParaRPr lang="fr-CH" sz="2000" dirty="0" smtClean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1"/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February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2021 (first Q2 for the string)</a:t>
            </a:r>
            <a:endParaRPr lang="fr-CH" sz="1600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April 2021 (second Q2 </a:t>
            </a:r>
            <a:r>
              <a:rPr lang="fr-CH" sz="16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for the 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string, first MQXFB of the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series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)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August 2021 (second MQXFB </a:t>
            </a:r>
            <a:r>
              <a:rPr lang="fr-CH" sz="16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of the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series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– first for the tunnel)</a:t>
            </a:r>
            <a:endParaRPr lang="fr-CH" sz="1600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1"/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December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2021 (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third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MQXFB of the </a:t>
            </a:r>
            <a:r>
              <a:rPr lang="fr-CH" sz="16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series</a:t>
            </a:r>
            <a:r>
              <a:rPr lang="fr-CH" sz="16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– 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second for </a:t>
            </a:r>
            <a:r>
              <a:rPr lang="fr-CH" sz="16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the 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tunnel) – </a:t>
            </a:r>
            <a:r>
              <a:rPr lang="fr-CH" sz="1600" dirty="0" err="1" smtClean="0">
                <a:solidFill>
                  <a:srgbClr val="C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this</a:t>
            </a:r>
            <a:r>
              <a:rPr lang="fr-CH" sz="1600" dirty="0" smtClean="0">
                <a:solidFill>
                  <a:srgbClr val="C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rgbClr val="C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should</a:t>
            </a:r>
            <a:r>
              <a:rPr lang="fr-CH" sz="1600" dirty="0" smtClean="0">
                <a:solidFill>
                  <a:srgbClr val="C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come </a:t>
            </a:r>
            <a:r>
              <a:rPr lang="fr-CH" sz="1600" dirty="0" err="1" smtClean="0">
                <a:solidFill>
                  <a:srgbClr val="C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from</a:t>
            </a:r>
            <a:r>
              <a:rPr lang="fr-CH" sz="1600" dirty="0" smtClean="0">
                <a:solidFill>
                  <a:srgbClr val="C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the </a:t>
            </a:r>
            <a:r>
              <a:rPr lang="fr-CH" sz="1600" dirty="0" err="1" smtClean="0">
                <a:solidFill>
                  <a:srgbClr val="C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contractor</a:t>
            </a:r>
            <a:endParaRPr lang="fr-CH" sz="1600" dirty="0" smtClean="0">
              <a:solidFill>
                <a:srgbClr val="C000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1"/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Then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one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every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5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months</a:t>
            </a:r>
            <a:endParaRPr lang="fr-CH" sz="1600" dirty="0" smtClean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endParaRPr lang="fr-CH" sz="2000" dirty="0" smtClean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1"/>
            <a:endParaRPr lang="fr-CH" sz="1600" dirty="0" smtClean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E. Todesco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771" y="2881751"/>
            <a:ext cx="8723562" cy="3654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571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b="0" dirty="0" smtClean="0">
                <a:latin typeface="Times"/>
                <a:cs typeface="Times"/>
              </a:rPr>
              <a:t>CRITICAL PATH</a:t>
            </a:r>
            <a:endParaRPr lang="en-GB" b="0" dirty="0">
              <a:latin typeface="Times"/>
              <a:cs typeface="Times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2000" y="900000"/>
            <a:ext cx="7920000" cy="5144481"/>
          </a:xfrm>
        </p:spPr>
        <p:txBody>
          <a:bodyPr>
            <a:normAutofit/>
          </a:bodyPr>
          <a:lstStyle/>
          <a:p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Today</a:t>
            </a:r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we</a:t>
            </a:r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have in the </a:t>
            </a:r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critical</a:t>
            </a:r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path</a:t>
            </a:r>
            <a:endParaRPr lang="fr-CH" sz="2000" dirty="0" smtClean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1"/>
            <a:r>
              <a:rPr lang="fr-CH" sz="1400" dirty="0" err="1" smtClean="0">
                <a:solidFill>
                  <a:srgbClr val="C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June</a:t>
            </a:r>
            <a:r>
              <a:rPr lang="fr-CH" sz="1400" dirty="0" smtClean="0">
                <a:solidFill>
                  <a:srgbClr val="C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2021 to have the </a:t>
            </a:r>
            <a:r>
              <a:rPr lang="fr-CH" sz="1400" dirty="0" err="1" smtClean="0">
                <a:solidFill>
                  <a:srgbClr val="C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coils</a:t>
            </a:r>
            <a:r>
              <a:rPr lang="fr-CH" sz="1400" dirty="0" smtClean="0">
                <a:solidFill>
                  <a:srgbClr val="C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for the long </a:t>
            </a:r>
            <a:r>
              <a:rPr lang="fr-CH" sz="1400" dirty="0" err="1" smtClean="0">
                <a:solidFill>
                  <a:srgbClr val="C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magnet</a:t>
            </a:r>
            <a:r>
              <a:rPr lang="fr-CH" sz="1400" dirty="0" smtClean="0">
                <a:solidFill>
                  <a:srgbClr val="C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400" dirty="0" err="1" smtClean="0">
                <a:solidFill>
                  <a:srgbClr val="C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ready</a:t>
            </a:r>
            <a:r>
              <a:rPr lang="fr-CH" sz="1400" dirty="0" smtClean="0">
                <a:solidFill>
                  <a:srgbClr val="C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for </a:t>
            </a:r>
            <a:r>
              <a:rPr lang="fr-CH" sz="1400" dirty="0" err="1" smtClean="0">
                <a:solidFill>
                  <a:srgbClr val="C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assembly</a:t>
            </a:r>
            <a:endParaRPr lang="fr-CH" sz="1400" dirty="0" smtClean="0">
              <a:solidFill>
                <a:srgbClr val="C000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1"/>
            <a:r>
              <a:rPr lang="fr-CH" sz="1400" dirty="0" err="1" smtClean="0">
                <a:solidFill>
                  <a:srgbClr val="C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December</a:t>
            </a:r>
            <a:r>
              <a:rPr lang="fr-CH" sz="1400" dirty="0" smtClean="0">
                <a:solidFill>
                  <a:srgbClr val="C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2021 to have the </a:t>
            </a:r>
            <a:r>
              <a:rPr lang="fr-CH" sz="1400" dirty="0" err="1" smtClean="0">
                <a:solidFill>
                  <a:srgbClr val="C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magnet</a:t>
            </a:r>
            <a:r>
              <a:rPr lang="fr-CH" sz="1400" dirty="0" smtClean="0">
                <a:solidFill>
                  <a:srgbClr val="C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400" dirty="0" err="1" smtClean="0">
                <a:solidFill>
                  <a:srgbClr val="C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completed</a:t>
            </a:r>
            <a:r>
              <a:rPr lang="fr-CH" sz="1400" dirty="0" smtClean="0">
                <a:solidFill>
                  <a:srgbClr val="C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by the </a:t>
            </a:r>
            <a:r>
              <a:rPr lang="fr-CH" sz="1400" dirty="0" err="1" smtClean="0">
                <a:solidFill>
                  <a:srgbClr val="C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contractor</a:t>
            </a:r>
            <a:r>
              <a:rPr lang="fr-CH" sz="1400" dirty="0" smtClean="0">
                <a:solidFill>
                  <a:srgbClr val="C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</a:t>
            </a:r>
            <a:r>
              <a:rPr lang="fr-CH" sz="1400" dirty="0" err="1" smtClean="0">
                <a:solidFill>
                  <a:srgbClr val="C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ready</a:t>
            </a:r>
            <a:r>
              <a:rPr lang="fr-CH" sz="1400" dirty="0" smtClean="0">
                <a:solidFill>
                  <a:srgbClr val="C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for test at CERN</a:t>
            </a:r>
          </a:p>
          <a:p>
            <a:r>
              <a:rPr lang="fr-CH" sz="18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They</a:t>
            </a:r>
            <a:r>
              <a:rPr lang="fr-CH" sz="18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8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both</a:t>
            </a:r>
            <a:r>
              <a:rPr lang="fr-CH" sz="18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look </a:t>
            </a:r>
            <a:r>
              <a:rPr lang="fr-CH" sz="18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quite</a:t>
            </a:r>
            <a:r>
              <a:rPr lang="fr-CH" sz="18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8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challenging</a:t>
            </a:r>
            <a:r>
              <a:rPr lang="fr-CH" sz="18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</a:t>
            </a:r>
            <a:r>
              <a:rPr lang="fr-CH" sz="18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also</a:t>
            </a:r>
            <a:r>
              <a:rPr lang="fr-CH" sz="18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8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considering</a:t>
            </a:r>
            <a:r>
              <a:rPr lang="fr-CH" sz="18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</a:p>
          <a:p>
            <a:pPr lvl="1"/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The </a:t>
            </a:r>
            <a:r>
              <a:rPr lang="fr-CH" sz="1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necessity</a:t>
            </a:r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of building </a:t>
            </a:r>
            <a:r>
              <a:rPr lang="fr-CH" sz="1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two</a:t>
            </a:r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(or four) </a:t>
            </a:r>
            <a:r>
              <a:rPr lang="fr-CH" sz="1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additional</a:t>
            </a:r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short </a:t>
            </a:r>
            <a:r>
              <a:rPr lang="fr-CH" sz="1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inner</a:t>
            </a:r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layer </a:t>
            </a:r>
            <a:r>
              <a:rPr lang="fr-CH" sz="1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coils</a:t>
            </a:r>
            <a:endParaRPr lang="fr-CH" sz="1400" dirty="0" smtClean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1"/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The </a:t>
            </a:r>
            <a:r>
              <a:rPr lang="fr-CH" sz="1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usual</a:t>
            </a:r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very</a:t>
            </a:r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long time </a:t>
            </a:r>
            <a:r>
              <a:rPr lang="fr-CH" sz="1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that</a:t>
            </a:r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takes</a:t>
            </a:r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for a </a:t>
            </a:r>
            <a:r>
              <a:rPr lang="fr-CH" sz="1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contractor</a:t>
            </a:r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to </a:t>
            </a:r>
            <a:r>
              <a:rPr lang="fr-CH" sz="1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start</a:t>
            </a:r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the production </a:t>
            </a:r>
          </a:p>
          <a:p>
            <a:r>
              <a:rPr lang="fr-CH" sz="18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We</a:t>
            </a:r>
            <a:r>
              <a:rPr lang="fr-CH" sz="18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8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should</a:t>
            </a:r>
            <a:r>
              <a:rPr lang="fr-CH" sz="18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8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define</a:t>
            </a:r>
            <a:r>
              <a:rPr lang="fr-CH" sz="18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actions to </a:t>
            </a:r>
            <a:r>
              <a:rPr lang="fr-CH" sz="18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minimize</a:t>
            </a:r>
            <a:r>
              <a:rPr lang="fr-CH" sz="18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8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these</a:t>
            </a:r>
            <a:r>
              <a:rPr lang="fr-CH" sz="18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8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risks</a:t>
            </a:r>
            <a:endParaRPr lang="fr-CH" sz="1800" dirty="0" smtClean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1"/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Double </a:t>
            </a:r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shift/</a:t>
            </a:r>
            <a:r>
              <a:rPr lang="fr-CH" sz="1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parallel</a:t>
            </a:r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40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work </a:t>
            </a:r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in CIEMAT</a:t>
            </a:r>
          </a:p>
          <a:p>
            <a:pPr lvl="1"/>
            <a:r>
              <a:rPr lang="fr-CH" sz="1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Strategy</a:t>
            </a:r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for </a:t>
            </a:r>
            <a:r>
              <a:rPr lang="fr-CH" sz="1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transfer</a:t>
            </a:r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from</a:t>
            </a:r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CIEMAT to </a:t>
            </a:r>
            <a:r>
              <a:rPr lang="fr-CH" sz="1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industry</a:t>
            </a:r>
            <a:endParaRPr lang="fr-CH" sz="1400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endParaRPr lang="fr-CH" sz="1800" dirty="0" smtClean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fr-CH" sz="18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Tentative </a:t>
            </a:r>
            <a:r>
              <a:rPr lang="fr-CH" sz="18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</a:t>
            </a:r>
            <a:r>
              <a:rPr lang="fr-CH" sz="18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riority</a:t>
            </a:r>
            <a:r>
              <a:rPr lang="fr-CH" sz="18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8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list</a:t>
            </a:r>
            <a:endParaRPr lang="fr-CH" sz="1800" dirty="0" smtClean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1"/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Tender has the top </a:t>
            </a:r>
            <a:r>
              <a:rPr lang="fr-CH" sz="1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priority</a:t>
            </a:r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(</a:t>
            </a:r>
            <a:r>
              <a:rPr lang="fr-CH" sz="1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asap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)</a:t>
            </a:r>
            <a:endParaRPr lang="fr-CH" sz="1400" dirty="0" smtClean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1"/>
            <a:r>
              <a:rPr lang="fr-CH" sz="1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Order</a:t>
            </a:r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the </a:t>
            </a:r>
            <a:r>
              <a:rPr lang="fr-CH" sz="1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tooling</a:t>
            </a:r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for </a:t>
            </a:r>
            <a:r>
              <a:rPr lang="fr-CH" sz="1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shorter</a:t>
            </a:r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coils</a:t>
            </a:r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in MCBXFB (</a:t>
            </a:r>
            <a:r>
              <a:rPr lang="fr-CH" sz="1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asap</a:t>
            </a:r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)</a:t>
            </a:r>
          </a:p>
          <a:p>
            <a:pPr lvl="1"/>
            <a:r>
              <a:rPr lang="fr-CH" sz="1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Apply</a:t>
            </a:r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the </a:t>
            </a:r>
            <a:r>
              <a:rPr lang="fr-CH" sz="1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tooling</a:t>
            </a:r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change to the MCBXFA</a:t>
            </a:r>
          </a:p>
          <a:p>
            <a:pPr lvl="1"/>
            <a:r>
              <a:rPr lang="fr-CH" sz="1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Define</a:t>
            </a:r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the </a:t>
            </a:r>
            <a:r>
              <a:rPr lang="fr-CH" sz="1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strategy</a:t>
            </a:r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for the </a:t>
            </a:r>
            <a:r>
              <a:rPr lang="fr-CH" sz="1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sequence</a:t>
            </a:r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of </a:t>
            </a:r>
            <a:r>
              <a:rPr lang="fr-CH" sz="1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next</a:t>
            </a:r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coils</a:t>
            </a:r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at CIEMAT (short / new </a:t>
            </a:r>
            <a:r>
              <a:rPr lang="fr-CH" sz="1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shorter</a:t>
            </a:r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/ long)</a:t>
            </a:r>
          </a:p>
          <a:p>
            <a:pPr lvl="1"/>
            <a:r>
              <a:rPr lang="fr-CH" sz="1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Conclude</a:t>
            </a:r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the simulation and </a:t>
            </a:r>
            <a:r>
              <a:rPr lang="fr-CH" sz="1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analysis</a:t>
            </a:r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</a:t>
            </a:r>
            <a:r>
              <a:rPr lang="fr-CH" sz="1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with</a:t>
            </a:r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a </a:t>
            </a:r>
            <a:r>
              <a:rPr lang="fr-CH" sz="1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dedicated</a:t>
            </a:r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technical</a:t>
            </a:r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meeting (</a:t>
            </a:r>
            <a:r>
              <a:rPr lang="fr-CH" sz="1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mid</a:t>
            </a:r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4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N</a:t>
            </a:r>
            <a:r>
              <a:rPr lang="fr-CH" sz="1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ovember</a:t>
            </a:r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)</a:t>
            </a:r>
          </a:p>
          <a:p>
            <a:pPr lvl="1"/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 </a:t>
            </a:r>
            <a:r>
              <a:rPr lang="fr-CH" sz="1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would</a:t>
            </a:r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still</a:t>
            </a:r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insist</a:t>
            </a:r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to explore the </a:t>
            </a:r>
            <a:r>
              <a:rPr lang="fr-CH" sz="1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limits</a:t>
            </a:r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to </a:t>
            </a:r>
            <a:r>
              <a:rPr lang="fr-CH" sz="1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increase</a:t>
            </a:r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preload</a:t>
            </a:r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in P2 </a:t>
            </a:r>
            <a:r>
              <a:rPr lang="fr-CH" sz="1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with</a:t>
            </a:r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an </a:t>
            </a:r>
            <a:r>
              <a:rPr lang="fr-CH" sz="1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additional</a:t>
            </a:r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assembly</a:t>
            </a:r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(to </a:t>
            </a:r>
            <a:r>
              <a:rPr lang="fr-CH" sz="1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be</a:t>
            </a:r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discussed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)</a:t>
            </a:r>
            <a:endParaRPr lang="fr-CH" sz="1400" dirty="0" smtClean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E. Todesco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7523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HiLumi-Pres-Template-4-3-CSR2016.pptx" id="{37610B82-38C5-4A79-9AD6-9055ADFB9289}" vid="{B895EA73-40B8-4DB4-B376-5DB62EC8AB97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HiLumi-Pres-Template-4-3-CSR2016</Template>
  <TotalTime>11303</TotalTime>
  <Words>559</Words>
  <Application>Microsoft Office PowerPoint</Application>
  <PresentationFormat>On-screen Show (4:3)</PresentationFormat>
  <Paragraphs>53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Times</vt:lpstr>
      <vt:lpstr>Times New Roman</vt:lpstr>
      <vt:lpstr>Wingdings</vt:lpstr>
      <vt:lpstr>Thème Office</vt:lpstr>
      <vt:lpstr>Constraints on MCBXFB/A from WP3 schedule: string and integration</vt:lpstr>
      <vt:lpstr>INTEGRATION</vt:lpstr>
      <vt:lpstr>STRING</vt:lpstr>
      <vt:lpstr>OTHER Q2’s</vt:lpstr>
      <vt:lpstr>CRITICAL PATH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HL-LHC Cost and Schedule Review 2016 WPxxx – Equipment / System</dc:title>
  <dc:creator>Cecile Noels</dc:creator>
  <cp:lastModifiedBy>Ezio Todesco</cp:lastModifiedBy>
  <cp:revision>683</cp:revision>
  <dcterms:created xsi:type="dcterms:W3CDTF">2016-08-24T12:27:25Z</dcterms:created>
  <dcterms:modified xsi:type="dcterms:W3CDTF">2020-10-16T08:57:54Z</dcterms:modified>
</cp:coreProperties>
</file>