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19"/>
  </p:notesMasterIdLst>
  <p:sldIdLst>
    <p:sldId id="267" r:id="rId3"/>
    <p:sldId id="268" r:id="rId4"/>
    <p:sldId id="266" r:id="rId5"/>
    <p:sldId id="271" r:id="rId6"/>
    <p:sldId id="270" r:id="rId7"/>
    <p:sldId id="256" r:id="rId8"/>
    <p:sldId id="257" r:id="rId9"/>
    <p:sldId id="272" r:id="rId10"/>
    <p:sldId id="258" r:id="rId11"/>
    <p:sldId id="259" r:id="rId12"/>
    <p:sldId id="261" r:id="rId13"/>
    <p:sldId id="263" r:id="rId14"/>
    <p:sldId id="260" r:id="rId15"/>
    <p:sldId id="264" r:id="rId16"/>
    <p:sldId id="265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293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91560-1368-4D42-81AA-F6EC2E781D12}" type="datetimeFigureOut">
              <a:rPr lang="en-US" smtClean="0"/>
              <a:t>11/27/2020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29AD-430F-44D1-A889-B79FEEAC2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080"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NEWS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47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2851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CBECB-E6B9-4CF2-ABF0-89C6B79D862F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64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2DBFBF-4545-45AA-833C-12344DC3D86A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11/30/2020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ECM calib issues for s-channel Higgs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435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FCEA75-975A-46BA-875C-55A47C3FB360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11/30/2020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ECM calib issues for s-channel Higgs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493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4DC190-1029-46A8-9BBD-0344DA55EFB5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11/30/2020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CBECB-E6B9-4CF2-ABF0-89C6B79D862F}" type="slidenum"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304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28"/>
            <a:ext cx="4618699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9475"/>
            <a:ext cx="1466491" cy="6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8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121908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5" indent="-457155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02" indent="-380962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9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5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3E8B20-6928-486A-83EA-9688B7541BD3}" type="datetime1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11/30/2020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28"/>
            <a:ext cx="4618699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ECM calib issues for s-channel Higgs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04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121908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55" indent="-457155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02" indent="-380962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9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46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005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544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68" algn="l" defTabSz="12190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defTabSz="121908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66397/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30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.11.2020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Alain Blondel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News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431" y="663893"/>
            <a:ext cx="9431406" cy="39443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78960" y="4954756"/>
            <a:ext cx="6423360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3840" b="1" dirty="0" err="1">
                <a:solidFill>
                  <a:prstClr val="black"/>
                </a:solidFill>
              </a:rPr>
              <a:t>Physics</a:t>
            </a:r>
            <a:r>
              <a:rPr lang="fr-CH" sz="3840" b="1" dirty="0">
                <a:solidFill>
                  <a:prstClr val="black"/>
                </a:solidFill>
              </a:rPr>
              <a:t> </a:t>
            </a:r>
            <a:r>
              <a:rPr lang="fr-CH" sz="3840" b="1" dirty="0">
                <a:solidFill>
                  <a:prstClr val="black"/>
                </a:solidFill>
              </a:rPr>
              <a:t>Meeting -  Short </a:t>
            </a:r>
            <a:r>
              <a:rPr lang="fr-CH" sz="3840" b="1" dirty="0">
                <a:solidFill>
                  <a:prstClr val="black"/>
                </a:solidFill>
              </a:rPr>
              <a:t>N</a:t>
            </a:r>
            <a:r>
              <a:rPr lang="fr-CH" sz="3840" b="1" dirty="0">
                <a:solidFill>
                  <a:prstClr val="black"/>
                </a:solidFill>
              </a:rPr>
              <a:t>ews </a:t>
            </a:r>
            <a:r>
              <a:rPr lang="fr-CH" sz="3840" b="1" dirty="0">
                <a:solidFill>
                  <a:prstClr val="black"/>
                </a:solidFill>
              </a:rPr>
              <a:t/>
            </a:r>
            <a:br>
              <a:rPr lang="fr-CH" sz="3840" b="1" dirty="0">
                <a:solidFill>
                  <a:prstClr val="black"/>
                </a:solidFill>
              </a:rPr>
            </a:br>
            <a:r>
              <a:rPr lang="fr-CH" sz="3840" b="1" dirty="0">
                <a:solidFill>
                  <a:prstClr val="black"/>
                </a:solidFill>
              </a:rPr>
              <a:t>30 </a:t>
            </a:r>
            <a:r>
              <a:rPr lang="fr-CH" sz="3840" b="1" dirty="0" err="1">
                <a:solidFill>
                  <a:prstClr val="black"/>
                </a:solidFill>
              </a:rPr>
              <a:t>November</a:t>
            </a:r>
            <a:r>
              <a:rPr lang="fr-CH" sz="3840" b="1" dirty="0">
                <a:solidFill>
                  <a:prstClr val="black"/>
                </a:solidFill>
              </a:rPr>
              <a:t> 2020</a:t>
            </a:r>
            <a:endParaRPr lang="en-GB" sz="384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8637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00461"/>
            <a:ext cx="10877004" cy="5136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8733" y="5124252"/>
            <a:ext cx="11609653" cy="147732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AB </a:t>
            </a:r>
            <a:r>
              <a:rPr lang="en-US" b="1" u="sng" dirty="0" smtClean="0"/>
              <a:t>-- This is a very short time scale. It is an important process since people will refer to it in e.g. grant proposals. </a:t>
            </a:r>
          </a:p>
          <a:p>
            <a:r>
              <a:rPr lang="en-US" dirty="0" smtClean="0"/>
              <a:t>-- The Z factory (5.10</a:t>
            </a:r>
            <a:r>
              <a:rPr lang="en-US" baseline="30000" dirty="0" smtClean="0"/>
              <a:t>12</a:t>
            </a:r>
            <a:r>
              <a:rPr lang="en-US" dirty="0" smtClean="0"/>
              <a:t> Z) challenge will be written explicitly in the scope description</a:t>
            </a:r>
          </a:p>
          <a:p>
            <a:r>
              <a:rPr lang="en-US" dirty="0" smtClean="0"/>
              <a:t>-- We had discussions with </a:t>
            </a:r>
            <a:r>
              <a:rPr lang="en-US" dirty="0" err="1" smtClean="0"/>
              <a:t>Allport</a:t>
            </a:r>
            <a:r>
              <a:rPr lang="en-US" dirty="0" smtClean="0"/>
              <a:t> and Kuehn; </a:t>
            </a:r>
            <a:br>
              <a:rPr lang="en-US" dirty="0" smtClean="0"/>
            </a:br>
            <a:r>
              <a:rPr lang="en-US" dirty="0" smtClean="0"/>
              <a:t>            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our problems are often new and require tapping all task forces. We would like to actively address all of them.  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720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99" y="1592466"/>
            <a:ext cx="9107401" cy="367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78401" cy="47077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567" y="3858724"/>
            <a:ext cx="5216434" cy="29992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6353" y="4955178"/>
            <a:ext cx="6073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that LDG reports directly to CERN council (not CERN DG):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1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334" y="303866"/>
            <a:ext cx="10366684" cy="605248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8" name="TextBox 7"/>
          <p:cNvSpPr txBox="1"/>
          <p:nvPr/>
        </p:nvSpPr>
        <p:spPr>
          <a:xfrm>
            <a:off x="291952" y="5383412"/>
            <a:ext cx="8695970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AB: Luminosity Frontier facilities (like the FCC-</a:t>
            </a:r>
            <a:r>
              <a:rPr lang="en-US" b="1" dirty="0" err="1" smtClean="0"/>
              <a:t>ee</a:t>
            </a:r>
            <a:r>
              <a:rPr lang="en-US" b="1" dirty="0" smtClean="0"/>
              <a:t>) are not mentioned  -- we need to insist!</a:t>
            </a:r>
          </a:p>
          <a:p>
            <a:r>
              <a:rPr lang="en-US" b="1" dirty="0" smtClean="0"/>
              <a:t>-- Energy efficiency</a:t>
            </a:r>
          </a:p>
          <a:p>
            <a:r>
              <a:rPr lang="en-US" b="1" dirty="0" smtClean="0"/>
              <a:t>-- beam-beam dynamics and extreme luminosity </a:t>
            </a:r>
          </a:p>
          <a:p>
            <a:r>
              <a:rPr lang="en-US" b="1" dirty="0" smtClean="0"/>
              <a:t>(both are also useful for everyone) </a:t>
            </a:r>
            <a:endParaRPr lang="en-US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971108" y="5041066"/>
            <a:ext cx="630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AB: ERL has been proposed for FCC-</a:t>
            </a:r>
            <a:r>
              <a:rPr lang="en-US" dirty="0" err="1" smtClean="0"/>
              <a:t>ee</a:t>
            </a:r>
            <a:r>
              <a:rPr lang="en-US" dirty="0"/>
              <a:t> </a:t>
            </a:r>
            <a:r>
              <a:rPr lang="en-US" dirty="0" smtClean="0"/>
              <a:t>at energies above the WW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43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290"/>
            <a:ext cx="8978401" cy="464953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695733" y="3709851"/>
            <a:ext cx="3575924" cy="87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95923" y="4079972"/>
            <a:ext cx="4903986" cy="304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Arrow 9"/>
          <p:cNvSpPr/>
          <p:nvPr/>
        </p:nvSpPr>
        <p:spPr>
          <a:xfrm rot="14342614">
            <a:off x="5687218" y="4277307"/>
            <a:ext cx="635725" cy="4354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83087" y="4910070"/>
            <a:ext cx="5443606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AB: This may be where we can probably fit in</a:t>
            </a:r>
          </a:p>
          <a:p>
            <a:r>
              <a:rPr lang="en-US" b="1" dirty="0" smtClean="0"/>
              <a:t>FCC-</a:t>
            </a:r>
            <a:r>
              <a:rPr lang="en-US" b="1" dirty="0" err="1" smtClean="0"/>
              <a:t>ee</a:t>
            </a:r>
            <a:r>
              <a:rPr lang="en-US" b="1" dirty="0" smtClean="0"/>
              <a:t> is full of science, and high(</a:t>
            </a:r>
            <a:r>
              <a:rPr lang="en-US" b="1" dirty="0" err="1" smtClean="0"/>
              <a:t>er</a:t>
            </a:r>
            <a:r>
              <a:rPr lang="en-US" b="1" dirty="0" smtClean="0"/>
              <a:t>)  luminosity </a:t>
            </a:r>
          </a:p>
          <a:p>
            <a:r>
              <a:rPr lang="en-US" b="1" dirty="0" smtClean="0"/>
              <a:t>can be both extremely challenging and science enabler. </a:t>
            </a:r>
          </a:p>
        </p:txBody>
      </p:sp>
    </p:spTree>
    <p:extLst>
      <p:ext uri="{BB962C8B-B14F-4D97-AF65-F5344CB8AC3E}">
        <p14:creationId xmlns:p14="http://schemas.microsoft.com/office/powerpoint/2010/main" val="32140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1" y="638027"/>
            <a:ext cx="9410194" cy="4737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836" y="5349724"/>
            <a:ext cx="439376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AB: Again this is an extremely fast time line!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84961" y="1280160"/>
            <a:ext cx="852569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Conclusions </a:t>
            </a:r>
          </a:p>
          <a:p>
            <a:endParaRPr lang="en-US" dirty="0"/>
          </a:p>
          <a:p>
            <a:r>
              <a:rPr lang="en-US" dirty="0" smtClean="0"/>
              <a:t>Following the ESPP 2020, a number of initiatives are being put in place to put its recommendations into effect. </a:t>
            </a:r>
          </a:p>
          <a:p>
            <a:r>
              <a:rPr lang="en-US" dirty="0" smtClean="0"/>
              <a:t>We need to be actively participating and make sure it all converge nicely towards the very challenging goal of having an exciting project for the future of CERN after </a:t>
            </a:r>
            <a:r>
              <a:rPr lang="en-US" smtClean="0"/>
              <a:t>the LHC!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35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55329" flipH="1">
            <a:off x="3257005" y="1244305"/>
            <a:ext cx="4856201" cy="373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418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099" y="983504"/>
            <a:ext cx="6991801" cy="3149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58168" y="4598230"/>
            <a:ext cx="54682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General Physics meeting </a:t>
            </a:r>
          </a:p>
          <a:p>
            <a:pPr algn="ctr"/>
            <a:r>
              <a:rPr lang="en-US" sz="3600" b="1" dirty="0" smtClean="0"/>
              <a:t>30 November 2020 -- NEWS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5691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9210" y="226427"/>
            <a:ext cx="250081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Very  briefly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8995" y="1551985"/>
            <a:ext cx="1100262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DG: “CERN </a:t>
            </a:r>
            <a:r>
              <a:rPr lang="en-US" sz="2400" b="1" dirty="0"/>
              <a:t>will put in place dedicated effort in experimental and theoretical </a:t>
            </a:r>
            <a:r>
              <a:rPr lang="en-US" sz="2400" b="1" dirty="0" smtClean="0"/>
              <a:t>physics”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Mandate and organization (aim) to be made public in March 2021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            Until then we operate with 2013 mandate.  </a:t>
            </a:r>
          </a:p>
          <a:p>
            <a:endParaRPr lang="en-US" sz="2400" b="1" dirty="0"/>
          </a:p>
          <a:p>
            <a:r>
              <a:rPr lang="en-US" sz="2400" b="1" dirty="0" smtClean="0"/>
              <a:t>ECFA is putting together</a:t>
            </a:r>
          </a:p>
          <a:p>
            <a:r>
              <a:rPr lang="en-US" sz="2400" b="1" dirty="0" smtClean="0"/>
              <a:t>-- Higgs (and Electroweak) Factory “physics experiments and detectors” workshops</a:t>
            </a:r>
            <a:r>
              <a:rPr lang="en-US" sz="2400" b="1" baseline="30000" dirty="0" smtClean="0"/>
              <a:t> *)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-- a detector R&amp;D road map panel </a:t>
            </a:r>
            <a:endParaRPr lang="en-US" sz="2400" b="1" dirty="0"/>
          </a:p>
          <a:p>
            <a:r>
              <a:rPr lang="en-US" sz="2400" b="1" dirty="0" smtClean="0"/>
              <a:t>Great opportunities not to be missed!</a:t>
            </a:r>
          </a:p>
          <a:p>
            <a:endParaRPr lang="en-US" sz="2400" b="1" dirty="0"/>
          </a:p>
          <a:p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7452" y="5699464"/>
            <a:ext cx="4749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*)see </a:t>
            </a:r>
            <a:r>
              <a:rPr lang="en-US" b="1" dirty="0"/>
              <a:t>news of March </a:t>
            </a:r>
            <a:r>
              <a:rPr lang="en-US" b="1" dirty="0" smtClean="0"/>
              <a:t>and April </a:t>
            </a:r>
            <a:r>
              <a:rPr lang="en-US" b="1" dirty="0"/>
              <a:t>2020 for genesis</a:t>
            </a:r>
            <a:r>
              <a:rPr lang="en-US" b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49210" y="0"/>
            <a:ext cx="2500812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Very  briefly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85851" y="654580"/>
            <a:ext cx="658584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FCC physics groups</a:t>
            </a:r>
            <a:r>
              <a:rPr lang="en-US" dirty="0" smtClean="0"/>
              <a:t> : thank you for your suggestions:  </a:t>
            </a:r>
          </a:p>
          <a:p>
            <a:pPr lvl="2"/>
            <a:r>
              <a:rPr lang="en-US" dirty="0" smtClean="0"/>
              <a:t>-- precision EW at the Z </a:t>
            </a:r>
            <a:br>
              <a:rPr lang="en-US" dirty="0" smtClean="0"/>
            </a:br>
            <a:r>
              <a:rPr lang="en-US" dirty="0" smtClean="0"/>
              <a:t>-- High energy EW: </a:t>
            </a:r>
            <a:r>
              <a:rPr lang="en-US" dirty="0" err="1" smtClean="0"/>
              <a:t>Diboson</a:t>
            </a:r>
            <a:r>
              <a:rPr lang="en-US" dirty="0" smtClean="0"/>
              <a:t>, </a:t>
            </a:r>
            <a:r>
              <a:rPr lang="en-US" dirty="0" err="1" smtClean="0"/>
              <a:t>difermion</a:t>
            </a:r>
            <a:r>
              <a:rPr lang="en-US" dirty="0" smtClean="0"/>
              <a:t> and W mass </a:t>
            </a:r>
            <a:br>
              <a:rPr lang="en-US" dirty="0" smtClean="0"/>
            </a:br>
            <a:r>
              <a:rPr lang="en-US" dirty="0" smtClean="0"/>
              <a:t>-- Heavy </a:t>
            </a:r>
            <a:r>
              <a:rPr lang="en-US" dirty="0" err="1" smtClean="0"/>
              <a:t>Flavour</a:t>
            </a:r>
            <a:r>
              <a:rPr lang="en-US" dirty="0" smtClean="0"/>
              <a:t> Physics </a:t>
            </a:r>
            <a:br>
              <a:rPr lang="en-US" dirty="0" smtClean="0"/>
            </a:br>
            <a:r>
              <a:rPr lang="en-US" dirty="0" smtClean="0"/>
              <a:t>-- tau physics </a:t>
            </a:r>
            <a:br>
              <a:rPr lang="en-US" dirty="0" smtClean="0"/>
            </a:br>
            <a:r>
              <a:rPr lang="en-US" dirty="0" smtClean="0"/>
              <a:t>-- FCP (Feebly coupled particles/LLPs) </a:t>
            </a:r>
            <a:br>
              <a:rPr lang="en-US" dirty="0" smtClean="0"/>
            </a:br>
            <a:r>
              <a:rPr lang="en-US" dirty="0" smtClean="0"/>
              <a:t>-- other BSM direct </a:t>
            </a:r>
            <a:br>
              <a:rPr lang="en-US" dirty="0" smtClean="0"/>
            </a:br>
            <a:r>
              <a:rPr lang="en-US" dirty="0" smtClean="0"/>
              <a:t>-- QCD </a:t>
            </a:r>
            <a:br>
              <a:rPr lang="en-US" dirty="0" smtClean="0"/>
            </a:br>
            <a:r>
              <a:rPr lang="en-US" dirty="0" smtClean="0"/>
              <a:t>-- Higgs </a:t>
            </a:r>
            <a:br>
              <a:rPr lang="en-US" dirty="0" smtClean="0"/>
            </a:br>
            <a:r>
              <a:rPr lang="en-US" dirty="0" smtClean="0"/>
              <a:t>-- top</a:t>
            </a:r>
          </a:p>
          <a:p>
            <a:pPr lvl="2"/>
            <a:r>
              <a:rPr lang="en-US" dirty="0" smtClean="0"/>
              <a:t>-- FCC-</a:t>
            </a:r>
            <a:r>
              <a:rPr lang="en-US" dirty="0" err="1" smtClean="0"/>
              <a:t>hh</a:t>
            </a:r>
            <a:endParaRPr lang="en-US" dirty="0" smtClean="0"/>
          </a:p>
          <a:p>
            <a:r>
              <a:rPr lang="en-US" b="1" dirty="0" smtClean="0"/>
              <a:t>Dedicated Theory groups</a:t>
            </a:r>
          </a:p>
          <a:p>
            <a:pPr lvl="2"/>
            <a:r>
              <a:rPr lang="en-US" dirty="0" smtClean="0"/>
              <a:t>-- General BSM and model-specific global fits </a:t>
            </a:r>
            <a:br>
              <a:rPr lang="en-US" dirty="0" smtClean="0"/>
            </a:br>
            <a:r>
              <a:rPr lang="en-US" dirty="0" smtClean="0"/>
              <a:t>-- Precision theory calculations </a:t>
            </a:r>
            <a:br>
              <a:rPr lang="en-US" dirty="0" smtClean="0"/>
            </a:br>
            <a:r>
              <a:rPr lang="en-US" dirty="0" smtClean="0"/>
              <a:t>-- Monte-Carlo generators and fitting formulae              </a:t>
            </a:r>
          </a:p>
          <a:p>
            <a:r>
              <a:rPr lang="en-US" b="1" dirty="0"/>
              <a:t>A</a:t>
            </a:r>
            <a:r>
              <a:rPr lang="en-US" b="1" dirty="0" smtClean="0"/>
              <a:t>ccelerator- experiment joint groups</a:t>
            </a:r>
          </a:p>
          <a:p>
            <a:pPr lvl="2"/>
            <a:r>
              <a:rPr lang="en-US" dirty="0" smtClean="0"/>
              <a:t>-- MDI </a:t>
            </a:r>
          </a:p>
          <a:p>
            <a:pPr lvl="2"/>
            <a:r>
              <a:rPr lang="en-US" dirty="0" smtClean="0"/>
              <a:t>-- Energy calibration and Polarization (also for E</a:t>
            </a:r>
            <a:r>
              <a:rPr lang="en-US" baseline="-25000" dirty="0" smtClean="0"/>
              <a:t>CM</a:t>
            </a:r>
            <a:r>
              <a:rPr lang="en-US" dirty="0" smtClean="0"/>
              <a:t>=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run)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Still subject to some changes and discussion.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1145089">
            <a:off x="409303" y="1994263"/>
            <a:ext cx="210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very rich program!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4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7080" y="409303"/>
            <a:ext cx="2177840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ECFA and FCC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67528" y="2481943"/>
            <a:ext cx="908434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Physics Experiment and Detector Workshops (From Jorgen </a:t>
            </a:r>
            <a:r>
              <a:rPr lang="en-US" sz="2000" b="1" dirty="0" err="1" smtClean="0"/>
              <a:t>D’Hondt’s</a:t>
            </a:r>
            <a:r>
              <a:rPr lang="en-US" sz="2000" b="1" dirty="0" smtClean="0"/>
              <a:t> presentation) </a:t>
            </a:r>
          </a:p>
          <a:p>
            <a:endParaRPr lang="en-US" sz="2000" b="1" dirty="0"/>
          </a:p>
          <a:p>
            <a:r>
              <a:rPr lang="en-US" sz="2000" b="1" dirty="0" smtClean="0"/>
              <a:t>ECFA detector R&amp;D roadmap (from Susanne Kuehn’s presentation)</a:t>
            </a:r>
          </a:p>
          <a:p>
            <a:endParaRPr lang="en-US" sz="2000" b="1" dirty="0"/>
          </a:p>
          <a:p>
            <a:r>
              <a:rPr lang="en-US" sz="2000" b="1" dirty="0" smtClean="0"/>
              <a:t>LDG Accelerator R&amp;D roadmap  (from Lenny </a:t>
            </a:r>
            <a:r>
              <a:rPr lang="en-US" sz="2000" b="1" dirty="0" err="1" smtClean="0"/>
              <a:t>Rivkin’s</a:t>
            </a:r>
            <a:r>
              <a:rPr lang="en-US" sz="2000" b="1" dirty="0" smtClean="0"/>
              <a:t> presentation)</a:t>
            </a:r>
          </a:p>
          <a:p>
            <a:endParaRPr lang="en-US" sz="2000" b="1" dirty="0"/>
          </a:p>
          <a:p>
            <a:r>
              <a:rPr lang="en-US" sz="2000" b="1" i="1" dirty="0" smtClean="0">
                <a:solidFill>
                  <a:srgbClr val="00B050"/>
                </a:solidFill>
              </a:rPr>
              <a:t>From January 2021, ECFA chair will be Karl </a:t>
            </a:r>
            <a:r>
              <a:rPr lang="en-US" sz="2000" b="1" i="1" dirty="0" err="1" smtClean="0">
                <a:solidFill>
                  <a:srgbClr val="00B050"/>
                </a:solidFill>
              </a:rPr>
              <a:t>Jakobs</a:t>
            </a:r>
            <a:r>
              <a:rPr lang="en-US" sz="2000" b="1" i="1" dirty="0" smtClean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18264" y="1245326"/>
            <a:ext cx="5400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excerpts from the PECFA meeting 19-20 November 2020</a:t>
            </a:r>
          </a:p>
          <a:p>
            <a:r>
              <a:rPr lang="en-US" i="1" dirty="0" smtClean="0">
                <a:solidFill>
                  <a:srgbClr val="FF0000"/>
                </a:solidFill>
                <a:hlinkClick r:id="rId3"/>
              </a:rPr>
              <a:t>https://indico.cern.ch/event/966397/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038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081" y="372587"/>
            <a:ext cx="9546001" cy="5276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847" y="5397867"/>
            <a:ext cx="1081604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AB: The initial ideas were developed with Jorgen in discussions in March 2020 </a:t>
            </a:r>
          </a:p>
          <a:p>
            <a:pPr algn="ctr"/>
            <a:r>
              <a:rPr lang="en-US" dirty="0" smtClean="0"/>
              <a:t>will make it possible to organize general meeting with all the ‘Higgs Factory’ community (CLIC, FCC-</a:t>
            </a:r>
            <a:r>
              <a:rPr lang="en-US" dirty="0" err="1" smtClean="0"/>
              <a:t>ee</a:t>
            </a:r>
            <a:r>
              <a:rPr lang="en-US" dirty="0" smtClean="0"/>
              <a:t>, ILC, CEPC)         </a:t>
            </a:r>
            <a:r>
              <a:rPr lang="en-US" b="1" i="1" dirty="0" smtClean="0"/>
              <a:t>We have been invited to be part of the IAC (11:49 today)</a:t>
            </a:r>
            <a:endParaRPr lang="en-US" b="1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28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2638" t="31338" r="4935" b="4024"/>
          <a:stretch/>
        </p:blipFill>
        <p:spPr>
          <a:xfrm>
            <a:off x="152400" y="890498"/>
            <a:ext cx="11887200" cy="59675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9643" y="408373"/>
            <a:ext cx="140891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As we speak!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4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Alain Blondel NEWS</a:t>
            </a:r>
            <a:endParaRPr kumimoji="0" lang="fr-CH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714541"/>
            <a:ext cx="10512595" cy="61434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9173" y="212893"/>
            <a:ext cx="51548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See presentation by Susanne Kuehn at FCC workshop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11/30/2020</a:t>
            </a:r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12190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28A6E5-1451-4611-9B85-9117163DB886}" type="slidenum">
              <a:rPr kumimoji="0" lang="fr-CH" sz="16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0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CH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9" y="2652615"/>
            <a:ext cx="12126001" cy="21275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696" y="4774708"/>
            <a:ext cx="7430401" cy="20887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58127" y="1954135"/>
            <a:ext cx="7156767" cy="707886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FCC IS CONCERNED BY ALL WP’S!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13952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4361</TotalTime>
  <Words>539</Words>
  <Application>Microsoft Office PowerPoint</Application>
  <PresentationFormat>Widescreen</PresentationFormat>
  <Paragraphs>105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22</cp:revision>
  <dcterms:created xsi:type="dcterms:W3CDTF">2020-11-27T13:06:08Z</dcterms:created>
  <dcterms:modified xsi:type="dcterms:W3CDTF">2020-11-30T13:47:27Z</dcterms:modified>
</cp:coreProperties>
</file>