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55"/>
  </p:notesMasterIdLst>
  <p:sldIdLst>
    <p:sldId id="256" r:id="rId2"/>
    <p:sldId id="270" r:id="rId3"/>
    <p:sldId id="379" r:id="rId4"/>
    <p:sldId id="376" r:id="rId5"/>
    <p:sldId id="377" r:id="rId6"/>
    <p:sldId id="381" r:id="rId7"/>
    <p:sldId id="382" r:id="rId8"/>
    <p:sldId id="277" r:id="rId9"/>
    <p:sldId id="271" r:id="rId10"/>
    <p:sldId id="339" r:id="rId11"/>
    <p:sldId id="334" r:id="rId12"/>
    <p:sldId id="350" r:id="rId13"/>
    <p:sldId id="335" r:id="rId14"/>
    <p:sldId id="354" r:id="rId15"/>
    <p:sldId id="359" r:id="rId16"/>
    <p:sldId id="340" r:id="rId17"/>
    <p:sldId id="316" r:id="rId18"/>
    <p:sldId id="272" r:id="rId19"/>
    <p:sldId id="385" r:id="rId20"/>
    <p:sldId id="392" r:id="rId21"/>
    <p:sldId id="386" r:id="rId22"/>
    <p:sldId id="261" r:id="rId23"/>
    <p:sldId id="341" r:id="rId24"/>
    <p:sldId id="342" r:id="rId25"/>
    <p:sldId id="304" r:id="rId26"/>
    <p:sldId id="281" r:id="rId27"/>
    <p:sldId id="394" r:id="rId28"/>
    <p:sldId id="291" r:id="rId29"/>
    <p:sldId id="282" r:id="rId30"/>
    <p:sldId id="283" r:id="rId31"/>
    <p:sldId id="284" r:id="rId32"/>
    <p:sldId id="363" r:id="rId33"/>
    <p:sldId id="364" r:id="rId34"/>
    <p:sldId id="365" r:id="rId35"/>
    <p:sldId id="393" r:id="rId36"/>
    <p:sldId id="295" r:id="rId37"/>
    <p:sldId id="373" r:id="rId38"/>
    <p:sldId id="387" r:id="rId39"/>
    <p:sldId id="398" r:id="rId40"/>
    <p:sldId id="396" r:id="rId41"/>
    <p:sldId id="299" r:id="rId42"/>
    <p:sldId id="347" r:id="rId43"/>
    <p:sldId id="348" r:id="rId44"/>
    <p:sldId id="349" r:id="rId45"/>
    <p:sldId id="370" r:id="rId46"/>
    <p:sldId id="343" r:id="rId47"/>
    <p:sldId id="357" r:id="rId48"/>
    <p:sldId id="362" r:id="rId49"/>
    <p:sldId id="361" r:id="rId50"/>
    <p:sldId id="388" r:id="rId51"/>
    <p:sldId id="389" r:id="rId52"/>
    <p:sldId id="390" r:id="rId53"/>
    <p:sldId id="397"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463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467"/>
    <p:restoredTop sz="85442"/>
  </p:normalViewPr>
  <p:slideViewPr>
    <p:cSldViewPr snapToGrid="0" snapToObjects="1">
      <p:cViewPr varScale="1">
        <p:scale>
          <a:sx n="93" d="100"/>
          <a:sy n="93" d="100"/>
        </p:scale>
        <p:origin x="1216" y="2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_rels/data1.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diagrams/_rels/drawing1.xml.rels><?xml version="1.0" encoding="UTF-8" standalone="yes"?>
<Relationships xmlns="http://schemas.openxmlformats.org/package/2006/relationships"><Relationship Id="rId8" Type="http://schemas.openxmlformats.org/officeDocument/2006/relationships/image" Target="../media/image28.sv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image" Target="../media/image22.svg"/><Relationship Id="rId1" Type="http://schemas.openxmlformats.org/officeDocument/2006/relationships/image" Target="../media/image21.png"/><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DA1C84E9-57FD-457D-B659-EA5F00945D05}"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F7BC0630-65BD-4623-B61E-C8FED772A3DA}">
      <dgm:prSet/>
      <dgm:spPr/>
      <dgm:t>
        <a:bodyPr/>
        <a:lstStyle/>
        <a:p>
          <a:pPr>
            <a:lnSpc>
              <a:spcPct val="100000"/>
            </a:lnSpc>
          </a:pPr>
          <a:r>
            <a:rPr lang="en-US"/>
            <a:t>Is there an underlying misconception that is confusing them?</a:t>
          </a:r>
        </a:p>
      </dgm:t>
    </dgm:pt>
    <dgm:pt modelId="{C20C3194-2400-4A48-958D-46BE2CA65551}" type="parTrans" cxnId="{B8DD04C3-436B-439B-8AD1-56AE132EBD1F}">
      <dgm:prSet/>
      <dgm:spPr/>
      <dgm:t>
        <a:bodyPr/>
        <a:lstStyle/>
        <a:p>
          <a:endParaRPr lang="en-US"/>
        </a:p>
      </dgm:t>
    </dgm:pt>
    <dgm:pt modelId="{8C76AB3D-90E9-4192-B8CD-4EF912269982}" type="sibTrans" cxnId="{B8DD04C3-436B-439B-8AD1-56AE132EBD1F}">
      <dgm:prSet/>
      <dgm:spPr/>
      <dgm:t>
        <a:bodyPr/>
        <a:lstStyle/>
        <a:p>
          <a:endParaRPr lang="en-US"/>
        </a:p>
      </dgm:t>
    </dgm:pt>
    <dgm:pt modelId="{F70A9DF9-4906-486E-A1CD-F7EE0BF64072}">
      <dgm:prSet/>
      <dgm:spPr/>
      <dgm:t>
        <a:bodyPr/>
        <a:lstStyle/>
        <a:p>
          <a:pPr>
            <a:lnSpc>
              <a:spcPct val="100000"/>
            </a:lnSpc>
          </a:pPr>
          <a:r>
            <a:rPr lang="en-US"/>
            <a:t>Am I using words they don’t understand?</a:t>
          </a:r>
        </a:p>
      </dgm:t>
    </dgm:pt>
    <dgm:pt modelId="{1776C71F-B145-46CB-98E2-108354ABEB5C}" type="parTrans" cxnId="{4CE357D2-2207-4BF3-875C-BF55D09672F0}">
      <dgm:prSet/>
      <dgm:spPr/>
      <dgm:t>
        <a:bodyPr/>
        <a:lstStyle/>
        <a:p>
          <a:endParaRPr lang="en-US"/>
        </a:p>
      </dgm:t>
    </dgm:pt>
    <dgm:pt modelId="{76CF9CF0-C8AD-444D-BBBE-2A1484AC6337}" type="sibTrans" cxnId="{4CE357D2-2207-4BF3-875C-BF55D09672F0}">
      <dgm:prSet/>
      <dgm:spPr/>
      <dgm:t>
        <a:bodyPr/>
        <a:lstStyle/>
        <a:p>
          <a:endParaRPr lang="en-US"/>
        </a:p>
      </dgm:t>
    </dgm:pt>
    <dgm:pt modelId="{00BD5599-C833-4F69-B877-D9D44FA1F816}">
      <dgm:prSet/>
      <dgm:spPr/>
      <dgm:t>
        <a:bodyPr/>
        <a:lstStyle/>
        <a:p>
          <a:pPr>
            <a:lnSpc>
              <a:spcPct val="100000"/>
            </a:lnSpc>
          </a:pPr>
          <a:r>
            <a:rPr lang="en-US"/>
            <a:t>Did I not provide enough background information?</a:t>
          </a:r>
        </a:p>
      </dgm:t>
    </dgm:pt>
    <dgm:pt modelId="{E89C666A-0331-4435-BE35-FAF1F4FE06BC}" type="parTrans" cxnId="{5C589C55-F0F0-4687-B5CE-E87459E445B9}">
      <dgm:prSet/>
      <dgm:spPr/>
      <dgm:t>
        <a:bodyPr/>
        <a:lstStyle/>
        <a:p>
          <a:endParaRPr lang="en-US"/>
        </a:p>
      </dgm:t>
    </dgm:pt>
    <dgm:pt modelId="{C1E4EAB8-D5C9-4DAA-8165-F96B9DBC9A34}" type="sibTrans" cxnId="{5C589C55-F0F0-4687-B5CE-E87459E445B9}">
      <dgm:prSet/>
      <dgm:spPr/>
      <dgm:t>
        <a:bodyPr/>
        <a:lstStyle/>
        <a:p>
          <a:endParaRPr lang="en-US"/>
        </a:p>
      </dgm:t>
    </dgm:pt>
    <dgm:pt modelId="{DAC2507E-917C-45F7-90EB-B360B10C82C8}">
      <dgm:prSet/>
      <dgm:spPr/>
      <dgm:t>
        <a:bodyPr/>
        <a:lstStyle/>
        <a:p>
          <a:pPr>
            <a:lnSpc>
              <a:spcPct val="100000"/>
            </a:lnSpc>
          </a:pPr>
          <a:r>
            <a:rPr lang="en-US"/>
            <a:t>Am I moving too quickly?</a:t>
          </a:r>
        </a:p>
      </dgm:t>
    </dgm:pt>
    <dgm:pt modelId="{D05F10B6-CF1D-4D0C-B4A6-5ED64037885F}" type="parTrans" cxnId="{3B3D76F2-FDFE-4D0C-AA0C-9B725ABACA33}">
      <dgm:prSet/>
      <dgm:spPr/>
      <dgm:t>
        <a:bodyPr/>
        <a:lstStyle/>
        <a:p>
          <a:endParaRPr lang="en-US"/>
        </a:p>
      </dgm:t>
    </dgm:pt>
    <dgm:pt modelId="{D1EADE46-AA1E-475A-93EF-851B8D81817C}" type="sibTrans" cxnId="{3B3D76F2-FDFE-4D0C-AA0C-9B725ABACA33}">
      <dgm:prSet/>
      <dgm:spPr/>
      <dgm:t>
        <a:bodyPr/>
        <a:lstStyle/>
        <a:p>
          <a:endParaRPr lang="en-US"/>
        </a:p>
      </dgm:t>
    </dgm:pt>
    <dgm:pt modelId="{1C2D3EB6-9CF4-4748-91F7-945B99BECA61}">
      <dgm:prSet/>
      <dgm:spPr/>
      <dgm:t>
        <a:bodyPr/>
        <a:lstStyle/>
        <a:p>
          <a:pPr>
            <a:lnSpc>
              <a:spcPct val="100000"/>
            </a:lnSpc>
          </a:pPr>
          <a:r>
            <a:rPr lang="en-US"/>
            <a:t>Am I assuming they know something which they don’t?</a:t>
          </a:r>
        </a:p>
      </dgm:t>
    </dgm:pt>
    <dgm:pt modelId="{1EE7524D-DBD1-4BF7-8063-0963D3D3AD00}" type="parTrans" cxnId="{D021F744-5699-42ED-813C-71BF55235FB9}">
      <dgm:prSet/>
      <dgm:spPr/>
      <dgm:t>
        <a:bodyPr/>
        <a:lstStyle/>
        <a:p>
          <a:endParaRPr lang="en-US"/>
        </a:p>
      </dgm:t>
    </dgm:pt>
    <dgm:pt modelId="{5797592D-810F-4028-A982-65B1B4A657B7}" type="sibTrans" cxnId="{D021F744-5699-42ED-813C-71BF55235FB9}">
      <dgm:prSet/>
      <dgm:spPr/>
      <dgm:t>
        <a:bodyPr/>
        <a:lstStyle/>
        <a:p>
          <a:endParaRPr lang="en-US"/>
        </a:p>
      </dgm:t>
    </dgm:pt>
    <dgm:pt modelId="{D70BEBB5-33C2-4931-9AE9-8E53336D9915}">
      <dgm:prSet/>
      <dgm:spPr/>
      <dgm:t>
        <a:bodyPr/>
        <a:lstStyle/>
        <a:p>
          <a:pPr>
            <a:lnSpc>
              <a:spcPct val="100000"/>
            </a:lnSpc>
          </a:pPr>
          <a:r>
            <a:rPr lang="en-US"/>
            <a:t>Do they have pre-existing beliefs which are coloring how they interpret what I’m saying?</a:t>
          </a:r>
        </a:p>
      </dgm:t>
    </dgm:pt>
    <dgm:pt modelId="{3FD86B56-3D2C-4B4D-B293-EA7DD5670445}" type="parTrans" cxnId="{1157D2E5-C4C5-4AAC-A117-5B7E133C3C84}">
      <dgm:prSet/>
      <dgm:spPr/>
      <dgm:t>
        <a:bodyPr/>
        <a:lstStyle/>
        <a:p>
          <a:endParaRPr lang="en-US"/>
        </a:p>
      </dgm:t>
    </dgm:pt>
    <dgm:pt modelId="{74645F7D-5F03-40F8-B982-DF77CCC4E9C2}" type="sibTrans" cxnId="{1157D2E5-C4C5-4AAC-A117-5B7E133C3C84}">
      <dgm:prSet/>
      <dgm:spPr/>
      <dgm:t>
        <a:bodyPr/>
        <a:lstStyle/>
        <a:p>
          <a:endParaRPr lang="en-US"/>
        </a:p>
      </dgm:t>
    </dgm:pt>
    <dgm:pt modelId="{CF074283-277B-445B-B55F-1722D99BE7E7}" type="pres">
      <dgm:prSet presAssocID="{DA1C84E9-57FD-457D-B659-EA5F00945D05}" presName="root" presStyleCnt="0">
        <dgm:presLayoutVars>
          <dgm:dir/>
          <dgm:resizeHandles val="exact"/>
        </dgm:presLayoutVars>
      </dgm:prSet>
      <dgm:spPr/>
    </dgm:pt>
    <dgm:pt modelId="{BA0808F6-2681-4BBC-A2F8-D1A11CD7588E}" type="pres">
      <dgm:prSet presAssocID="{F7BC0630-65BD-4623-B61E-C8FED772A3DA}" presName="compNode" presStyleCnt="0"/>
      <dgm:spPr/>
    </dgm:pt>
    <dgm:pt modelId="{82B81449-6927-439A-A514-7AFEA0D4BE64}" type="pres">
      <dgm:prSet presAssocID="{F7BC0630-65BD-4623-B61E-C8FED772A3DA}" presName="bgRect" presStyleLbl="bgShp" presStyleIdx="0" presStyleCnt="6"/>
      <dgm:spPr/>
    </dgm:pt>
    <dgm:pt modelId="{7B44073F-3ADD-4DB2-9D63-C2242E6E8F60}" type="pres">
      <dgm:prSet presAssocID="{F7BC0630-65BD-4623-B61E-C8FED772A3DA}"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lose"/>
        </a:ext>
      </dgm:extLst>
    </dgm:pt>
    <dgm:pt modelId="{1D578049-E379-43D9-9963-0FB692D856A9}" type="pres">
      <dgm:prSet presAssocID="{F7BC0630-65BD-4623-B61E-C8FED772A3DA}" presName="spaceRect" presStyleCnt="0"/>
      <dgm:spPr/>
    </dgm:pt>
    <dgm:pt modelId="{690D9B39-5C93-4BDE-9BEE-3FF9C5097BA6}" type="pres">
      <dgm:prSet presAssocID="{F7BC0630-65BD-4623-B61E-C8FED772A3DA}" presName="parTx" presStyleLbl="revTx" presStyleIdx="0" presStyleCnt="6">
        <dgm:presLayoutVars>
          <dgm:chMax val="0"/>
          <dgm:chPref val="0"/>
        </dgm:presLayoutVars>
      </dgm:prSet>
      <dgm:spPr/>
    </dgm:pt>
    <dgm:pt modelId="{DA5FAF75-5A1C-48CD-AB88-9BE76D186617}" type="pres">
      <dgm:prSet presAssocID="{8C76AB3D-90E9-4192-B8CD-4EF912269982}" presName="sibTrans" presStyleCnt="0"/>
      <dgm:spPr/>
    </dgm:pt>
    <dgm:pt modelId="{7CF410AA-2560-406D-BC30-B4D620DA29AC}" type="pres">
      <dgm:prSet presAssocID="{F70A9DF9-4906-486E-A1CD-F7EE0BF64072}" presName="compNode" presStyleCnt="0"/>
      <dgm:spPr/>
    </dgm:pt>
    <dgm:pt modelId="{76F72D5B-06AE-4DF2-B343-A320CD802156}" type="pres">
      <dgm:prSet presAssocID="{F70A9DF9-4906-486E-A1CD-F7EE0BF64072}" presName="bgRect" presStyleLbl="bgShp" presStyleIdx="1" presStyleCnt="6"/>
      <dgm:spPr/>
    </dgm:pt>
    <dgm:pt modelId="{5C964AB1-7498-4F72-98FA-422088843557}" type="pres">
      <dgm:prSet presAssocID="{F70A9DF9-4906-486E-A1CD-F7EE0BF64072}"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Books"/>
        </a:ext>
      </dgm:extLst>
    </dgm:pt>
    <dgm:pt modelId="{60F2F66C-62B2-440A-A725-FBD02DAE3744}" type="pres">
      <dgm:prSet presAssocID="{F70A9DF9-4906-486E-A1CD-F7EE0BF64072}" presName="spaceRect" presStyleCnt="0"/>
      <dgm:spPr/>
    </dgm:pt>
    <dgm:pt modelId="{ACFB38CB-1C8D-41C5-80BA-86F07B01EC7A}" type="pres">
      <dgm:prSet presAssocID="{F70A9DF9-4906-486E-A1CD-F7EE0BF64072}" presName="parTx" presStyleLbl="revTx" presStyleIdx="1" presStyleCnt="6">
        <dgm:presLayoutVars>
          <dgm:chMax val="0"/>
          <dgm:chPref val="0"/>
        </dgm:presLayoutVars>
      </dgm:prSet>
      <dgm:spPr/>
    </dgm:pt>
    <dgm:pt modelId="{327B5995-7F80-45CC-A972-AEFBAE66F351}" type="pres">
      <dgm:prSet presAssocID="{76CF9CF0-C8AD-444D-BBBE-2A1484AC6337}" presName="sibTrans" presStyleCnt="0"/>
      <dgm:spPr/>
    </dgm:pt>
    <dgm:pt modelId="{134CB912-B5CB-4C4B-A2F9-7A1735F2B3CC}" type="pres">
      <dgm:prSet presAssocID="{00BD5599-C833-4F69-B877-D9D44FA1F816}" presName="compNode" presStyleCnt="0"/>
      <dgm:spPr/>
    </dgm:pt>
    <dgm:pt modelId="{3D911279-E146-4AF7-BCD3-FD4BAA1D487B}" type="pres">
      <dgm:prSet presAssocID="{00BD5599-C833-4F69-B877-D9D44FA1F816}" presName="bgRect" presStyleLbl="bgShp" presStyleIdx="2" presStyleCnt="6"/>
      <dgm:spPr/>
    </dgm:pt>
    <dgm:pt modelId="{8795D690-0053-4FB7-B8FC-2D716BC32543}" type="pres">
      <dgm:prSet presAssocID="{00BD5599-C833-4F69-B877-D9D44FA1F816}"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elp"/>
        </a:ext>
      </dgm:extLst>
    </dgm:pt>
    <dgm:pt modelId="{6A9D3DA0-0887-4C34-B31C-329AD6B9E48B}" type="pres">
      <dgm:prSet presAssocID="{00BD5599-C833-4F69-B877-D9D44FA1F816}" presName="spaceRect" presStyleCnt="0"/>
      <dgm:spPr/>
    </dgm:pt>
    <dgm:pt modelId="{56FEF757-9B0B-4D2F-A599-D6BE814F0B8D}" type="pres">
      <dgm:prSet presAssocID="{00BD5599-C833-4F69-B877-D9D44FA1F816}" presName="parTx" presStyleLbl="revTx" presStyleIdx="2" presStyleCnt="6">
        <dgm:presLayoutVars>
          <dgm:chMax val="0"/>
          <dgm:chPref val="0"/>
        </dgm:presLayoutVars>
      </dgm:prSet>
      <dgm:spPr/>
    </dgm:pt>
    <dgm:pt modelId="{94C50503-ED9E-4FEB-90A4-1632A0E414BC}" type="pres">
      <dgm:prSet presAssocID="{C1E4EAB8-D5C9-4DAA-8165-F96B9DBC9A34}" presName="sibTrans" presStyleCnt="0"/>
      <dgm:spPr/>
    </dgm:pt>
    <dgm:pt modelId="{A064050F-17A6-413C-8D5D-8A36E5DCFF99}" type="pres">
      <dgm:prSet presAssocID="{DAC2507E-917C-45F7-90EB-B360B10C82C8}" presName="compNode" presStyleCnt="0"/>
      <dgm:spPr/>
    </dgm:pt>
    <dgm:pt modelId="{9689E528-5E89-40A0-B33E-D96BF5DEE2BD}" type="pres">
      <dgm:prSet presAssocID="{DAC2507E-917C-45F7-90EB-B360B10C82C8}" presName="bgRect" presStyleLbl="bgShp" presStyleIdx="3" presStyleCnt="6"/>
      <dgm:spPr/>
    </dgm:pt>
    <dgm:pt modelId="{C6C1174C-8055-4626-A883-1BB8B30C5718}" type="pres">
      <dgm:prSet presAssocID="{DAC2507E-917C-45F7-90EB-B360B10C82C8}"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Run"/>
        </a:ext>
      </dgm:extLst>
    </dgm:pt>
    <dgm:pt modelId="{C538EDF7-4D54-4D84-8003-5C98B40AC9C8}" type="pres">
      <dgm:prSet presAssocID="{DAC2507E-917C-45F7-90EB-B360B10C82C8}" presName="spaceRect" presStyleCnt="0"/>
      <dgm:spPr/>
    </dgm:pt>
    <dgm:pt modelId="{0D39E1E1-205C-4A01-8D3A-4C43D25AC8C9}" type="pres">
      <dgm:prSet presAssocID="{DAC2507E-917C-45F7-90EB-B360B10C82C8}" presName="parTx" presStyleLbl="revTx" presStyleIdx="3" presStyleCnt="6">
        <dgm:presLayoutVars>
          <dgm:chMax val="0"/>
          <dgm:chPref val="0"/>
        </dgm:presLayoutVars>
      </dgm:prSet>
      <dgm:spPr/>
    </dgm:pt>
    <dgm:pt modelId="{6F90FED5-08CD-405A-8C87-57A54D093BE0}" type="pres">
      <dgm:prSet presAssocID="{D1EADE46-AA1E-475A-93EF-851B8D81817C}" presName="sibTrans" presStyleCnt="0"/>
      <dgm:spPr/>
    </dgm:pt>
    <dgm:pt modelId="{963A2315-EAB2-436E-8742-9580EF64E381}" type="pres">
      <dgm:prSet presAssocID="{1C2D3EB6-9CF4-4748-91F7-945B99BECA61}" presName="compNode" presStyleCnt="0"/>
      <dgm:spPr/>
    </dgm:pt>
    <dgm:pt modelId="{AF44AB4B-465A-4F3E-9DE6-328AE6BB4BEE}" type="pres">
      <dgm:prSet presAssocID="{1C2D3EB6-9CF4-4748-91F7-945B99BECA61}" presName="bgRect" presStyleLbl="bgShp" presStyleIdx="4" presStyleCnt="6"/>
      <dgm:spPr/>
    </dgm:pt>
    <dgm:pt modelId="{3C675849-DB4A-473B-A92C-DC57BF707925}" type="pres">
      <dgm:prSet presAssocID="{1C2D3EB6-9CF4-4748-91F7-945B99BECA61}"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Questions"/>
        </a:ext>
      </dgm:extLst>
    </dgm:pt>
    <dgm:pt modelId="{211B9111-7EE2-4F7B-96C4-CDAE6219E178}" type="pres">
      <dgm:prSet presAssocID="{1C2D3EB6-9CF4-4748-91F7-945B99BECA61}" presName="spaceRect" presStyleCnt="0"/>
      <dgm:spPr/>
    </dgm:pt>
    <dgm:pt modelId="{8FD4DA66-469F-43AB-A99A-8C857318696B}" type="pres">
      <dgm:prSet presAssocID="{1C2D3EB6-9CF4-4748-91F7-945B99BECA61}" presName="parTx" presStyleLbl="revTx" presStyleIdx="4" presStyleCnt="6">
        <dgm:presLayoutVars>
          <dgm:chMax val="0"/>
          <dgm:chPref val="0"/>
        </dgm:presLayoutVars>
      </dgm:prSet>
      <dgm:spPr/>
    </dgm:pt>
    <dgm:pt modelId="{BB291F45-295D-469B-8A2C-33B4E1292236}" type="pres">
      <dgm:prSet presAssocID="{5797592D-810F-4028-A982-65B1B4A657B7}" presName="sibTrans" presStyleCnt="0"/>
      <dgm:spPr/>
    </dgm:pt>
    <dgm:pt modelId="{F81B5AA0-CFAC-4615-92C5-1CF04892B273}" type="pres">
      <dgm:prSet presAssocID="{D70BEBB5-33C2-4931-9AE9-8E53336D9915}" presName="compNode" presStyleCnt="0"/>
      <dgm:spPr/>
    </dgm:pt>
    <dgm:pt modelId="{DA3E75BD-01AC-4AF4-A6E2-5A9059BBDBE2}" type="pres">
      <dgm:prSet presAssocID="{D70BEBB5-33C2-4931-9AE9-8E53336D9915}" presName="bgRect" presStyleLbl="bgShp" presStyleIdx="5" presStyleCnt="6"/>
      <dgm:spPr/>
    </dgm:pt>
    <dgm:pt modelId="{55C09F07-F08A-4F21-9985-F3492E26E156}" type="pres">
      <dgm:prSet presAssocID="{D70BEBB5-33C2-4931-9AE9-8E53336D9915}"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Small paint brush"/>
        </a:ext>
      </dgm:extLst>
    </dgm:pt>
    <dgm:pt modelId="{9036DC49-AC1F-43C6-A126-1F8D7E0B21DC}" type="pres">
      <dgm:prSet presAssocID="{D70BEBB5-33C2-4931-9AE9-8E53336D9915}" presName="spaceRect" presStyleCnt="0"/>
      <dgm:spPr/>
    </dgm:pt>
    <dgm:pt modelId="{7586F381-81B5-452C-8ADC-1AC4F07C1AEA}" type="pres">
      <dgm:prSet presAssocID="{D70BEBB5-33C2-4931-9AE9-8E53336D9915}" presName="parTx" presStyleLbl="revTx" presStyleIdx="5" presStyleCnt="6">
        <dgm:presLayoutVars>
          <dgm:chMax val="0"/>
          <dgm:chPref val="0"/>
        </dgm:presLayoutVars>
      </dgm:prSet>
      <dgm:spPr/>
    </dgm:pt>
  </dgm:ptLst>
  <dgm:cxnLst>
    <dgm:cxn modelId="{0CD4E701-0103-4BC3-80DC-043F31FB953C}" type="presOf" srcId="{1C2D3EB6-9CF4-4748-91F7-945B99BECA61}" destId="{8FD4DA66-469F-43AB-A99A-8C857318696B}" srcOrd="0" destOrd="0" presId="urn:microsoft.com/office/officeart/2018/2/layout/IconVerticalSolidList"/>
    <dgm:cxn modelId="{C7EE7B40-5D88-46A3-BFAA-8EF37865E90F}" type="presOf" srcId="{00BD5599-C833-4F69-B877-D9D44FA1F816}" destId="{56FEF757-9B0B-4D2F-A599-D6BE814F0B8D}" srcOrd="0" destOrd="0" presId="urn:microsoft.com/office/officeart/2018/2/layout/IconVerticalSolidList"/>
    <dgm:cxn modelId="{50203E44-C2A3-4BC2-BA77-198A6C07AE7A}" type="presOf" srcId="{F7BC0630-65BD-4623-B61E-C8FED772A3DA}" destId="{690D9B39-5C93-4BDE-9BEE-3FF9C5097BA6}" srcOrd="0" destOrd="0" presId="urn:microsoft.com/office/officeart/2018/2/layout/IconVerticalSolidList"/>
    <dgm:cxn modelId="{D021F744-5699-42ED-813C-71BF55235FB9}" srcId="{DA1C84E9-57FD-457D-B659-EA5F00945D05}" destId="{1C2D3EB6-9CF4-4748-91F7-945B99BECA61}" srcOrd="4" destOrd="0" parTransId="{1EE7524D-DBD1-4BF7-8063-0963D3D3AD00}" sibTransId="{5797592D-810F-4028-A982-65B1B4A657B7}"/>
    <dgm:cxn modelId="{5C589C55-F0F0-4687-B5CE-E87459E445B9}" srcId="{DA1C84E9-57FD-457D-B659-EA5F00945D05}" destId="{00BD5599-C833-4F69-B877-D9D44FA1F816}" srcOrd="2" destOrd="0" parTransId="{E89C666A-0331-4435-BE35-FAF1F4FE06BC}" sibTransId="{C1E4EAB8-D5C9-4DAA-8165-F96B9DBC9A34}"/>
    <dgm:cxn modelId="{02925DAA-C4C5-4F74-B66A-2A68817DBBDF}" type="presOf" srcId="{D70BEBB5-33C2-4931-9AE9-8E53336D9915}" destId="{7586F381-81B5-452C-8ADC-1AC4F07C1AEA}" srcOrd="0" destOrd="0" presId="urn:microsoft.com/office/officeart/2018/2/layout/IconVerticalSolidList"/>
    <dgm:cxn modelId="{B8DD04C3-436B-439B-8AD1-56AE132EBD1F}" srcId="{DA1C84E9-57FD-457D-B659-EA5F00945D05}" destId="{F7BC0630-65BD-4623-B61E-C8FED772A3DA}" srcOrd="0" destOrd="0" parTransId="{C20C3194-2400-4A48-958D-46BE2CA65551}" sibTransId="{8C76AB3D-90E9-4192-B8CD-4EF912269982}"/>
    <dgm:cxn modelId="{4CE357D2-2207-4BF3-875C-BF55D09672F0}" srcId="{DA1C84E9-57FD-457D-B659-EA5F00945D05}" destId="{F70A9DF9-4906-486E-A1CD-F7EE0BF64072}" srcOrd="1" destOrd="0" parTransId="{1776C71F-B145-46CB-98E2-108354ABEB5C}" sibTransId="{76CF9CF0-C8AD-444D-BBBE-2A1484AC6337}"/>
    <dgm:cxn modelId="{64F17FD8-7609-4D83-B21E-A727DB3390E6}" type="presOf" srcId="{DA1C84E9-57FD-457D-B659-EA5F00945D05}" destId="{CF074283-277B-445B-B55F-1722D99BE7E7}" srcOrd="0" destOrd="0" presId="urn:microsoft.com/office/officeart/2018/2/layout/IconVerticalSolidList"/>
    <dgm:cxn modelId="{10E8ABE0-582A-431C-9058-588463FD4E82}" type="presOf" srcId="{DAC2507E-917C-45F7-90EB-B360B10C82C8}" destId="{0D39E1E1-205C-4A01-8D3A-4C43D25AC8C9}" srcOrd="0" destOrd="0" presId="urn:microsoft.com/office/officeart/2018/2/layout/IconVerticalSolidList"/>
    <dgm:cxn modelId="{1157D2E5-C4C5-4AAC-A117-5B7E133C3C84}" srcId="{DA1C84E9-57FD-457D-B659-EA5F00945D05}" destId="{D70BEBB5-33C2-4931-9AE9-8E53336D9915}" srcOrd="5" destOrd="0" parTransId="{3FD86B56-3D2C-4B4D-B293-EA7DD5670445}" sibTransId="{74645F7D-5F03-40F8-B982-DF77CCC4E9C2}"/>
    <dgm:cxn modelId="{11ABEDE5-C14E-48B4-9879-05988273D8C2}" type="presOf" srcId="{F70A9DF9-4906-486E-A1CD-F7EE0BF64072}" destId="{ACFB38CB-1C8D-41C5-80BA-86F07B01EC7A}" srcOrd="0" destOrd="0" presId="urn:microsoft.com/office/officeart/2018/2/layout/IconVerticalSolidList"/>
    <dgm:cxn modelId="{3B3D76F2-FDFE-4D0C-AA0C-9B725ABACA33}" srcId="{DA1C84E9-57FD-457D-B659-EA5F00945D05}" destId="{DAC2507E-917C-45F7-90EB-B360B10C82C8}" srcOrd="3" destOrd="0" parTransId="{D05F10B6-CF1D-4D0C-B4A6-5ED64037885F}" sibTransId="{D1EADE46-AA1E-475A-93EF-851B8D81817C}"/>
    <dgm:cxn modelId="{534455DE-0990-4C25-BC68-1C753E67DA4D}" type="presParOf" srcId="{CF074283-277B-445B-B55F-1722D99BE7E7}" destId="{BA0808F6-2681-4BBC-A2F8-D1A11CD7588E}" srcOrd="0" destOrd="0" presId="urn:microsoft.com/office/officeart/2018/2/layout/IconVerticalSolidList"/>
    <dgm:cxn modelId="{10B4BF08-BEEE-4CCD-92D5-548E122AA1E1}" type="presParOf" srcId="{BA0808F6-2681-4BBC-A2F8-D1A11CD7588E}" destId="{82B81449-6927-439A-A514-7AFEA0D4BE64}" srcOrd="0" destOrd="0" presId="urn:microsoft.com/office/officeart/2018/2/layout/IconVerticalSolidList"/>
    <dgm:cxn modelId="{2ECA1254-2360-49FD-BC82-C5FA1B022AEF}" type="presParOf" srcId="{BA0808F6-2681-4BBC-A2F8-D1A11CD7588E}" destId="{7B44073F-3ADD-4DB2-9D63-C2242E6E8F60}" srcOrd="1" destOrd="0" presId="urn:microsoft.com/office/officeart/2018/2/layout/IconVerticalSolidList"/>
    <dgm:cxn modelId="{4DB0D698-0B00-4FAF-B7DA-38B755542AD7}" type="presParOf" srcId="{BA0808F6-2681-4BBC-A2F8-D1A11CD7588E}" destId="{1D578049-E379-43D9-9963-0FB692D856A9}" srcOrd="2" destOrd="0" presId="urn:microsoft.com/office/officeart/2018/2/layout/IconVerticalSolidList"/>
    <dgm:cxn modelId="{E576DE24-A673-4039-A4BF-9C1C91C8D1C5}" type="presParOf" srcId="{BA0808F6-2681-4BBC-A2F8-D1A11CD7588E}" destId="{690D9B39-5C93-4BDE-9BEE-3FF9C5097BA6}" srcOrd="3" destOrd="0" presId="urn:microsoft.com/office/officeart/2018/2/layout/IconVerticalSolidList"/>
    <dgm:cxn modelId="{7457E83B-F1A9-44C9-9F36-A33CE47C8178}" type="presParOf" srcId="{CF074283-277B-445B-B55F-1722D99BE7E7}" destId="{DA5FAF75-5A1C-48CD-AB88-9BE76D186617}" srcOrd="1" destOrd="0" presId="urn:microsoft.com/office/officeart/2018/2/layout/IconVerticalSolidList"/>
    <dgm:cxn modelId="{F4E8B95E-F2D3-43AA-935E-980A1D276C3D}" type="presParOf" srcId="{CF074283-277B-445B-B55F-1722D99BE7E7}" destId="{7CF410AA-2560-406D-BC30-B4D620DA29AC}" srcOrd="2" destOrd="0" presId="urn:microsoft.com/office/officeart/2018/2/layout/IconVerticalSolidList"/>
    <dgm:cxn modelId="{F0577569-C016-44A1-92F9-3C67150BFC99}" type="presParOf" srcId="{7CF410AA-2560-406D-BC30-B4D620DA29AC}" destId="{76F72D5B-06AE-4DF2-B343-A320CD802156}" srcOrd="0" destOrd="0" presId="urn:microsoft.com/office/officeart/2018/2/layout/IconVerticalSolidList"/>
    <dgm:cxn modelId="{814A59A2-A561-4D0A-B9B9-3B6088DC8F78}" type="presParOf" srcId="{7CF410AA-2560-406D-BC30-B4D620DA29AC}" destId="{5C964AB1-7498-4F72-98FA-422088843557}" srcOrd="1" destOrd="0" presId="urn:microsoft.com/office/officeart/2018/2/layout/IconVerticalSolidList"/>
    <dgm:cxn modelId="{4E44D109-5DCA-41FF-8713-14FEB69AE062}" type="presParOf" srcId="{7CF410AA-2560-406D-BC30-B4D620DA29AC}" destId="{60F2F66C-62B2-440A-A725-FBD02DAE3744}" srcOrd="2" destOrd="0" presId="urn:microsoft.com/office/officeart/2018/2/layout/IconVerticalSolidList"/>
    <dgm:cxn modelId="{9CC141DF-CC05-4000-801E-BA19266196BE}" type="presParOf" srcId="{7CF410AA-2560-406D-BC30-B4D620DA29AC}" destId="{ACFB38CB-1C8D-41C5-80BA-86F07B01EC7A}" srcOrd="3" destOrd="0" presId="urn:microsoft.com/office/officeart/2018/2/layout/IconVerticalSolidList"/>
    <dgm:cxn modelId="{6E575550-3579-4C9C-A5E3-7191E73EEC3B}" type="presParOf" srcId="{CF074283-277B-445B-B55F-1722D99BE7E7}" destId="{327B5995-7F80-45CC-A972-AEFBAE66F351}" srcOrd="3" destOrd="0" presId="urn:microsoft.com/office/officeart/2018/2/layout/IconVerticalSolidList"/>
    <dgm:cxn modelId="{BC6DA67A-2B23-453F-ADF2-E07106D212C3}" type="presParOf" srcId="{CF074283-277B-445B-B55F-1722D99BE7E7}" destId="{134CB912-B5CB-4C4B-A2F9-7A1735F2B3CC}" srcOrd="4" destOrd="0" presId="urn:microsoft.com/office/officeart/2018/2/layout/IconVerticalSolidList"/>
    <dgm:cxn modelId="{238C01F8-A92D-4449-895A-990C23AEC3CD}" type="presParOf" srcId="{134CB912-B5CB-4C4B-A2F9-7A1735F2B3CC}" destId="{3D911279-E146-4AF7-BCD3-FD4BAA1D487B}" srcOrd="0" destOrd="0" presId="urn:microsoft.com/office/officeart/2018/2/layout/IconVerticalSolidList"/>
    <dgm:cxn modelId="{C805643E-0BF5-44F1-8C7D-0411195CCE26}" type="presParOf" srcId="{134CB912-B5CB-4C4B-A2F9-7A1735F2B3CC}" destId="{8795D690-0053-4FB7-B8FC-2D716BC32543}" srcOrd="1" destOrd="0" presId="urn:microsoft.com/office/officeart/2018/2/layout/IconVerticalSolidList"/>
    <dgm:cxn modelId="{B8390C39-14B3-438B-80D7-7EC036485DAD}" type="presParOf" srcId="{134CB912-B5CB-4C4B-A2F9-7A1735F2B3CC}" destId="{6A9D3DA0-0887-4C34-B31C-329AD6B9E48B}" srcOrd="2" destOrd="0" presId="urn:microsoft.com/office/officeart/2018/2/layout/IconVerticalSolidList"/>
    <dgm:cxn modelId="{B3C63799-F9A1-47D8-8985-2A4D12DAAC3E}" type="presParOf" srcId="{134CB912-B5CB-4C4B-A2F9-7A1735F2B3CC}" destId="{56FEF757-9B0B-4D2F-A599-D6BE814F0B8D}" srcOrd="3" destOrd="0" presId="urn:microsoft.com/office/officeart/2018/2/layout/IconVerticalSolidList"/>
    <dgm:cxn modelId="{D4E3A454-7E59-47FC-A2B7-EFE29887DC9B}" type="presParOf" srcId="{CF074283-277B-445B-B55F-1722D99BE7E7}" destId="{94C50503-ED9E-4FEB-90A4-1632A0E414BC}" srcOrd="5" destOrd="0" presId="urn:microsoft.com/office/officeart/2018/2/layout/IconVerticalSolidList"/>
    <dgm:cxn modelId="{5440BE84-4B9A-478D-9215-F08DEF969017}" type="presParOf" srcId="{CF074283-277B-445B-B55F-1722D99BE7E7}" destId="{A064050F-17A6-413C-8D5D-8A36E5DCFF99}" srcOrd="6" destOrd="0" presId="urn:microsoft.com/office/officeart/2018/2/layout/IconVerticalSolidList"/>
    <dgm:cxn modelId="{00DF4BB3-F151-48CC-AB73-ACF0BCD34027}" type="presParOf" srcId="{A064050F-17A6-413C-8D5D-8A36E5DCFF99}" destId="{9689E528-5E89-40A0-B33E-D96BF5DEE2BD}" srcOrd="0" destOrd="0" presId="urn:microsoft.com/office/officeart/2018/2/layout/IconVerticalSolidList"/>
    <dgm:cxn modelId="{40DC9928-8383-4504-867E-2D32AE07A606}" type="presParOf" srcId="{A064050F-17A6-413C-8D5D-8A36E5DCFF99}" destId="{C6C1174C-8055-4626-A883-1BB8B30C5718}" srcOrd="1" destOrd="0" presId="urn:microsoft.com/office/officeart/2018/2/layout/IconVerticalSolidList"/>
    <dgm:cxn modelId="{145E9076-FC68-462C-A255-AD597CC811F1}" type="presParOf" srcId="{A064050F-17A6-413C-8D5D-8A36E5DCFF99}" destId="{C538EDF7-4D54-4D84-8003-5C98B40AC9C8}" srcOrd="2" destOrd="0" presId="urn:microsoft.com/office/officeart/2018/2/layout/IconVerticalSolidList"/>
    <dgm:cxn modelId="{11FD5715-90E9-47DB-9681-AA6EF9A77FB4}" type="presParOf" srcId="{A064050F-17A6-413C-8D5D-8A36E5DCFF99}" destId="{0D39E1E1-205C-4A01-8D3A-4C43D25AC8C9}" srcOrd="3" destOrd="0" presId="urn:microsoft.com/office/officeart/2018/2/layout/IconVerticalSolidList"/>
    <dgm:cxn modelId="{944F34F3-A345-4A76-B184-C8FA4A0E634F}" type="presParOf" srcId="{CF074283-277B-445B-B55F-1722D99BE7E7}" destId="{6F90FED5-08CD-405A-8C87-57A54D093BE0}" srcOrd="7" destOrd="0" presId="urn:microsoft.com/office/officeart/2018/2/layout/IconVerticalSolidList"/>
    <dgm:cxn modelId="{8E2C6B47-810D-4274-A80F-BE559D41640D}" type="presParOf" srcId="{CF074283-277B-445B-B55F-1722D99BE7E7}" destId="{963A2315-EAB2-436E-8742-9580EF64E381}" srcOrd="8" destOrd="0" presId="urn:microsoft.com/office/officeart/2018/2/layout/IconVerticalSolidList"/>
    <dgm:cxn modelId="{374C51C6-083A-40F6-AF4E-DE7A84A5DE1F}" type="presParOf" srcId="{963A2315-EAB2-436E-8742-9580EF64E381}" destId="{AF44AB4B-465A-4F3E-9DE6-328AE6BB4BEE}" srcOrd="0" destOrd="0" presId="urn:microsoft.com/office/officeart/2018/2/layout/IconVerticalSolidList"/>
    <dgm:cxn modelId="{5303BC6A-9320-40B2-8AD9-E1967DD4A735}" type="presParOf" srcId="{963A2315-EAB2-436E-8742-9580EF64E381}" destId="{3C675849-DB4A-473B-A92C-DC57BF707925}" srcOrd="1" destOrd="0" presId="urn:microsoft.com/office/officeart/2018/2/layout/IconVerticalSolidList"/>
    <dgm:cxn modelId="{D1759CE8-C483-4D2F-AE88-FD8AEC583FFE}" type="presParOf" srcId="{963A2315-EAB2-436E-8742-9580EF64E381}" destId="{211B9111-7EE2-4F7B-96C4-CDAE6219E178}" srcOrd="2" destOrd="0" presId="urn:microsoft.com/office/officeart/2018/2/layout/IconVerticalSolidList"/>
    <dgm:cxn modelId="{8F859D4C-2C64-4F9C-AAB9-CEC521B409C1}" type="presParOf" srcId="{963A2315-EAB2-436E-8742-9580EF64E381}" destId="{8FD4DA66-469F-43AB-A99A-8C857318696B}" srcOrd="3" destOrd="0" presId="urn:microsoft.com/office/officeart/2018/2/layout/IconVerticalSolidList"/>
    <dgm:cxn modelId="{77399558-FE8C-4612-B134-6F7524116A57}" type="presParOf" srcId="{CF074283-277B-445B-B55F-1722D99BE7E7}" destId="{BB291F45-295D-469B-8A2C-33B4E1292236}" srcOrd="9" destOrd="0" presId="urn:microsoft.com/office/officeart/2018/2/layout/IconVerticalSolidList"/>
    <dgm:cxn modelId="{6ABD725F-5DE4-4A9A-A0D3-BEC74A68C6FC}" type="presParOf" srcId="{CF074283-277B-445B-B55F-1722D99BE7E7}" destId="{F81B5AA0-CFAC-4615-92C5-1CF04892B273}" srcOrd="10" destOrd="0" presId="urn:microsoft.com/office/officeart/2018/2/layout/IconVerticalSolidList"/>
    <dgm:cxn modelId="{5C150D3B-4257-4C76-B96F-2890093D3084}" type="presParOf" srcId="{F81B5AA0-CFAC-4615-92C5-1CF04892B273}" destId="{DA3E75BD-01AC-4AF4-A6E2-5A9059BBDBE2}" srcOrd="0" destOrd="0" presId="urn:microsoft.com/office/officeart/2018/2/layout/IconVerticalSolidList"/>
    <dgm:cxn modelId="{F16CE94A-1B2C-4201-87F3-4448FC91991E}" type="presParOf" srcId="{F81B5AA0-CFAC-4615-92C5-1CF04892B273}" destId="{55C09F07-F08A-4F21-9985-F3492E26E156}" srcOrd="1" destOrd="0" presId="urn:microsoft.com/office/officeart/2018/2/layout/IconVerticalSolidList"/>
    <dgm:cxn modelId="{DC5FE150-21D3-4B58-835F-F62B4D282DFE}" type="presParOf" srcId="{F81B5AA0-CFAC-4615-92C5-1CF04892B273}" destId="{9036DC49-AC1F-43C6-A126-1F8D7E0B21DC}" srcOrd="2" destOrd="0" presId="urn:microsoft.com/office/officeart/2018/2/layout/IconVerticalSolidList"/>
    <dgm:cxn modelId="{CFE47907-12EF-473F-AABF-0B84F1433EBC}" type="presParOf" srcId="{F81B5AA0-CFAC-4615-92C5-1CF04892B273}" destId="{7586F381-81B5-452C-8ADC-1AC4F07C1AEA}"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B81449-6927-439A-A514-7AFEA0D4BE64}">
      <dsp:nvSpPr>
        <dsp:cNvPr id="0" name=""/>
        <dsp:cNvSpPr/>
      </dsp:nvSpPr>
      <dsp:spPr>
        <a:xfrm>
          <a:off x="0" y="1407"/>
          <a:ext cx="7886700" cy="599796"/>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44073F-3ADD-4DB2-9D63-C2242E6E8F60}">
      <dsp:nvSpPr>
        <dsp:cNvPr id="0" name=""/>
        <dsp:cNvSpPr/>
      </dsp:nvSpPr>
      <dsp:spPr>
        <a:xfrm>
          <a:off x="181438" y="136361"/>
          <a:ext cx="329887" cy="3298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90D9B39-5C93-4BDE-9BEE-3FF9C5097BA6}">
      <dsp:nvSpPr>
        <dsp:cNvPr id="0" name=""/>
        <dsp:cNvSpPr/>
      </dsp:nvSpPr>
      <dsp:spPr>
        <a:xfrm>
          <a:off x="692764" y="1407"/>
          <a:ext cx="71939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a:t>Is there an underlying misconception that is confusing them?</a:t>
          </a:r>
        </a:p>
      </dsp:txBody>
      <dsp:txXfrm>
        <a:off x="692764" y="1407"/>
        <a:ext cx="7193935" cy="599796"/>
      </dsp:txXfrm>
    </dsp:sp>
    <dsp:sp modelId="{76F72D5B-06AE-4DF2-B343-A320CD802156}">
      <dsp:nvSpPr>
        <dsp:cNvPr id="0" name=""/>
        <dsp:cNvSpPr/>
      </dsp:nvSpPr>
      <dsp:spPr>
        <a:xfrm>
          <a:off x="0" y="751152"/>
          <a:ext cx="7886700" cy="599796"/>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C964AB1-7498-4F72-98FA-422088843557}">
      <dsp:nvSpPr>
        <dsp:cNvPr id="0" name=""/>
        <dsp:cNvSpPr/>
      </dsp:nvSpPr>
      <dsp:spPr>
        <a:xfrm>
          <a:off x="181438" y="886107"/>
          <a:ext cx="329887" cy="3298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CFB38CB-1C8D-41C5-80BA-86F07B01EC7A}">
      <dsp:nvSpPr>
        <dsp:cNvPr id="0" name=""/>
        <dsp:cNvSpPr/>
      </dsp:nvSpPr>
      <dsp:spPr>
        <a:xfrm>
          <a:off x="692764" y="751152"/>
          <a:ext cx="71939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a:t>Am I using words they don’t understand?</a:t>
          </a:r>
        </a:p>
      </dsp:txBody>
      <dsp:txXfrm>
        <a:off x="692764" y="751152"/>
        <a:ext cx="7193935" cy="599796"/>
      </dsp:txXfrm>
    </dsp:sp>
    <dsp:sp modelId="{3D911279-E146-4AF7-BCD3-FD4BAA1D487B}">
      <dsp:nvSpPr>
        <dsp:cNvPr id="0" name=""/>
        <dsp:cNvSpPr/>
      </dsp:nvSpPr>
      <dsp:spPr>
        <a:xfrm>
          <a:off x="0" y="1500898"/>
          <a:ext cx="7886700" cy="599796"/>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795D690-0053-4FB7-B8FC-2D716BC32543}">
      <dsp:nvSpPr>
        <dsp:cNvPr id="0" name=""/>
        <dsp:cNvSpPr/>
      </dsp:nvSpPr>
      <dsp:spPr>
        <a:xfrm>
          <a:off x="181438" y="1635852"/>
          <a:ext cx="329887" cy="3298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6FEF757-9B0B-4D2F-A599-D6BE814F0B8D}">
      <dsp:nvSpPr>
        <dsp:cNvPr id="0" name=""/>
        <dsp:cNvSpPr/>
      </dsp:nvSpPr>
      <dsp:spPr>
        <a:xfrm>
          <a:off x="692764" y="1500898"/>
          <a:ext cx="71939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a:t>Did I not provide enough background information?</a:t>
          </a:r>
        </a:p>
      </dsp:txBody>
      <dsp:txXfrm>
        <a:off x="692764" y="1500898"/>
        <a:ext cx="7193935" cy="599796"/>
      </dsp:txXfrm>
    </dsp:sp>
    <dsp:sp modelId="{9689E528-5E89-40A0-B33E-D96BF5DEE2BD}">
      <dsp:nvSpPr>
        <dsp:cNvPr id="0" name=""/>
        <dsp:cNvSpPr/>
      </dsp:nvSpPr>
      <dsp:spPr>
        <a:xfrm>
          <a:off x="0" y="2250643"/>
          <a:ext cx="7886700" cy="599796"/>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6C1174C-8055-4626-A883-1BB8B30C5718}">
      <dsp:nvSpPr>
        <dsp:cNvPr id="0" name=""/>
        <dsp:cNvSpPr/>
      </dsp:nvSpPr>
      <dsp:spPr>
        <a:xfrm>
          <a:off x="181438" y="2385597"/>
          <a:ext cx="329887" cy="32988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D39E1E1-205C-4A01-8D3A-4C43D25AC8C9}">
      <dsp:nvSpPr>
        <dsp:cNvPr id="0" name=""/>
        <dsp:cNvSpPr/>
      </dsp:nvSpPr>
      <dsp:spPr>
        <a:xfrm>
          <a:off x="692764" y="2250643"/>
          <a:ext cx="71939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a:t>Am I moving too quickly?</a:t>
          </a:r>
        </a:p>
      </dsp:txBody>
      <dsp:txXfrm>
        <a:off x="692764" y="2250643"/>
        <a:ext cx="7193935" cy="599796"/>
      </dsp:txXfrm>
    </dsp:sp>
    <dsp:sp modelId="{AF44AB4B-465A-4F3E-9DE6-328AE6BB4BEE}">
      <dsp:nvSpPr>
        <dsp:cNvPr id="0" name=""/>
        <dsp:cNvSpPr/>
      </dsp:nvSpPr>
      <dsp:spPr>
        <a:xfrm>
          <a:off x="0" y="3000388"/>
          <a:ext cx="7886700" cy="599796"/>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C675849-DB4A-473B-A92C-DC57BF707925}">
      <dsp:nvSpPr>
        <dsp:cNvPr id="0" name=""/>
        <dsp:cNvSpPr/>
      </dsp:nvSpPr>
      <dsp:spPr>
        <a:xfrm>
          <a:off x="181438" y="3135342"/>
          <a:ext cx="329887" cy="329887"/>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FD4DA66-469F-43AB-A99A-8C857318696B}">
      <dsp:nvSpPr>
        <dsp:cNvPr id="0" name=""/>
        <dsp:cNvSpPr/>
      </dsp:nvSpPr>
      <dsp:spPr>
        <a:xfrm>
          <a:off x="692764" y="3000388"/>
          <a:ext cx="71939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a:t>Am I assuming they know something which they don’t?</a:t>
          </a:r>
        </a:p>
      </dsp:txBody>
      <dsp:txXfrm>
        <a:off x="692764" y="3000388"/>
        <a:ext cx="7193935" cy="599796"/>
      </dsp:txXfrm>
    </dsp:sp>
    <dsp:sp modelId="{DA3E75BD-01AC-4AF4-A6E2-5A9059BBDBE2}">
      <dsp:nvSpPr>
        <dsp:cNvPr id="0" name=""/>
        <dsp:cNvSpPr/>
      </dsp:nvSpPr>
      <dsp:spPr>
        <a:xfrm>
          <a:off x="0" y="3750134"/>
          <a:ext cx="7886700" cy="599796"/>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C09F07-F08A-4F21-9985-F3492E26E156}">
      <dsp:nvSpPr>
        <dsp:cNvPr id="0" name=""/>
        <dsp:cNvSpPr/>
      </dsp:nvSpPr>
      <dsp:spPr>
        <a:xfrm>
          <a:off x="181438" y="3885088"/>
          <a:ext cx="329887" cy="329887"/>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586F381-81B5-452C-8ADC-1AC4F07C1AEA}">
      <dsp:nvSpPr>
        <dsp:cNvPr id="0" name=""/>
        <dsp:cNvSpPr/>
      </dsp:nvSpPr>
      <dsp:spPr>
        <a:xfrm>
          <a:off x="692764" y="3750134"/>
          <a:ext cx="7193935" cy="5997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3478" tIns="63478" rIns="63478" bIns="63478" numCol="1" spcCol="1270" anchor="ctr" anchorCtr="0">
          <a:noAutofit/>
        </a:bodyPr>
        <a:lstStyle/>
        <a:p>
          <a:pPr marL="0" lvl="0" indent="0" algn="l" defTabSz="666750">
            <a:lnSpc>
              <a:spcPct val="100000"/>
            </a:lnSpc>
            <a:spcBef>
              <a:spcPct val="0"/>
            </a:spcBef>
            <a:spcAft>
              <a:spcPct val="35000"/>
            </a:spcAft>
            <a:buNone/>
          </a:pPr>
          <a:r>
            <a:rPr lang="en-US" sz="1500" kern="1200"/>
            <a:t>Do they have pre-existing beliefs which are coloring how they interpret what I’m saying?</a:t>
          </a:r>
        </a:p>
      </dsp:txBody>
      <dsp:txXfrm>
        <a:off x="692764" y="3750134"/>
        <a:ext cx="7193935" cy="599796"/>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BB7997-0606-E44A-8436-122EE89BC2BD}" type="datetimeFigureOut">
              <a:rPr lang="en-US" smtClean="0"/>
              <a:t>11/10/20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7C97C5-3D1B-0741-A64B-51B7CE3C00C4}" type="slidenum">
              <a:rPr lang="en-US" smtClean="0"/>
              <a:t>‹#›</a:t>
            </a:fld>
            <a:endParaRPr lang="en-US"/>
          </a:p>
        </p:txBody>
      </p:sp>
    </p:spTree>
    <p:extLst>
      <p:ext uri="{BB962C8B-B14F-4D97-AF65-F5344CB8AC3E}">
        <p14:creationId xmlns:p14="http://schemas.microsoft.com/office/powerpoint/2010/main" val="32780884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How to engage an audience, promote understanding, foster trust and respect, and deliver words</a:t>
            </a:r>
            <a:r>
              <a:rPr lang="en-US" sz="1200" kern="1200" baseline="0" dirty="0">
                <a:solidFill>
                  <a:schemeClr val="tx1"/>
                </a:solidFill>
                <a:effectLst/>
                <a:latin typeface="+mn-lt"/>
                <a:ea typeface="+mn-ea"/>
                <a:cs typeface="+mn-cs"/>
              </a:rPr>
              <a:t> that have an impact on someone else’s life.</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1</a:t>
            </a:fld>
            <a:endParaRPr lang="en-US"/>
          </a:p>
        </p:txBody>
      </p:sp>
    </p:spTree>
    <p:extLst>
      <p:ext uri="{BB962C8B-B14F-4D97-AF65-F5344CB8AC3E}">
        <p14:creationId xmlns:p14="http://schemas.microsoft.com/office/powerpoint/2010/main" val="12360315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special guest </a:t>
            </a:r>
            <a:r>
              <a:rPr lang="en-US" dirty="0" err="1"/>
              <a:t>Faramir</a:t>
            </a:r>
            <a:r>
              <a:rPr lang="en-US" dirty="0"/>
              <a:t> is going to tell you a little bit about what</a:t>
            </a:r>
            <a:r>
              <a:rPr lang="en-US" baseline="0" dirty="0"/>
              <a:t> he’s hoping to accomplish in Gondor over the next few months.</a:t>
            </a:r>
            <a:endParaRPr lang="en-US" dirty="0"/>
          </a:p>
          <a:p>
            <a:r>
              <a:rPr lang="en-US" dirty="0"/>
              <a:t>Somewhere in the middle of the</a:t>
            </a:r>
            <a:r>
              <a:rPr lang="en-US" baseline="0" dirty="0"/>
              <a:t> twin towers….</a:t>
            </a:r>
          </a:p>
          <a:p>
            <a:endParaRPr lang="en-US" baseline="0" dirty="0"/>
          </a:p>
          <a:p>
            <a:r>
              <a:rPr lang="en-US" baseline="0" dirty="0"/>
              <a:t>You guys all know why </a:t>
            </a:r>
            <a:r>
              <a:rPr lang="en-US" baseline="0" dirty="0" err="1"/>
              <a:t>Faramir</a:t>
            </a:r>
            <a:r>
              <a:rPr lang="en-US" baseline="0" dirty="0"/>
              <a:t> said that and why it’s so significant, right?</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12</a:t>
            </a:fld>
            <a:endParaRPr lang="en-US"/>
          </a:p>
        </p:txBody>
      </p:sp>
    </p:spTree>
    <p:extLst>
      <p:ext uri="{BB962C8B-B14F-4D97-AF65-F5344CB8AC3E}">
        <p14:creationId xmlns:p14="http://schemas.microsoft.com/office/powerpoint/2010/main" val="6212539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Captain</a:t>
            </a:r>
            <a:r>
              <a:rPr lang="en-US" baseline="0" dirty="0"/>
              <a:t> Picard is a really smart guy, but he’s never heard of Lord of the Rings. He only knows about Star Trek.</a:t>
            </a:r>
          </a:p>
          <a:p>
            <a:endParaRPr lang="en-US" baseline="0" dirty="0"/>
          </a:p>
          <a:p>
            <a:r>
              <a:rPr lang="en-US" baseline="0" dirty="0" err="1"/>
              <a:t>Faramir</a:t>
            </a:r>
            <a:r>
              <a:rPr lang="en-US" baseline="0" dirty="0"/>
              <a:t> is talking to Aragon, one of his coworkers and the designated spokesperson of Gondor. So what he said makes sense to Aragon. But anyone who has not been closely following the story since the Fellow Ship will likely feel a little lost at this point.</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13</a:t>
            </a:fld>
            <a:endParaRPr lang="en-US"/>
          </a:p>
        </p:txBody>
      </p:sp>
    </p:spTree>
    <p:extLst>
      <p:ext uri="{BB962C8B-B14F-4D97-AF65-F5344CB8AC3E}">
        <p14:creationId xmlns:p14="http://schemas.microsoft.com/office/powerpoint/2010/main" val="12141390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a:t>
            </a:r>
            <a:r>
              <a:rPr lang="en-US" baseline="0" dirty="0"/>
              <a:t> Captain Picard if he knows what Lord of the rings is</a:t>
            </a:r>
          </a:p>
          <a:p>
            <a:r>
              <a:rPr lang="en-US" baseline="0" dirty="0"/>
              <a:t>Find out how much he knows</a:t>
            </a:r>
          </a:p>
          <a:p>
            <a:r>
              <a:rPr lang="en-US" baseline="0" dirty="0"/>
              <a:t>Start from there</a:t>
            </a:r>
          </a:p>
          <a:p>
            <a:endParaRPr lang="en-US" baseline="0" dirty="0"/>
          </a:p>
          <a:p>
            <a:pPr marL="0" marR="0" indent="0" algn="l" defTabSz="457200" rtl="0" eaLnBrk="1" fontAlgn="auto" latinLnBrk="0" hangingPunct="1">
              <a:lnSpc>
                <a:spcPct val="100000"/>
              </a:lnSpc>
              <a:spcBef>
                <a:spcPts val="0"/>
              </a:spcBef>
              <a:spcAft>
                <a:spcPts val="0"/>
              </a:spcAft>
              <a:buClrTx/>
              <a:buSzTx/>
              <a:buFontTx/>
              <a:buNone/>
              <a:tabLst/>
              <a:defRPr/>
            </a:pPr>
            <a:r>
              <a:rPr lang="en-US" dirty="0"/>
              <a:t>***bonus point: </a:t>
            </a:r>
            <a:r>
              <a:rPr lang="en-US" b="1" dirty="0"/>
              <a:t>F</a:t>
            </a:r>
            <a:r>
              <a:rPr lang="en-US" dirty="0"/>
              <a:t>ind out a little about captain Picard beforehand (if he knows</a:t>
            </a:r>
            <a:r>
              <a:rPr lang="en-US" baseline="0" dirty="0"/>
              <a:t> that he’s be talking with him)</a:t>
            </a:r>
            <a:endParaRPr lang="en-US" dirty="0"/>
          </a:p>
          <a:p>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14</a:t>
            </a:fld>
            <a:endParaRPr lang="en-US"/>
          </a:p>
        </p:txBody>
      </p:sp>
    </p:spTree>
    <p:extLst>
      <p:ext uri="{BB962C8B-B14F-4D97-AF65-F5344CB8AC3E}">
        <p14:creationId xmlns:p14="http://schemas.microsoft.com/office/powerpoint/2010/main" val="19424755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Make them feel like you’re in their universe, and slowly work them over towards</a:t>
            </a:r>
            <a:r>
              <a:rPr lang="en-US" baseline="0" dirty="0"/>
              <a:t> yours.</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15</a:t>
            </a:fld>
            <a:endParaRPr lang="en-US"/>
          </a:p>
        </p:txBody>
      </p:sp>
    </p:spTree>
    <p:extLst>
      <p:ext uri="{BB962C8B-B14F-4D97-AF65-F5344CB8AC3E}">
        <p14:creationId xmlns:p14="http://schemas.microsoft.com/office/powerpoint/2010/main" val="20844523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16</a:t>
            </a:fld>
            <a:endParaRPr lang="en-US"/>
          </a:p>
        </p:txBody>
      </p:sp>
    </p:spTree>
    <p:extLst>
      <p:ext uri="{BB962C8B-B14F-4D97-AF65-F5344CB8AC3E}">
        <p14:creationId xmlns:p14="http://schemas.microsoft.com/office/powerpoint/2010/main" val="11487468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defRPr>
            </a:lvl1pPr>
            <a:lvl2pPr marL="742950" indent="-285750">
              <a:spcBef>
                <a:spcPct val="30000"/>
              </a:spcBef>
              <a:defRPr sz="1200">
                <a:solidFill>
                  <a:schemeClr val="tx1"/>
                </a:solidFill>
                <a:latin typeface="Arial" charset="0"/>
                <a:ea typeface="ＭＳ Ｐゴシック" charset="-128"/>
              </a:defRPr>
            </a:lvl2pPr>
            <a:lvl3pPr marL="1143000" indent="-228600">
              <a:spcBef>
                <a:spcPct val="30000"/>
              </a:spcBef>
              <a:defRPr sz="1200">
                <a:solidFill>
                  <a:schemeClr val="tx1"/>
                </a:solidFill>
                <a:latin typeface="Arial" charset="0"/>
                <a:ea typeface="ＭＳ Ｐゴシック" charset="-128"/>
              </a:defRPr>
            </a:lvl3pPr>
            <a:lvl4pPr marL="1600200" indent="-228600">
              <a:spcBef>
                <a:spcPct val="30000"/>
              </a:spcBef>
              <a:defRPr sz="1200">
                <a:solidFill>
                  <a:schemeClr val="tx1"/>
                </a:solidFill>
                <a:latin typeface="Arial" charset="0"/>
                <a:ea typeface="ＭＳ Ｐゴシック" charset="-128"/>
              </a:defRPr>
            </a:lvl4pPr>
            <a:lvl5pPr marL="2057400" indent="-228600">
              <a:spcBef>
                <a:spcPct val="30000"/>
              </a:spcBef>
              <a:defRPr sz="1200">
                <a:solidFill>
                  <a:schemeClr val="tx1"/>
                </a:solidFill>
                <a:latin typeface="Arial" charset="0"/>
                <a:ea typeface="ＭＳ Ｐゴシック" charset="-128"/>
              </a:defRPr>
            </a:lvl5pPr>
            <a:lvl6pPr marL="2514600" indent="-228600" eaLnBrk="0" fontAlgn="base" hangingPunct="0">
              <a:spcBef>
                <a:spcPct val="30000"/>
              </a:spcBef>
              <a:spcAft>
                <a:spcPct val="0"/>
              </a:spcAft>
              <a:defRPr sz="1200">
                <a:solidFill>
                  <a:schemeClr val="tx1"/>
                </a:solidFill>
                <a:latin typeface="Arial" charset="0"/>
                <a:ea typeface="ＭＳ Ｐゴシック" charset="-128"/>
              </a:defRPr>
            </a:lvl6pPr>
            <a:lvl7pPr marL="2971800" indent="-228600" eaLnBrk="0" fontAlgn="base" hangingPunct="0">
              <a:spcBef>
                <a:spcPct val="30000"/>
              </a:spcBef>
              <a:spcAft>
                <a:spcPct val="0"/>
              </a:spcAft>
              <a:defRPr sz="1200">
                <a:solidFill>
                  <a:schemeClr val="tx1"/>
                </a:solidFill>
                <a:latin typeface="Arial" charset="0"/>
                <a:ea typeface="ＭＳ Ｐゴシック" charset="-128"/>
              </a:defRPr>
            </a:lvl7pPr>
            <a:lvl8pPr marL="3429000" indent="-228600" eaLnBrk="0" fontAlgn="base" hangingPunct="0">
              <a:spcBef>
                <a:spcPct val="30000"/>
              </a:spcBef>
              <a:spcAft>
                <a:spcPct val="0"/>
              </a:spcAft>
              <a:defRPr sz="1200">
                <a:solidFill>
                  <a:schemeClr val="tx1"/>
                </a:solidFill>
                <a:latin typeface="Arial" charset="0"/>
                <a:ea typeface="ＭＳ Ｐゴシック" charset="-128"/>
              </a:defRPr>
            </a:lvl8pPr>
            <a:lvl9pPr marL="3886200" indent="-228600" eaLnBrk="0" fontAlgn="base" hangingPunct="0">
              <a:spcBef>
                <a:spcPct val="30000"/>
              </a:spcBef>
              <a:spcAft>
                <a:spcPct val="0"/>
              </a:spcAft>
              <a:defRPr sz="1200">
                <a:solidFill>
                  <a:schemeClr val="tx1"/>
                </a:solidFill>
                <a:latin typeface="Arial" charset="0"/>
                <a:ea typeface="ＭＳ Ｐゴシック" charset="-128"/>
              </a:defRPr>
            </a:lvl9pPr>
          </a:lstStyle>
          <a:p>
            <a:pPr>
              <a:spcBef>
                <a:spcPct val="0"/>
              </a:spcBef>
            </a:pPr>
            <a:fld id="{74EDE0EC-661E-D349-A117-4CADC5CC98C9}" type="slidenum">
              <a:rPr lang="en-US" altLang="en-US"/>
              <a:pPr>
                <a:spcBef>
                  <a:spcPct val="0"/>
                </a:spcBef>
              </a:pPr>
              <a:t>17</a:t>
            </a:fld>
            <a:endParaRPr lang="en-US" altLang="en-US"/>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Tx/>
              <a:buAutoNum type="arabicPeriod"/>
            </a:pPr>
            <a:r>
              <a:rPr lang="en-US" altLang="en-US">
                <a:ea typeface="ＭＳ Ｐゴシック" charset="-128"/>
              </a:rPr>
              <a:t>TALK HERE ABOUT DIFFERENT AUDIENCES</a:t>
            </a:r>
          </a:p>
        </p:txBody>
      </p:sp>
    </p:spTree>
    <p:extLst>
      <p:ext uri="{BB962C8B-B14F-4D97-AF65-F5344CB8AC3E}">
        <p14:creationId xmlns:p14="http://schemas.microsoft.com/office/powerpoint/2010/main" val="3683037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Never</a:t>
            </a:r>
            <a:r>
              <a:rPr lang="en-US" baseline="0" dirty="0"/>
              <a:t> assume what they know/don</a:t>
            </a:r>
            <a:r>
              <a:rPr lang="fr-FR" baseline="0" dirty="0"/>
              <a:t>’</a:t>
            </a:r>
            <a:r>
              <a:rPr lang="en-US" baseline="0" dirty="0"/>
              <a:t>t know. When in doubt, just ask!</a:t>
            </a:r>
          </a:p>
          <a:p>
            <a:r>
              <a:rPr lang="en-US" baseline="0" dirty="0"/>
              <a:t>People have knowledge in different areas</a:t>
            </a:r>
          </a:p>
        </p:txBody>
      </p:sp>
      <p:sp>
        <p:nvSpPr>
          <p:cNvPr id="4" name="Slide Number Placeholder 3"/>
          <p:cNvSpPr>
            <a:spLocks noGrp="1"/>
          </p:cNvSpPr>
          <p:nvPr>
            <p:ph type="sldNum" sz="quarter" idx="10"/>
          </p:nvPr>
        </p:nvSpPr>
        <p:spPr/>
        <p:txBody>
          <a:bodyPr/>
          <a:lstStyle/>
          <a:p>
            <a:fld id="{F27C97C5-3D1B-0741-A64B-51B7CE3C00C4}" type="slidenum">
              <a:rPr lang="en-US" smtClean="0"/>
              <a:t>18</a:t>
            </a:fld>
            <a:endParaRPr lang="en-US"/>
          </a:p>
        </p:txBody>
      </p:sp>
    </p:spTree>
    <p:extLst>
      <p:ext uri="{BB962C8B-B14F-4D97-AF65-F5344CB8AC3E}">
        <p14:creationId xmlns:p14="http://schemas.microsoft.com/office/powerpoint/2010/main" val="4669376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7C97C5-3D1B-0741-A64B-51B7CE3C00C4}" type="slidenum">
              <a:rPr lang="en-US" smtClean="0"/>
              <a:t>19</a:t>
            </a:fld>
            <a:endParaRPr lang="en-US"/>
          </a:p>
        </p:txBody>
      </p:sp>
    </p:spTree>
    <p:extLst>
      <p:ext uri="{BB962C8B-B14F-4D97-AF65-F5344CB8AC3E}">
        <p14:creationId xmlns:p14="http://schemas.microsoft.com/office/powerpoint/2010/main" val="293266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7C97C5-3D1B-0741-A64B-51B7CE3C00C4}" type="slidenum">
              <a:rPr lang="en-US" smtClean="0"/>
              <a:t>20</a:t>
            </a:fld>
            <a:endParaRPr lang="en-US"/>
          </a:p>
        </p:txBody>
      </p:sp>
    </p:spTree>
    <p:extLst>
      <p:ext uri="{BB962C8B-B14F-4D97-AF65-F5344CB8AC3E}">
        <p14:creationId xmlns:p14="http://schemas.microsoft.com/office/powerpoint/2010/main" val="36395540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7C97C5-3D1B-0741-A64B-51B7CE3C00C4}" type="slidenum">
              <a:rPr lang="en-US" smtClean="0"/>
              <a:t>21</a:t>
            </a:fld>
            <a:endParaRPr lang="en-US"/>
          </a:p>
        </p:txBody>
      </p:sp>
    </p:spTree>
    <p:extLst>
      <p:ext uri="{BB962C8B-B14F-4D97-AF65-F5344CB8AC3E}">
        <p14:creationId xmlns:p14="http://schemas.microsoft.com/office/powerpoint/2010/main" val="110132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Have you ever tried to give driving directions to someone, and they still get lost?</a:t>
            </a:r>
          </a:p>
          <a:p>
            <a:r>
              <a:rPr lang="en-US" dirty="0"/>
              <a:t>Have you tried to work</a:t>
            </a:r>
            <a:r>
              <a:rPr lang="en-US" baseline="0" dirty="0"/>
              <a:t> through a problem with your boss/collaboration, and find that the more you talk about it, the worse it gets?</a:t>
            </a:r>
          </a:p>
          <a:p>
            <a:r>
              <a:rPr lang="en-US" baseline="0" dirty="0"/>
              <a:t>Have you attempted to teach a subject to undergrads, and no matter how many times you explain it they just don’t get it?</a:t>
            </a:r>
          </a:p>
          <a:p>
            <a:r>
              <a:rPr lang="en-US" baseline="0" dirty="0"/>
              <a:t>Have you found yourself or your research </a:t>
            </a:r>
            <a:r>
              <a:rPr lang="en-US" baseline="0" dirty="0" err="1"/>
              <a:t>mis</a:t>
            </a:r>
            <a:r>
              <a:rPr lang="en-US" baseline="0" dirty="0"/>
              <a:t>-represented by your press office? By journalists?</a:t>
            </a:r>
          </a:p>
          <a:p>
            <a:r>
              <a:rPr lang="en-US" baseline="0" dirty="0"/>
              <a:t>Have you tried to explain something to your significant other, and they just don’t get it?</a:t>
            </a:r>
          </a:p>
          <a:p>
            <a:endParaRPr lang="en-US" baseline="0" dirty="0"/>
          </a:p>
          <a:p>
            <a:r>
              <a:rPr lang="en-US" baseline="0" dirty="0"/>
              <a:t>It’s not them. It’s you.</a:t>
            </a:r>
          </a:p>
          <a:p>
            <a:endParaRPr lang="en-US" baseline="0" dirty="0"/>
          </a:p>
          <a:p>
            <a:r>
              <a:rPr lang="en-US" baseline="0" dirty="0"/>
              <a:t>You cannot change other people. You can only change the way you interact with other people. And this changes everything.</a:t>
            </a:r>
          </a:p>
          <a:p>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2</a:t>
            </a:fld>
            <a:endParaRPr lang="en-US"/>
          </a:p>
        </p:txBody>
      </p:sp>
    </p:spTree>
    <p:extLst>
      <p:ext uri="{BB962C8B-B14F-4D97-AF65-F5344CB8AC3E}">
        <p14:creationId xmlns:p14="http://schemas.microsoft.com/office/powerpoint/2010/main" val="17292818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Selective listening. In a discussion, and the other person just doesn’t understand…does saying the same thing over and over work?</a:t>
            </a:r>
          </a:p>
          <a:p>
            <a:br>
              <a:rPr lang="en-US" dirty="0"/>
            </a:br>
            <a:r>
              <a:rPr lang="en-US" dirty="0"/>
              <a:t>Share</a:t>
            </a:r>
            <a:r>
              <a:rPr lang="en-US" baseline="0" dirty="0"/>
              <a:t> personal experience when this has happened</a:t>
            </a:r>
            <a:endParaRPr lang="en-US" dirty="0"/>
          </a:p>
          <a:p>
            <a:endParaRPr lang="en-US" dirty="0"/>
          </a:p>
          <a:p>
            <a:r>
              <a:rPr lang="en-US" dirty="0"/>
              <a:t>No!</a:t>
            </a:r>
          </a:p>
        </p:txBody>
      </p:sp>
      <p:sp>
        <p:nvSpPr>
          <p:cNvPr id="4" name="Slide Number Placeholder 3"/>
          <p:cNvSpPr>
            <a:spLocks noGrp="1"/>
          </p:cNvSpPr>
          <p:nvPr>
            <p:ph type="sldNum" sz="quarter" idx="10"/>
          </p:nvPr>
        </p:nvSpPr>
        <p:spPr/>
        <p:txBody>
          <a:bodyPr/>
          <a:lstStyle/>
          <a:p>
            <a:fld id="{F27C97C5-3D1B-0741-A64B-51B7CE3C00C4}" type="slidenum">
              <a:rPr lang="en-US" smtClean="0"/>
              <a:t>22</a:t>
            </a:fld>
            <a:endParaRPr lang="en-US"/>
          </a:p>
        </p:txBody>
      </p:sp>
    </p:spTree>
    <p:extLst>
      <p:ext uri="{BB962C8B-B14F-4D97-AF65-F5344CB8AC3E}">
        <p14:creationId xmlns:p14="http://schemas.microsoft.com/office/powerpoint/2010/main" val="6335080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prominent and well-respected news organization planning a visit.</a:t>
            </a:r>
          </a:p>
          <a:p>
            <a:endParaRPr lang="en-US" dirty="0"/>
          </a:p>
          <a:p>
            <a:r>
              <a:rPr lang="en-US" dirty="0"/>
              <a:t>VICE: Conversations about CERN, the experiments</a:t>
            </a:r>
            <a:r>
              <a:rPr lang="en-US" baseline="0" dirty="0"/>
              <a:t> and the research. End of the 30 minute conversation they ask me one last question about how the research at CERN compares to research at the Large Hadron Collider…</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23</a:t>
            </a:fld>
            <a:endParaRPr lang="en-US"/>
          </a:p>
        </p:txBody>
      </p:sp>
    </p:spTree>
    <p:extLst>
      <p:ext uri="{BB962C8B-B14F-4D97-AF65-F5344CB8AC3E}">
        <p14:creationId xmlns:p14="http://schemas.microsoft.com/office/powerpoint/2010/main" val="220360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27C97C5-3D1B-0741-A64B-51B7CE3C00C4}" type="slidenum">
              <a:rPr lang="en-US" smtClean="0"/>
              <a:t>24</a:t>
            </a:fld>
            <a:endParaRPr lang="en-US"/>
          </a:p>
        </p:txBody>
      </p:sp>
    </p:spTree>
    <p:extLst>
      <p:ext uri="{BB962C8B-B14F-4D97-AF65-F5344CB8AC3E}">
        <p14:creationId xmlns:p14="http://schemas.microsoft.com/office/powerpoint/2010/main" val="25317834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Everyone is divided</a:t>
            </a:r>
            <a:r>
              <a:rPr lang="en-US" baseline="0" dirty="0"/>
              <a:t> into pairs. Each person is given a set of blocks identical to their partners. One person constructs a structure with the blocks, and without showing their partner, they have to explain how to assemble it. The partner attempts to build an identical structure based on the instructions alone.</a:t>
            </a:r>
          </a:p>
          <a:p>
            <a:endParaRPr lang="en-US" baseline="0" dirty="0"/>
          </a:p>
          <a:p>
            <a:r>
              <a:rPr lang="en-US" baseline="0" dirty="0"/>
              <a:t>Activity fosters – Clear communication, listening, understanding your partner and how they need to be communicated to.</a:t>
            </a:r>
          </a:p>
          <a:p>
            <a:endParaRPr lang="en-US" baseline="0" dirty="0"/>
          </a:p>
          <a:p>
            <a:r>
              <a:rPr lang="en-US" baseline="0" dirty="0"/>
              <a:t>You are trying to build something together!!!!</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25</a:t>
            </a:fld>
            <a:endParaRPr lang="en-US"/>
          </a:p>
        </p:txBody>
      </p:sp>
    </p:spTree>
    <p:extLst>
      <p:ext uri="{BB962C8B-B14F-4D97-AF65-F5344CB8AC3E}">
        <p14:creationId xmlns:p14="http://schemas.microsoft.com/office/powerpoint/2010/main" val="29673173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 1: Theory. Now you know what you need to do. You need to</a:t>
            </a:r>
          </a:p>
          <a:p>
            <a:r>
              <a:rPr lang="en-US" dirty="0"/>
              <a:t>Capture (get their attention! Get them to be present!)</a:t>
            </a:r>
          </a:p>
          <a:p>
            <a:r>
              <a:rPr lang="en-US" baseline="0" dirty="0"/>
              <a:t>Connect (make that link between you and them. You are trying to share something about your life with them, </a:t>
            </a:r>
          </a:p>
          <a:p>
            <a:r>
              <a:rPr lang="en-US" baseline="0" dirty="0"/>
              <a:t>Convey – tell them what you want them to know in a way that they will remember and, ideally, be inspired.</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26</a:t>
            </a:fld>
            <a:endParaRPr lang="en-US"/>
          </a:p>
        </p:txBody>
      </p:sp>
    </p:spTree>
    <p:extLst>
      <p:ext uri="{BB962C8B-B14F-4D97-AF65-F5344CB8AC3E}">
        <p14:creationId xmlns:p14="http://schemas.microsoft.com/office/powerpoint/2010/main" val="20531854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7C97C5-3D1B-0741-A64B-51B7CE3C00C4}" type="slidenum">
              <a:rPr lang="en-US" smtClean="0"/>
              <a:t>27</a:t>
            </a:fld>
            <a:endParaRPr lang="en-US"/>
          </a:p>
        </p:txBody>
      </p:sp>
    </p:spTree>
    <p:extLst>
      <p:ext uri="{BB962C8B-B14F-4D97-AF65-F5344CB8AC3E}">
        <p14:creationId xmlns:p14="http://schemas.microsoft.com/office/powerpoint/2010/main" val="32469397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happens when you get nervous?</a:t>
            </a:r>
          </a:p>
          <a:p>
            <a:r>
              <a:rPr lang="en-US" dirty="0"/>
              <a:t>Me, I talk in circles until everyone is confused and frustrated.</a:t>
            </a:r>
          </a:p>
          <a:p>
            <a:r>
              <a:rPr lang="en-US" dirty="0"/>
              <a:t>You…</a:t>
            </a:r>
          </a:p>
          <a:p>
            <a:r>
              <a:rPr lang="en-US" dirty="0"/>
              <a:t>You…</a:t>
            </a:r>
          </a:p>
        </p:txBody>
      </p:sp>
      <p:sp>
        <p:nvSpPr>
          <p:cNvPr id="4" name="Slide Number Placeholder 3"/>
          <p:cNvSpPr>
            <a:spLocks noGrp="1"/>
          </p:cNvSpPr>
          <p:nvPr>
            <p:ph type="sldNum" sz="quarter" idx="10"/>
          </p:nvPr>
        </p:nvSpPr>
        <p:spPr/>
        <p:txBody>
          <a:bodyPr/>
          <a:lstStyle/>
          <a:p>
            <a:fld id="{F27C97C5-3D1B-0741-A64B-51B7CE3C00C4}" type="slidenum">
              <a:rPr lang="en-US" smtClean="0"/>
              <a:t>29</a:t>
            </a:fld>
            <a:endParaRPr lang="en-US"/>
          </a:p>
        </p:txBody>
      </p:sp>
    </p:spTree>
    <p:extLst>
      <p:ext uri="{BB962C8B-B14F-4D97-AF65-F5344CB8AC3E}">
        <p14:creationId xmlns:p14="http://schemas.microsoft.com/office/powerpoint/2010/main" val="2474065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Rethink</a:t>
            </a:r>
            <a:r>
              <a:rPr lang="en-US" baseline="0" dirty="0"/>
              <a:t> as an amazing opportunity to have a conversation with someone cool. If you don’t know what to say, start by asking them questions, or nudge them to ask you questions. If you treat it like a conversation, everything else will come along naturally. The body language, vocal tone, etc.</a:t>
            </a:r>
          </a:p>
          <a:p>
            <a:endParaRPr lang="en-US" baseline="0" dirty="0"/>
          </a:p>
          <a:p>
            <a:r>
              <a:rPr lang="en-US" baseline="0" dirty="0"/>
              <a:t>Some things to try?</a:t>
            </a:r>
          </a:p>
          <a:p>
            <a:r>
              <a:rPr lang="en-US" baseline="0" dirty="0"/>
              <a:t>Less nervous over time become more comfortable</a:t>
            </a:r>
          </a:p>
          <a:p>
            <a:r>
              <a:rPr lang="en-US" baseline="0" dirty="0"/>
              <a:t>Practice in front of other people</a:t>
            </a:r>
          </a:p>
          <a:p>
            <a:r>
              <a:rPr lang="en-US" baseline="0" dirty="0"/>
              <a:t>Not every technique works for everyone - setting are different!</a:t>
            </a:r>
          </a:p>
          <a:p>
            <a:r>
              <a:rPr lang="en-US" baseline="0" dirty="0" err="1"/>
              <a:t>Comms</a:t>
            </a:r>
            <a:r>
              <a:rPr lang="en-US" baseline="0" dirty="0"/>
              <a:t> talk! (toast masters?)</a:t>
            </a:r>
          </a:p>
          <a:p>
            <a:r>
              <a:rPr lang="en-US" baseline="0" dirty="0"/>
              <a:t>OK!</a:t>
            </a:r>
          </a:p>
          <a:p>
            <a:endParaRPr lang="en-US" baseline="0" dirty="0"/>
          </a:p>
        </p:txBody>
      </p:sp>
      <p:sp>
        <p:nvSpPr>
          <p:cNvPr id="4" name="Slide Number Placeholder 3"/>
          <p:cNvSpPr>
            <a:spLocks noGrp="1"/>
          </p:cNvSpPr>
          <p:nvPr>
            <p:ph type="sldNum" sz="quarter" idx="10"/>
          </p:nvPr>
        </p:nvSpPr>
        <p:spPr/>
        <p:txBody>
          <a:bodyPr/>
          <a:lstStyle/>
          <a:p>
            <a:fld id="{F27C97C5-3D1B-0741-A64B-51B7CE3C00C4}" type="slidenum">
              <a:rPr lang="en-US" smtClean="0"/>
              <a:t>30</a:t>
            </a:fld>
            <a:endParaRPr lang="en-US"/>
          </a:p>
        </p:txBody>
      </p:sp>
    </p:spTree>
    <p:extLst>
      <p:ext uri="{BB962C8B-B14F-4D97-AF65-F5344CB8AC3E}">
        <p14:creationId xmlns:p14="http://schemas.microsoft.com/office/powerpoint/2010/main" val="25849592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Anyone have this experience, where you’re talking with someone and then suddenly it</a:t>
            </a:r>
            <a:r>
              <a:rPr lang="en-US" baseline="0" dirty="0"/>
              <a:t> feels like you have no air, but you cannot breath because you</a:t>
            </a:r>
          </a:p>
          <a:p>
            <a:r>
              <a:rPr lang="en-US" baseline="0" dirty="0"/>
              <a:t>are talking and you want to finish your though before you run out of air so you speed up? And you’re worried that if you don’t finish it all on this one breath you will forget where you were.</a:t>
            </a:r>
          </a:p>
          <a:p>
            <a:endParaRPr lang="en-US" baseline="0" dirty="0"/>
          </a:p>
          <a:p>
            <a:r>
              <a:rPr lang="en-US" baseline="0" dirty="0"/>
              <a:t>Pauses are fine. We like pauses because it gives everyone a chance to catch up, reflect and think. It is also the natural flow of a conversation to have pauses.</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31</a:t>
            </a:fld>
            <a:endParaRPr lang="en-US"/>
          </a:p>
        </p:txBody>
      </p:sp>
    </p:spTree>
    <p:extLst>
      <p:ext uri="{BB962C8B-B14F-4D97-AF65-F5344CB8AC3E}">
        <p14:creationId xmlns:p14="http://schemas.microsoft.com/office/powerpoint/2010/main" val="28821873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Engaging</a:t>
            </a:r>
            <a:r>
              <a:rPr lang="en-US" baseline="0" dirty="0"/>
              <a:t> is when someone wants to listen and talk to you. How do you achieve that?</a:t>
            </a:r>
          </a:p>
          <a:p>
            <a:r>
              <a:rPr lang="en-US" baseline="0" dirty="0"/>
              <a:t>First, make it clear that you want to listen and talk to them!</a:t>
            </a:r>
            <a:endParaRPr lang="en-US" dirty="0"/>
          </a:p>
          <a:p>
            <a:r>
              <a:rPr lang="en-US" dirty="0"/>
              <a:t>Second, engage them in the conversation. How can you do this?</a:t>
            </a:r>
          </a:p>
          <a:p>
            <a:endParaRPr lang="en-US" dirty="0"/>
          </a:p>
          <a:p>
            <a:r>
              <a:rPr lang="en-US" dirty="0"/>
              <a:t>Rhetorical questions?</a:t>
            </a:r>
          </a:p>
          <a:p>
            <a:r>
              <a:rPr lang="en-US" dirty="0"/>
              <a:t>Activities – Close your</a:t>
            </a:r>
            <a:r>
              <a:rPr lang="en-US" baseline="0" dirty="0"/>
              <a:t> eyes and imagine the smallest thing you can think of. What is it and what does it look like?</a:t>
            </a:r>
            <a:endParaRPr lang="en-US" dirty="0"/>
          </a:p>
          <a:p>
            <a:r>
              <a:rPr lang="en-US" dirty="0"/>
              <a:t>Tailor the message?</a:t>
            </a:r>
          </a:p>
          <a:p>
            <a:endParaRPr lang="en-US" dirty="0"/>
          </a:p>
          <a:p>
            <a:r>
              <a:rPr lang="en-US" dirty="0"/>
              <a:t>Likeability, real people,</a:t>
            </a:r>
            <a:r>
              <a:rPr lang="en-US" baseline="0" dirty="0"/>
              <a:t> real stories</a:t>
            </a:r>
          </a:p>
          <a:p>
            <a:r>
              <a:rPr lang="en-US" baseline="0" dirty="0"/>
              <a:t>Lessons learned, wrong turns. Nobody’s perfect!</a:t>
            </a:r>
          </a:p>
          <a:p>
            <a:r>
              <a:rPr lang="en-US" sz="1200" b="0" i="0" kern="1200" dirty="0">
                <a:solidFill>
                  <a:schemeClr val="tx1"/>
                </a:solidFill>
                <a:effectLst/>
                <a:latin typeface="+mn-lt"/>
                <a:ea typeface="+mn-ea"/>
                <a:cs typeface="+mn-cs"/>
              </a:rPr>
              <a:t>An agreement to connect - We feel engaged with people when we feel like they’re along for the ride with us</a:t>
            </a:r>
          </a:p>
          <a:p>
            <a:endParaRPr lang="en-US" sz="1200" b="0" i="0" kern="1200" dirty="0">
              <a:solidFill>
                <a:schemeClr val="tx1"/>
              </a:solidFill>
              <a:effectLst/>
              <a:latin typeface="+mn-lt"/>
              <a:ea typeface="+mn-ea"/>
              <a:cs typeface="+mn-cs"/>
            </a:endParaRPr>
          </a:p>
          <a:p>
            <a:r>
              <a:rPr lang="en-US" sz="1200" b="1" i="0" kern="1200" dirty="0">
                <a:solidFill>
                  <a:schemeClr val="tx1"/>
                </a:solidFill>
                <a:effectLst/>
                <a:latin typeface="+mn-lt"/>
                <a:ea typeface="+mn-ea"/>
                <a:cs typeface="+mn-cs"/>
              </a:rPr>
              <a:t>Meaning. </a:t>
            </a:r>
            <a:r>
              <a:rPr lang="en-US" sz="1200" b="0" i="0" kern="1200" dirty="0">
                <a:solidFill>
                  <a:schemeClr val="tx1"/>
                </a:solidFill>
                <a:effectLst/>
                <a:latin typeface="+mn-lt"/>
                <a:ea typeface="+mn-ea"/>
                <a:cs typeface="+mn-cs"/>
              </a:rPr>
              <a:t> People want to be a part of something useful, valuable, and bigger than themselves.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Things</a:t>
            </a:r>
            <a:r>
              <a:rPr lang="en-US" sz="1200" b="0" i="0" kern="1200" baseline="0" dirty="0">
                <a:solidFill>
                  <a:schemeClr val="tx1"/>
                </a:solidFill>
                <a:effectLst/>
                <a:latin typeface="+mn-lt"/>
                <a:ea typeface="+mn-ea"/>
                <a:cs typeface="+mn-cs"/>
              </a:rPr>
              <a:t> to avoid:</a:t>
            </a:r>
          </a:p>
          <a:p>
            <a:r>
              <a:rPr lang="en-US" sz="1200" b="0" i="0" kern="1200" baseline="0" dirty="0">
                <a:solidFill>
                  <a:schemeClr val="tx1"/>
                </a:solidFill>
                <a:effectLst/>
                <a:latin typeface="+mn-lt"/>
                <a:ea typeface="+mn-ea"/>
                <a:cs typeface="+mn-cs"/>
              </a:rPr>
              <a:t>Lecture</a:t>
            </a:r>
          </a:p>
          <a:p>
            <a:r>
              <a:rPr lang="en-US" sz="1200" b="0" i="0" kern="1200" baseline="0" dirty="0">
                <a:solidFill>
                  <a:schemeClr val="tx1"/>
                </a:solidFill>
                <a:effectLst/>
                <a:latin typeface="+mn-lt"/>
                <a:ea typeface="+mn-ea"/>
                <a:cs typeface="+mn-cs"/>
              </a:rPr>
              <a:t>Info dumping</a:t>
            </a:r>
          </a:p>
          <a:p>
            <a:r>
              <a:rPr lang="en-US" sz="1200" b="0" i="0" kern="1200" baseline="0" dirty="0">
                <a:solidFill>
                  <a:schemeClr val="tx1"/>
                </a:solidFill>
                <a:effectLst/>
                <a:latin typeface="+mn-lt"/>
                <a:ea typeface="+mn-ea"/>
                <a:cs typeface="+mn-cs"/>
              </a:rPr>
              <a:t>Bragging</a:t>
            </a: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27C97C5-3D1B-0741-A64B-51B7CE3C00C4}" type="slidenum">
              <a:rPr lang="en-US" smtClean="0"/>
              <a:t>32</a:t>
            </a:fld>
            <a:endParaRPr lang="en-US"/>
          </a:p>
        </p:txBody>
      </p:sp>
    </p:spTree>
    <p:extLst>
      <p:ext uri="{BB962C8B-B14F-4D97-AF65-F5344CB8AC3E}">
        <p14:creationId xmlns:p14="http://schemas.microsoft.com/office/powerpoint/2010/main" val="9720233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7C97C5-3D1B-0741-A64B-51B7CE3C00C4}" type="slidenum">
              <a:rPr lang="en-US" smtClean="0"/>
              <a:t>4</a:t>
            </a:fld>
            <a:endParaRPr lang="en-US"/>
          </a:p>
        </p:txBody>
      </p:sp>
    </p:spTree>
    <p:extLst>
      <p:ext uri="{BB962C8B-B14F-4D97-AF65-F5344CB8AC3E}">
        <p14:creationId xmlns:p14="http://schemas.microsoft.com/office/powerpoint/2010/main" val="25348682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TV shows have a question or mystery to solve.</a:t>
            </a:r>
          </a:p>
          <a:p>
            <a:r>
              <a:rPr lang="en-US" dirty="0"/>
              <a:t>Watch</a:t>
            </a:r>
            <a:r>
              <a:rPr lang="en-US" baseline="0" dirty="0"/>
              <a:t> documentaries on the discovery channel…what do they do?</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33</a:t>
            </a:fld>
            <a:endParaRPr lang="en-US"/>
          </a:p>
        </p:txBody>
      </p:sp>
    </p:spTree>
    <p:extLst>
      <p:ext uri="{BB962C8B-B14F-4D97-AF65-F5344CB8AC3E}">
        <p14:creationId xmlns:p14="http://schemas.microsoft.com/office/powerpoint/2010/main" val="317652491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can you do this?</a:t>
            </a:r>
          </a:p>
          <a:p>
            <a:endParaRPr lang="en-US" dirty="0"/>
          </a:p>
          <a:p>
            <a:r>
              <a:rPr lang="en-US" dirty="0"/>
              <a:t>Spin-off approach</a:t>
            </a:r>
          </a:p>
          <a:p>
            <a:r>
              <a:rPr lang="en-US" dirty="0"/>
              <a:t>We answer these big questions, and we cannot see where they will lead us right</a:t>
            </a:r>
            <a:r>
              <a:rPr lang="en-US" baseline="0" dirty="0"/>
              <a:t> now.</a:t>
            </a:r>
            <a:endParaRPr lang="en-US" dirty="0"/>
          </a:p>
          <a:p>
            <a:r>
              <a:rPr lang="en-US" dirty="0"/>
              <a:t>Technology?</a:t>
            </a:r>
          </a:p>
          <a:p>
            <a:r>
              <a:rPr lang="en-US" dirty="0"/>
              <a:t>Education?</a:t>
            </a:r>
          </a:p>
          <a:p>
            <a:r>
              <a:rPr lang="en-US" dirty="0"/>
              <a:t>Past examples of fundamental breakthroughs?</a:t>
            </a:r>
          </a:p>
        </p:txBody>
      </p:sp>
      <p:sp>
        <p:nvSpPr>
          <p:cNvPr id="4" name="Slide Number Placeholder 3"/>
          <p:cNvSpPr>
            <a:spLocks noGrp="1"/>
          </p:cNvSpPr>
          <p:nvPr>
            <p:ph type="sldNum" sz="quarter" idx="10"/>
          </p:nvPr>
        </p:nvSpPr>
        <p:spPr/>
        <p:txBody>
          <a:bodyPr/>
          <a:lstStyle/>
          <a:p>
            <a:fld id="{F27C97C5-3D1B-0741-A64B-51B7CE3C00C4}" type="slidenum">
              <a:rPr lang="en-US" smtClean="0"/>
              <a:t>34</a:t>
            </a:fld>
            <a:endParaRPr lang="en-US"/>
          </a:p>
        </p:txBody>
      </p:sp>
    </p:spTree>
    <p:extLst>
      <p:ext uri="{BB962C8B-B14F-4D97-AF65-F5344CB8AC3E}">
        <p14:creationId xmlns:p14="http://schemas.microsoft.com/office/powerpoint/2010/main" val="19963299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7C97C5-3D1B-0741-A64B-51B7CE3C00C4}" type="slidenum">
              <a:rPr lang="en-US" smtClean="0"/>
              <a:t>35</a:t>
            </a:fld>
            <a:endParaRPr lang="en-US"/>
          </a:p>
        </p:txBody>
      </p:sp>
    </p:spTree>
    <p:extLst>
      <p:ext uri="{BB962C8B-B14F-4D97-AF65-F5344CB8AC3E}">
        <p14:creationId xmlns:p14="http://schemas.microsoft.com/office/powerpoint/2010/main" val="19830769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Engaged slide, what it</a:t>
            </a:r>
            <a:r>
              <a:rPr lang="en-US" baseline="0" dirty="0"/>
              <a:t> looks like</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36</a:t>
            </a:fld>
            <a:endParaRPr lang="en-US"/>
          </a:p>
        </p:txBody>
      </p:sp>
    </p:spTree>
    <p:extLst>
      <p:ext uri="{BB962C8B-B14F-4D97-AF65-F5344CB8AC3E}">
        <p14:creationId xmlns:p14="http://schemas.microsoft.com/office/powerpoint/2010/main" val="5074731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Magic number 7 + or</a:t>
            </a:r>
            <a:r>
              <a:rPr lang="en-US" baseline="0" dirty="0"/>
              <a:t> – 2</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37</a:t>
            </a:fld>
            <a:endParaRPr lang="en-US"/>
          </a:p>
        </p:txBody>
      </p:sp>
    </p:spTree>
    <p:extLst>
      <p:ext uri="{BB962C8B-B14F-4D97-AF65-F5344CB8AC3E}">
        <p14:creationId xmlns:p14="http://schemas.microsoft.com/office/powerpoint/2010/main" val="4105696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39</a:t>
            </a:fld>
            <a:endParaRPr lang="en-US"/>
          </a:p>
        </p:txBody>
      </p:sp>
    </p:spTree>
    <p:extLst>
      <p:ext uri="{BB962C8B-B14F-4D97-AF65-F5344CB8AC3E}">
        <p14:creationId xmlns:p14="http://schemas.microsoft.com/office/powerpoint/2010/main" val="12963198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 1: Theory. Now you know what you need to do. You need to</a:t>
            </a:r>
          </a:p>
          <a:p>
            <a:r>
              <a:rPr lang="en-US" dirty="0"/>
              <a:t>Capture (get their attention! Get them to be present!)</a:t>
            </a:r>
          </a:p>
          <a:p>
            <a:r>
              <a:rPr lang="en-US" baseline="0" dirty="0"/>
              <a:t>Connect (make that link between you and them. You are trying to share something about your life with them, </a:t>
            </a:r>
          </a:p>
          <a:p>
            <a:r>
              <a:rPr lang="en-US" baseline="0" dirty="0"/>
              <a:t>Convey – tell them what you want them to know in a way that they will remember and, ideally, be inspired.</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40</a:t>
            </a:fld>
            <a:endParaRPr lang="en-US"/>
          </a:p>
        </p:txBody>
      </p:sp>
    </p:spTree>
    <p:extLst>
      <p:ext uri="{BB962C8B-B14F-4D97-AF65-F5344CB8AC3E}">
        <p14:creationId xmlns:p14="http://schemas.microsoft.com/office/powerpoint/2010/main" val="2405448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41</a:t>
            </a:fld>
            <a:endParaRPr lang="en-US"/>
          </a:p>
        </p:txBody>
      </p:sp>
    </p:spTree>
    <p:extLst>
      <p:ext uri="{BB962C8B-B14F-4D97-AF65-F5344CB8AC3E}">
        <p14:creationId xmlns:p14="http://schemas.microsoft.com/office/powerpoint/2010/main" val="2639006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most frustrating thing is the </a:t>
            </a:r>
            <a:r>
              <a:rPr lang="en-US" baseline="0" dirty="0" err="1"/>
              <a:t>elvin</a:t>
            </a:r>
            <a:r>
              <a:rPr lang="en-US" baseline="0" dirty="0"/>
              <a:t> poems and the long histories that don’t add much </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42</a:t>
            </a:fld>
            <a:endParaRPr lang="en-US"/>
          </a:p>
        </p:txBody>
      </p:sp>
    </p:spTree>
    <p:extLst>
      <p:ext uri="{BB962C8B-B14F-4D97-AF65-F5344CB8AC3E}">
        <p14:creationId xmlns:p14="http://schemas.microsoft.com/office/powerpoint/2010/main" val="19245105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43</a:t>
            </a:fld>
            <a:endParaRPr lang="en-US"/>
          </a:p>
        </p:txBody>
      </p:sp>
    </p:spTree>
    <p:extLst>
      <p:ext uri="{BB962C8B-B14F-4D97-AF65-F5344CB8AC3E}">
        <p14:creationId xmlns:p14="http://schemas.microsoft.com/office/powerpoint/2010/main" val="231072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7C97C5-3D1B-0741-A64B-51B7CE3C00C4}" type="slidenum">
              <a:rPr lang="en-US" smtClean="0"/>
              <a:t>5</a:t>
            </a:fld>
            <a:endParaRPr lang="en-US"/>
          </a:p>
        </p:txBody>
      </p:sp>
    </p:spTree>
    <p:extLst>
      <p:ext uri="{BB962C8B-B14F-4D97-AF65-F5344CB8AC3E}">
        <p14:creationId xmlns:p14="http://schemas.microsoft.com/office/powerpoint/2010/main" val="1377654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Yes,</a:t>
            </a:r>
            <a:r>
              <a:rPr lang="en-US" baseline="0" dirty="0"/>
              <a:t> our lives might seem random and irrelevant. But when you tell a story about your past weekend or something funny that happened, how do you do it? What parts do you include? What parts do you exclude? Every time we talk we never include all the information. We include enough to convey an idea, an event, or a feeling. It’s your job to figure out what’s important based on what you want to say.</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44</a:t>
            </a:fld>
            <a:endParaRPr lang="en-US"/>
          </a:p>
        </p:txBody>
      </p:sp>
    </p:spTree>
    <p:extLst>
      <p:ext uri="{BB962C8B-B14F-4D97-AF65-F5344CB8AC3E}">
        <p14:creationId xmlns:p14="http://schemas.microsoft.com/office/powerpoint/2010/main" val="19947304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https://</a:t>
            </a:r>
            <a:r>
              <a:rPr lang="en-US" sz="1200" dirty="0" err="1"/>
              <a:t>www.youtube.com</a:t>
            </a:r>
            <a:r>
              <a:rPr lang="en-US" sz="1200" dirty="0"/>
              <a:t>/</a:t>
            </a:r>
            <a:r>
              <a:rPr lang="en-US" sz="1200" dirty="0" err="1"/>
              <a:t>watch?v</a:t>
            </a:r>
            <a:r>
              <a:rPr lang="en-US" sz="1200" dirty="0"/>
              <a:t>=HAnw168huqA</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a:t>http://</a:t>
            </a:r>
            <a:r>
              <a:rPr lang="en-US" sz="1200" dirty="0" err="1"/>
              <a:t>www.singjupost.com</a:t>
            </a:r>
            <a:r>
              <a:rPr lang="en-US" sz="1200" dirty="0"/>
              <a:t>/think-fast-talk-smart-communication-techniques-by-matt-abrahams-full-transcript/</a:t>
            </a:r>
          </a:p>
          <a:p>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45</a:t>
            </a:fld>
            <a:endParaRPr lang="en-US"/>
          </a:p>
        </p:txBody>
      </p:sp>
    </p:spTree>
    <p:extLst>
      <p:ext uri="{BB962C8B-B14F-4D97-AF65-F5344CB8AC3E}">
        <p14:creationId xmlns:p14="http://schemas.microsoft.com/office/powerpoint/2010/main" val="5039835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47</a:t>
            </a:fld>
            <a:endParaRPr lang="en-US"/>
          </a:p>
        </p:txBody>
      </p:sp>
    </p:spTree>
    <p:extLst>
      <p:ext uri="{BB962C8B-B14F-4D97-AF65-F5344CB8AC3E}">
        <p14:creationId xmlns:p14="http://schemas.microsoft.com/office/powerpoint/2010/main" val="138244090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48</a:t>
            </a:fld>
            <a:endParaRPr lang="en-US"/>
          </a:p>
        </p:txBody>
      </p:sp>
    </p:spTree>
    <p:extLst>
      <p:ext uri="{BB962C8B-B14F-4D97-AF65-F5344CB8AC3E}">
        <p14:creationId xmlns:p14="http://schemas.microsoft.com/office/powerpoint/2010/main" val="3379158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49</a:t>
            </a:fld>
            <a:endParaRPr lang="en-US"/>
          </a:p>
        </p:txBody>
      </p:sp>
    </p:spTree>
    <p:extLst>
      <p:ext uri="{BB962C8B-B14F-4D97-AF65-F5344CB8AC3E}">
        <p14:creationId xmlns:p14="http://schemas.microsoft.com/office/powerpoint/2010/main" val="36130330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27C97C5-3D1B-0741-A64B-51B7CE3C00C4}" type="slidenum">
              <a:rPr lang="en-US" smtClean="0"/>
              <a:t>50</a:t>
            </a:fld>
            <a:endParaRPr lang="en-US"/>
          </a:p>
        </p:txBody>
      </p:sp>
    </p:spTree>
    <p:extLst>
      <p:ext uri="{BB962C8B-B14F-4D97-AF65-F5344CB8AC3E}">
        <p14:creationId xmlns:p14="http://schemas.microsoft.com/office/powerpoint/2010/main" val="269799877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Mostly focused on talking with non-physicists</a:t>
            </a:r>
          </a:p>
          <a:p>
            <a:r>
              <a:rPr lang="en-US" dirty="0"/>
              <a:t>Also applicable in other settings.</a:t>
            </a:r>
          </a:p>
        </p:txBody>
      </p:sp>
      <p:sp>
        <p:nvSpPr>
          <p:cNvPr id="4" name="Slide Number Placeholder 3"/>
          <p:cNvSpPr>
            <a:spLocks noGrp="1"/>
          </p:cNvSpPr>
          <p:nvPr>
            <p:ph type="sldNum" sz="quarter" idx="10"/>
          </p:nvPr>
        </p:nvSpPr>
        <p:spPr/>
        <p:txBody>
          <a:bodyPr/>
          <a:lstStyle/>
          <a:p>
            <a:fld id="{F27C97C5-3D1B-0741-A64B-51B7CE3C00C4}" type="slidenum">
              <a:rPr lang="en-US" smtClean="0"/>
              <a:t>53</a:t>
            </a:fld>
            <a:endParaRPr lang="en-US"/>
          </a:p>
        </p:txBody>
      </p:sp>
    </p:spTree>
    <p:extLst>
      <p:ext uri="{BB962C8B-B14F-4D97-AF65-F5344CB8AC3E}">
        <p14:creationId xmlns:p14="http://schemas.microsoft.com/office/powerpoint/2010/main" val="3917163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Did I succeed with Mio?</a:t>
            </a:r>
          </a:p>
          <a:p>
            <a:endParaRPr lang="en-US" dirty="0"/>
          </a:p>
          <a:p>
            <a:r>
              <a:rPr lang="en-US" dirty="0"/>
              <a:t>No.</a:t>
            </a:r>
          </a:p>
        </p:txBody>
      </p:sp>
      <p:sp>
        <p:nvSpPr>
          <p:cNvPr id="4" name="Slide Number Placeholder 3"/>
          <p:cNvSpPr>
            <a:spLocks noGrp="1"/>
          </p:cNvSpPr>
          <p:nvPr>
            <p:ph type="sldNum" sz="quarter" idx="10"/>
          </p:nvPr>
        </p:nvSpPr>
        <p:spPr/>
        <p:txBody>
          <a:bodyPr/>
          <a:lstStyle/>
          <a:p>
            <a:fld id="{F27C97C5-3D1B-0741-A64B-51B7CE3C00C4}" type="slidenum">
              <a:rPr lang="en-US" smtClean="0"/>
              <a:t>7</a:t>
            </a:fld>
            <a:endParaRPr lang="en-US"/>
          </a:p>
        </p:txBody>
      </p:sp>
    </p:spTree>
    <p:extLst>
      <p:ext uri="{BB962C8B-B14F-4D97-AF65-F5344CB8AC3E}">
        <p14:creationId xmlns:p14="http://schemas.microsoft.com/office/powerpoint/2010/main" val="11167008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Mostly focused on talking with non-physicists</a:t>
            </a:r>
          </a:p>
          <a:p>
            <a:r>
              <a:rPr lang="en-US" dirty="0"/>
              <a:t>Also applicable in other settings.</a:t>
            </a:r>
          </a:p>
        </p:txBody>
      </p:sp>
      <p:sp>
        <p:nvSpPr>
          <p:cNvPr id="4" name="Slide Number Placeholder 3"/>
          <p:cNvSpPr>
            <a:spLocks noGrp="1"/>
          </p:cNvSpPr>
          <p:nvPr>
            <p:ph type="sldNum" sz="quarter" idx="10"/>
          </p:nvPr>
        </p:nvSpPr>
        <p:spPr/>
        <p:txBody>
          <a:bodyPr/>
          <a:lstStyle/>
          <a:p>
            <a:fld id="{F27C97C5-3D1B-0741-A64B-51B7CE3C00C4}" type="slidenum">
              <a:rPr lang="en-US" smtClean="0"/>
              <a:t>8</a:t>
            </a:fld>
            <a:endParaRPr lang="en-US"/>
          </a:p>
        </p:txBody>
      </p:sp>
    </p:spTree>
    <p:extLst>
      <p:ext uri="{BB962C8B-B14F-4D97-AF65-F5344CB8AC3E}">
        <p14:creationId xmlns:p14="http://schemas.microsoft.com/office/powerpoint/2010/main" val="24627776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You’re normally in the world of particle physics…but just for a metaphor, we’re going</a:t>
            </a:r>
            <a:r>
              <a:rPr lang="en-US" baseline="0" dirty="0"/>
              <a:t> to take a quick vacation into a new world…Middle Earth</a:t>
            </a:r>
          </a:p>
        </p:txBody>
      </p:sp>
      <p:sp>
        <p:nvSpPr>
          <p:cNvPr id="4" name="Slide Number Placeholder 3"/>
          <p:cNvSpPr>
            <a:spLocks noGrp="1"/>
          </p:cNvSpPr>
          <p:nvPr>
            <p:ph type="sldNum" sz="quarter" idx="10"/>
          </p:nvPr>
        </p:nvSpPr>
        <p:spPr/>
        <p:txBody>
          <a:bodyPr/>
          <a:lstStyle/>
          <a:p>
            <a:fld id="{F27C97C5-3D1B-0741-A64B-51B7CE3C00C4}" type="slidenum">
              <a:rPr lang="en-US" smtClean="0"/>
              <a:t>9</a:t>
            </a:fld>
            <a:endParaRPr lang="en-US"/>
          </a:p>
        </p:txBody>
      </p:sp>
    </p:spTree>
    <p:extLst>
      <p:ext uri="{BB962C8B-B14F-4D97-AF65-F5344CB8AC3E}">
        <p14:creationId xmlns:p14="http://schemas.microsoft.com/office/powerpoint/2010/main" val="34927479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MIDDLE EARTH</a:t>
            </a:r>
          </a:p>
        </p:txBody>
      </p:sp>
      <p:sp>
        <p:nvSpPr>
          <p:cNvPr id="4" name="Slide Number Placeholder 3"/>
          <p:cNvSpPr>
            <a:spLocks noGrp="1"/>
          </p:cNvSpPr>
          <p:nvPr>
            <p:ph type="sldNum" sz="quarter" idx="10"/>
          </p:nvPr>
        </p:nvSpPr>
        <p:spPr/>
        <p:txBody>
          <a:bodyPr/>
          <a:lstStyle/>
          <a:p>
            <a:fld id="{F27C97C5-3D1B-0741-A64B-51B7CE3C00C4}" type="slidenum">
              <a:rPr lang="en-US" smtClean="0"/>
              <a:t>10</a:t>
            </a:fld>
            <a:endParaRPr lang="en-US"/>
          </a:p>
        </p:txBody>
      </p:sp>
    </p:spTree>
    <p:extLst>
      <p:ext uri="{BB962C8B-B14F-4D97-AF65-F5344CB8AC3E}">
        <p14:creationId xmlns:p14="http://schemas.microsoft.com/office/powerpoint/2010/main" val="1918341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special guest </a:t>
            </a:r>
            <a:r>
              <a:rPr lang="en-US" dirty="0" err="1"/>
              <a:t>Faramir</a:t>
            </a:r>
            <a:r>
              <a:rPr lang="en-US" dirty="0"/>
              <a:t> is going to tell you a little bit about what</a:t>
            </a:r>
            <a:r>
              <a:rPr lang="en-US" baseline="0" dirty="0"/>
              <a:t> he’s hoping to accomplish in Gondor over the next few months.</a:t>
            </a:r>
            <a:endParaRPr lang="en-US" dirty="0"/>
          </a:p>
          <a:p>
            <a:r>
              <a:rPr lang="en-US" dirty="0"/>
              <a:t>Somewhere in the middle of the</a:t>
            </a:r>
            <a:r>
              <a:rPr lang="en-US" baseline="0" dirty="0"/>
              <a:t> twin towers….</a:t>
            </a:r>
          </a:p>
          <a:p>
            <a:endParaRPr lang="en-US" baseline="0" dirty="0"/>
          </a:p>
          <a:p>
            <a:r>
              <a:rPr lang="en-US" baseline="0" dirty="0"/>
              <a:t>You guys all know why </a:t>
            </a:r>
            <a:r>
              <a:rPr lang="en-US" baseline="0" dirty="0" err="1"/>
              <a:t>Faramir</a:t>
            </a:r>
            <a:r>
              <a:rPr lang="en-US" baseline="0" dirty="0"/>
              <a:t> said that and why it’s so significant, right?</a:t>
            </a:r>
            <a:endParaRPr lang="en-US" dirty="0"/>
          </a:p>
        </p:txBody>
      </p:sp>
      <p:sp>
        <p:nvSpPr>
          <p:cNvPr id="4" name="Slide Number Placeholder 3"/>
          <p:cNvSpPr>
            <a:spLocks noGrp="1"/>
          </p:cNvSpPr>
          <p:nvPr>
            <p:ph type="sldNum" sz="quarter" idx="10"/>
          </p:nvPr>
        </p:nvSpPr>
        <p:spPr/>
        <p:txBody>
          <a:bodyPr/>
          <a:lstStyle/>
          <a:p>
            <a:fld id="{F27C97C5-3D1B-0741-A64B-51B7CE3C00C4}" type="slidenum">
              <a:rPr lang="en-US" smtClean="0"/>
              <a:t>11</a:t>
            </a:fld>
            <a:endParaRPr lang="en-US"/>
          </a:p>
        </p:txBody>
      </p:sp>
    </p:spTree>
    <p:extLst>
      <p:ext uri="{BB962C8B-B14F-4D97-AF65-F5344CB8AC3E}">
        <p14:creationId xmlns:p14="http://schemas.microsoft.com/office/powerpoint/2010/main" val="445792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60BFD-7D04-AF44-94F0-541022BEA089}"/>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9ABE9CC0-F5B4-734F-BF94-CBC3F03E1CB9}"/>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F7F42164-06F1-A945-8B09-D07B54B5B452}"/>
              </a:ext>
            </a:extLst>
          </p:cNvPr>
          <p:cNvSpPr>
            <a:spLocks noGrp="1"/>
          </p:cNvSpPr>
          <p:nvPr>
            <p:ph type="dt" sz="half" idx="10"/>
          </p:nvPr>
        </p:nvSpPr>
        <p:spPr/>
        <p:txBody>
          <a:bodyPr/>
          <a:lstStyle/>
          <a:p>
            <a:fld id="{8C3EAAF8-80E7-154E-A872-7B7B4669E733}" type="datetimeFigureOut">
              <a:rPr lang="en-US" smtClean="0"/>
              <a:t>11/10/20</a:t>
            </a:fld>
            <a:endParaRPr lang="en-US"/>
          </a:p>
        </p:txBody>
      </p:sp>
      <p:sp>
        <p:nvSpPr>
          <p:cNvPr id="5" name="Footer Placeholder 4">
            <a:extLst>
              <a:ext uri="{FF2B5EF4-FFF2-40B4-BE49-F238E27FC236}">
                <a16:creationId xmlns:a16="http://schemas.microsoft.com/office/drawing/2014/main" id="{5860CBA9-FEA8-2E44-807B-47125E3616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DAC585A-5C1E-A248-9BD1-248B69A6E935}"/>
              </a:ext>
            </a:extLst>
          </p:cNvPr>
          <p:cNvSpPr>
            <a:spLocks noGrp="1"/>
          </p:cNvSpPr>
          <p:nvPr>
            <p:ph type="sldNum" sz="quarter" idx="12"/>
          </p:nvPr>
        </p:nvSpPr>
        <p:spPr/>
        <p:txBody>
          <a:bodyPr/>
          <a:lstStyle/>
          <a:p>
            <a:fld id="{99E3EFFF-4B59-1541-8C16-7B93D39F3012}" type="slidenum">
              <a:rPr lang="en-US" smtClean="0"/>
              <a:t>‹#›</a:t>
            </a:fld>
            <a:endParaRPr lang="en-US"/>
          </a:p>
        </p:txBody>
      </p:sp>
    </p:spTree>
    <p:extLst>
      <p:ext uri="{BB962C8B-B14F-4D97-AF65-F5344CB8AC3E}">
        <p14:creationId xmlns:p14="http://schemas.microsoft.com/office/powerpoint/2010/main" val="2717087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80C39-AF3B-6342-B5C9-3B0808693B1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CCAFD8-3331-174C-803F-C0AE343586D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A6D2A8-D581-9F4B-911D-1AED14855471}"/>
              </a:ext>
            </a:extLst>
          </p:cNvPr>
          <p:cNvSpPr>
            <a:spLocks noGrp="1"/>
          </p:cNvSpPr>
          <p:nvPr>
            <p:ph type="dt" sz="half" idx="10"/>
          </p:nvPr>
        </p:nvSpPr>
        <p:spPr/>
        <p:txBody>
          <a:bodyPr/>
          <a:lstStyle/>
          <a:p>
            <a:fld id="{8C3EAAF8-80E7-154E-A872-7B7B4669E733}" type="datetimeFigureOut">
              <a:rPr lang="en-US" smtClean="0"/>
              <a:t>11/10/20</a:t>
            </a:fld>
            <a:endParaRPr lang="en-US"/>
          </a:p>
        </p:txBody>
      </p:sp>
      <p:sp>
        <p:nvSpPr>
          <p:cNvPr id="5" name="Footer Placeholder 4">
            <a:extLst>
              <a:ext uri="{FF2B5EF4-FFF2-40B4-BE49-F238E27FC236}">
                <a16:creationId xmlns:a16="http://schemas.microsoft.com/office/drawing/2014/main" id="{105CF7A8-F62A-014B-B7C2-017B413505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B403F5-D071-584E-A63C-08E747BBB53A}"/>
              </a:ext>
            </a:extLst>
          </p:cNvPr>
          <p:cNvSpPr>
            <a:spLocks noGrp="1"/>
          </p:cNvSpPr>
          <p:nvPr>
            <p:ph type="sldNum" sz="quarter" idx="12"/>
          </p:nvPr>
        </p:nvSpPr>
        <p:spPr/>
        <p:txBody>
          <a:bodyPr/>
          <a:lstStyle/>
          <a:p>
            <a:fld id="{99E3EFFF-4B59-1541-8C16-7B93D39F3012}" type="slidenum">
              <a:rPr lang="en-US" smtClean="0"/>
              <a:t>‹#›</a:t>
            </a:fld>
            <a:endParaRPr lang="en-US"/>
          </a:p>
        </p:txBody>
      </p:sp>
    </p:spTree>
    <p:extLst>
      <p:ext uri="{BB962C8B-B14F-4D97-AF65-F5344CB8AC3E}">
        <p14:creationId xmlns:p14="http://schemas.microsoft.com/office/powerpoint/2010/main" val="3716859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EC2F36-0458-6149-AB4C-6B11B4D6ADB3}"/>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8AFEB94-6182-2641-9B1B-93B13C17B0BD}"/>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1C2723-B3AD-C043-AB6E-F33CE2A18906}"/>
              </a:ext>
            </a:extLst>
          </p:cNvPr>
          <p:cNvSpPr>
            <a:spLocks noGrp="1"/>
          </p:cNvSpPr>
          <p:nvPr>
            <p:ph type="dt" sz="half" idx="10"/>
          </p:nvPr>
        </p:nvSpPr>
        <p:spPr/>
        <p:txBody>
          <a:bodyPr/>
          <a:lstStyle/>
          <a:p>
            <a:fld id="{8C3EAAF8-80E7-154E-A872-7B7B4669E733}" type="datetimeFigureOut">
              <a:rPr lang="en-US" smtClean="0"/>
              <a:t>11/10/20</a:t>
            </a:fld>
            <a:endParaRPr lang="en-US"/>
          </a:p>
        </p:txBody>
      </p:sp>
      <p:sp>
        <p:nvSpPr>
          <p:cNvPr id="5" name="Footer Placeholder 4">
            <a:extLst>
              <a:ext uri="{FF2B5EF4-FFF2-40B4-BE49-F238E27FC236}">
                <a16:creationId xmlns:a16="http://schemas.microsoft.com/office/drawing/2014/main" id="{A9F475D7-2B41-A14A-89C7-DCDDD94A5D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7FE3D5-7506-1F4A-8842-541DA4B367FE}"/>
              </a:ext>
            </a:extLst>
          </p:cNvPr>
          <p:cNvSpPr>
            <a:spLocks noGrp="1"/>
          </p:cNvSpPr>
          <p:nvPr>
            <p:ph type="sldNum" sz="quarter" idx="12"/>
          </p:nvPr>
        </p:nvSpPr>
        <p:spPr/>
        <p:txBody>
          <a:bodyPr/>
          <a:lstStyle/>
          <a:p>
            <a:fld id="{99E3EFFF-4B59-1541-8C16-7B93D39F3012}" type="slidenum">
              <a:rPr lang="en-US" smtClean="0"/>
              <a:t>‹#›</a:t>
            </a:fld>
            <a:endParaRPr lang="en-US"/>
          </a:p>
        </p:txBody>
      </p:sp>
    </p:spTree>
    <p:extLst>
      <p:ext uri="{BB962C8B-B14F-4D97-AF65-F5344CB8AC3E}">
        <p14:creationId xmlns:p14="http://schemas.microsoft.com/office/powerpoint/2010/main" val="3974755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1A2CF-DAEC-224B-91FA-F3E63C19A3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CA0FE9-4D87-7A4E-B964-6256C483BB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5661DA-CE0C-A948-AE71-A635163E949C}"/>
              </a:ext>
            </a:extLst>
          </p:cNvPr>
          <p:cNvSpPr>
            <a:spLocks noGrp="1"/>
          </p:cNvSpPr>
          <p:nvPr>
            <p:ph type="dt" sz="half" idx="10"/>
          </p:nvPr>
        </p:nvSpPr>
        <p:spPr/>
        <p:txBody>
          <a:bodyPr/>
          <a:lstStyle/>
          <a:p>
            <a:fld id="{8C3EAAF8-80E7-154E-A872-7B7B4669E733}" type="datetimeFigureOut">
              <a:rPr lang="en-US" smtClean="0"/>
              <a:t>11/10/20</a:t>
            </a:fld>
            <a:endParaRPr lang="en-US"/>
          </a:p>
        </p:txBody>
      </p:sp>
      <p:sp>
        <p:nvSpPr>
          <p:cNvPr id="5" name="Footer Placeholder 4">
            <a:extLst>
              <a:ext uri="{FF2B5EF4-FFF2-40B4-BE49-F238E27FC236}">
                <a16:creationId xmlns:a16="http://schemas.microsoft.com/office/drawing/2014/main" id="{2C179081-5FE6-4443-B42F-58AD9B0D02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F9A3ADA-F4BF-BF45-A1ED-9B6965D7BCD9}"/>
              </a:ext>
            </a:extLst>
          </p:cNvPr>
          <p:cNvSpPr>
            <a:spLocks noGrp="1"/>
          </p:cNvSpPr>
          <p:nvPr>
            <p:ph type="sldNum" sz="quarter" idx="12"/>
          </p:nvPr>
        </p:nvSpPr>
        <p:spPr/>
        <p:txBody>
          <a:bodyPr/>
          <a:lstStyle/>
          <a:p>
            <a:fld id="{99E3EFFF-4B59-1541-8C16-7B93D39F3012}" type="slidenum">
              <a:rPr lang="en-US" smtClean="0"/>
              <a:t>‹#›</a:t>
            </a:fld>
            <a:endParaRPr lang="en-US"/>
          </a:p>
        </p:txBody>
      </p:sp>
    </p:spTree>
    <p:extLst>
      <p:ext uri="{BB962C8B-B14F-4D97-AF65-F5344CB8AC3E}">
        <p14:creationId xmlns:p14="http://schemas.microsoft.com/office/powerpoint/2010/main" val="3569084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49E8E-F035-F640-B050-2D3F05282CA8}"/>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EA8A93D7-F779-C44A-BEDE-B8D0D0A3422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858372C-55F7-B647-9402-0CCE88FB76AE}"/>
              </a:ext>
            </a:extLst>
          </p:cNvPr>
          <p:cNvSpPr>
            <a:spLocks noGrp="1"/>
          </p:cNvSpPr>
          <p:nvPr>
            <p:ph type="dt" sz="half" idx="10"/>
          </p:nvPr>
        </p:nvSpPr>
        <p:spPr/>
        <p:txBody>
          <a:bodyPr/>
          <a:lstStyle/>
          <a:p>
            <a:fld id="{8C3EAAF8-80E7-154E-A872-7B7B4669E733}" type="datetimeFigureOut">
              <a:rPr lang="en-US" smtClean="0"/>
              <a:t>11/10/20</a:t>
            </a:fld>
            <a:endParaRPr lang="en-US"/>
          </a:p>
        </p:txBody>
      </p:sp>
      <p:sp>
        <p:nvSpPr>
          <p:cNvPr id="5" name="Footer Placeholder 4">
            <a:extLst>
              <a:ext uri="{FF2B5EF4-FFF2-40B4-BE49-F238E27FC236}">
                <a16:creationId xmlns:a16="http://schemas.microsoft.com/office/drawing/2014/main" id="{BE35865A-D0F6-B247-BF3B-661E5D05CBA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5FDF67-394A-904B-B58C-191A4C6E5174}"/>
              </a:ext>
            </a:extLst>
          </p:cNvPr>
          <p:cNvSpPr>
            <a:spLocks noGrp="1"/>
          </p:cNvSpPr>
          <p:nvPr>
            <p:ph type="sldNum" sz="quarter" idx="12"/>
          </p:nvPr>
        </p:nvSpPr>
        <p:spPr/>
        <p:txBody>
          <a:bodyPr/>
          <a:lstStyle/>
          <a:p>
            <a:fld id="{99E3EFFF-4B59-1541-8C16-7B93D39F3012}" type="slidenum">
              <a:rPr lang="en-US" smtClean="0"/>
              <a:t>‹#›</a:t>
            </a:fld>
            <a:endParaRPr lang="en-US"/>
          </a:p>
        </p:txBody>
      </p:sp>
    </p:spTree>
    <p:extLst>
      <p:ext uri="{BB962C8B-B14F-4D97-AF65-F5344CB8AC3E}">
        <p14:creationId xmlns:p14="http://schemas.microsoft.com/office/powerpoint/2010/main" val="3340531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223D5-356A-7049-8B4A-16C965C6E34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0A27C6-FDEE-A64E-8F4D-6AC4F6B90C7F}"/>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ED9D7B9-9DBB-0F49-884C-25DE370A79CD}"/>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419EC29-D8A8-1A4F-8496-293BA17E499B}"/>
              </a:ext>
            </a:extLst>
          </p:cNvPr>
          <p:cNvSpPr>
            <a:spLocks noGrp="1"/>
          </p:cNvSpPr>
          <p:nvPr>
            <p:ph type="dt" sz="half" idx="10"/>
          </p:nvPr>
        </p:nvSpPr>
        <p:spPr/>
        <p:txBody>
          <a:bodyPr/>
          <a:lstStyle/>
          <a:p>
            <a:fld id="{8C3EAAF8-80E7-154E-A872-7B7B4669E733}" type="datetimeFigureOut">
              <a:rPr lang="en-US" smtClean="0"/>
              <a:t>11/10/20</a:t>
            </a:fld>
            <a:endParaRPr lang="en-US"/>
          </a:p>
        </p:txBody>
      </p:sp>
      <p:sp>
        <p:nvSpPr>
          <p:cNvPr id="6" name="Footer Placeholder 5">
            <a:extLst>
              <a:ext uri="{FF2B5EF4-FFF2-40B4-BE49-F238E27FC236}">
                <a16:creationId xmlns:a16="http://schemas.microsoft.com/office/drawing/2014/main" id="{C2D53D72-709B-F94C-BBB6-79ACCC7723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0A1C416-9116-B448-A543-7CE0D50FD357}"/>
              </a:ext>
            </a:extLst>
          </p:cNvPr>
          <p:cNvSpPr>
            <a:spLocks noGrp="1"/>
          </p:cNvSpPr>
          <p:nvPr>
            <p:ph type="sldNum" sz="quarter" idx="12"/>
          </p:nvPr>
        </p:nvSpPr>
        <p:spPr/>
        <p:txBody>
          <a:bodyPr/>
          <a:lstStyle/>
          <a:p>
            <a:fld id="{99E3EFFF-4B59-1541-8C16-7B93D39F3012}" type="slidenum">
              <a:rPr lang="en-US" smtClean="0"/>
              <a:t>‹#›</a:t>
            </a:fld>
            <a:endParaRPr lang="en-US"/>
          </a:p>
        </p:txBody>
      </p:sp>
    </p:spTree>
    <p:extLst>
      <p:ext uri="{BB962C8B-B14F-4D97-AF65-F5344CB8AC3E}">
        <p14:creationId xmlns:p14="http://schemas.microsoft.com/office/powerpoint/2010/main" val="2069168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169F5-885A-8243-A5B5-C4154D942347}"/>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3C5F29A-16DD-8E43-975C-CCE01BD16786}"/>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4C7B5CF0-56E7-1544-8282-2BF9FB246B0E}"/>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C27B77E-3720-6647-B4F6-BC60C9661F05}"/>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F66E2C4-B082-5943-941D-3E3872BAB9A8}"/>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B47F8DB-CEA3-8B4C-99C2-2D8E98A64E9E}"/>
              </a:ext>
            </a:extLst>
          </p:cNvPr>
          <p:cNvSpPr>
            <a:spLocks noGrp="1"/>
          </p:cNvSpPr>
          <p:nvPr>
            <p:ph type="dt" sz="half" idx="10"/>
          </p:nvPr>
        </p:nvSpPr>
        <p:spPr/>
        <p:txBody>
          <a:bodyPr/>
          <a:lstStyle/>
          <a:p>
            <a:fld id="{8C3EAAF8-80E7-154E-A872-7B7B4669E733}" type="datetimeFigureOut">
              <a:rPr lang="en-US" smtClean="0"/>
              <a:t>11/10/20</a:t>
            </a:fld>
            <a:endParaRPr lang="en-US"/>
          </a:p>
        </p:txBody>
      </p:sp>
      <p:sp>
        <p:nvSpPr>
          <p:cNvPr id="8" name="Footer Placeholder 7">
            <a:extLst>
              <a:ext uri="{FF2B5EF4-FFF2-40B4-BE49-F238E27FC236}">
                <a16:creationId xmlns:a16="http://schemas.microsoft.com/office/drawing/2014/main" id="{5EAAD41C-7F17-2A42-8328-06E9AB976C5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5E4E8C-5AFF-F148-AEFD-F01426DE40AA}"/>
              </a:ext>
            </a:extLst>
          </p:cNvPr>
          <p:cNvSpPr>
            <a:spLocks noGrp="1"/>
          </p:cNvSpPr>
          <p:nvPr>
            <p:ph type="sldNum" sz="quarter" idx="12"/>
          </p:nvPr>
        </p:nvSpPr>
        <p:spPr/>
        <p:txBody>
          <a:bodyPr/>
          <a:lstStyle/>
          <a:p>
            <a:fld id="{99E3EFFF-4B59-1541-8C16-7B93D39F3012}" type="slidenum">
              <a:rPr lang="en-US" smtClean="0"/>
              <a:t>‹#›</a:t>
            </a:fld>
            <a:endParaRPr lang="en-US"/>
          </a:p>
        </p:txBody>
      </p:sp>
    </p:spTree>
    <p:extLst>
      <p:ext uri="{BB962C8B-B14F-4D97-AF65-F5344CB8AC3E}">
        <p14:creationId xmlns:p14="http://schemas.microsoft.com/office/powerpoint/2010/main" val="4259549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61613-45DE-5F4F-B03C-3E07EC6222F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50C5DFB-B51D-4F4F-8141-CF4636E9C53E}"/>
              </a:ext>
            </a:extLst>
          </p:cNvPr>
          <p:cNvSpPr>
            <a:spLocks noGrp="1"/>
          </p:cNvSpPr>
          <p:nvPr>
            <p:ph type="dt" sz="half" idx="10"/>
          </p:nvPr>
        </p:nvSpPr>
        <p:spPr/>
        <p:txBody>
          <a:bodyPr/>
          <a:lstStyle/>
          <a:p>
            <a:fld id="{8C3EAAF8-80E7-154E-A872-7B7B4669E733}" type="datetimeFigureOut">
              <a:rPr lang="en-US" smtClean="0"/>
              <a:t>11/10/20</a:t>
            </a:fld>
            <a:endParaRPr lang="en-US"/>
          </a:p>
        </p:txBody>
      </p:sp>
      <p:sp>
        <p:nvSpPr>
          <p:cNvPr id="4" name="Footer Placeholder 3">
            <a:extLst>
              <a:ext uri="{FF2B5EF4-FFF2-40B4-BE49-F238E27FC236}">
                <a16:creationId xmlns:a16="http://schemas.microsoft.com/office/drawing/2014/main" id="{CB733326-9706-A149-9AA9-FE6A4308431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780E392-F98F-334F-8FA1-6C1D42A73366}"/>
              </a:ext>
            </a:extLst>
          </p:cNvPr>
          <p:cNvSpPr>
            <a:spLocks noGrp="1"/>
          </p:cNvSpPr>
          <p:nvPr>
            <p:ph type="sldNum" sz="quarter" idx="12"/>
          </p:nvPr>
        </p:nvSpPr>
        <p:spPr/>
        <p:txBody>
          <a:bodyPr/>
          <a:lstStyle/>
          <a:p>
            <a:fld id="{99E3EFFF-4B59-1541-8C16-7B93D39F3012}" type="slidenum">
              <a:rPr lang="en-US" smtClean="0"/>
              <a:t>‹#›</a:t>
            </a:fld>
            <a:endParaRPr lang="en-US"/>
          </a:p>
        </p:txBody>
      </p:sp>
    </p:spTree>
    <p:extLst>
      <p:ext uri="{BB962C8B-B14F-4D97-AF65-F5344CB8AC3E}">
        <p14:creationId xmlns:p14="http://schemas.microsoft.com/office/powerpoint/2010/main" val="2371636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5C2147-EC5A-154C-B6A7-1FAF3E09505D}"/>
              </a:ext>
            </a:extLst>
          </p:cNvPr>
          <p:cNvSpPr>
            <a:spLocks noGrp="1"/>
          </p:cNvSpPr>
          <p:nvPr>
            <p:ph type="dt" sz="half" idx="10"/>
          </p:nvPr>
        </p:nvSpPr>
        <p:spPr/>
        <p:txBody>
          <a:bodyPr/>
          <a:lstStyle/>
          <a:p>
            <a:fld id="{8C3EAAF8-80E7-154E-A872-7B7B4669E733}" type="datetimeFigureOut">
              <a:rPr lang="en-US" smtClean="0"/>
              <a:t>11/10/20</a:t>
            </a:fld>
            <a:endParaRPr lang="en-US"/>
          </a:p>
        </p:txBody>
      </p:sp>
      <p:sp>
        <p:nvSpPr>
          <p:cNvPr id="3" name="Footer Placeholder 2">
            <a:extLst>
              <a:ext uri="{FF2B5EF4-FFF2-40B4-BE49-F238E27FC236}">
                <a16:creationId xmlns:a16="http://schemas.microsoft.com/office/drawing/2014/main" id="{93DE5987-8E8E-6A43-8482-C1D07F2A373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3362214-8C1D-6F40-8F1F-C28A9DDC6477}"/>
              </a:ext>
            </a:extLst>
          </p:cNvPr>
          <p:cNvSpPr>
            <a:spLocks noGrp="1"/>
          </p:cNvSpPr>
          <p:nvPr>
            <p:ph type="sldNum" sz="quarter" idx="12"/>
          </p:nvPr>
        </p:nvSpPr>
        <p:spPr/>
        <p:txBody>
          <a:bodyPr/>
          <a:lstStyle/>
          <a:p>
            <a:fld id="{99E3EFFF-4B59-1541-8C16-7B93D39F3012}" type="slidenum">
              <a:rPr lang="en-US" smtClean="0"/>
              <a:t>‹#›</a:t>
            </a:fld>
            <a:endParaRPr lang="en-US"/>
          </a:p>
        </p:txBody>
      </p:sp>
    </p:spTree>
    <p:extLst>
      <p:ext uri="{BB962C8B-B14F-4D97-AF65-F5344CB8AC3E}">
        <p14:creationId xmlns:p14="http://schemas.microsoft.com/office/powerpoint/2010/main" val="1830305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1E876-C095-904C-AFF9-F1B903670CE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9661821-7F4D-F14B-9EC6-A018974FDFBC}"/>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6651DD0-998A-9A4E-91A2-A0C7BAB0BBC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0813A534-7F95-5045-92A5-BB7272864F8B}"/>
              </a:ext>
            </a:extLst>
          </p:cNvPr>
          <p:cNvSpPr>
            <a:spLocks noGrp="1"/>
          </p:cNvSpPr>
          <p:nvPr>
            <p:ph type="dt" sz="half" idx="10"/>
          </p:nvPr>
        </p:nvSpPr>
        <p:spPr/>
        <p:txBody>
          <a:bodyPr/>
          <a:lstStyle/>
          <a:p>
            <a:fld id="{8C3EAAF8-80E7-154E-A872-7B7B4669E733}" type="datetimeFigureOut">
              <a:rPr lang="en-US" smtClean="0"/>
              <a:t>11/10/20</a:t>
            </a:fld>
            <a:endParaRPr lang="en-US"/>
          </a:p>
        </p:txBody>
      </p:sp>
      <p:sp>
        <p:nvSpPr>
          <p:cNvPr id="6" name="Footer Placeholder 5">
            <a:extLst>
              <a:ext uri="{FF2B5EF4-FFF2-40B4-BE49-F238E27FC236}">
                <a16:creationId xmlns:a16="http://schemas.microsoft.com/office/drawing/2014/main" id="{87696F9D-AA5B-6E48-962D-A64DB7D8D6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DA643CE-A0F5-764F-9053-D71218B87218}"/>
              </a:ext>
            </a:extLst>
          </p:cNvPr>
          <p:cNvSpPr>
            <a:spLocks noGrp="1"/>
          </p:cNvSpPr>
          <p:nvPr>
            <p:ph type="sldNum" sz="quarter" idx="12"/>
          </p:nvPr>
        </p:nvSpPr>
        <p:spPr/>
        <p:txBody>
          <a:bodyPr/>
          <a:lstStyle/>
          <a:p>
            <a:fld id="{99E3EFFF-4B59-1541-8C16-7B93D39F3012}" type="slidenum">
              <a:rPr lang="en-US" smtClean="0"/>
              <a:t>‹#›</a:t>
            </a:fld>
            <a:endParaRPr lang="en-US"/>
          </a:p>
        </p:txBody>
      </p:sp>
    </p:spTree>
    <p:extLst>
      <p:ext uri="{BB962C8B-B14F-4D97-AF65-F5344CB8AC3E}">
        <p14:creationId xmlns:p14="http://schemas.microsoft.com/office/powerpoint/2010/main" val="26076730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C7592-D82D-6B41-AA80-E24CBC9B787B}"/>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22E38FF0-BB23-6B43-B396-E7D1613B8105}"/>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C5301427-FC91-0949-BC6E-9121F19574A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83B16270-D964-1849-8EF3-7FC4058AA7FF}"/>
              </a:ext>
            </a:extLst>
          </p:cNvPr>
          <p:cNvSpPr>
            <a:spLocks noGrp="1"/>
          </p:cNvSpPr>
          <p:nvPr>
            <p:ph type="dt" sz="half" idx="10"/>
          </p:nvPr>
        </p:nvSpPr>
        <p:spPr/>
        <p:txBody>
          <a:bodyPr/>
          <a:lstStyle/>
          <a:p>
            <a:fld id="{8C3EAAF8-80E7-154E-A872-7B7B4669E733}" type="datetimeFigureOut">
              <a:rPr lang="en-US" smtClean="0"/>
              <a:t>11/10/20</a:t>
            </a:fld>
            <a:endParaRPr lang="en-US"/>
          </a:p>
        </p:txBody>
      </p:sp>
      <p:sp>
        <p:nvSpPr>
          <p:cNvPr id="6" name="Footer Placeholder 5">
            <a:extLst>
              <a:ext uri="{FF2B5EF4-FFF2-40B4-BE49-F238E27FC236}">
                <a16:creationId xmlns:a16="http://schemas.microsoft.com/office/drawing/2014/main" id="{3CD33C31-DCD5-F543-A4B9-539F97CFC16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3513B8-957C-9347-A9AB-702B75B0F675}"/>
              </a:ext>
            </a:extLst>
          </p:cNvPr>
          <p:cNvSpPr>
            <a:spLocks noGrp="1"/>
          </p:cNvSpPr>
          <p:nvPr>
            <p:ph type="sldNum" sz="quarter" idx="12"/>
          </p:nvPr>
        </p:nvSpPr>
        <p:spPr/>
        <p:txBody>
          <a:bodyPr/>
          <a:lstStyle/>
          <a:p>
            <a:fld id="{99E3EFFF-4B59-1541-8C16-7B93D39F3012}" type="slidenum">
              <a:rPr lang="en-US" smtClean="0"/>
              <a:t>‹#›</a:t>
            </a:fld>
            <a:endParaRPr lang="en-US"/>
          </a:p>
        </p:txBody>
      </p:sp>
    </p:spTree>
    <p:extLst>
      <p:ext uri="{BB962C8B-B14F-4D97-AF65-F5344CB8AC3E}">
        <p14:creationId xmlns:p14="http://schemas.microsoft.com/office/powerpoint/2010/main" val="1835682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E346A9-C889-C440-AEC6-979216E409F2}"/>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FBF440-4FA4-554D-A2AA-4DD810599933}"/>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D56CB91-81C7-D54E-AD4B-FC16BA3BA3E6}"/>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C3EAAF8-80E7-154E-A872-7B7B4669E733}" type="datetimeFigureOut">
              <a:rPr lang="en-US" smtClean="0"/>
              <a:t>11/10/20</a:t>
            </a:fld>
            <a:endParaRPr lang="en-US"/>
          </a:p>
        </p:txBody>
      </p:sp>
      <p:sp>
        <p:nvSpPr>
          <p:cNvPr id="5" name="Footer Placeholder 4">
            <a:extLst>
              <a:ext uri="{FF2B5EF4-FFF2-40B4-BE49-F238E27FC236}">
                <a16:creationId xmlns:a16="http://schemas.microsoft.com/office/drawing/2014/main" id="{BA185BEA-2964-994B-847C-C2B2A1420E78}"/>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68E05DF-A641-DD44-BBB7-645D892442D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9E3EFFF-4B59-1541-8C16-7B93D39F3012}" type="slidenum">
              <a:rPr lang="en-US" smtClean="0"/>
              <a:t>‹#›</a:t>
            </a:fld>
            <a:endParaRPr lang="en-US"/>
          </a:p>
        </p:txBody>
      </p:sp>
    </p:spTree>
    <p:extLst>
      <p:ext uri="{BB962C8B-B14F-4D97-AF65-F5344CB8AC3E}">
        <p14:creationId xmlns:p14="http://schemas.microsoft.com/office/powerpoint/2010/main" val="140385409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6.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9.jpg"/><Relationship Id="rId4" Type="http://schemas.openxmlformats.org/officeDocument/2006/relationships/image" Target="../media/image18.jpg"/></Relationships>
</file>

<file path=ppt/slides/_rels/slide2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37.jpg"/></Relationships>
</file>

<file path=ppt/slides/_rels/slide28.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8.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7.xml"/><Relationship Id="rId1" Type="http://schemas.openxmlformats.org/officeDocument/2006/relationships/slideLayout" Target="../slideLayouts/slideLayout6.xml"/><Relationship Id="rId6" Type="http://schemas.openxmlformats.org/officeDocument/2006/relationships/image" Target="../media/image54.jpg"/><Relationship Id="rId5" Type="http://schemas.openxmlformats.org/officeDocument/2006/relationships/image" Target="../media/image53.jpg"/><Relationship Id="rId4" Type="http://schemas.openxmlformats.org/officeDocument/2006/relationships/image" Target="../media/image52.jpg"/></Relationships>
</file>

<file path=ppt/slides/_rels/slide42.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59.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8" Type="http://schemas.openxmlformats.org/officeDocument/2006/relationships/image" Target="../media/image64.jpg"/><Relationship Id="rId3" Type="http://schemas.openxmlformats.org/officeDocument/2006/relationships/image" Target="../media/image60.png"/><Relationship Id="rId7" Type="http://schemas.openxmlformats.org/officeDocument/2006/relationships/image" Target="../media/image63.jpg"/><Relationship Id="rId2" Type="http://schemas.openxmlformats.org/officeDocument/2006/relationships/notesSlide" Target="../notesSlides/notesSlide43.xml"/><Relationship Id="rId1" Type="http://schemas.openxmlformats.org/officeDocument/2006/relationships/slideLayout" Target="../slideLayouts/slideLayout4.xml"/><Relationship Id="rId6" Type="http://schemas.openxmlformats.org/officeDocument/2006/relationships/image" Target="../media/image62.png"/><Relationship Id="rId5" Type="http://schemas.openxmlformats.org/officeDocument/2006/relationships/image" Target="../media/image61.jpg"/><Relationship Id="rId10" Type="http://schemas.openxmlformats.org/officeDocument/2006/relationships/image" Target="../media/image66.png"/><Relationship Id="rId4" Type="http://schemas.openxmlformats.org/officeDocument/2006/relationships/image" Target="../media/image11.jpg"/><Relationship Id="rId9" Type="http://schemas.openxmlformats.org/officeDocument/2006/relationships/image" Target="../media/image65.png"/></Relationships>
</file>

<file path=ppt/slides/_rels/slide4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microsoft.com/office/2007/relationships/hdphoto" Target="../media/hdphoto1.wdp"/></Relationships>
</file>

<file path=ppt/slides/_rels/slide5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69.gif"/><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1D98CAC-3EFF-4342-BD5A-6C0E8CAB4C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0"/>
            <a:ext cx="9144000" cy="40068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628650" y="914402"/>
            <a:ext cx="7886700" cy="2659957"/>
          </a:xfrm>
        </p:spPr>
        <p:txBody>
          <a:bodyPr>
            <a:normAutofit/>
          </a:bodyPr>
          <a:lstStyle/>
          <a:p>
            <a:pPr>
              <a:lnSpc>
                <a:spcPct val="150000"/>
              </a:lnSpc>
              <a:spcBef>
                <a:spcPts val="0"/>
              </a:spcBef>
            </a:pPr>
            <a:r>
              <a:rPr lang="en-US" sz="4000" b="1">
                <a:solidFill>
                  <a:srgbClr val="FFFFFF"/>
                </a:solidFill>
                <a:latin typeface="Verdana" panose="020B0604030504040204" pitchFamily="34" charset="0"/>
                <a:ea typeface="Verdana" panose="020B0604030504040204" pitchFamily="34" charset="0"/>
                <a:cs typeface="Verdana" panose="020B0604030504040204" pitchFamily="34" charset="0"/>
              </a:rPr>
              <a:t>Why people were on </a:t>
            </a:r>
            <a:br>
              <a:rPr lang="en-US" sz="4000" b="1">
                <a:solidFill>
                  <a:srgbClr val="FFFFFF"/>
                </a:solidFill>
                <a:latin typeface="Verdana" panose="020B0604030504040204" pitchFamily="34" charset="0"/>
                <a:ea typeface="Verdana" panose="020B0604030504040204" pitchFamily="34" charset="0"/>
                <a:cs typeface="Verdana" panose="020B0604030504040204" pitchFamily="34" charset="0"/>
              </a:rPr>
            </a:br>
            <a:r>
              <a:rPr lang="en-US" sz="4000" b="1">
                <a:solidFill>
                  <a:srgbClr val="FFFFFF"/>
                </a:solidFill>
                <a:latin typeface="Verdana" panose="020B0604030504040204" pitchFamily="34" charset="0"/>
                <a:ea typeface="Verdana" panose="020B0604030504040204" pitchFamily="34" charset="0"/>
                <a:cs typeface="Verdana" panose="020B0604030504040204" pitchFamily="34" charset="0"/>
              </a:rPr>
              <a:t>Facebook during your talk</a:t>
            </a:r>
            <a:endParaRPr lang="en-US" sz="4000" b="1" dirty="0">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extBox 5">
            <a:extLst>
              <a:ext uri="{FF2B5EF4-FFF2-40B4-BE49-F238E27FC236}">
                <a16:creationId xmlns:a16="http://schemas.microsoft.com/office/drawing/2014/main" id="{5C1BC95E-0620-9B42-BA82-BB6B236C41E4}"/>
              </a:ext>
            </a:extLst>
          </p:cNvPr>
          <p:cNvSpPr txBox="1"/>
          <p:nvPr/>
        </p:nvSpPr>
        <p:spPr>
          <a:xfrm>
            <a:off x="628650" y="4368800"/>
            <a:ext cx="7886700" cy="1390650"/>
          </a:xfrm>
          <a:prstGeom prst="rect">
            <a:avLst/>
          </a:prstGeom>
        </p:spPr>
        <p:txBody>
          <a:bodyPr rtlCol="0">
            <a:normAutofit/>
          </a:bodyPr>
          <a:lstStyle/>
          <a:p>
            <a:pPr>
              <a:spcAft>
                <a:spcPts val="600"/>
              </a:spcAft>
            </a:pPr>
            <a:r>
              <a:rPr lang="en-US" sz="2400" i="1"/>
              <a:t>(And other lessons in effective communication for scientists)</a:t>
            </a:r>
            <a:endParaRPr lang="en-US" sz="2400" i="1" dirty="0"/>
          </a:p>
        </p:txBody>
      </p:sp>
    </p:spTree>
    <p:extLst>
      <p:ext uri="{BB962C8B-B14F-4D97-AF65-F5344CB8AC3E}">
        <p14:creationId xmlns:p14="http://schemas.microsoft.com/office/powerpoint/2010/main" val="4130139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92655" y="0"/>
            <a:ext cx="10160000" cy="6858000"/>
          </a:xfrm>
        </p:spPr>
      </p:pic>
    </p:spTree>
    <p:extLst>
      <p:ext uri="{BB962C8B-B14F-4D97-AF65-F5344CB8AC3E}">
        <p14:creationId xmlns:p14="http://schemas.microsoft.com/office/powerpoint/2010/main" val="1218206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888" t="899" r="261" b="3075"/>
          <a:stretch/>
        </p:blipFill>
        <p:spPr>
          <a:xfrm>
            <a:off x="3105223" y="1280160"/>
            <a:ext cx="5356025" cy="5202936"/>
          </a:xfrm>
          <a:prstGeom prst="rect">
            <a:avLst/>
          </a:prstGeom>
        </p:spPr>
      </p:pic>
      <p:sp>
        <p:nvSpPr>
          <p:cNvPr id="7" name="Rounded Rectangular Callout 6"/>
          <p:cNvSpPr/>
          <p:nvPr/>
        </p:nvSpPr>
        <p:spPr>
          <a:xfrm>
            <a:off x="76234" y="146304"/>
            <a:ext cx="4996326" cy="6022848"/>
          </a:xfrm>
          <a:prstGeom prst="wedgeRoundRectCallout">
            <a:avLst>
              <a:gd name="adj1" fmla="val 46667"/>
              <a:gd name="adj2" fmla="val -20608"/>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426720" y="1004745"/>
            <a:ext cx="4645840" cy="3477875"/>
          </a:xfrm>
          <a:prstGeom prst="rect">
            <a:avLst/>
          </a:prstGeom>
          <a:noFill/>
        </p:spPr>
        <p:txBody>
          <a:bodyPr wrap="square" rtlCol="0">
            <a:spAutoFit/>
          </a:bodyPr>
          <a:lstStyle/>
          <a:p>
            <a:r>
              <a:rPr lang="en-US" sz="4400" i="1" dirty="0">
                <a:solidFill>
                  <a:schemeClr val="bg1"/>
                </a:solidFill>
                <a:effectLst>
                  <a:outerShdw blurRad="50800" dist="38100" dir="2700000" algn="tl" rotWithShape="0">
                    <a:prstClr val="black">
                      <a:alpha val="40000"/>
                    </a:prstClr>
                  </a:outerShdw>
                </a:effectLst>
              </a:rPr>
              <a:t>So </a:t>
            </a:r>
            <a:r>
              <a:rPr lang="en-US" sz="4400" i="1" dirty="0" err="1">
                <a:solidFill>
                  <a:schemeClr val="bg1"/>
                </a:solidFill>
                <a:effectLst>
                  <a:outerShdw blurRad="50800" dist="38100" dir="2700000" algn="tl" rotWithShape="0">
                    <a:prstClr val="black">
                      <a:alpha val="40000"/>
                    </a:prstClr>
                  </a:outerShdw>
                </a:effectLst>
              </a:rPr>
              <a:t>Faramir</a:t>
            </a:r>
            <a:r>
              <a:rPr lang="en-US" sz="4400" i="1" dirty="0">
                <a:solidFill>
                  <a:schemeClr val="bg1"/>
                </a:solidFill>
                <a:effectLst>
                  <a:outerShdw blurRad="50800" dist="38100" dir="2700000" algn="tl" rotWithShape="0">
                    <a:prstClr val="black">
                      <a:alpha val="40000"/>
                    </a:prstClr>
                  </a:outerShdw>
                </a:effectLst>
              </a:rPr>
              <a:t>, what would you like to see happen in Middle Earth over the next few years?</a:t>
            </a:r>
          </a:p>
        </p:txBody>
      </p:sp>
      <p:sp>
        <p:nvSpPr>
          <p:cNvPr id="8" name="TextBox 7"/>
          <p:cNvSpPr txBox="1"/>
          <p:nvPr/>
        </p:nvSpPr>
        <p:spPr>
          <a:xfrm>
            <a:off x="5596128" y="185480"/>
            <a:ext cx="3683989" cy="369332"/>
          </a:xfrm>
          <a:prstGeom prst="rect">
            <a:avLst/>
          </a:prstGeom>
          <a:noFill/>
        </p:spPr>
        <p:txBody>
          <a:bodyPr wrap="square" rtlCol="0">
            <a:spAutoFit/>
          </a:bodyPr>
          <a:lstStyle/>
          <a:p>
            <a:r>
              <a:rPr lang="en-US" i="1">
                <a:solidFill>
                  <a:schemeClr val="tx1">
                    <a:lumMod val="50000"/>
                    <a:lumOff val="50000"/>
                  </a:schemeClr>
                </a:solidFill>
              </a:rPr>
              <a:t>Audience: Where do I start?</a:t>
            </a:r>
            <a:endParaRPr lang="en-US" i="1" dirty="0">
              <a:solidFill>
                <a:schemeClr val="tx1">
                  <a:lumMod val="50000"/>
                  <a:lumOff val="50000"/>
                </a:schemeClr>
              </a:solidFill>
            </a:endParaRPr>
          </a:p>
        </p:txBody>
      </p:sp>
    </p:spTree>
    <p:extLst>
      <p:ext uri="{BB962C8B-B14F-4D97-AF65-F5344CB8AC3E}">
        <p14:creationId xmlns:p14="http://schemas.microsoft.com/office/powerpoint/2010/main" val="19925403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888" t="899" r="261" b="3075"/>
          <a:stretch/>
        </p:blipFill>
        <p:spPr>
          <a:xfrm>
            <a:off x="3105223" y="1280160"/>
            <a:ext cx="5356025" cy="5202936"/>
          </a:xfrm>
          <a:prstGeom prst="rect">
            <a:avLst/>
          </a:prstGeom>
        </p:spPr>
      </p:pic>
      <p:sp>
        <p:nvSpPr>
          <p:cNvPr id="7" name="Rounded Rectangular Callout 6"/>
          <p:cNvSpPr/>
          <p:nvPr/>
        </p:nvSpPr>
        <p:spPr>
          <a:xfrm>
            <a:off x="76234" y="146304"/>
            <a:ext cx="4996326" cy="6022848"/>
          </a:xfrm>
          <a:prstGeom prst="wedgeRoundRectCallout">
            <a:avLst>
              <a:gd name="adj1" fmla="val 71801"/>
              <a:gd name="adj2" fmla="val -2794"/>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353567" y="554812"/>
            <a:ext cx="4863891" cy="5447645"/>
          </a:xfrm>
          <a:prstGeom prst="rect">
            <a:avLst/>
          </a:prstGeom>
          <a:noFill/>
        </p:spPr>
        <p:txBody>
          <a:bodyPr wrap="square" rtlCol="0">
            <a:spAutoFit/>
          </a:bodyPr>
          <a:lstStyle/>
          <a:p>
            <a:r>
              <a:rPr lang="en-US" sz="3300" b="1" i="1" dirty="0">
                <a:solidFill>
                  <a:schemeClr val="bg1"/>
                </a:solidFill>
                <a:effectLst>
                  <a:outerShdw blurRad="50800" dist="38100" dir="2700000" algn="tl" rotWithShape="0">
                    <a:prstClr val="black">
                      <a:alpha val="40000"/>
                    </a:prstClr>
                  </a:outerShdw>
                </a:effectLst>
                <a:latin typeface="Harrington" charset="0"/>
                <a:ea typeface="Harrington" charset="0"/>
                <a:cs typeface="Harrington" charset="0"/>
              </a:rPr>
              <a:t>“</a:t>
            </a:r>
            <a:r>
              <a:rPr lang="en-US" sz="3300" b="1" dirty="0">
                <a:solidFill>
                  <a:schemeClr val="bg1"/>
                </a:solidFill>
                <a:effectLst>
                  <a:outerShdw blurRad="50800" dist="38100" dir="2700000" algn="tl" rotWithShape="0">
                    <a:prstClr val="black">
                      <a:alpha val="40000"/>
                    </a:prstClr>
                  </a:outerShdw>
                </a:effectLst>
                <a:latin typeface="Harrington" charset="0"/>
                <a:ea typeface="Harrington" charset="0"/>
                <a:cs typeface="Harrington" charset="0"/>
              </a:rPr>
              <a:t>For myself, I would see the White Tree in flower again in the courts of the kings, and the Silver Crown return, and Minas </a:t>
            </a:r>
            <a:r>
              <a:rPr lang="en-US" sz="3300" b="1" dirty="0" err="1">
                <a:solidFill>
                  <a:schemeClr val="bg1"/>
                </a:solidFill>
                <a:effectLst>
                  <a:outerShdw blurRad="50800" dist="38100" dir="2700000" algn="tl" rotWithShape="0">
                    <a:prstClr val="black">
                      <a:alpha val="40000"/>
                    </a:prstClr>
                  </a:outerShdw>
                </a:effectLst>
                <a:latin typeface="Harrington" charset="0"/>
                <a:ea typeface="Harrington" charset="0"/>
                <a:cs typeface="Harrington" charset="0"/>
              </a:rPr>
              <a:t>Tirith</a:t>
            </a:r>
            <a:r>
              <a:rPr lang="en-US" sz="3300" b="1" dirty="0">
                <a:solidFill>
                  <a:schemeClr val="bg1"/>
                </a:solidFill>
                <a:effectLst>
                  <a:outerShdw blurRad="50800" dist="38100" dir="2700000" algn="tl" rotWithShape="0">
                    <a:prstClr val="black">
                      <a:alpha val="40000"/>
                    </a:prstClr>
                  </a:outerShdw>
                </a:effectLst>
                <a:latin typeface="Harrington" charset="0"/>
                <a:ea typeface="Harrington" charset="0"/>
                <a:cs typeface="Harrington" charset="0"/>
              </a:rPr>
              <a:t> in peace: Minas Anor again as of old, full of light, high and fair, beautiful as a queen among other queens.”</a:t>
            </a:r>
          </a:p>
          <a:p>
            <a:endParaRPr lang="en-US" dirty="0"/>
          </a:p>
        </p:txBody>
      </p:sp>
      <p:sp>
        <p:nvSpPr>
          <p:cNvPr id="8" name="TextBox 7"/>
          <p:cNvSpPr txBox="1"/>
          <p:nvPr/>
        </p:nvSpPr>
        <p:spPr>
          <a:xfrm>
            <a:off x="5596128" y="185480"/>
            <a:ext cx="3683989" cy="369332"/>
          </a:xfrm>
          <a:prstGeom prst="rect">
            <a:avLst/>
          </a:prstGeom>
          <a:noFill/>
        </p:spPr>
        <p:txBody>
          <a:bodyPr wrap="square" rtlCol="0">
            <a:spAutoFit/>
          </a:bodyPr>
          <a:lstStyle/>
          <a:p>
            <a:r>
              <a:rPr lang="en-US" i="1">
                <a:solidFill>
                  <a:schemeClr val="tx1">
                    <a:lumMod val="50000"/>
                    <a:lumOff val="50000"/>
                  </a:schemeClr>
                </a:solidFill>
              </a:rPr>
              <a:t>Audience: Where do I start?</a:t>
            </a:r>
            <a:endParaRPr lang="en-US" i="1" dirty="0">
              <a:solidFill>
                <a:schemeClr val="tx1">
                  <a:lumMod val="50000"/>
                  <a:lumOff val="50000"/>
                </a:schemeClr>
              </a:solidFill>
            </a:endParaRPr>
          </a:p>
        </p:txBody>
      </p:sp>
    </p:spTree>
    <p:extLst>
      <p:ext uri="{BB962C8B-B14F-4D97-AF65-F5344CB8AC3E}">
        <p14:creationId xmlns:p14="http://schemas.microsoft.com/office/powerpoint/2010/main" val="18188880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9392" y="591630"/>
            <a:ext cx="7360706" cy="5614098"/>
          </a:xfrm>
        </p:spPr>
      </p:pic>
      <p:sp>
        <p:nvSpPr>
          <p:cNvPr id="3" name="TextBox 2"/>
          <p:cNvSpPr txBox="1"/>
          <p:nvPr/>
        </p:nvSpPr>
        <p:spPr>
          <a:xfrm>
            <a:off x="5596128" y="185480"/>
            <a:ext cx="3683989" cy="369332"/>
          </a:xfrm>
          <a:prstGeom prst="rect">
            <a:avLst/>
          </a:prstGeom>
          <a:noFill/>
        </p:spPr>
        <p:txBody>
          <a:bodyPr wrap="square" rtlCol="0">
            <a:spAutoFit/>
          </a:bodyPr>
          <a:lstStyle/>
          <a:p>
            <a:r>
              <a:rPr lang="en-US" i="1">
                <a:solidFill>
                  <a:schemeClr val="tx1">
                    <a:lumMod val="50000"/>
                    <a:lumOff val="50000"/>
                  </a:schemeClr>
                </a:solidFill>
              </a:rPr>
              <a:t>Audience: Where do I start?</a:t>
            </a:r>
            <a:endParaRPr lang="en-US" i="1" dirty="0">
              <a:solidFill>
                <a:schemeClr val="tx1">
                  <a:lumMod val="50000"/>
                  <a:lumOff val="50000"/>
                </a:schemeClr>
              </a:solidFill>
            </a:endParaRPr>
          </a:p>
        </p:txBody>
      </p:sp>
    </p:spTree>
    <p:extLst>
      <p:ext uri="{BB962C8B-B14F-4D97-AF65-F5344CB8AC3E}">
        <p14:creationId xmlns:p14="http://schemas.microsoft.com/office/powerpoint/2010/main" val="21356727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30209" t="899" r="261" b="3075"/>
          <a:stretch/>
        </p:blipFill>
        <p:spPr>
          <a:xfrm>
            <a:off x="4693920" y="1280160"/>
            <a:ext cx="3767328" cy="5202936"/>
          </a:xfrm>
          <a:prstGeom prst="rect">
            <a:avLst/>
          </a:prstGeom>
        </p:spPr>
      </p:pic>
      <p:sp>
        <p:nvSpPr>
          <p:cNvPr id="8" name="TextBox 7"/>
          <p:cNvSpPr txBox="1"/>
          <p:nvPr/>
        </p:nvSpPr>
        <p:spPr>
          <a:xfrm>
            <a:off x="5596128" y="185480"/>
            <a:ext cx="3683989" cy="369332"/>
          </a:xfrm>
          <a:prstGeom prst="rect">
            <a:avLst/>
          </a:prstGeom>
          <a:noFill/>
        </p:spPr>
        <p:txBody>
          <a:bodyPr wrap="square" rtlCol="0">
            <a:spAutoFit/>
          </a:bodyPr>
          <a:lstStyle/>
          <a:p>
            <a:r>
              <a:rPr lang="en-US" i="1">
                <a:solidFill>
                  <a:schemeClr val="tx1">
                    <a:lumMod val="50000"/>
                    <a:lumOff val="50000"/>
                  </a:schemeClr>
                </a:solidFill>
              </a:rPr>
              <a:t>Audience: Where do I start?</a:t>
            </a:r>
            <a:endParaRPr lang="en-US" i="1" dirty="0">
              <a:solidFill>
                <a:schemeClr val="tx1">
                  <a:lumMod val="50000"/>
                  <a:lumOff val="50000"/>
                </a:schemeClr>
              </a:solidFill>
            </a:endParaRPr>
          </a:p>
        </p:txBody>
      </p:sp>
      <p:sp>
        <p:nvSpPr>
          <p:cNvPr id="2" name="TextBox 1"/>
          <p:cNvSpPr txBox="1"/>
          <p:nvPr/>
        </p:nvSpPr>
        <p:spPr>
          <a:xfrm>
            <a:off x="443654" y="2134277"/>
            <a:ext cx="3962400" cy="2308324"/>
          </a:xfrm>
          <a:prstGeom prst="rect">
            <a:avLst/>
          </a:prstGeom>
          <a:noFill/>
        </p:spPr>
        <p:txBody>
          <a:bodyPr wrap="square" rtlCol="0">
            <a:spAutoFit/>
          </a:bodyPr>
          <a:lstStyle/>
          <a:p>
            <a:r>
              <a:rPr lang="en-US" sz="4800" dirty="0">
                <a:latin typeface="Harrington" charset="0"/>
                <a:ea typeface="Harrington" charset="0"/>
                <a:cs typeface="Harrington" charset="0"/>
              </a:rPr>
              <a:t>What should </a:t>
            </a:r>
            <a:r>
              <a:rPr lang="en-US" sz="4800" dirty="0" err="1">
                <a:latin typeface="Harrington" charset="0"/>
                <a:ea typeface="Harrington" charset="0"/>
                <a:cs typeface="Harrington" charset="0"/>
              </a:rPr>
              <a:t>Faramir</a:t>
            </a:r>
            <a:r>
              <a:rPr lang="en-US" sz="4800" dirty="0">
                <a:latin typeface="Harrington" charset="0"/>
                <a:ea typeface="Harrington" charset="0"/>
                <a:cs typeface="Harrington" charset="0"/>
              </a:rPr>
              <a:t> have done instead?</a:t>
            </a:r>
          </a:p>
        </p:txBody>
      </p:sp>
    </p:spTree>
    <p:extLst>
      <p:ext uri="{BB962C8B-B14F-4D97-AF65-F5344CB8AC3E}">
        <p14:creationId xmlns:p14="http://schemas.microsoft.com/office/powerpoint/2010/main" val="16611667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Where do I start?</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98848" y="2469313"/>
            <a:ext cx="3669792" cy="2348153"/>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2487" r="9475"/>
          <a:stretch/>
        </p:blipFill>
        <p:spPr>
          <a:xfrm>
            <a:off x="201168" y="2472737"/>
            <a:ext cx="3669792" cy="2344729"/>
          </a:xfrm>
          <a:prstGeom prst="rect">
            <a:avLst/>
          </a:prstGeom>
        </p:spPr>
      </p:pic>
      <p:sp>
        <p:nvSpPr>
          <p:cNvPr id="8" name="TextBox 7"/>
          <p:cNvSpPr txBox="1"/>
          <p:nvPr/>
        </p:nvSpPr>
        <p:spPr>
          <a:xfrm>
            <a:off x="761999" y="4817466"/>
            <a:ext cx="2747682" cy="646331"/>
          </a:xfrm>
          <a:prstGeom prst="rect">
            <a:avLst/>
          </a:prstGeom>
          <a:noFill/>
        </p:spPr>
        <p:txBody>
          <a:bodyPr wrap="square" rtlCol="0">
            <a:spAutoFit/>
          </a:bodyPr>
          <a:lstStyle/>
          <a:p>
            <a:r>
              <a:rPr lang="en-US" sz="3600" dirty="0">
                <a:latin typeface="Harrington" pitchFamily="82" charset="77"/>
              </a:rPr>
              <a:t>My universe</a:t>
            </a:r>
          </a:p>
        </p:txBody>
      </p:sp>
      <p:sp>
        <p:nvSpPr>
          <p:cNvPr id="9" name="TextBox 8"/>
          <p:cNvSpPr txBox="1"/>
          <p:nvPr/>
        </p:nvSpPr>
        <p:spPr>
          <a:xfrm>
            <a:off x="4837893" y="4817466"/>
            <a:ext cx="3239307" cy="646331"/>
          </a:xfrm>
          <a:prstGeom prst="rect">
            <a:avLst/>
          </a:prstGeom>
          <a:noFill/>
        </p:spPr>
        <p:txBody>
          <a:bodyPr wrap="square" rtlCol="0">
            <a:spAutoFit/>
          </a:bodyPr>
          <a:lstStyle/>
          <a:p>
            <a:r>
              <a:rPr lang="en-US" sz="3600" i="1" dirty="0">
                <a:latin typeface="Britannic Bold" panose="020B0903060703020204" pitchFamily="34" charset="77"/>
              </a:rPr>
              <a:t>Their universe</a:t>
            </a:r>
          </a:p>
        </p:txBody>
      </p:sp>
      <p:sp>
        <p:nvSpPr>
          <p:cNvPr id="10" name="TextBox 9"/>
          <p:cNvSpPr txBox="1"/>
          <p:nvPr/>
        </p:nvSpPr>
        <p:spPr>
          <a:xfrm>
            <a:off x="5596128" y="185480"/>
            <a:ext cx="3683989" cy="369332"/>
          </a:xfrm>
          <a:prstGeom prst="rect">
            <a:avLst/>
          </a:prstGeom>
          <a:noFill/>
        </p:spPr>
        <p:txBody>
          <a:bodyPr wrap="square" rtlCol="0">
            <a:spAutoFit/>
          </a:bodyPr>
          <a:lstStyle/>
          <a:p>
            <a:r>
              <a:rPr lang="en-US" i="1">
                <a:solidFill>
                  <a:schemeClr val="tx1">
                    <a:lumMod val="50000"/>
                    <a:lumOff val="50000"/>
                  </a:schemeClr>
                </a:solidFill>
              </a:rPr>
              <a:t>Audience: Where do I start?</a:t>
            </a:r>
            <a:endParaRPr lang="en-US" i="1" dirty="0">
              <a:solidFill>
                <a:schemeClr val="tx1">
                  <a:lumMod val="50000"/>
                  <a:lumOff val="50000"/>
                </a:schemeClr>
              </a:solidFill>
            </a:endParaRPr>
          </a:p>
        </p:txBody>
      </p:sp>
    </p:spTree>
    <p:extLst>
      <p:ext uri="{BB962C8B-B14F-4D97-AF65-F5344CB8AC3E}">
        <p14:creationId xmlns:p14="http://schemas.microsoft.com/office/powerpoint/2010/main" val="885637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7109" y="4340352"/>
            <a:ext cx="2761173" cy="2020676"/>
          </a:xfrm>
          <a:prstGeom prst="rect">
            <a:avLst/>
          </a:prstGeom>
        </p:spPr>
      </p:pic>
      <p:sp>
        <p:nvSpPr>
          <p:cNvPr id="7" name="TextBox 6"/>
          <p:cNvSpPr txBox="1"/>
          <p:nvPr/>
        </p:nvSpPr>
        <p:spPr>
          <a:xfrm>
            <a:off x="1170432" y="588582"/>
            <a:ext cx="6205728" cy="3539430"/>
          </a:xfrm>
          <a:prstGeom prst="rect">
            <a:avLst/>
          </a:prstGeom>
          <a:noFill/>
        </p:spPr>
        <p:txBody>
          <a:bodyPr wrap="square" rtlCol="0">
            <a:spAutoFit/>
          </a:bodyPr>
          <a:lstStyle/>
          <a:p>
            <a:pPr algn="ctr"/>
            <a:r>
              <a:rPr lang="en-US" sz="2800" dirty="0">
                <a:latin typeface="Harrington" charset="0"/>
                <a:ea typeface="Harrington" charset="0"/>
                <a:cs typeface="Harrington" charset="0"/>
              </a:rPr>
              <a:t>The Lord of the Rings is a metaphor…</a:t>
            </a:r>
          </a:p>
          <a:p>
            <a:pPr algn="ctr"/>
            <a:endParaRPr lang="en-US" sz="2800" dirty="0">
              <a:latin typeface="Harrington" charset="0"/>
              <a:ea typeface="Harrington" charset="0"/>
              <a:cs typeface="Harrington" charset="0"/>
            </a:endParaRPr>
          </a:p>
          <a:p>
            <a:pPr algn="ctr"/>
            <a:endParaRPr lang="en-US" sz="2800" dirty="0">
              <a:latin typeface="Harrington" charset="0"/>
              <a:ea typeface="Harrington" charset="0"/>
              <a:cs typeface="Harrington" charset="0"/>
            </a:endParaRPr>
          </a:p>
          <a:p>
            <a:pPr algn="ctr"/>
            <a:endParaRPr lang="en-US" sz="2800" dirty="0">
              <a:latin typeface="Harrington" charset="0"/>
              <a:ea typeface="Harrington" charset="0"/>
              <a:cs typeface="Harrington" charset="0"/>
            </a:endParaRPr>
          </a:p>
          <a:p>
            <a:pPr algn="ctr"/>
            <a:endParaRPr lang="en-US" sz="2800" dirty="0">
              <a:latin typeface="Harrington" charset="0"/>
              <a:ea typeface="Harrington" charset="0"/>
              <a:cs typeface="Harrington" charset="0"/>
            </a:endParaRPr>
          </a:p>
          <a:p>
            <a:pPr algn="ctr"/>
            <a:endParaRPr lang="en-US" sz="2800" dirty="0">
              <a:latin typeface="Harrington" charset="0"/>
              <a:ea typeface="Harrington" charset="0"/>
              <a:cs typeface="Harrington" charset="0"/>
            </a:endParaRPr>
          </a:p>
          <a:p>
            <a:pPr algn="ctr"/>
            <a:endParaRPr lang="en-US" sz="2800" dirty="0">
              <a:latin typeface="Harrington" charset="0"/>
              <a:ea typeface="Harrington" charset="0"/>
              <a:cs typeface="Harrington" charset="0"/>
            </a:endParaRPr>
          </a:p>
          <a:p>
            <a:pPr algn="ctr"/>
            <a:r>
              <a:rPr lang="en-US" sz="2800" dirty="0">
                <a:latin typeface="Harrington" charset="0"/>
                <a:ea typeface="Harrington" charset="0"/>
                <a:cs typeface="Harrington" charset="0"/>
              </a:rPr>
              <a:t>…For High Energy Physics research</a:t>
            </a: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18180" y="1414590"/>
            <a:ext cx="1915160" cy="1915160"/>
          </a:xfrm>
          <a:prstGeom prst="rect">
            <a:avLst/>
          </a:prstGeom>
        </p:spPr>
      </p:pic>
      <p:sp>
        <p:nvSpPr>
          <p:cNvPr id="6" name="TextBox 5"/>
          <p:cNvSpPr txBox="1"/>
          <p:nvPr/>
        </p:nvSpPr>
        <p:spPr>
          <a:xfrm>
            <a:off x="5596128" y="185480"/>
            <a:ext cx="3683989" cy="369332"/>
          </a:xfrm>
          <a:prstGeom prst="rect">
            <a:avLst/>
          </a:prstGeom>
          <a:noFill/>
        </p:spPr>
        <p:txBody>
          <a:bodyPr wrap="square" rtlCol="0">
            <a:spAutoFit/>
          </a:bodyPr>
          <a:lstStyle/>
          <a:p>
            <a:r>
              <a:rPr lang="en-US" i="1">
                <a:solidFill>
                  <a:schemeClr val="tx1">
                    <a:lumMod val="50000"/>
                    <a:lumOff val="50000"/>
                  </a:schemeClr>
                </a:solidFill>
              </a:rPr>
              <a:t>Audience: Where do I start?</a:t>
            </a:r>
            <a:endParaRPr lang="en-US" i="1" dirty="0">
              <a:solidFill>
                <a:schemeClr val="tx1">
                  <a:lumMod val="50000"/>
                  <a:lumOff val="50000"/>
                </a:schemeClr>
              </a:solidFill>
            </a:endParaRPr>
          </a:p>
        </p:txBody>
      </p:sp>
    </p:spTree>
    <p:extLst>
      <p:ext uri="{BB962C8B-B14F-4D97-AF65-F5344CB8AC3E}">
        <p14:creationId xmlns:p14="http://schemas.microsoft.com/office/powerpoint/2010/main" val="428459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40" descr="how-to-draw-the-pyramids-of-giza-pyramids-of-giza_1_000000015284_5.png"/>
          <p:cNvPicPr>
            <a:picLocks noChangeAspect="1"/>
          </p:cNvPicPr>
          <p:nvPr/>
        </p:nvPicPr>
        <p:blipFill>
          <a:blip r:embed="rId3">
            <a:extLst>
              <a:ext uri="{28A0092B-C50C-407E-A947-70E740481C1C}">
                <a14:useLocalDpi xmlns:a14="http://schemas.microsoft.com/office/drawing/2010/main" val="0"/>
              </a:ext>
            </a:extLst>
          </a:blip>
          <a:srcRect l="7468" t="-191" r="8588" b="5353"/>
          <a:stretch>
            <a:fillRect/>
          </a:stretch>
        </p:blipFill>
        <p:spPr bwMode="auto">
          <a:xfrm>
            <a:off x="0" y="-146304"/>
            <a:ext cx="9144000" cy="7016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Isosceles Triangle 1"/>
          <p:cNvSpPr/>
          <p:nvPr/>
        </p:nvSpPr>
        <p:spPr>
          <a:xfrm>
            <a:off x="926592" y="929640"/>
            <a:ext cx="6477000" cy="5638800"/>
          </a:xfrm>
          <a:prstGeom prst="triangle">
            <a:avLst/>
          </a:prstGeom>
          <a:solidFill>
            <a:srgbClr val="AF6E13"/>
          </a:solidFill>
          <a:effectLst>
            <a:outerShdw blurRad="50800" dist="38100" dir="8100000" algn="tr" rotWithShape="0">
              <a:prstClr val="black">
                <a:alpha val="40000"/>
              </a:prstClr>
            </a:outerShdw>
          </a:effectLst>
          <a:scene3d>
            <a:camera prst="obliqueTopLeft"/>
            <a:lightRig rig="brightRoom" dir="tl">
              <a:rot lat="0" lon="0" rev="7440000"/>
            </a:lightRig>
          </a:scene3d>
          <a:sp3d extrusionH="101600" contourW="67310" prstMaterial="dkEdge">
            <a:bevelT prst="angle"/>
            <a:contourClr>
              <a:schemeClr val="accent3">
                <a:shade val="40000"/>
                <a:satMod val="150000"/>
              </a:schemeClr>
            </a:contourClr>
          </a:sp3d>
        </p:spPr>
        <p:style>
          <a:lnRef idx="0">
            <a:schemeClr val="accent3"/>
          </a:lnRef>
          <a:fillRef idx="3">
            <a:schemeClr val="accent3"/>
          </a:fillRef>
          <a:effectRef idx="3">
            <a:schemeClr val="accent3"/>
          </a:effectRef>
          <a:fontRef idx="minor">
            <a:schemeClr val="lt1"/>
          </a:fontRef>
        </p:style>
        <p:txBody>
          <a:bodyPr anchor="ctr"/>
          <a:lstStyle/>
          <a:p>
            <a:pPr algn="ctr" eaLnBrk="1" hangingPunct="1">
              <a:defRPr/>
            </a:pPr>
            <a:endParaRPr lang="en-US"/>
          </a:p>
        </p:txBody>
      </p:sp>
      <p:cxnSp>
        <p:nvCxnSpPr>
          <p:cNvPr id="4" name="Straight Connector 3"/>
          <p:cNvCxnSpPr/>
          <p:nvPr/>
        </p:nvCxnSpPr>
        <p:spPr>
          <a:xfrm>
            <a:off x="3505200" y="2209800"/>
            <a:ext cx="1371600" cy="0"/>
          </a:xfrm>
          <a:prstGeom prst="line">
            <a:avLst/>
          </a:prstGeom>
        </p:spPr>
        <p:style>
          <a:lnRef idx="2">
            <a:schemeClr val="dk1"/>
          </a:lnRef>
          <a:fillRef idx="0">
            <a:schemeClr val="dk1"/>
          </a:fillRef>
          <a:effectRef idx="1">
            <a:schemeClr val="dk1"/>
          </a:effectRef>
          <a:fontRef idx="minor">
            <a:schemeClr val="tx1"/>
          </a:fontRef>
        </p:style>
      </p:cxnSp>
      <p:sp>
        <p:nvSpPr>
          <p:cNvPr id="5" name="TextBox 4"/>
          <p:cNvSpPr txBox="1"/>
          <p:nvPr/>
        </p:nvSpPr>
        <p:spPr>
          <a:xfrm>
            <a:off x="1066800" y="1489007"/>
            <a:ext cx="6172200" cy="5509201"/>
          </a:xfrm>
          <a:prstGeom prst="rect">
            <a:avLst/>
          </a:prstGeom>
          <a:noFill/>
        </p:spPr>
        <p:txBody>
          <a:bodyPr>
            <a:spAutoFit/>
          </a:bodyPr>
          <a:lstStyle/>
          <a:p>
            <a:pPr algn="ctr" eaLnBrk="1" hangingPunct="1">
              <a:defRPr/>
            </a:pPr>
            <a:r>
              <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rPr>
              <a:t>Your</a:t>
            </a:r>
          </a:p>
          <a:p>
            <a:pPr algn="ctr" eaLnBrk="1" hangingPunct="1">
              <a:defRPr/>
            </a:pPr>
            <a:r>
              <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rPr>
              <a:t>analysis</a:t>
            </a:r>
          </a:p>
          <a:p>
            <a:pPr algn="ctr" eaLnBrk="1" hangingPunct="1">
              <a:defRPr/>
            </a:pPr>
            <a:endPar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endParaRPr>
          </a:p>
          <a:p>
            <a:pPr algn="ctr" eaLnBrk="1" hangingPunct="1">
              <a:defRPr/>
            </a:pPr>
            <a:r>
              <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rPr>
              <a:t>Your experiment</a:t>
            </a:r>
          </a:p>
          <a:p>
            <a:pPr algn="ctr" eaLnBrk="1" hangingPunct="1">
              <a:defRPr/>
            </a:pPr>
            <a:endPar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endParaRPr>
          </a:p>
          <a:p>
            <a:pPr algn="ctr" eaLnBrk="1" hangingPunct="1">
              <a:defRPr/>
            </a:pPr>
            <a:r>
              <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rPr>
              <a:t>The LHC community</a:t>
            </a:r>
          </a:p>
          <a:p>
            <a:pPr algn="ctr" eaLnBrk="1" hangingPunct="1">
              <a:defRPr/>
            </a:pPr>
            <a:endPar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endParaRPr>
          </a:p>
          <a:p>
            <a:pPr algn="ctr" eaLnBrk="1" hangingPunct="1">
              <a:defRPr/>
            </a:pPr>
            <a:r>
              <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rPr>
              <a:t>The HEP community</a:t>
            </a:r>
          </a:p>
          <a:p>
            <a:pPr algn="ctr" eaLnBrk="1" hangingPunct="1">
              <a:defRPr/>
            </a:pPr>
            <a:endPar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endParaRPr>
          </a:p>
          <a:p>
            <a:pPr algn="ctr" eaLnBrk="1" hangingPunct="1">
              <a:defRPr/>
            </a:pPr>
            <a:r>
              <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rPr>
              <a:t>The physics community</a:t>
            </a:r>
          </a:p>
          <a:p>
            <a:pPr algn="ctr" eaLnBrk="1" hangingPunct="1">
              <a:defRPr/>
            </a:pPr>
            <a:endPar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endParaRPr>
          </a:p>
          <a:p>
            <a:pPr algn="ctr" eaLnBrk="1" hangingPunct="1">
              <a:defRPr/>
            </a:pPr>
            <a:r>
              <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rPr>
              <a:t>“I majored in physics” general public</a:t>
            </a:r>
          </a:p>
          <a:p>
            <a:pPr algn="ctr" eaLnBrk="1" hangingPunct="1">
              <a:defRPr/>
            </a:pPr>
            <a:endPar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endParaRPr>
          </a:p>
          <a:p>
            <a:pPr algn="ctr" eaLnBrk="1" hangingPunct="1">
              <a:defRPr/>
            </a:pPr>
            <a:r>
              <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rPr>
              <a:t>Science journalists; professional staffers</a:t>
            </a:r>
          </a:p>
          <a:p>
            <a:pPr algn="ctr" eaLnBrk="1" hangingPunct="1">
              <a:defRPr/>
            </a:pPr>
            <a:endPar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endParaRPr>
          </a:p>
          <a:p>
            <a:pPr algn="ctr" eaLnBrk="1" hangingPunct="1">
              <a:defRPr/>
            </a:pPr>
            <a:r>
              <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rPr>
              <a:t>Reporters, politicians, congress persons, ambassadors</a:t>
            </a:r>
          </a:p>
          <a:p>
            <a:pPr algn="ctr" eaLnBrk="1" hangingPunct="1">
              <a:defRPr/>
            </a:pPr>
            <a:endPar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endParaRPr>
          </a:p>
          <a:p>
            <a:pPr algn="ctr" eaLnBrk="1" hangingPunct="1">
              <a:defRPr/>
            </a:pPr>
            <a:r>
              <a:rPr lang="en-US" sz="1800" dirty="0">
                <a:ln w="18415" cmpd="sng">
                  <a:solidFill>
                    <a:srgbClr val="FFFFFF"/>
                  </a:solidFill>
                  <a:prstDash val="solid"/>
                </a:ln>
                <a:solidFill>
                  <a:srgbClr val="FFFFFF"/>
                </a:solidFill>
                <a:effectLst>
                  <a:outerShdw blurRad="50800" dist="38100" dir="8100000" algn="tr" rotWithShape="0">
                    <a:prstClr val="black">
                      <a:alpha val="40000"/>
                    </a:prstClr>
                  </a:outerShdw>
                </a:effectLst>
                <a:ea typeface="ＭＳ Ｐゴシック" charset="0"/>
                <a:cs typeface="Myriad Pro"/>
              </a:rPr>
              <a:t>“Cats are funny and Taylor Swift is my hero” general public</a:t>
            </a:r>
          </a:p>
          <a:p>
            <a:pPr eaLnBrk="1" hangingPunct="1">
              <a:defRPr/>
            </a:pPr>
            <a:endParaRPr lang="en-US" dirty="0">
              <a:ln w="18415" cmpd="sng">
                <a:solidFill>
                  <a:srgbClr val="FFFFFF"/>
                </a:solidFill>
                <a:prstDash val="solid"/>
              </a:ln>
              <a:solidFill>
                <a:srgbClr val="FFFFFF"/>
              </a:solidFill>
              <a:effectLst>
                <a:outerShdw blurRad="50800" dist="38100" dir="8100000" algn="tr" rotWithShape="0">
                  <a:prstClr val="black">
                    <a:alpha val="40000"/>
                  </a:prstClr>
                </a:outerShdw>
              </a:effectLst>
              <a:latin typeface="Helvetica"/>
              <a:ea typeface="ＭＳ Ｐゴシック" charset="0"/>
              <a:cs typeface="Helvetica"/>
            </a:endParaRPr>
          </a:p>
        </p:txBody>
      </p:sp>
      <p:cxnSp>
        <p:nvCxnSpPr>
          <p:cNvPr id="6" name="Straight Connector 5"/>
          <p:cNvCxnSpPr/>
          <p:nvPr/>
        </p:nvCxnSpPr>
        <p:spPr>
          <a:xfrm>
            <a:off x="3124200" y="2743200"/>
            <a:ext cx="2057400" cy="0"/>
          </a:xfrm>
          <a:prstGeom prst="line">
            <a:avLst/>
          </a:prstGeom>
        </p:spPr>
        <p:style>
          <a:lnRef idx="2">
            <a:schemeClr val="dk1"/>
          </a:lnRef>
          <a:fillRef idx="0">
            <a:schemeClr val="dk1"/>
          </a:fillRef>
          <a:effectRef idx="1">
            <a:schemeClr val="dk1"/>
          </a:effectRef>
          <a:fontRef idx="minor">
            <a:schemeClr val="tx1"/>
          </a:fontRef>
        </p:style>
      </p:cxnSp>
      <p:cxnSp>
        <p:nvCxnSpPr>
          <p:cNvPr id="7" name="Straight Connector 6"/>
          <p:cNvCxnSpPr/>
          <p:nvPr/>
        </p:nvCxnSpPr>
        <p:spPr>
          <a:xfrm>
            <a:off x="2819400" y="3352800"/>
            <a:ext cx="2743200" cy="0"/>
          </a:xfrm>
          <a:prstGeom prst="line">
            <a:avLst/>
          </a:prstGeom>
        </p:spPr>
        <p:style>
          <a:lnRef idx="2">
            <a:schemeClr val="dk1"/>
          </a:lnRef>
          <a:fillRef idx="0">
            <a:schemeClr val="dk1"/>
          </a:fillRef>
          <a:effectRef idx="1">
            <a:schemeClr val="dk1"/>
          </a:effectRef>
          <a:fontRef idx="minor">
            <a:schemeClr val="tx1"/>
          </a:fontRef>
        </p:style>
      </p:cxnSp>
      <p:cxnSp>
        <p:nvCxnSpPr>
          <p:cNvPr id="8" name="Straight Connector 7"/>
          <p:cNvCxnSpPr/>
          <p:nvPr/>
        </p:nvCxnSpPr>
        <p:spPr>
          <a:xfrm>
            <a:off x="2438400" y="3886200"/>
            <a:ext cx="3429000" cy="0"/>
          </a:xfrm>
          <a:prstGeom prst="line">
            <a:avLst/>
          </a:prstGeom>
        </p:spPr>
        <p:style>
          <a:lnRef idx="2">
            <a:schemeClr val="dk1"/>
          </a:lnRef>
          <a:fillRef idx="0">
            <a:schemeClr val="dk1"/>
          </a:fillRef>
          <a:effectRef idx="1">
            <a:schemeClr val="dk1"/>
          </a:effectRef>
          <a:fontRef idx="minor">
            <a:schemeClr val="tx1"/>
          </a:fontRef>
        </p:style>
      </p:cxnSp>
      <p:cxnSp>
        <p:nvCxnSpPr>
          <p:cNvPr id="9" name="Straight Connector 8"/>
          <p:cNvCxnSpPr/>
          <p:nvPr/>
        </p:nvCxnSpPr>
        <p:spPr>
          <a:xfrm>
            <a:off x="2133600" y="4419600"/>
            <a:ext cx="4038600" cy="0"/>
          </a:xfrm>
          <a:prstGeom prst="line">
            <a:avLst/>
          </a:prstGeom>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a:off x="1752600" y="4953000"/>
            <a:ext cx="4648200" cy="0"/>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1524000" y="5486400"/>
            <a:ext cx="5257800" cy="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a:off x="1219200" y="6019800"/>
            <a:ext cx="5867400" cy="0"/>
          </a:xfrm>
          <a:prstGeom prst="line">
            <a:avLst/>
          </a:prstGeom>
        </p:spPr>
        <p:style>
          <a:lnRef idx="2">
            <a:schemeClr val="dk1"/>
          </a:lnRef>
          <a:fillRef idx="0">
            <a:schemeClr val="dk1"/>
          </a:fillRef>
          <a:effectRef idx="1">
            <a:schemeClr val="dk1"/>
          </a:effectRef>
          <a:fontRef idx="minor">
            <a:schemeClr val="tx1"/>
          </a:fontRef>
        </p:style>
      </p:cxnSp>
      <p:sp>
        <p:nvSpPr>
          <p:cNvPr id="42" name="TextBox 41"/>
          <p:cNvSpPr txBox="1"/>
          <p:nvPr/>
        </p:nvSpPr>
        <p:spPr>
          <a:xfrm>
            <a:off x="5029200" y="457200"/>
            <a:ext cx="3124200" cy="1384995"/>
          </a:xfrm>
          <a:prstGeom prst="rect">
            <a:avLst/>
          </a:prstGeom>
          <a:noFill/>
          <a:ln>
            <a:noFill/>
          </a:ln>
        </p:spPr>
        <p:txBody>
          <a:bodyPr>
            <a:spAutoFit/>
          </a:bodyPr>
          <a:lstStyle/>
          <a:p>
            <a:pPr algn="ctr" eaLnBrk="1" hangingPunct="1">
              <a:defRPr/>
            </a:pPr>
            <a:r>
              <a:rPr lang="en-US" sz="2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Herculanum"/>
                <a:ea typeface="ＭＳ Ｐゴシック" charset="0"/>
                <a:cs typeface="Herculanum"/>
              </a:rPr>
              <a:t>Behold! The great pyramid of audiences!</a:t>
            </a:r>
          </a:p>
        </p:txBody>
      </p:sp>
    </p:spTree>
    <p:extLst>
      <p:ext uri="{BB962C8B-B14F-4D97-AF65-F5344CB8AC3E}">
        <p14:creationId xmlns:p14="http://schemas.microsoft.com/office/powerpoint/2010/main" val="15692041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It’s about THEM</a:t>
            </a:r>
          </a:p>
        </p:txBody>
      </p:sp>
      <p:sp>
        <p:nvSpPr>
          <p:cNvPr id="8" name="Content Placeholder 7"/>
          <p:cNvSpPr>
            <a:spLocks noGrp="1"/>
          </p:cNvSpPr>
          <p:nvPr>
            <p:ph sz="half" idx="1"/>
          </p:nvPr>
        </p:nvSpPr>
        <p:spPr>
          <a:xfrm>
            <a:off x="457199" y="1869074"/>
            <a:ext cx="3962401" cy="4590288"/>
          </a:xfrm>
        </p:spPr>
        <p:txBody>
          <a:bodyPr>
            <a:normAutofit/>
          </a:bodyPr>
          <a:lstStyle/>
          <a:p>
            <a:pPr marL="114300" indent="0">
              <a:buNone/>
            </a:pPr>
            <a:r>
              <a:rPr lang="en-US" sz="2500" b="1" u="sng" dirty="0"/>
              <a:t>Who</a:t>
            </a:r>
            <a:r>
              <a:rPr lang="en-US" sz="2500" dirty="0"/>
              <a:t> is your audience?</a:t>
            </a:r>
          </a:p>
          <a:p>
            <a:pPr marL="114300" indent="0">
              <a:buNone/>
            </a:pPr>
            <a:r>
              <a:rPr lang="en-US" sz="2500" dirty="0"/>
              <a:t>			+</a:t>
            </a:r>
          </a:p>
          <a:p>
            <a:pPr marL="114300" indent="0">
              <a:buNone/>
            </a:pPr>
            <a:r>
              <a:rPr lang="en-US" sz="2500" b="1" u="sng" dirty="0"/>
              <a:t>What</a:t>
            </a:r>
            <a:r>
              <a:rPr lang="en-US" sz="2500" dirty="0"/>
              <a:t> do they want to know?</a:t>
            </a:r>
          </a:p>
          <a:p>
            <a:pPr marL="114300" indent="0">
              <a:buNone/>
            </a:pPr>
            <a:r>
              <a:rPr lang="en-US" sz="2500" dirty="0"/>
              <a:t>			+</a:t>
            </a:r>
          </a:p>
          <a:p>
            <a:pPr marL="114300" indent="0">
              <a:buNone/>
            </a:pPr>
            <a:r>
              <a:rPr lang="en-US" sz="2500" b="1" u="sng" dirty="0"/>
              <a:t>Why</a:t>
            </a:r>
            <a:r>
              <a:rPr lang="en-US" sz="2500" u="sng" dirty="0"/>
              <a:t> do they want to know?</a:t>
            </a:r>
          </a:p>
          <a:p>
            <a:pPr marL="114300" indent="0">
              <a:buNone/>
            </a:pPr>
            <a:r>
              <a:rPr lang="en-US" sz="2500" dirty="0"/>
              <a:t>			=</a:t>
            </a:r>
          </a:p>
          <a:p>
            <a:pPr marL="114300" indent="0">
              <a:buNone/>
            </a:pPr>
            <a:r>
              <a:rPr lang="en-US" sz="2500" b="1" dirty="0"/>
              <a:t>How</a:t>
            </a:r>
            <a:r>
              <a:rPr lang="en-US" sz="2500" dirty="0"/>
              <a:t> you explain it.</a:t>
            </a:r>
          </a:p>
          <a:p>
            <a:endParaRPr lang="en-US" dirty="0"/>
          </a:p>
        </p:txBody>
      </p:sp>
      <p:pic>
        <p:nvPicPr>
          <p:cNvPr id="5" name="Content Placeholder 4" descr="A person standing in front of a mirror posing for the camera&#10;&#10;Description automatically generated">
            <a:extLst>
              <a:ext uri="{FF2B5EF4-FFF2-40B4-BE49-F238E27FC236}">
                <a16:creationId xmlns:a16="http://schemas.microsoft.com/office/drawing/2014/main" id="{A6E0F601-E62B-1A40-B29E-2A64CA68C65A}"/>
              </a:ext>
            </a:extLst>
          </p:cNvPr>
          <p:cNvPicPr>
            <a:picLocks noGrp="1" noChangeAspect="1"/>
          </p:cNvPicPr>
          <p:nvPr>
            <p:ph sz="half" idx="2"/>
          </p:nvPr>
        </p:nvPicPr>
        <p:blipFill rotWithShape="1">
          <a:blip r:embed="rId3"/>
          <a:srcRect l="12880" t="9836" r="9839" b="5912"/>
          <a:stretch/>
        </p:blipFill>
        <p:spPr>
          <a:xfrm>
            <a:off x="5015345" y="1602304"/>
            <a:ext cx="2843596" cy="4133479"/>
          </a:xfrm>
        </p:spPr>
      </p:pic>
      <p:sp>
        <p:nvSpPr>
          <p:cNvPr id="6" name="TextBox 5"/>
          <p:cNvSpPr txBox="1"/>
          <p:nvPr/>
        </p:nvSpPr>
        <p:spPr>
          <a:xfrm>
            <a:off x="6517939" y="89972"/>
            <a:ext cx="1948090" cy="369332"/>
          </a:xfrm>
          <a:prstGeom prst="rect">
            <a:avLst/>
          </a:prstGeom>
          <a:noFill/>
        </p:spPr>
        <p:txBody>
          <a:bodyPr wrap="square" rtlCol="0">
            <a:spAutoFit/>
          </a:bodyPr>
          <a:lstStyle/>
          <a:p>
            <a:r>
              <a:rPr lang="en-US" i="1" dirty="0">
                <a:solidFill>
                  <a:schemeClr val="tx1">
                    <a:lumMod val="50000"/>
                    <a:lumOff val="50000"/>
                  </a:schemeClr>
                </a:solidFill>
              </a:rPr>
              <a:t>Audience: Connect</a:t>
            </a:r>
          </a:p>
        </p:txBody>
      </p:sp>
    </p:spTree>
    <p:extLst>
      <p:ext uri="{BB962C8B-B14F-4D97-AF65-F5344CB8AC3E}">
        <p14:creationId xmlns:p14="http://schemas.microsoft.com/office/powerpoint/2010/main" val="11209548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179A2AD-5575-284D-8FD4-6D44EC2CAFD8}"/>
              </a:ext>
            </a:extLst>
          </p:cNvPr>
          <p:cNvPicPr>
            <a:picLocks noGrp="1" noChangeAspect="1"/>
          </p:cNvPicPr>
          <p:nvPr>
            <p:ph idx="1"/>
          </p:nvPr>
        </p:nvPicPr>
        <p:blipFill>
          <a:blip r:embed="rId3"/>
          <a:srcRect t="109" b="109"/>
          <a:stretch/>
        </p:blipFill>
        <p:spPr>
          <a:xfrm>
            <a:off x="581891" y="1717962"/>
            <a:ext cx="3990109" cy="4336473"/>
          </a:xfrm>
        </p:spPr>
      </p:pic>
      <p:sp>
        <p:nvSpPr>
          <p:cNvPr id="7" name="Cloud Callout 6">
            <a:extLst>
              <a:ext uri="{FF2B5EF4-FFF2-40B4-BE49-F238E27FC236}">
                <a16:creationId xmlns:a16="http://schemas.microsoft.com/office/drawing/2014/main" id="{15C3FF67-C29E-4940-B708-9CFB1E9AAF60}"/>
              </a:ext>
            </a:extLst>
          </p:cNvPr>
          <p:cNvSpPr/>
          <p:nvPr/>
        </p:nvSpPr>
        <p:spPr>
          <a:xfrm>
            <a:off x="4385080" y="491427"/>
            <a:ext cx="4479950" cy="2453069"/>
          </a:xfrm>
          <a:prstGeom prst="cloudCallout">
            <a:avLst>
              <a:gd name="adj1" fmla="val -47716"/>
              <a:gd name="adj2" fmla="val 608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i="1" dirty="0"/>
              <a:t>“Antimatter? What’s that?”</a:t>
            </a:r>
          </a:p>
        </p:txBody>
      </p:sp>
    </p:spTree>
    <p:extLst>
      <p:ext uri="{BB962C8B-B14F-4D97-AF65-F5344CB8AC3E}">
        <p14:creationId xmlns:p14="http://schemas.microsoft.com/office/powerpoint/2010/main" val="134008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are you here?</a:t>
            </a:r>
          </a:p>
        </p:txBody>
      </p:sp>
      <p:pic>
        <p:nvPicPr>
          <p:cNvPr id="7" name="Picture 6" descr="why-are-you-her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473" y="1338821"/>
            <a:ext cx="6470315" cy="5519179"/>
          </a:xfrm>
          <a:prstGeom prst="rect">
            <a:avLst/>
          </a:prstGeom>
        </p:spPr>
      </p:pic>
    </p:spTree>
    <p:extLst>
      <p:ext uri="{BB962C8B-B14F-4D97-AF65-F5344CB8AC3E}">
        <p14:creationId xmlns:p14="http://schemas.microsoft.com/office/powerpoint/2010/main" val="7515407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1414B8-2EB6-F445-9063-39CFDCF479A6}"/>
              </a:ext>
            </a:extLst>
          </p:cNvPr>
          <p:cNvPicPr>
            <a:picLocks noChangeAspect="1"/>
          </p:cNvPicPr>
          <p:nvPr/>
        </p:nvPicPr>
        <p:blipFill rotWithShape="1">
          <a:blip r:embed="rId3"/>
          <a:srcRect l="15075" t="29306" r="9548"/>
          <a:stretch/>
        </p:blipFill>
        <p:spPr>
          <a:xfrm>
            <a:off x="0" y="3284681"/>
            <a:ext cx="3810000" cy="3573319"/>
          </a:xfrm>
          <a:prstGeom prst="rect">
            <a:avLst/>
          </a:prstGeom>
        </p:spPr>
      </p:pic>
      <p:sp>
        <p:nvSpPr>
          <p:cNvPr id="8" name="Cloud Callout 7">
            <a:extLst>
              <a:ext uri="{FF2B5EF4-FFF2-40B4-BE49-F238E27FC236}">
                <a16:creationId xmlns:a16="http://schemas.microsoft.com/office/drawing/2014/main" id="{59CDD480-9324-874F-9FF2-3F98FF200A97}"/>
              </a:ext>
            </a:extLst>
          </p:cNvPr>
          <p:cNvSpPr/>
          <p:nvPr/>
        </p:nvSpPr>
        <p:spPr>
          <a:xfrm>
            <a:off x="2881745" y="445114"/>
            <a:ext cx="5735782" cy="4223868"/>
          </a:xfrm>
          <a:prstGeom prst="cloudCallout">
            <a:avLst>
              <a:gd name="adj1" fmla="val -47716"/>
              <a:gd name="adj2" fmla="val 6089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i="1" dirty="0"/>
              <a:t>How much does Mio need to know about CP Violation?</a:t>
            </a:r>
          </a:p>
        </p:txBody>
      </p:sp>
    </p:spTree>
    <p:extLst>
      <p:ext uri="{BB962C8B-B14F-4D97-AF65-F5344CB8AC3E}">
        <p14:creationId xmlns:p14="http://schemas.microsoft.com/office/powerpoint/2010/main" val="3141408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A close up of a logo&#10;&#10;Description automatically generated">
            <a:extLst>
              <a:ext uri="{FF2B5EF4-FFF2-40B4-BE49-F238E27FC236}">
                <a16:creationId xmlns:a16="http://schemas.microsoft.com/office/drawing/2014/main" id="{D750AB6D-3499-B449-BA46-E4E1244DBB5B}"/>
              </a:ext>
            </a:extLst>
          </p:cNvPr>
          <p:cNvPicPr>
            <a:picLocks noGrp="1" noChangeAspect="1"/>
          </p:cNvPicPr>
          <p:nvPr>
            <p:ph idx="1"/>
          </p:nvPr>
        </p:nvPicPr>
        <p:blipFill>
          <a:blip r:embed="rId3"/>
          <a:stretch>
            <a:fillRect/>
          </a:stretch>
        </p:blipFill>
        <p:spPr>
          <a:xfrm>
            <a:off x="0" y="-693281"/>
            <a:ext cx="9539228" cy="9041221"/>
          </a:xfrm>
        </p:spPr>
      </p:pic>
      <p:pic>
        <p:nvPicPr>
          <p:cNvPr id="10" name="Content Placeholder 4" descr="A picture containing person, indoor, young, food&#10;&#10;Description automatically generated">
            <a:extLst>
              <a:ext uri="{FF2B5EF4-FFF2-40B4-BE49-F238E27FC236}">
                <a16:creationId xmlns:a16="http://schemas.microsoft.com/office/drawing/2014/main" id="{3C64A878-CC3B-8940-BF55-609E36B9158C}"/>
              </a:ext>
            </a:extLst>
          </p:cNvPr>
          <p:cNvPicPr>
            <a:picLocks noChangeAspect="1"/>
          </p:cNvPicPr>
          <p:nvPr/>
        </p:nvPicPr>
        <p:blipFill rotWithShape="1">
          <a:blip r:embed="rId4"/>
          <a:srcRect l="24459" t="9668" r="13203"/>
          <a:stretch/>
        </p:blipFill>
        <p:spPr>
          <a:xfrm>
            <a:off x="6889125" y="138119"/>
            <a:ext cx="1953491" cy="2123065"/>
          </a:xfrm>
          <a:prstGeom prst="rect">
            <a:avLst/>
          </a:prstGeom>
        </p:spPr>
      </p:pic>
      <p:pic>
        <p:nvPicPr>
          <p:cNvPr id="13" name="Picture 12" descr="A person jumping in the air&#10;&#10;Description automatically generated">
            <a:extLst>
              <a:ext uri="{FF2B5EF4-FFF2-40B4-BE49-F238E27FC236}">
                <a16:creationId xmlns:a16="http://schemas.microsoft.com/office/drawing/2014/main" id="{1908599A-B26F-3146-8AF6-9F21F7A4F8C6}"/>
              </a:ext>
            </a:extLst>
          </p:cNvPr>
          <p:cNvPicPr>
            <a:picLocks noChangeAspect="1"/>
          </p:cNvPicPr>
          <p:nvPr/>
        </p:nvPicPr>
        <p:blipFill rotWithShape="1">
          <a:blip r:embed="rId5"/>
          <a:srcRect l="20601" t="19588" r="21111"/>
          <a:stretch/>
        </p:blipFill>
        <p:spPr>
          <a:xfrm>
            <a:off x="387926" y="5081657"/>
            <a:ext cx="1607129" cy="1476553"/>
          </a:xfrm>
          <a:prstGeom prst="rect">
            <a:avLst/>
          </a:prstGeom>
        </p:spPr>
      </p:pic>
      <p:sp>
        <p:nvSpPr>
          <p:cNvPr id="15" name="Cloud 14">
            <a:extLst>
              <a:ext uri="{FF2B5EF4-FFF2-40B4-BE49-F238E27FC236}">
                <a16:creationId xmlns:a16="http://schemas.microsoft.com/office/drawing/2014/main" id="{AFF425BF-D0F3-3A46-8D15-149521A596EA}"/>
              </a:ext>
            </a:extLst>
          </p:cNvPr>
          <p:cNvSpPr/>
          <p:nvPr/>
        </p:nvSpPr>
        <p:spPr>
          <a:xfrm>
            <a:off x="3609016" y="341096"/>
            <a:ext cx="2999416" cy="1717110"/>
          </a:xfrm>
          <a:prstGeom prst="cloud">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a:p>
            <a:pPr algn="ctr"/>
            <a:r>
              <a:rPr lang="en-US" dirty="0"/>
              <a:t>Mio who knows nothing about antimatter</a:t>
            </a:r>
          </a:p>
          <a:p>
            <a:pPr algn="ctr"/>
            <a:endParaRPr lang="en-US" dirty="0"/>
          </a:p>
        </p:txBody>
      </p:sp>
      <p:sp>
        <p:nvSpPr>
          <p:cNvPr id="16" name="Cloud 15">
            <a:extLst>
              <a:ext uri="{FF2B5EF4-FFF2-40B4-BE49-F238E27FC236}">
                <a16:creationId xmlns:a16="http://schemas.microsoft.com/office/drawing/2014/main" id="{D919E33F-2630-1147-9A94-367210C22B88}"/>
              </a:ext>
            </a:extLst>
          </p:cNvPr>
          <p:cNvSpPr/>
          <p:nvPr/>
        </p:nvSpPr>
        <p:spPr>
          <a:xfrm>
            <a:off x="1995055" y="4924248"/>
            <a:ext cx="2999416" cy="1476553"/>
          </a:xfrm>
          <a:prstGeom prst="cloud">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a:p>
            <a:pPr algn="ctr"/>
            <a:r>
              <a:rPr lang="en-US" dirty="0"/>
              <a:t>Mio after learning </a:t>
            </a:r>
            <a:r>
              <a:rPr lang="en-US" i="1" dirty="0"/>
              <a:t>something </a:t>
            </a:r>
            <a:r>
              <a:rPr lang="en-US" dirty="0"/>
              <a:t>about antimatter</a:t>
            </a:r>
          </a:p>
          <a:p>
            <a:pPr algn="ctr"/>
            <a:endParaRPr lang="en-US" dirty="0"/>
          </a:p>
        </p:txBody>
      </p:sp>
      <p:pic>
        <p:nvPicPr>
          <p:cNvPr id="7" name="Content Placeholder 4">
            <a:extLst>
              <a:ext uri="{FF2B5EF4-FFF2-40B4-BE49-F238E27FC236}">
                <a16:creationId xmlns:a16="http://schemas.microsoft.com/office/drawing/2014/main" id="{475C2E03-1946-C043-94B1-F0E636EF95D2}"/>
              </a:ext>
            </a:extLst>
          </p:cNvPr>
          <p:cNvPicPr>
            <a:picLocks noChangeAspect="1"/>
          </p:cNvPicPr>
          <p:nvPr/>
        </p:nvPicPr>
        <p:blipFill>
          <a:blip r:embed="rId6"/>
          <a:srcRect t="109" b="109"/>
          <a:stretch/>
        </p:blipFill>
        <p:spPr>
          <a:xfrm>
            <a:off x="6873626" y="138118"/>
            <a:ext cx="1953491" cy="2123065"/>
          </a:xfrm>
          <a:prstGeom prst="rect">
            <a:avLst/>
          </a:prstGeom>
        </p:spPr>
      </p:pic>
    </p:spTree>
    <p:extLst>
      <p:ext uri="{BB962C8B-B14F-4D97-AF65-F5344CB8AC3E}">
        <p14:creationId xmlns:p14="http://schemas.microsoft.com/office/powerpoint/2010/main" val="1118736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2971" y="271963"/>
            <a:ext cx="7620000" cy="1143000"/>
          </a:xfrm>
        </p:spPr>
        <p:txBody>
          <a:bodyPr/>
          <a:lstStyle/>
          <a:p>
            <a:r>
              <a:rPr lang="en-US" dirty="0"/>
              <a:t>Listening…or understanding?</a:t>
            </a:r>
          </a:p>
        </p:txBody>
      </p:sp>
      <p:pic>
        <p:nvPicPr>
          <p:cNvPr id="4" name="Picture 3" descr="grandparent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738" y="1996386"/>
            <a:ext cx="5813626" cy="4510173"/>
          </a:xfrm>
          <a:prstGeom prst="rect">
            <a:avLst/>
          </a:prstGeom>
        </p:spPr>
      </p:pic>
      <p:sp>
        <p:nvSpPr>
          <p:cNvPr id="9" name="TextBox 8"/>
          <p:cNvSpPr txBox="1"/>
          <p:nvPr/>
        </p:nvSpPr>
        <p:spPr>
          <a:xfrm>
            <a:off x="1808120" y="1358339"/>
            <a:ext cx="6364851" cy="769441"/>
          </a:xfrm>
          <a:prstGeom prst="rect">
            <a:avLst/>
          </a:prstGeom>
          <a:noFill/>
        </p:spPr>
        <p:txBody>
          <a:bodyPr wrap="square" rtlCol="0">
            <a:spAutoFit/>
          </a:bodyPr>
          <a:lstStyle/>
          <a:p>
            <a:r>
              <a:rPr lang="en-US" sz="2200" i="1" dirty="0"/>
              <a:t>What you say…is not always what someone hears.</a:t>
            </a:r>
          </a:p>
          <a:p>
            <a:endParaRPr lang="en-US" sz="2200" i="1" dirty="0"/>
          </a:p>
        </p:txBody>
      </p:sp>
      <p:sp>
        <p:nvSpPr>
          <p:cNvPr id="8" name="TextBox 7"/>
          <p:cNvSpPr txBox="1"/>
          <p:nvPr/>
        </p:nvSpPr>
        <p:spPr>
          <a:xfrm>
            <a:off x="6517939" y="89972"/>
            <a:ext cx="1948090" cy="369332"/>
          </a:xfrm>
          <a:prstGeom prst="rect">
            <a:avLst/>
          </a:prstGeom>
          <a:noFill/>
        </p:spPr>
        <p:txBody>
          <a:bodyPr wrap="square" rtlCol="0">
            <a:spAutoFit/>
          </a:bodyPr>
          <a:lstStyle/>
          <a:p>
            <a:r>
              <a:rPr lang="en-US" i="1" dirty="0">
                <a:solidFill>
                  <a:schemeClr val="tx1">
                    <a:lumMod val="50000"/>
                    <a:lumOff val="50000"/>
                  </a:schemeClr>
                </a:solidFill>
              </a:rPr>
              <a:t>Audience: Connect</a:t>
            </a:r>
          </a:p>
        </p:txBody>
      </p:sp>
    </p:spTree>
    <p:extLst>
      <p:ext uri="{BB962C8B-B14F-4D97-AF65-F5344CB8AC3E}">
        <p14:creationId xmlns:p14="http://schemas.microsoft.com/office/powerpoint/2010/main" val="9356399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28650" y="556995"/>
            <a:ext cx="7886700" cy="1133693"/>
          </a:xfrm>
        </p:spPr>
        <p:txBody>
          <a:bodyPr>
            <a:normAutofit/>
          </a:bodyPr>
          <a:lstStyle/>
          <a:p>
            <a:r>
              <a:rPr lang="en-US" sz="2500" dirty="0"/>
              <a:t>They don’t get it…</a:t>
            </a:r>
            <a:r>
              <a:rPr lang="en-US" sz="2500" i="1" dirty="0" err="1"/>
              <a:t>Whyyyyyy</a:t>
            </a:r>
            <a:r>
              <a:rPr lang="en-US" sz="2500" i="1" dirty="0"/>
              <a:t>?</a:t>
            </a:r>
          </a:p>
        </p:txBody>
      </p:sp>
      <p:graphicFrame>
        <p:nvGraphicFramePr>
          <p:cNvPr id="6" name="Content Placeholder 2">
            <a:extLst>
              <a:ext uri="{FF2B5EF4-FFF2-40B4-BE49-F238E27FC236}">
                <a16:creationId xmlns:a16="http://schemas.microsoft.com/office/drawing/2014/main" id="{52AD2202-5841-444D-9DE0-AB4A10BDAF54}"/>
              </a:ext>
            </a:extLst>
          </p:cNvPr>
          <p:cNvGraphicFramePr>
            <a:graphicFrameLocks noGrp="1"/>
          </p:cNvGraphicFramePr>
          <p:nvPr>
            <p:ph idx="1"/>
            <p:extLst>
              <p:ext uri="{D42A27DB-BD31-4B8C-83A1-F6EECF244321}">
                <p14:modId xmlns:p14="http://schemas.microsoft.com/office/powerpoint/2010/main" val="116962666"/>
              </p:ext>
            </p:extLst>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31704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Audience</a:t>
            </a:r>
          </a:p>
        </p:txBody>
      </p:sp>
      <p:sp>
        <p:nvSpPr>
          <p:cNvPr id="3" name="Content Placeholder 2"/>
          <p:cNvSpPr>
            <a:spLocks noGrp="1"/>
          </p:cNvSpPr>
          <p:nvPr>
            <p:ph idx="1"/>
          </p:nvPr>
        </p:nvSpPr>
        <p:spPr>
          <a:xfrm>
            <a:off x="457200" y="2124635"/>
            <a:ext cx="3523129" cy="3603812"/>
          </a:xfrm>
        </p:spPr>
        <p:txBody>
          <a:bodyPr>
            <a:normAutofit/>
          </a:bodyPr>
          <a:lstStyle/>
          <a:p>
            <a:pPr marL="571500" indent="-457200">
              <a:buFont typeface="+mj-lt"/>
              <a:buAutoNum type="arabicPeriod"/>
            </a:pPr>
            <a:r>
              <a:rPr lang="en-US" b="1" dirty="0"/>
              <a:t>Find out </a:t>
            </a:r>
            <a:r>
              <a:rPr lang="en-US" dirty="0"/>
              <a:t>what they know and then you’ll know where to start.</a:t>
            </a:r>
          </a:p>
          <a:p>
            <a:pPr marL="571500" indent="-457200">
              <a:buFont typeface="+mj-lt"/>
              <a:buAutoNum type="arabicPeriod"/>
            </a:pPr>
            <a:endParaRPr lang="en-US" dirty="0"/>
          </a:p>
          <a:p>
            <a:pPr marL="571500" indent="-457200">
              <a:buFont typeface="+mj-lt"/>
              <a:buAutoNum type="arabicPeriod"/>
            </a:pPr>
            <a:r>
              <a:rPr lang="en-US" b="1" dirty="0"/>
              <a:t>Connect </a:t>
            </a:r>
            <a:r>
              <a:rPr lang="en-US" dirty="0"/>
              <a:t>and open the channel of communication (so that it flows both ways)</a:t>
            </a:r>
          </a:p>
          <a:p>
            <a:pPr marL="114300" indent="0">
              <a:buNone/>
            </a:pPr>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3434"/>
          <a:stretch/>
        </p:blipFill>
        <p:spPr>
          <a:xfrm>
            <a:off x="4434123" y="1417638"/>
            <a:ext cx="3270202" cy="4525961"/>
          </a:xfrm>
          <a:prstGeom prst="rect">
            <a:avLst/>
          </a:prstGeom>
        </p:spPr>
      </p:pic>
    </p:spTree>
    <p:extLst>
      <p:ext uri="{BB962C8B-B14F-4D97-AF65-F5344CB8AC3E}">
        <p14:creationId xmlns:p14="http://schemas.microsoft.com/office/powerpoint/2010/main" val="391697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4426AB7-D619-4515-962A-BC83909EC0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solidFill>
            <a:srgbClr val="34376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E47DF98-723F-4AAC-ABCF-CACBC438F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880" y="256540"/>
            <a:ext cx="8778240" cy="6365239"/>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sp>
      <p:cxnSp>
        <p:nvCxnSpPr>
          <p:cNvPr id="23" name="Straight Connector 22">
            <a:extLst>
              <a:ext uri="{FF2B5EF4-FFF2-40B4-BE49-F238E27FC236}">
                <a16:creationId xmlns:a16="http://schemas.microsoft.com/office/drawing/2014/main" id="{EA29FC7C-9308-4FDE-8DCA-405668055B0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171700" y="5768204"/>
            <a:ext cx="4800600" cy="0"/>
          </a:xfrm>
          <a:prstGeom prst="line">
            <a:avLst/>
          </a:prstGeom>
          <a:ln>
            <a:solidFill>
              <a:srgbClr val="34376F"/>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832485" y="4277356"/>
            <a:ext cx="7475220" cy="1560320"/>
          </a:xfrm>
        </p:spPr>
        <p:txBody>
          <a:bodyPr vert="horz" lIns="91440" tIns="45720" rIns="91440" bIns="45720" rtlCol="0" anchor="b">
            <a:normAutofit/>
          </a:bodyPr>
          <a:lstStyle/>
          <a:p>
            <a:pPr algn="ctr" defTabSz="914400"/>
            <a:r>
              <a:rPr lang="en-US" sz="5000">
                <a:solidFill>
                  <a:srgbClr val="34376F"/>
                </a:solidFill>
              </a:rPr>
              <a:t>Activity!</a:t>
            </a:r>
          </a:p>
        </p:txBody>
      </p:sp>
      <p:sp>
        <p:nvSpPr>
          <p:cNvPr id="5" name="Subtitle 4"/>
          <p:cNvSpPr>
            <a:spLocks noGrp="1"/>
          </p:cNvSpPr>
          <p:nvPr>
            <p:ph type="body" idx="1"/>
          </p:nvPr>
        </p:nvSpPr>
        <p:spPr>
          <a:xfrm>
            <a:off x="1282147" y="5799489"/>
            <a:ext cx="6575895" cy="440822"/>
          </a:xfrm>
        </p:spPr>
        <p:txBody>
          <a:bodyPr vert="horz" lIns="91440" tIns="45720" rIns="91440" bIns="45720" rtlCol="0">
            <a:normAutofit/>
          </a:bodyPr>
          <a:lstStyle/>
          <a:p>
            <a:pPr algn="ctr" defTabSz="914400">
              <a:spcBef>
                <a:spcPts val="1000"/>
              </a:spcBef>
            </a:pPr>
            <a:r>
              <a:rPr lang="en-US" sz="1700">
                <a:solidFill>
                  <a:srgbClr val="34376F"/>
                </a:solidFill>
              </a:rPr>
              <a:t>It takes two to communicate. How skilled are you on both ends?</a:t>
            </a:r>
          </a:p>
        </p:txBody>
      </p:sp>
      <p:pic>
        <p:nvPicPr>
          <p:cNvPr id="6" name="Picture 5" descr="lego-building-blocks-clip-art-1524128.jpg"/>
          <p:cNvPicPr>
            <a:picLocks noChangeAspect="1"/>
          </p:cNvPicPr>
          <p:nvPr/>
        </p:nvPicPr>
        <p:blipFill rotWithShape="1">
          <a:blip r:embed="rId3">
            <a:extLst>
              <a:ext uri="{28A0092B-C50C-407E-A947-70E740481C1C}">
                <a14:useLocalDpi xmlns:a14="http://schemas.microsoft.com/office/drawing/2010/main" val="0"/>
              </a:ext>
            </a:extLst>
          </a:blip>
          <a:srcRect t="19734" r="2" b="15783"/>
          <a:stretch/>
        </p:blipFill>
        <p:spPr>
          <a:xfrm>
            <a:off x="182880" y="256540"/>
            <a:ext cx="8778240" cy="3764276"/>
          </a:xfrm>
          <a:prstGeom prst="rect">
            <a:avLst/>
          </a:prstGeom>
        </p:spPr>
      </p:pic>
    </p:spTree>
    <p:extLst>
      <p:ext uri="{BB962C8B-B14F-4D97-AF65-F5344CB8AC3E}">
        <p14:creationId xmlns:p14="http://schemas.microsoft.com/office/powerpoint/2010/main" val="40590363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9971" y="1783959"/>
            <a:ext cx="3483937" cy="2889114"/>
          </a:xfrm>
        </p:spPr>
        <p:txBody>
          <a:bodyPr vert="horz" lIns="91440" tIns="45720" rIns="91440" bIns="45720" rtlCol="0" anchor="b">
            <a:normAutofit/>
          </a:bodyPr>
          <a:lstStyle/>
          <a:p>
            <a:pPr defTabSz="914400"/>
            <a:r>
              <a:rPr lang="en-US" sz="6000" dirty="0"/>
              <a:t>Part II:</a:t>
            </a:r>
            <a:br>
              <a:rPr lang="en-US" sz="6000" dirty="0"/>
            </a:br>
            <a:r>
              <a:rPr lang="en-US" sz="6000" dirty="0"/>
              <a:t>How to shine</a:t>
            </a:r>
          </a:p>
        </p:txBody>
      </p:sp>
      <p:sp>
        <p:nvSpPr>
          <p:cNvPr id="12" name="Freeform: Shape 11">
            <a:extLst>
              <a:ext uri="{FF2B5EF4-FFF2-40B4-BE49-F238E27FC236}">
                <a16:creationId xmlns:a16="http://schemas.microsoft.com/office/drawing/2014/main" id="{1DB7C82F-AB7E-4F0C-B829-FA1B9C4151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4629586"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Content Placeholder 6" descr="A group of people standing in a room&#10;&#10;Description automatically generated">
            <a:extLst>
              <a:ext uri="{FF2B5EF4-FFF2-40B4-BE49-F238E27FC236}">
                <a16:creationId xmlns:a16="http://schemas.microsoft.com/office/drawing/2014/main" id="{D844407A-CD8E-7F40-8DA0-5C2F427B0F23}"/>
              </a:ext>
            </a:extLst>
          </p:cNvPr>
          <p:cNvPicPr>
            <a:picLocks noGrp="1" noChangeAspect="1"/>
          </p:cNvPicPr>
          <p:nvPr>
            <p:ph sz="half" idx="1"/>
          </p:nvPr>
        </p:nvPicPr>
        <p:blipFill rotWithShape="1">
          <a:blip r:embed="rId3"/>
          <a:srcRect r="931"/>
          <a:stretch/>
        </p:blipFill>
        <p:spPr>
          <a:xfrm>
            <a:off x="20" y="10"/>
            <a:ext cx="4518095" cy="6857990"/>
          </a:xfrm>
          <a:custGeom>
            <a:avLst/>
            <a:gdLst/>
            <a:ahLst/>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605413903"/>
      </p:ext>
    </p:extLst>
  </p:cSld>
  <p:clrMapOvr>
    <a:overrideClrMapping bg1="dk1" tx1="lt1" bg2="dk2" tx2="lt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DCA38-F7D1-A249-AB24-C72DC2E732FA}"/>
              </a:ext>
            </a:extLst>
          </p:cNvPr>
          <p:cNvSpPr>
            <a:spLocks noGrp="1"/>
          </p:cNvSpPr>
          <p:nvPr>
            <p:ph type="title"/>
          </p:nvPr>
        </p:nvSpPr>
        <p:spPr/>
        <p:txBody>
          <a:bodyPr/>
          <a:lstStyle/>
          <a:p>
            <a:r>
              <a:rPr lang="en-US" dirty="0"/>
              <a:t>Be someone </a:t>
            </a:r>
            <a:r>
              <a:rPr lang="en-US" i="1" dirty="0"/>
              <a:t>you</a:t>
            </a:r>
            <a:r>
              <a:rPr lang="en-US" dirty="0"/>
              <a:t> would trust</a:t>
            </a:r>
          </a:p>
        </p:txBody>
      </p:sp>
      <p:pic>
        <p:nvPicPr>
          <p:cNvPr id="12" name="Content Placeholder 11">
            <a:extLst>
              <a:ext uri="{FF2B5EF4-FFF2-40B4-BE49-F238E27FC236}">
                <a16:creationId xmlns:a16="http://schemas.microsoft.com/office/drawing/2014/main" id="{85F06C39-E5F8-AD46-A2A4-920EC75E0400}"/>
              </a:ext>
            </a:extLst>
          </p:cNvPr>
          <p:cNvPicPr>
            <a:picLocks noGrp="1" noChangeAspect="1"/>
          </p:cNvPicPr>
          <p:nvPr>
            <p:ph sz="half" idx="1"/>
          </p:nvPr>
        </p:nvPicPr>
        <p:blipFill rotWithShape="1">
          <a:blip r:embed="rId3"/>
          <a:srcRect l="17032" r="-792" b="33776"/>
          <a:stretch/>
        </p:blipFill>
        <p:spPr>
          <a:xfrm flipH="1">
            <a:off x="782781" y="1917662"/>
            <a:ext cx="2895599" cy="3442788"/>
          </a:xfrm>
        </p:spPr>
      </p:pic>
      <p:pic>
        <p:nvPicPr>
          <p:cNvPr id="8" name="Content Placeholder 7" descr="A person standing in front of a building&#10;&#10;Description automatically generated">
            <a:extLst>
              <a:ext uri="{FF2B5EF4-FFF2-40B4-BE49-F238E27FC236}">
                <a16:creationId xmlns:a16="http://schemas.microsoft.com/office/drawing/2014/main" id="{B46A1F6F-A2AE-0B41-9B9F-304CDF35C64B}"/>
              </a:ext>
            </a:extLst>
          </p:cNvPr>
          <p:cNvPicPr>
            <a:picLocks noGrp="1" noChangeAspect="1"/>
          </p:cNvPicPr>
          <p:nvPr>
            <p:ph sz="half" idx="2"/>
          </p:nvPr>
        </p:nvPicPr>
        <p:blipFill rotWithShape="1">
          <a:blip r:embed="rId4"/>
          <a:srcRect l="10134" r="42556"/>
          <a:stretch/>
        </p:blipFill>
        <p:spPr>
          <a:xfrm flipH="1">
            <a:off x="4852555" y="1917661"/>
            <a:ext cx="2895600" cy="3442788"/>
          </a:xfrm>
        </p:spPr>
      </p:pic>
      <p:sp>
        <p:nvSpPr>
          <p:cNvPr id="13" name="TextBox 12">
            <a:extLst>
              <a:ext uri="{FF2B5EF4-FFF2-40B4-BE49-F238E27FC236}">
                <a16:creationId xmlns:a16="http://schemas.microsoft.com/office/drawing/2014/main" id="{6C6D624D-CDFE-F34C-AA6D-71BD09D6432A}"/>
              </a:ext>
            </a:extLst>
          </p:cNvPr>
          <p:cNvSpPr txBox="1"/>
          <p:nvPr/>
        </p:nvSpPr>
        <p:spPr>
          <a:xfrm>
            <a:off x="893618" y="5456698"/>
            <a:ext cx="2673928" cy="646331"/>
          </a:xfrm>
          <a:prstGeom prst="rect">
            <a:avLst/>
          </a:prstGeom>
          <a:noFill/>
        </p:spPr>
        <p:txBody>
          <a:bodyPr wrap="square" rtlCol="0">
            <a:spAutoFit/>
          </a:bodyPr>
          <a:lstStyle/>
          <a:p>
            <a:r>
              <a:rPr lang="en-US" i="1" dirty="0"/>
              <a:t>Tom Hanks, captain of  MV Maersk Alabama, </a:t>
            </a:r>
          </a:p>
        </p:txBody>
      </p:sp>
      <p:sp>
        <p:nvSpPr>
          <p:cNvPr id="14" name="TextBox 13">
            <a:extLst>
              <a:ext uri="{FF2B5EF4-FFF2-40B4-BE49-F238E27FC236}">
                <a16:creationId xmlns:a16="http://schemas.microsoft.com/office/drawing/2014/main" id="{C6B28EDB-B060-2449-8FFB-FB2750AEB4A6}"/>
              </a:ext>
            </a:extLst>
          </p:cNvPr>
          <p:cNvSpPr txBox="1"/>
          <p:nvPr/>
        </p:nvSpPr>
        <p:spPr>
          <a:xfrm>
            <a:off x="4973782" y="5537306"/>
            <a:ext cx="3103418" cy="646331"/>
          </a:xfrm>
          <a:prstGeom prst="rect">
            <a:avLst/>
          </a:prstGeom>
          <a:noFill/>
        </p:spPr>
        <p:txBody>
          <a:bodyPr wrap="square" rtlCol="0">
            <a:spAutoFit/>
          </a:bodyPr>
          <a:lstStyle/>
          <a:p>
            <a:r>
              <a:rPr lang="en-US" i="1" dirty="0"/>
              <a:t>Tom Hanks, when his best friend is a volleyball</a:t>
            </a:r>
          </a:p>
        </p:txBody>
      </p:sp>
      <p:sp>
        <p:nvSpPr>
          <p:cNvPr id="15" name="TextBox 14">
            <a:extLst>
              <a:ext uri="{FF2B5EF4-FFF2-40B4-BE49-F238E27FC236}">
                <a16:creationId xmlns:a16="http://schemas.microsoft.com/office/drawing/2014/main" id="{E7617A51-18C3-1748-B44A-0BC016CE1E0D}"/>
              </a:ext>
            </a:extLst>
          </p:cNvPr>
          <p:cNvSpPr txBox="1"/>
          <p:nvPr/>
        </p:nvSpPr>
        <p:spPr>
          <a:xfrm>
            <a:off x="5749636" y="89972"/>
            <a:ext cx="2716393" cy="369332"/>
          </a:xfrm>
          <a:prstGeom prst="rect">
            <a:avLst/>
          </a:prstGeom>
          <a:noFill/>
        </p:spPr>
        <p:txBody>
          <a:bodyPr wrap="square" rtlCol="0">
            <a:spAutoFit/>
          </a:bodyPr>
          <a:lstStyle/>
          <a:p>
            <a:r>
              <a:rPr lang="en-US" i="1" dirty="0">
                <a:solidFill>
                  <a:schemeClr val="tx1">
                    <a:lumMod val="50000"/>
                    <a:lumOff val="50000"/>
                  </a:schemeClr>
                </a:solidFill>
              </a:rPr>
              <a:t>How to Shine: Self Care</a:t>
            </a:r>
          </a:p>
        </p:txBody>
      </p:sp>
    </p:spTree>
    <p:extLst>
      <p:ext uri="{BB962C8B-B14F-4D97-AF65-F5344CB8AC3E}">
        <p14:creationId xmlns:p14="http://schemas.microsoft.com/office/powerpoint/2010/main" val="12228298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018"/>
            <a:ext cx="7620000" cy="1143000"/>
          </a:xfrm>
        </p:spPr>
        <p:txBody>
          <a:bodyPr/>
          <a:lstStyle/>
          <a:p>
            <a:r>
              <a:rPr lang="en-US" dirty="0"/>
              <a:t>Prepare</a:t>
            </a:r>
          </a:p>
        </p:txBody>
      </p:sp>
      <p:pic>
        <p:nvPicPr>
          <p:cNvPr id="5" name="Picture 4" descr="Branding_Uniform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8263" y="1374540"/>
            <a:ext cx="4792579" cy="5175985"/>
          </a:xfrm>
          <a:prstGeom prst="rect">
            <a:avLst/>
          </a:prstGeom>
        </p:spPr>
      </p:pic>
      <p:sp>
        <p:nvSpPr>
          <p:cNvPr id="6" name="TextBox 5">
            <a:extLst>
              <a:ext uri="{FF2B5EF4-FFF2-40B4-BE49-F238E27FC236}">
                <a16:creationId xmlns:a16="http://schemas.microsoft.com/office/drawing/2014/main" id="{62F97C94-9890-CC49-BEB5-3060D4EDA872}"/>
              </a:ext>
            </a:extLst>
          </p:cNvPr>
          <p:cNvSpPr txBox="1"/>
          <p:nvPr/>
        </p:nvSpPr>
        <p:spPr>
          <a:xfrm>
            <a:off x="5749636" y="89972"/>
            <a:ext cx="2716393" cy="369332"/>
          </a:xfrm>
          <a:prstGeom prst="rect">
            <a:avLst/>
          </a:prstGeom>
          <a:noFill/>
        </p:spPr>
        <p:txBody>
          <a:bodyPr wrap="square" rtlCol="0">
            <a:spAutoFit/>
          </a:bodyPr>
          <a:lstStyle/>
          <a:p>
            <a:r>
              <a:rPr lang="en-US" i="1" dirty="0">
                <a:solidFill>
                  <a:schemeClr val="tx1">
                    <a:lumMod val="50000"/>
                    <a:lumOff val="50000"/>
                  </a:schemeClr>
                </a:solidFill>
              </a:rPr>
              <a:t>How to Shine: Self Care</a:t>
            </a:r>
          </a:p>
        </p:txBody>
      </p:sp>
    </p:spTree>
    <p:extLst>
      <p:ext uri="{BB962C8B-B14F-4D97-AF65-F5344CB8AC3E}">
        <p14:creationId xmlns:p14="http://schemas.microsoft.com/office/powerpoint/2010/main" val="223189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Taming anxiety</a:t>
            </a:r>
          </a:p>
        </p:txBody>
      </p:sp>
      <p:pic>
        <p:nvPicPr>
          <p:cNvPr id="4" name="Picture 3" descr="anxiety-girl-header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819" y="2018635"/>
            <a:ext cx="7954210" cy="3743158"/>
          </a:xfrm>
          <a:prstGeom prst="rect">
            <a:avLst/>
          </a:prstGeom>
        </p:spPr>
      </p:pic>
      <p:sp>
        <p:nvSpPr>
          <p:cNvPr id="7" name="TextBox 6">
            <a:extLst>
              <a:ext uri="{FF2B5EF4-FFF2-40B4-BE49-F238E27FC236}">
                <a16:creationId xmlns:a16="http://schemas.microsoft.com/office/drawing/2014/main" id="{B61151CE-287D-E645-9205-C33F6DFB3429}"/>
              </a:ext>
            </a:extLst>
          </p:cNvPr>
          <p:cNvSpPr txBox="1"/>
          <p:nvPr/>
        </p:nvSpPr>
        <p:spPr>
          <a:xfrm>
            <a:off x="5749636" y="89972"/>
            <a:ext cx="2716393" cy="369332"/>
          </a:xfrm>
          <a:prstGeom prst="rect">
            <a:avLst/>
          </a:prstGeom>
          <a:noFill/>
        </p:spPr>
        <p:txBody>
          <a:bodyPr wrap="square" rtlCol="0">
            <a:spAutoFit/>
          </a:bodyPr>
          <a:lstStyle/>
          <a:p>
            <a:r>
              <a:rPr lang="en-US" i="1" dirty="0">
                <a:solidFill>
                  <a:schemeClr val="tx1">
                    <a:lumMod val="50000"/>
                    <a:lumOff val="50000"/>
                  </a:schemeClr>
                </a:solidFill>
              </a:rPr>
              <a:t>How to Shine: Self Care</a:t>
            </a:r>
          </a:p>
        </p:txBody>
      </p:sp>
    </p:spTree>
    <p:extLst>
      <p:ext uri="{BB962C8B-B14F-4D97-AF65-F5344CB8AC3E}">
        <p14:creationId xmlns:p14="http://schemas.microsoft.com/office/powerpoint/2010/main" val="2925313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A7895A40-19A4-42D6-9D30-DBC1E80026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2F429C4-ABC9-46FC-818A-B5429CDE4A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352794" y="3388321"/>
            <a:ext cx="32004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CEF98E4-3709-4952-8F42-2305CCE34F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923606" y="1637601"/>
            <a:ext cx="6858003" cy="358278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F10BCCF5-D685-47FF-B675-647EAEB72C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90935" y="857786"/>
            <a:ext cx="8300268" cy="520893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14DEE37-6E7A-CA40-A66B-3D36CE56FA49}"/>
              </a:ext>
            </a:extLst>
          </p:cNvPr>
          <p:cNvSpPr>
            <a:spLocks noGrp="1"/>
          </p:cNvSpPr>
          <p:nvPr>
            <p:ph type="ctrTitle"/>
          </p:nvPr>
        </p:nvSpPr>
        <p:spPr>
          <a:xfrm>
            <a:off x="740766" y="3071183"/>
            <a:ext cx="7432722" cy="2590027"/>
          </a:xfrm>
        </p:spPr>
        <p:txBody>
          <a:bodyPr anchor="t">
            <a:normAutofit/>
          </a:bodyPr>
          <a:lstStyle/>
          <a:p>
            <a:pPr algn="l"/>
            <a:r>
              <a:rPr lang="en-US" sz="7000"/>
              <a:t>First, a story</a:t>
            </a:r>
          </a:p>
        </p:txBody>
      </p:sp>
      <p:sp>
        <p:nvSpPr>
          <p:cNvPr id="15" name="Rectangle 14">
            <a:extLst>
              <a:ext uri="{FF2B5EF4-FFF2-40B4-BE49-F238E27FC236}">
                <a16:creationId xmlns:a16="http://schemas.microsoft.com/office/drawing/2014/main" id="{B0EE8A42-107A-4D4C-8D56-BBAE95C7FC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543057" y="3385173"/>
            <a:ext cx="3200400" cy="1142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92935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EVERYONE gets nervous</a:t>
            </a:r>
          </a:p>
        </p:txBody>
      </p:sp>
      <p:sp>
        <p:nvSpPr>
          <p:cNvPr id="3" name="Content Placeholder 2"/>
          <p:cNvSpPr>
            <a:spLocks noGrp="1"/>
          </p:cNvSpPr>
          <p:nvPr>
            <p:ph sz="half" idx="1"/>
          </p:nvPr>
        </p:nvSpPr>
        <p:spPr>
          <a:xfrm>
            <a:off x="457200" y="1832087"/>
            <a:ext cx="3657600" cy="4294393"/>
          </a:xfrm>
        </p:spPr>
        <p:txBody>
          <a:bodyPr>
            <a:normAutofit/>
          </a:bodyPr>
          <a:lstStyle/>
          <a:p>
            <a:r>
              <a:rPr lang="en-US" dirty="0"/>
              <a:t>Acknowledge and channel</a:t>
            </a:r>
          </a:p>
          <a:p>
            <a:endParaRPr lang="en-US" dirty="0"/>
          </a:p>
          <a:p>
            <a:r>
              <a:rPr lang="en-US" dirty="0"/>
              <a:t>Let go of “perfect”</a:t>
            </a:r>
          </a:p>
          <a:p>
            <a:pPr marL="114300" indent="0">
              <a:buNone/>
            </a:pPr>
            <a:endParaRPr lang="en-US" dirty="0"/>
          </a:p>
          <a:p>
            <a:r>
              <a:rPr lang="en-US" dirty="0"/>
              <a:t>Lecture…or </a:t>
            </a:r>
            <a:r>
              <a:rPr lang="en-US" dirty="0">
                <a:solidFill>
                  <a:srgbClr val="008000"/>
                </a:solidFill>
              </a:rPr>
              <a:t>Conversation?</a:t>
            </a:r>
          </a:p>
          <a:p>
            <a:pPr marL="114300" indent="0">
              <a:buNone/>
            </a:pPr>
            <a:endParaRPr lang="en-US" dirty="0"/>
          </a:p>
          <a:p>
            <a:r>
              <a:rPr lang="en-US" dirty="0"/>
              <a:t>Challenge…or </a:t>
            </a:r>
            <a:r>
              <a:rPr lang="en-US" dirty="0">
                <a:solidFill>
                  <a:srgbClr val="008000"/>
                </a:solidFill>
              </a:rPr>
              <a:t>Opportunity?</a:t>
            </a:r>
          </a:p>
        </p:txBody>
      </p:sp>
      <p:pic>
        <p:nvPicPr>
          <p:cNvPr id="7" name="Content Placeholder 6" descr="sponge-bob-phd.jpg"/>
          <p:cNvPicPr>
            <a:picLocks noGrp="1" noChangeAspect="1"/>
          </p:cNvPicPr>
          <p:nvPr>
            <p:ph sz="half" idx="2"/>
          </p:nvPr>
        </p:nvPicPr>
        <p:blipFill>
          <a:blip r:embed="rId3">
            <a:extLst>
              <a:ext uri="{28A0092B-C50C-407E-A947-70E740481C1C}">
                <a14:useLocalDpi xmlns:a14="http://schemas.microsoft.com/office/drawing/2010/main" val="0"/>
              </a:ext>
            </a:extLst>
          </a:blip>
          <a:srcRect t="-23706" b="-23706"/>
          <a:stretch>
            <a:fillRect/>
          </a:stretch>
        </p:blipFill>
        <p:spPr>
          <a:xfrm>
            <a:off x="3975732" y="1142172"/>
            <a:ext cx="4223506" cy="5299547"/>
          </a:xfrm>
        </p:spPr>
      </p:pic>
      <p:sp>
        <p:nvSpPr>
          <p:cNvPr id="6" name="TextBox 5">
            <a:extLst>
              <a:ext uri="{FF2B5EF4-FFF2-40B4-BE49-F238E27FC236}">
                <a16:creationId xmlns:a16="http://schemas.microsoft.com/office/drawing/2014/main" id="{070C7A50-5EC7-6E43-8D53-69438293152E}"/>
              </a:ext>
            </a:extLst>
          </p:cNvPr>
          <p:cNvSpPr txBox="1"/>
          <p:nvPr/>
        </p:nvSpPr>
        <p:spPr>
          <a:xfrm>
            <a:off x="5749636" y="89972"/>
            <a:ext cx="2716393" cy="369332"/>
          </a:xfrm>
          <a:prstGeom prst="rect">
            <a:avLst/>
          </a:prstGeom>
          <a:noFill/>
        </p:spPr>
        <p:txBody>
          <a:bodyPr wrap="square" rtlCol="0">
            <a:spAutoFit/>
          </a:bodyPr>
          <a:lstStyle/>
          <a:p>
            <a:r>
              <a:rPr lang="en-US" i="1" dirty="0">
                <a:solidFill>
                  <a:schemeClr val="tx1">
                    <a:lumMod val="50000"/>
                    <a:lumOff val="50000"/>
                  </a:schemeClr>
                </a:solidFill>
              </a:rPr>
              <a:t>How to Shine: Self Care</a:t>
            </a:r>
          </a:p>
        </p:txBody>
      </p:sp>
    </p:spTree>
    <p:extLst>
      <p:ext uri="{BB962C8B-B14F-4D97-AF65-F5344CB8AC3E}">
        <p14:creationId xmlns:p14="http://schemas.microsoft.com/office/powerpoint/2010/main" val="25994799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 nice to yourself  </a:t>
            </a:r>
            <a:r>
              <a:rPr lang="en-US" dirty="0">
                <a:sym typeface="Wingdings" pitchFamily="2" charset="2"/>
              </a:rPr>
              <a:t></a:t>
            </a:r>
            <a:endParaRPr lang="en-US" dirty="0"/>
          </a:p>
        </p:txBody>
      </p:sp>
      <p:sp>
        <p:nvSpPr>
          <p:cNvPr id="3" name="Content Placeholder 2"/>
          <p:cNvSpPr>
            <a:spLocks noGrp="1"/>
          </p:cNvSpPr>
          <p:nvPr>
            <p:ph sz="half" idx="1"/>
          </p:nvPr>
        </p:nvSpPr>
        <p:spPr>
          <a:xfrm>
            <a:off x="344311" y="1536192"/>
            <a:ext cx="3279326" cy="4590288"/>
          </a:xfrm>
        </p:spPr>
        <p:txBody>
          <a:bodyPr>
            <a:normAutofit/>
          </a:bodyPr>
          <a:lstStyle/>
          <a:p>
            <a:r>
              <a:rPr lang="en-US" dirty="0"/>
              <a:t>Stay active</a:t>
            </a:r>
          </a:p>
          <a:p>
            <a:pPr marL="114300" indent="0">
              <a:buNone/>
            </a:pPr>
            <a:endParaRPr lang="en-US" dirty="0"/>
          </a:p>
          <a:p>
            <a:r>
              <a:rPr lang="en-US" dirty="0"/>
              <a:t>Slow down</a:t>
            </a:r>
          </a:p>
          <a:p>
            <a:endParaRPr lang="en-US" dirty="0"/>
          </a:p>
          <a:p>
            <a:r>
              <a:rPr lang="en-US" dirty="0"/>
              <a:t>Listen and respond</a:t>
            </a:r>
            <a:r>
              <a:rPr lang="en-US" i="1" dirty="0"/>
              <a:t>…don’t react!</a:t>
            </a:r>
          </a:p>
        </p:txBody>
      </p:sp>
      <p:pic>
        <p:nvPicPr>
          <p:cNvPr id="6" name="Content Placeholder 5" descr="cute-believe-dogs.png"/>
          <p:cNvPicPr>
            <a:picLocks noGrp="1" noChangeAspect="1"/>
          </p:cNvPicPr>
          <p:nvPr>
            <p:ph sz="half" idx="2"/>
          </p:nvPr>
        </p:nvPicPr>
        <p:blipFill>
          <a:blip r:embed="rId3">
            <a:extLst>
              <a:ext uri="{28A0092B-C50C-407E-A947-70E740481C1C}">
                <a14:useLocalDpi xmlns:a14="http://schemas.microsoft.com/office/drawing/2010/main" val="0"/>
              </a:ext>
            </a:extLst>
          </a:blip>
          <a:srcRect t="-15039" b="-15039"/>
          <a:stretch>
            <a:fillRect/>
          </a:stretch>
        </p:blipFill>
        <p:spPr>
          <a:xfrm>
            <a:off x="3736526" y="974717"/>
            <a:ext cx="4483768" cy="5627129"/>
          </a:xfrm>
        </p:spPr>
      </p:pic>
      <p:sp>
        <p:nvSpPr>
          <p:cNvPr id="8" name="TextBox 7">
            <a:extLst>
              <a:ext uri="{FF2B5EF4-FFF2-40B4-BE49-F238E27FC236}">
                <a16:creationId xmlns:a16="http://schemas.microsoft.com/office/drawing/2014/main" id="{4CAD0FC8-6A80-3143-933D-82E283F46856}"/>
              </a:ext>
            </a:extLst>
          </p:cNvPr>
          <p:cNvSpPr txBox="1"/>
          <p:nvPr/>
        </p:nvSpPr>
        <p:spPr>
          <a:xfrm>
            <a:off x="5749636" y="89972"/>
            <a:ext cx="2716393" cy="369332"/>
          </a:xfrm>
          <a:prstGeom prst="rect">
            <a:avLst/>
          </a:prstGeom>
          <a:noFill/>
        </p:spPr>
        <p:txBody>
          <a:bodyPr wrap="square" rtlCol="0">
            <a:spAutoFit/>
          </a:bodyPr>
          <a:lstStyle/>
          <a:p>
            <a:r>
              <a:rPr lang="en-US" i="1" dirty="0">
                <a:solidFill>
                  <a:schemeClr val="tx1">
                    <a:lumMod val="50000"/>
                    <a:lumOff val="50000"/>
                  </a:schemeClr>
                </a:solidFill>
              </a:rPr>
              <a:t>How to Shine: Self Care</a:t>
            </a:r>
          </a:p>
        </p:txBody>
      </p:sp>
    </p:spTree>
    <p:extLst>
      <p:ext uri="{BB962C8B-B14F-4D97-AF65-F5344CB8AC3E}">
        <p14:creationId xmlns:p14="http://schemas.microsoft.com/office/powerpoint/2010/main" val="22108405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Ready…Set…Engage!</a:t>
            </a:r>
          </a:p>
        </p:txBody>
      </p:sp>
      <p:pic>
        <p:nvPicPr>
          <p:cNvPr id="4" name="Content Placeholder 3" descr="ADHD-article.jp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8046" t="9050" r="12258" b="7073"/>
          <a:stretch/>
        </p:blipFill>
        <p:spPr>
          <a:xfrm>
            <a:off x="4114800" y="1793994"/>
            <a:ext cx="3657600" cy="3622330"/>
          </a:xfrm>
        </p:spPr>
      </p:pic>
      <p:sp>
        <p:nvSpPr>
          <p:cNvPr id="6" name="TextBox 5"/>
          <p:cNvSpPr txBox="1"/>
          <p:nvPr/>
        </p:nvSpPr>
        <p:spPr>
          <a:xfrm>
            <a:off x="457200" y="1793994"/>
            <a:ext cx="3288294" cy="3416320"/>
          </a:xfrm>
          <a:prstGeom prst="rect">
            <a:avLst/>
          </a:prstGeom>
          <a:noFill/>
        </p:spPr>
        <p:txBody>
          <a:bodyPr wrap="square" rtlCol="0">
            <a:spAutoFit/>
          </a:bodyPr>
          <a:lstStyle/>
          <a:p>
            <a:endParaRPr lang="en-US" sz="2400" i="1" dirty="0"/>
          </a:p>
          <a:p>
            <a:r>
              <a:rPr lang="en-US" sz="2400" i="1" dirty="0"/>
              <a:t>What does it mean to </a:t>
            </a:r>
            <a:r>
              <a:rPr lang="en-US" sz="2400" b="1" i="1" dirty="0">
                <a:solidFill>
                  <a:srgbClr val="0070C0"/>
                </a:solidFill>
              </a:rPr>
              <a:t>engage</a:t>
            </a:r>
            <a:r>
              <a:rPr lang="en-US" sz="2400" b="1" i="1" dirty="0"/>
              <a:t> </a:t>
            </a:r>
            <a:r>
              <a:rPr lang="en-US" sz="2400" i="1" dirty="0"/>
              <a:t>someone?</a:t>
            </a:r>
          </a:p>
          <a:p>
            <a:endParaRPr lang="en-US" sz="2400" i="1" dirty="0"/>
          </a:p>
          <a:p>
            <a:r>
              <a:rPr lang="en-US" sz="2400" i="1" dirty="0"/>
              <a:t>How is </a:t>
            </a:r>
            <a:r>
              <a:rPr lang="en-US" sz="2400" b="1" i="1" dirty="0">
                <a:solidFill>
                  <a:srgbClr val="0070C0"/>
                </a:solidFill>
              </a:rPr>
              <a:t>engaging</a:t>
            </a:r>
            <a:r>
              <a:rPr lang="en-US" sz="2400" i="1" dirty="0"/>
              <a:t> different than </a:t>
            </a:r>
            <a:r>
              <a:rPr lang="en-US" sz="2400" b="1" i="1" dirty="0">
                <a:solidFill>
                  <a:srgbClr val="FF0000"/>
                </a:solidFill>
              </a:rPr>
              <a:t>lecturing</a:t>
            </a:r>
            <a:r>
              <a:rPr lang="en-US" sz="2400" i="1" dirty="0"/>
              <a:t>?</a:t>
            </a:r>
          </a:p>
          <a:p>
            <a:endParaRPr lang="en-US" sz="2400" i="1" dirty="0"/>
          </a:p>
          <a:p>
            <a:endParaRPr lang="en-US" sz="2400" i="1" dirty="0"/>
          </a:p>
          <a:p>
            <a:endParaRPr lang="en-US" sz="2400" i="1" dirty="0"/>
          </a:p>
        </p:txBody>
      </p:sp>
      <p:sp>
        <p:nvSpPr>
          <p:cNvPr id="7" name="TextBox 6"/>
          <p:cNvSpPr txBox="1"/>
          <p:nvPr/>
        </p:nvSpPr>
        <p:spPr>
          <a:xfrm>
            <a:off x="6123709" y="89972"/>
            <a:ext cx="2342320" cy="369332"/>
          </a:xfrm>
          <a:prstGeom prst="rect">
            <a:avLst/>
          </a:prstGeom>
          <a:noFill/>
        </p:spPr>
        <p:txBody>
          <a:bodyPr wrap="square" rtlCol="0">
            <a:spAutoFit/>
          </a:bodyPr>
          <a:lstStyle/>
          <a:p>
            <a:r>
              <a:rPr lang="en-US" i="1" dirty="0">
                <a:solidFill>
                  <a:schemeClr val="tx1">
                    <a:lumMod val="50000"/>
                    <a:lumOff val="50000"/>
                  </a:schemeClr>
                </a:solidFill>
              </a:rPr>
              <a:t>How to Shine: Engage</a:t>
            </a:r>
          </a:p>
        </p:txBody>
      </p:sp>
    </p:spTree>
    <p:extLst>
      <p:ext uri="{BB962C8B-B14F-4D97-AF65-F5344CB8AC3E}">
        <p14:creationId xmlns:p14="http://schemas.microsoft.com/office/powerpoint/2010/main" val="1279961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Daniel_Willingham_Color_lowres_400x4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8082" y="2771588"/>
            <a:ext cx="3264647" cy="3264647"/>
          </a:xfrm>
          <a:prstGeom prst="rect">
            <a:avLst/>
          </a:prstGeom>
        </p:spPr>
      </p:pic>
      <p:sp>
        <p:nvSpPr>
          <p:cNvPr id="6" name="Rounded Rectangular Callout 5"/>
          <p:cNvSpPr/>
          <p:nvPr/>
        </p:nvSpPr>
        <p:spPr>
          <a:xfrm>
            <a:off x="519099" y="1824207"/>
            <a:ext cx="4314158" cy="3924032"/>
          </a:xfrm>
          <a:prstGeom prst="wedgeRoundRectCallout">
            <a:avLst>
              <a:gd name="adj1" fmla="val 66656"/>
              <a:gd name="adj2" fmla="val -6369"/>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Start with a question</a:t>
            </a:r>
          </a:p>
        </p:txBody>
      </p:sp>
      <p:sp>
        <p:nvSpPr>
          <p:cNvPr id="5" name="Content Placeholder 4"/>
          <p:cNvSpPr>
            <a:spLocks noGrp="1"/>
          </p:cNvSpPr>
          <p:nvPr>
            <p:ph sz="half" idx="1"/>
          </p:nvPr>
        </p:nvSpPr>
        <p:spPr>
          <a:xfrm>
            <a:off x="519099" y="2201978"/>
            <a:ext cx="4158983" cy="3711446"/>
          </a:xfrm>
          <a:noFill/>
          <a:ln>
            <a:noFill/>
          </a:ln>
        </p:spPr>
        <p:style>
          <a:lnRef idx="2">
            <a:schemeClr val="accent6">
              <a:shade val="50000"/>
            </a:schemeClr>
          </a:lnRef>
          <a:fillRef idx="1">
            <a:schemeClr val="accent6"/>
          </a:fillRef>
          <a:effectRef idx="0">
            <a:schemeClr val="accent6"/>
          </a:effectRef>
          <a:fontRef idx="minor">
            <a:schemeClr val="lt1"/>
          </a:fontRef>
        </p:style>
        <p:txBody>
          <a:bodyPr>
            <a:normAutofit/>
          </a:bodyPr>
          <a:lstStyle/>
          <a:p>
            <a:pPr marL="114300" indent="0">
              <a:buNone/>
            </a:pPr>
            <a:r>
              <a:rPr lang="en-US" i="1" dirty="0">
                <a:solidFill>
                  <a:schemeClr val="bg1"/>
                </a:solidFill>
                <a:effectLst>
                  <a:outerShdw blurRad="50800" dist="38100" dir="2700000" algn="tl" rotWithShape="0">
                    <a:prstClr val="black">
                      <a:alpha val="40000"/>
                    </a:prstClr>
                  </a:outerShdw>
                </a:effectLst>
              </a:rPr>
              <a:t>“As teachers, we are so eager to get to the answers that we do not devote sufficient time to developing the question.</a:t>
            </a:r>
          </a:p>
          <a:p>
            <a:pPr marL="114300" indent="0">
              <a:buNone/>
            </a:pPr>
            <a:endParaRPr lang="en-US" i="1" dirty="0">
              <a:solidFill>
                <a:schemeClr val="bg1"/>
              </a:solidFill>
              <a:effectLst>
                <a:outerShdw blurRad="50800" dist="38100" dir="2700000" algn="tl" rotWithShape="0">
                  <a:prstClr val="black">
                    <a:alpha val="40000"/>
                  </a:prstClr>
                </a:outerShdw>
              </a:effectLst>
            </a:endParaRPr>
          </a:p>
          <a:p>
            <a:pPr marL="114300" indent="0">
              <a:buNone/>
            </a:pPr>
            <a:r>
              <a:rPr lang="en-US" i="1" dirty="0">
                <a:solidFill>
                  <a:schemeClr val="bg1"/>
                </a:solidFill>
                <a:effectLst>
                  <a:outerShdw blurRad="50800" dist="38100" dir="2700000" algn="tl" rotWithShape="0">
                    <a:prstClr val="black">
                      <a:alpha val="40000"/>
                    </a:prstClr>
                  </a:outerShdw>
                </a:effectLst>
              </a:rPr>
              <a:t>“But it’s the question that piques people’s interest. Being told an answer doesn’t do anything for you.”</a:t>
            </a:r>
          </a:p>
          <a:p>
            <a:pPr marL="114300" indent="0">
              <a:buNone/>
            </a:pPr>
            <a:endParaRPr lang="en-US" dirty="0">
              <a:solidFill>
                <a:schemeClr val="bg1"/>
              </a:solidFill>
            </a:endParaRPr>
          </a:p>
        </p:txBody>
      </p:sp>
      <p:sp>
        <p:nvSpPr>
          <p:cNvPr id="7" name="TextBox 6"/>
          <p:cNvSpPr txBox="1"/>
          <p:nvPr/>
        </p:nvSpPr>
        <p:spPr>
          <a:xfrm>
            <a:off x="1078752" y="6211669"/>
            <a:ext cx="6998448" cy="646331"/>
          </a:xfrm>
          <a:prstGeom prst="rect">
            <a:avLst/>
          </a:prstGeom>
          <a:noFill/>
        </p:spPr>
        <p:txBody>
          <a:bodyPr wrap="square" rtlCol="0">
            <a:spAutoFit/>
          </a:bodyPr>
          <a:lstStyle/>
          <a:p>
            <a:r>
              <a:rPr lang="en-US" dirty="0"/>
              <a:t>~Dan Willingham, cognitive scientist at the University of Virginia</a:t>
            </a:r>
          </a:p>
          <a:p>
            <a:endParaRPr lang="en-US" dirty="0"/>
          </a:p>
        </p:txBody>
      </p:sp>
      <p:sp>
        <p:nvSpPr>
          <p:cNvPr id="9" name="TextBox 8">
            <a:extLst>
              <a:ext uri="{FF2B5EF4-FFF2-40B4-BE49-F238E27FC236}">
                <a16:creationId xmlns:a16="http://schemas.microsoft.com/office/drawing/2014/main" id="{3E7B941B-0A8D-2E45-B2DA-0CA6E898D3E8}"/>
              </a:ext>
            </a:extLst>
          </p:cNvPr>
          <p:cNvSpPr txBox="1"/>
          <p:nvPr/>
        </p:nvSpPr>
        <p:spPr>
          <a:xfrm>
            <a:off x="6123709" y="89972"/>
            <a:ext cx="2342320" cy="369332"/>
          </a:xfrm>
          <a:prstGeom prst="rect">
            <a:avLst/>
          </a:prstGeom>
          <a:noFill/>
        </p:spPr>
        <p:txBody>
          <a:bodyPr wrap="square" rtlCol="0">
            <a:spAutoFit/>
          </a:bodyPr>
          <a:lstStyle/>
          <a:p>
            <a:r>
              <a:rPr lang="en-US" i="1" dirty="0">
                <a:solidFill>
                  <a:schemeClr val="tx1">
                    <a:lumMod val="50000"/>
                    <a:lumOff val="50000"/>
                  </a:schemeClr>
                </a:solidFill>
              </a:rPr>
              <a:t>How to Shine: Engage</a:t>
            </a:r>
          </a:p>
        </p:txBody>
      </p:sp>
    </p:spTree>
    <p:extLst>
      <p:ext uri="{BB962C8B-B14F-4D97-AF65-F5344CB8AC3E}">
        <p14:creationId xmlns:p14="http://schemas.microsoft.com/office/powerpoint/2010/main" val="25212463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etectors_Medical_0.jpg"/>
          <p:cNvPicPr>
            <a:picLocks noChangeAspect="1"/>
          </p:cNvPicPr>
          <p:nvPr/>
        </p:nvPicPr>
        <p:blipFill rotWithShape="1">
          <a:blip r:embed="rId3">
            <a:extLst>
              <a:ext uri="{28A0092B-C50C-407E-A947-70E740481C1C}">
                <a14:useLocalDpi xmlns:a14="http://schemas.microsoft.com/office/drawing/2010/main" val="0"/>
              </a:ext>
            </a:extLst>
          </a:blip>
          <a:srcRect l="16651"/>
          <a:stretch/>
        </p:blipFill>
        <p:spPr>
          <a:xfrm>
            <a:off x="3556000" y="1647129"/>
            <a:ext cx="4906039" cy="5210871"/>
          </a:xfrm>
          <a:prstGeom prst="rect">
            <a:avLst/>
          </a:prstGeom>
        </p:spPr>
      </p:pic>
      <p:sp>
        <p:nvSpPr>
          <p:cNvPr id="2" name="Title 1"/>
          <p:cNvSpPr>
            <a:spLocks noGrp="1"/>
          </p:cNvSpPr>
          <p:nvPr>
            <p:ph type="title"/>
          </p:nvPr>
        </p:nvSpPr>
        <p:spPr>
          <a:xfrm>
            <a:off x="457200" y="517296"/>
            <a:ext cx="7620000" cy="1143000"/>
          </a:xfrm>
        </p:spPr>
        <p:txBody>
          <a:bodyPr/>
          <a:lstStyle/>
          <a:p>
            <a:r>
              <a:rPr lang="en-US" dirty="0"/>
              <a:t>Relevant. Concrete.</a:t>
            </a:r>
            <a:br>
              <a:rPr lang="en-US" dirty="0"/>
            </a:br>
            <a:endParaRPr lang="en-US" dirty="0"/>
          </a:p>
        </p:txBody>
      </p:sp>
      <p:sp>
        <p:nvSpPr>
          <p:cNvPr id="3" name="Content Placeholder 2"/>
          <p:cNvSpPr>
            <a:spLocks noGrp="1"/>
          </p:cNvSpPr>
          <p:nvPr>
            <p:ph idx="1"/>
          </p:nvPr>
        </p:nvSpPr>
        <p:spPr>
          <a:xfrm>
            <a:off x="292846" y="1647129"/>
            <a:ext cx="3068919" cy="4800600"/>
          </a:xfrm>
        </p:spPr>
        <p:txBody>
          <a:bodyPr/>
          <a:lstStyle/>
          <a:p>
            <a:pPr marL="114300" indent="0">
              <a:buNone/>
            </a:pPr>
            <a:r>
              <a:rPr lang="en-US" i="1" dirty="0"/>
              <a:t>“The human mind can’t handle too much abstraction.</a:t>
            </a:r>
          </a:p>
          <a:p>
            <a:pPr marL="114300" indent="0">
              <a:buNone/>
            </a:pPr>
            <a:endParaRPr lang="en-US" i="1" dirty="0"/>
          </a:p>
          <a:p>
            <a:pPr marL="114300" indent="0">
              <a:buNone/>
            </a:pPr>
            <a:r>
              <a:rPr lang="en-US" i="1" dirty="0"/>
              <a:t>“Bring your ideas down to earth by explaining how they connect to your listeners’ lives…”</a:t>
            </a:r>
          </a:p>
        </p:txBody>
      </p:sp>
      <p:sp>
        <p:nvSpPr>
          <p:cNvPr id="6" name="TextBox 5">
            <a:extLst>
              <a:ext uri="{FF2B5EF4-FFF2-40B4-BE49-F238E27FC236}">
                <a16:creationId xmlns:a16="http://schemas.microsoft.com/office/drawing/2014/main" id="{B2FEC69E-59D6-124A-9A76-51BFC6CC3960}"/>
              </a:ext>
            </a:extLst>
          </p:cNvPr>
          <p:cNvSpPr txBox="1"/>
          <p:nvPr/>
        </p:nvSpPr>
        <p:spPr>
          <a:xfrm>
            <a:off x="6123709" y="89972"/>
            <a:ext cx="2342320" cy="369332"/>
          </a:xfrm>
          <a:prstGeom prst="rect">
            <a:avLst/>
          </a:prstGeom>
          <a:noFill/>
        </p:spPr>
        <p:txBody>
          <a:bodyPr wrap="square" rtlCol="0">
            <a:spAutoFit/>
          </a:bodyPr>
          <a:lstStyle/>
          <a:p>
            <a:r>
              <a:rPr lang="en-US" i="1" dirty="0">
                <a:solidFill>
                  <a:schemeClr val="tx1">
                    <a:lumMod val="50000"/>
                    <a:lumOff val="50000"/>
                  </a:schemeClr>
                </a:solidFill>
              </a:rPr>
              <a:t>How to Shine: Engage</a:t>
            </a:r>
          </a:p>
        </p:txBody>
      </p:sp>
    </p:spTree>
    <p:extLst>
      <p:ext uri="{BB962C8B-B14F-4D97-AF65-F5344CB8AC3E}">
        <p14:creationId xmlns:p14="http://schemas.microsoft.com/office/powerpoint/2010/main" val="4183477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6FF1F-B6A9-7340-B3A8-A1D8219A95AF}"/>
              </a:ext>
            </a:extLst>
          </p:cNvPr>
          <p:cNvSpPr>
            <a:spLocks noGrp="1"/>
          </p:cNvSpPr>
          <p:nvPr>
            <p:ph type="title"/>
          </p:nvPr>
        </p:nvSpPr>
        <p:spPr/>
        <p:txBody>
          <a:bodyPr/>
          <a:lstStyle/>
          <a:p>
            <a:r>
              <a:rPr lang="en-US" dirty="0"/>
              <a:t>Down to Earth?</a:t>
            </a:r>
          </a:p>
        </p:txBody>
      </p:sp>
      <p:pic>
        <p:nvPicPr>
          <p:cNvPr id="5" name="Content Placeholder 4">
            <a:extLst>
              <a:ext uri="{FF2B5EF4-FFF2-40B4-BE49-F238E27FC236}">
                <a16:creationId xmlns:a16="http://schemas.microsoft.com/office/drawing/2014/main" id="{9F5B543D-0FCE-F84A-AF51-215E8F17AB48}"/>
              </a:ext>
            </a:extLst>
          </p:cNvPr>
          <p:cNvPicPr>
            <a:picLocks noGrp="1" noChangeAspect="1"/>
          </p:cNvPicPr>
          <p:nvPr>
            <p:ph idx="1"/>
          </p:nvPr>
        </p:nvPicPr>
        <p:blipFill>
          <a:blip r:embed="rId3"/>
          <a:stretch>
            <a:fillRect/>
          </a:stretch>
        </p:blipFill>
        <p:spPr>
          <a:xfrm>
            <a:off x="704144" y="1825625"/>
            <a:ext cx="7735712" cy="4351338"/>
          </a:xfrm>
        </p:spPr>
      </p:pic>
      <p:sp>
        <p:nvSpPr>
          <p:cNvPr id="7" name="TextBox 6">
            <a:extLst>
              <a:ext uri="{FF2B5EF4-FFF2-40B4-BE49-F238E27FC236}">
                <a16:creationId xmlns:a16="http://schemas.microsoft.com/office/drawing/2014/main" id="{73917EF5-0933-2547-8858-074BE7BE5556}"/>
              </a:ext>
            </a:extLst>
          </p:cNvPr>
          <p:cNvSpPr txBox="1"/>
          <p:nvPr/>
        </p:nvSpPr>
        <p:spPr>
          <a:xfrm>
            <a:off x="6123709" y="89972"/>
            <a:ext cx="2342320" cy="369332"/>
          </a:xfrm>
          <a:prstGeom prst="rect">
            <a:avLst/>
          </a:prstGeom>
          <a:noFill/>
        </p:spPr>
        <p:txBody>
          <a:bodyPr wrap="square" rtlCol="0">
            <a:spAutoFit/>
          </a:bodyPr>
          <a:lstStyle/>
          <a:p>
            <a:r>
              <a:rPr lang="en-US" i="1" dirty="0">
                <a:solidFill>
                  <a:schemeClr val="tx1">
                    <a:lumMod val="50000"/>
                    <a:lumOff val="50000"/>
                  </a:schemeClr>
                </a:solidFill>
              </a:rPr>
              <a:t>How to Shine: Engage</a:t>
            </a:r>
          </a:p>
        </p:txBody>
      </p:sp>
    </p:spTree>
    <p:extLst>
      <p:ext uri="{BB962C8B-B14F-4D97-AF65-F5344CB8AC3E}">
        <p14:creationId xmlns:p14="http://schemas.microsoft.com/office/powerpoint/2010/main" val="31576905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Know when to change topic</a:t>
            </a:r>
          </a:p>
        </p:txBody>
      </p:sp>
      <p:pic>
        <p:nvPicPr>
          <p:cNvPr id="4" name="Picture 3" descr="coffee-mug-far-side-my-brain-is-ful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9612" y="1630947"/>
            <a:ext cx="5345126" cy="4853322"/>
          </a:xfrm>
          <a:prstGeom prst="rect">
            <a:avLst/>
          </a:prstGeom>
        </p:spPr>
      </p:pic>
      <p:sp>
        <p:nvSpPr>
          <p:cNvPr id="6" name="TextBox 5">
            <a:extLst>
              <a:ext uri="{FF2B5EF4-FFF2-40B4-BE49-F238E27FC236}">
                <a16:creationId xmlns:a16="http://schemas.microsoft.com/office/drawing/2014/main" id="{BD1B6486-B344-F946-B117-83A700E58CC7}"/>
              </a:ext>
            </a:extLst>
          </p:cNvPr>
          <p:cNvSpPr txBox="1"/>
          <p:nvPr/>
        </p:nvSpPr>
        <p:spPr>
          <a:xfrm>
            <a:off x="6123709" y="89972"/>
            <a:ext cx="2342320" cy="369332"/>
          </a:xfrm>
          <a:prstGeom prst="rect">
            <a:avLst/>
          </a:prstGeom>
          <a:noFill/>
        </p:spPr>
        <p:txBody>
          <a:bodyPr wrap="square" rtlCol="0">
            <a:spAutoFit/>
          </a:bodyPr>
          <a:lstStyle/>
          <a:p>
            <a:r>
              <a:rPr lang="en-US" i="1" dirty="0">
                <a:solidFill>
                  <a:schemeClr val="tx1">
                    <a:lumMod val="50000"/>
                    <a:lumOff val="50000"/>
                  </a:schemeClr>
                </a:solidFill>
              </a:rPr>
              <a:t>How to Shine: Engage</a:t>
            </a:r>
          </a:p>
        </p:txBody>
      </p:sp>
    </p:spTree>
    <p:extLst>
      <p:ext uri="{BB962C8B-B14F-4D97-AF65-F5344CB8AC3E}">
        <p14:creationId xmlns:p14="http://schemas.microsoft.com/office/powerpoint/2010/main" val="19771028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hake-Rattle-Rol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647" y="855850"/>
            <a:ext cx="7494494" cy="5209458"/>
          </a:xfrm>
          <a:prstGeom prst="rect">
            <a:avLst/>
          </a:prstGeom>
        </p:spPr>
      </p:pic>
      <p:sp>
        <p:nvSpPr>
          <p:cNvPr id="3" name="TextBox 2"/>
          <p:cNvSpPr txBox="1"/>
          <p:nvPr/>
        </p:nvSpPr>
        <p:spPr>
          <a:xfrm>
            <a:off x="2934393" y="5283717"/>
            <a:ext cx="4320029" cy="400110"/>
          </a:xfrm>
          <a:prstGeom prst="rect">
            <a:avLst/>
          </a:prstGeom>
          <a:solidFill>
            <a:schemeClr val="bg1"/>
          </a:solidFill>
        </p:spPr>
        <p:txBody>
          <a:bodyPr wrap="square" rtlCol="0">
            <a:spAutoFit/>
          </a:bodyPr>
          <a:lstStyle/>
          <a:p>
            <a:r>
              <a:rPr lang="en-US" sz="2000" dirty="0">
                <a:latin typeface="Lucida Handwriting" charset="0"/>
                <a:ea typeface="Lucida Handwriting" charset="0"/>
                <a:cs typeface="Lucida Handwriting" charset="0"/>
              </a:rPr>
              <a:t>Number of things I’m told</a:t>
            </a:r>
          </a:p>
        </p:txBody>
      </p:sp>
      <p:sp>
        <p:nvSpPr>
          <p:cNvPr id="6" name="TextBox 5"/>
          <p:cNvSpPr txBox="1"/>
          <p:nvPr/>
        </p:nvSpPr>
        <p:spPr>
          <a:xfrm>
            <a:off x="4059955" y="2011416"/>
            <a:ext cx="3622260" cy="400110"/>
          </a:xfrm>
          <a:prstGeom prst="rect">
            <a:avLst/>
          </a:prstGeom>
          <a:solidFill>
            <a:schemeClr val="bg1"/>
          </a:solidFill>
        </p:spPr>
        <p:txBody>
          <a:bodyPr wrap="square" rtlCol="0">
            <a:spAutoFit/>
          </a:bodyPr>
          <a:lstStyle/>
          <a:p>
            <a:r>
              <a:rPr lang="en-US" sz="2000" dirty="0">
                <a:latin typeface="Lucida Handwriting" charset="0"/>
                <a:ea typeface="Lucida Handwriting" charset="0"/>
                <a:cs typeface="Lucida Handwriting" charset="0"/>
              </a:rPr>
              <a:t>Information overload</a:t>
            </a:r>
          </a:p>
        </p:txBody>
      </p:sp>
      <p:sp>
        <p:nvSpPr>
          <p:cNvPr id="8" name="TextBox 7">
            <a:extLst>
              <a:ext uri="{FF2B5EF4-FFF2-40B4-BE49-F238E27FC236}">
                <a16:creationId xmlns:a16="http://schemas.microsoft.com/office/drawing/2014/main" id="{610C6213-4D5C-064E-B935-E96BC26B07E1}"/>
              </a:ext>
            </a:extLst>
          </p:cNvPr>
          <p:cNvSpPr txBox="1"/>
          <p:nvPr/>
        </p:nvSpPr>
        <p:spPr>
          <a:xfrm>
            <a:off x="6123709" y="89972"/>
            <a:ext cx="2342320" cy="369332"/>
          </a:xfrm>
          <a:prstGeom prst="rect">
            <a:avLst/>
          </a:prstGeom>
          <a:noFill/>
        </p:spPr>
        <p:txBody>
          <a:bodyPr wrap="square" rtlCol="0">
            <a:spAutoFit/>
          </a:bodyPr>
          <a:lstStyle/>
          <a:p>
            <a:r>
              <a:rPr lang="en-US" i="1" dirty="0">
                <a:solidFill>
                  <a:schemeClr val="tx1">
                    <a:lumMod val="50000"/>
                    <a:lumOff val="50000"/>
                  </a:schemeClr>
                </a:solidFill>
              </a:rPr>
              <a:t>How to Shine: Engage</a:t>
            </a:r>
          </a:p>
        </p:txBody>
      </p:sp>
    </p:spTree>
    <p:extLst>
      <p:ext uri="{BB962C8B-B14F-4D97-AF65-F5344CB8AC3E}">
        <p14:creationId xmlns:p14="http://schemas.microsoft.com/office/powerpoint/2010/main" val="14230352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Signals to look for</a:t>
            </a:r>
            <a:r>
              <a:rPr lang="is-IS" dirty="0"/>
              <a:t>…</a:t>
            </a:r>
            <a:endParaRPr lang="en-US" dirty="0"/>
          </a:p>
        </p:txBody>
      </p:sp>
      <p:pic>
        <p:nvPicPr>
          <p:cNvPr id="4" name="Picture 3" descr="glazedeyes.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1830" y="2300974"/>
            <a:ext cx="6350000" cy="3238500"/>
          </a:xfrm>
          <a:prstGeom prst="rect">
            <a:avLst/>
          </a:prstGeom>
        </p:spPr>
      </p:pic>
      <p:sp>
        <p:nvSpPr>
          <p:cNvPr id="6" name="TextBox 5">
            <a:extLst>
              <a:ext uri="{FF2B5EF4-FFF2-40B4-BE49-F238E27FC236}">
                <a16:creationId xmlns:a16="http://schemas.microsoft.com/office/drawing/2014/main" id="{81CAC6E5-4663-7448-B148-9AA3D6E523B8}"/>
              </a:ext>
            </a:extLst>
          </p:cNvPr>
          <p:cNvSpPr txBox="1"/>
          <p:nvPr/>
        </p:nvSpPr>
        <p:spPr>
          <a:xfrm>
            <a:off x="6123709" y="89972"/>
            <a:ext cx="2342320" cy="369332"/>
          </a:xfrm>
          <a:prstGeom prst="rect">
            <a:avLst/>
          </a:prstGeom>
          <a:noFill/>
        </p:spPr>
        <p:txBody>
          <a:bodyPr wrap="square" rtlCol="0">
            <a:spAutoFit/>
          </a:bodyPr>
          <a:lstStyle/>
          <a:p>
            <a:r>
              <a:rPr lang="en-US" i="1" dirty="0">
                <a:solidFill>
                  <a:schemeClr val="tx1">
                    <a:lumMod val="50000"/>
                    <a:lumOff val="50000"/>
                  </a:schemeClr>
                </a:solidFill>
              </a:rPr>
              <a:t>How to Shine: Engage</a:t>
            </a:r>
          </a:p>
        </p:txBody>
      </p:sp>
    </p:spTree>
    <p:extLst>
      <p:ext uri="{BB962C8B-B14F-4D97-AF65-F5344CB8AC3E}">
        <p14:creationId xmlns:p14="http://schemas.microsoft.com/office/powerpoint/2010/main" val="17964261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How to Shine</a:t>
            </a:r>
          </a:p>
        </p:txBody>
      </p:sp>
      <p:sp>
        <p:nvSpPr>
          <p:cNvPr id="3" name="Content Placeholder 2"/>
          <p:cNvSpPr>
            <a:spLocks noGrp="1"/>
          </p:cNvSpPr>
          <p:nvPr>
            <p:ph idx="1"/>
          </p:nvPr>
        </p:nvSpPr>
        <p:spPr>
          <a:xfrm>
            <a:off x="457200" y="2124635"/>
            <a:ext cx="3523129" cy="3603812"/>
          </a:xfrm>
        </p:spPr>
        <p:txBody>
          <a:bodyPr>
            <a:normAutofit/>
          </a:bodyPr>
          <a:lstStyle/>
          <a:p>
            <a:pPr marL="571500" indent="-457200">
              <a:buFont typeface="+mj-lt"/>
              <a:buAutoNum type="arabicPeriod"/>
            </a:pPr>
            <a:r>
              <a:rPr lang="en-US" b="1" dirty="0"/>
              <a:t>Take care of yourself;</a:t>
            </a:r>
            <a:r>
              <a:rPr lang="en-US" dirty="0"/>
              <a:t> if you don’t care about you…how is your audience supposed to?</a:t>
            </a:r>
          </a:p>
          <a:p>
            <a:pPr marL="571500" indent="-457200">
              <a:buFont typeface="+mj-lt"/>
              <a:buAutoNum type="arabicPeriod"/>
            </a:pPr>
            <a:endParaRPr lang="en-US" dirty="0"/>
          </a:p>
          <a:p>
            <a:pPr marL="571500" indent="-457200">
              <a:buFont typeface="+mj-lt"/>
              <a:buAutoNum type="arabicPeriod"/>
            </a:pPr>
            <a:r>
              <a:rPr lang="en-US" b="1" dirty="0"/>
              <a:t>Engage </a:t>
            </a:r>
            <a:r>
              <a:rPr lang="en-US" dirty="0"/>
              <a:t>with your audience and pay attention to them!</a:t>
            </a:r>
          </a:p>
        </p:txBody>
      </p:sp>
      <p:pic>
        <p:nvPicPr>
          <p:cNvPr id="4" name="Picture 3"/>
          <p:cNvPicPr>
            <a:picLocks noChangeAspect="1"/>
          </p:cNvPicPr>
          <p:nvPr/>
        </p:nvPicPr>
        <p:blipFill rotWithShape="1">
          <a:blip r:embed="rId3"/>
          <a:srcRect l="21916" t="6385" r="28785" b="33295"/>
          <a:stretch/>
        </p:blipFill>
        <p:spPr>
          <a:xfrm>
            <a:off x="4554071" y="1417638"/>
            <a:ext cx="3523129" cy="4310809"/>
          </a:xfrm>
          <a:prstGeom prst="rect">
            <a:avLst/>
          </a:prstGeom>
        </p:spPr>
      </p:pic>
    </p:spTree>
    <p:extLst>
      <p:ext uri="{BB962C8B-B14F-4D97-AF65-F5344CB8AC3E}">
        <p14:creationId xmlns:p14="http://schemas.microsoft.com/office/powerpoint/2010/main" val="4280157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2" name="Rectangle 41">
            <a:extLst>
              <a:ext uri="{FF2B5EF4-FFF2-40B4-BE49-F238E27FC236}">
                <a16:creationId xmlns:a16="http://schemas.microsoft.com/office/drawing/2014/main" id="{5DF40726-9B19-4165-9C26-757D16E19E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DA9025-B91E-3E41-9558-F4DC69C9DBC9}"/>
              </a:ext>
            </a:extLst>
          </p:cNvPr>
          <p:cNvSpPr>
            <a:spLocks noGrp="1"/>
          </p:cNvSpPr>
          <p:nvPr>
            <p:ph type="title"/>
          </p:nvPr>
        </p:nvSpPr>
        <p:spPr>
          <a:xfrm>
            <a:off x="628649" y="564211"/>
            <a:ext cx="3428999" cy="1165002"/>
          </a:xfrm>
        </p:spPr>
        <p:txBody>
          <a:bodyPr vert="horz" lIns="91440" tIns="45720" rIns="91440" bIns="45720" rtlCol="0" anchor="b">
            <a:normAutofit/>
          </a:bodyPr>
          <a:lstStyle/>
          <a:p>
            <a:pPr defTabSz="914400"/>
            <a:r>
              <a:rPr lang="en-US" sz="3100"/>
              <a:t>My friend Mio</a:t>
            </a:r>
          </a:p>
        </p:txBody>
      </p:sp>
      <p:sp>
        <p:nvSpPr>
          <p:cNvPr id="4" name="Content Placeholder 3">
            <a:extLst>
              <a:ext uri="{FF2B5EF4-FFF2-40B4-BE49-F238E27FC236}">
                <a16:creationId xmlns:a16="http://schemas.microsoft.com/office/drawing/2014/main" id="{CE5221E3-6A30-8749-94C8-048740F4EB19}"/>
              </a:ext>
            </a:extLst>
          </p:cNvPr>
          <p:cNvSpPr>
            <a:spLocks noGrp="1"/>
          </p:cNvSpPr>
          <p:nvPr>
            <p:ph sz="half" idx="1"/>
          </p:nvPr>
        </p:nvSpPr>
        <p:spPr>
          <a:xfrm>
            <a:off x="628649" y="2055327"/>
            <a:ext cx="3428999" cy="3776975"/>
          </a:xfrm>
        </p:spPr>
        <p:txBody>
          <a:bodyPr vert="horz" lIns="91440" tIns="45720" rIns="91440" bIns="45720" rtlCol="0">
            <a:normAutofit/>
          </a:bodyPr>
          <a:lstStyle/>
          <a:p>
            <a:pPr indent="-228600" defTabSz="914400"/>
            <a:r>
              <a:rPr lang="en-US" sz="1600"/>
              <a:t>Stanford University</a:t>
            </a:r>
          </a:p>
          <a:p>
            <a:pPr indent="-228600" defTabSz="914400"/>
            <a:endParaRPr lang="en-US" sz="1600"/>
          </a:p>
          <a:p>
            <a:pPr indent="-228600" defTabSz="914400"/>
            <a:r>
              <a:rPr lang="en-US" sz="1600"/>
              <a:t>Medical Doctor</a:t>
            </a:r>
          </a:p>
          <a:p>
            <a:pPr indent="-228600" defTabSz="914400"/>
            <a:endParaRPr lang="en-US" sz="1600"/>
          </a:p>
          <a:p>
            <a:pPr indent="-228600" defTabSz="914400"/>
            <a:r>
              <a:rPr lang="en-US" sz="1600"/>
              <a:t>Fluent in 4 languages</a:t>
            </a:r>
          </a:p>
          <a:p>
            <a:pPr indent="-228600" defTabSz="914400"/>
            <a:endParaRPr lang="en-US" sz="1600"/>
          </a:p>
          <a:p>
            <a:pPr indent="-228600" defTabSz="914400"/>
            <a:r>
              <a:rPr lang="en-US" sz="1600"/>
              <a:t>Ballerina</a:t>
            </a:r>
          </a:p>
        </p:txBody>
      </p:sp>
      <p:pic>
        <p:nvPicPr>
          <p:cNvPr id="8" name="Picture 7">
            <a:extLst>
              <a:ext uri="{FF2B5EF4-FFF2-40B4-BE49-F238E27FC236}">
                <a16:creationId xmlns:a16="http://schemas.microsoft.com/office/drawing/2014/main" id="{531A8EB8-1D1C-2B44-893C-FC14386DF518}"/>
              </a:ext>
            </a:extLst>
          </p:cNvPr>
          <p:cNvPicPr>
            <a:picLocks noChangeAspect="1"/>
          </p:cNvPicPr>
          <p:nvPr/>
        </p:nvPicPr>
        <p:blipFill rotWithShape="1">
          <a:blip r:embed="rId3"/>
          <a:srcRect r="8534" b="-4"/>
          <a:stretch/>
        </p:blipFill>
        <p:spPr>
          <a:xfrm>
            <a:off x="4642866" y="566928"/>
            <a:ext cx="3867912" cy="5286197"/>
          </a:xfrm>
          <a:prstGeom prst="rect">
            <a:avLst/>
          </a:prstGeom>
        </p:spPr>
      </p:pic>
      <p:sp>
        <p:nvSpPr>
          <p:cNvPr id="44" name="Rectangle 43">
            <a:extLst>
              <a:ext uri="{FF2B5EF4-FFF2-40B4-BE49-F238E27FC236}">
                <a16:creationId xmlns:a16="http://schemas.microsoft.com/office/drawing/2014/main" id="{2089CB41-F399-4AEB-980C-5BFB1049CB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0936" y="6112341"/>
            <a:ext cx="7879842"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6" name="Rectangle 45">
            <a:extLst>
              <a:ext uri="{FF2B5EF4-FFF2-40B4-BE49-F238E27FC236}">
                <a16:creationId xmlns:a16="http://schemas.microsoft.com/office/drawing/2014/main" id="{1BFC967B-3DD6-463D-9DB9-6E4419AE0D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315718" y="4388904"/>
            <a:ext cx="54864"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Tree>
    <p:extLst>
      <p:ext uri="{BB962C8B-B14F-4D97-AF65-F5344CB8AC3E}">
        <p14:creationId xmlns:p14="http://schemas.microsoft.com/office/powerpoint/2010/main" val="24124824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0060" y="5576887"/>
            <a:ext cx="8183880" cy="640081"/>
          </a:xfrm>
        </p:spPr>
        <p:txBody>
          <a:bodyPr vert="horz" lIns="91440" tIns="45720" rIns="91440" bIns="45720" rtlCol="0" anchor="ctr">
            <a:normAutofit/>
          </a:bodyPr>
          <a:lstStyle/>
          <a:p>
            <a:pPr algn="ctr" defTabSz="914400"/>
            <a:r>
              <a:rPr lang="en-US" sz="2800" dirty="0"/>
              <a:t>Part III: Storytelling</a:t>
            </a:r>
          </a:p>
        </p:txBody>
      </p:sp>
      <p:pic>
        <p:nvPicPr>
          <p:cNvPr id="9" name="Picture 8" descr="A young child taking a selfie&#10;&#10;Description automatically generated">
            <a:extLst>
              <a:ext uri="{FF2B5EF4-FFF2-40B4-BE49-F238E27FC236}">
                <a16:creationId xmlns:a16="http://schemas.microsoft.com/office/drawing/2014/main" id="{822A67C6-1EF4-7246-8035-B3AFFCED54A3}"/>
              </a:ext>
            </a:extLst>
          </p:cNvPr>
          <p:cNvPicPr>
            <a:picLocks noChangeAspect="1"/>
          </p:cNvPicPr>
          <p:nvPr/>
        </p:nvPicPr>
        <p:blipFill rotWithShape="1">
          <a:blip r:embed="rId3"/>
          <a:srcRect t="601" r="1" b="20334"/>
          <a:stretch/>
        </p:blipFill>
        <p:spPr>
          <a:xfrm>
            <a:off x="480060" y="640080"/>
            <a:ext cx="8183880" cy="4836795"/>
          </a:xfrm>
          <a:prstGeom prst="rect">
            <a:avLst/>
          </a:prstGeom>
          <a:ln w="19050">
            <a:solidFill>
              <a:schemeClr val="tx1"/>
            </a:solidFill>
            <a:miter lim="800000"/>
          </a:ln>
        </p:spPr>
      </p:pic>
    </p:spTree>
    <p:extLst>
      <p:ext uri="{BB962C8B-B14F-4D97-AF65-F5344CB8AC3E}">
        <p14:creationId xmlns:p14="http://schemas.microsoft.com/office/powerpoint/2010/main" val="3551170888"/>
      </p:ext>
    </p:extLst>
  </p:cSld>
  <p:clrMapOvr>
    <a:overrideClrMapping bg1="dk1" tx1="lt1" bg2="dk2" tx2="lt2" accent1="accent1" accent2="accent2" accent3="accent3" accent4="accent4" accent5="accent5" accent6="accent6" hlink="hlink" folHlink="folHlink"/>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Opening_of_the_mouth_ceremony.jpg"/>
          <p:cNvPicPr>
            <a:picLocks noChangeAspect="1"/>
          </p:cNvPicPr>
          <p:nvPr/>
        </p:nvPicPr>
        <p:blipFill rotWithShape="1">
          <a:blip r:embed="rId3">
            <a:extLst>
              <a:ext uri="{28A0092B-C50C-407E-A947-70E740481C1C}">
                <a14:useLocalDpi xmlns:a14="http://schemas.microsoft.com/office/drawing/2010/main" val="0"/>
              </a:ext>
            </a:extLst>
          </a:blip>
          <a:srcRect l="11619"/>
          <a:stretch/>
        </p:blipFill>
        <p:spPr>
          <a:xfrm>
            <a:off x="0" y="0"/>
            <a:ext cx="4519101" cy="4186320"/>
          </a:xfrm>
          <a:prstGeom prst="rect">
            <a:avLst/>
          </a:prstGeom>
        </p:spPr>
      </p:pic>
      <p:pic>
        <p:nvPicPr>
          <p:cNvPr id="7" name="Picture 6" descr="comenius-unesco-granollers-23-638.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692" y="-9244"/>
            <a:ext cx="5004308" cy="3757153"/>
          </a:xfrm>
          <a:prstGeom prst="rect">
            <a:avLst/>
          </a:prstGeom>
        </p:spPr>
      </p:pic>
      <p:pic>
        <p:nvPicPr>
          <p:cNvPr id="9" name="Picture 8" descr="roman art.jpg"/>
          <p:cNvPicPr>
            <a:picLocks noChangeAspect="1"/>
          </p:cNvPicPr>
          <p:nvPr/>
        </p:nvPicPr>
        <p:blipFill rotWithShape="1">
          <a:blip r:embed="rId5">
            <a:extLst>
              <a:ext uri="{28A0092B-C50C-407E-A947-70E740481C1C}">
                <a14:useLocalDpi xmlns:a14="http://schemas.microsoft.com/office/drawing/2010/main" val="0"/>
              </a:ext>
            </a:extLst>
          </a:blip>
          <a:srcRect r="22249" b="6168"/>
          <a:stretch/>
        </p:blipFill>
        <p:spPr>
          <a:xfrm>
            <a:off x="4284576" y="3448423"/>
            <a:ext cx="4859424" cy="3409577"/>
          </a:xfrm>
          <a:prstGeom prst="rect">
            <a:avLst/>
          </a:prstGeom>
        </p:spPr>
      </p:pic>
      <p:pic>
        <p:nvPicPr>
          <p:cNvPr id="8" name="Picture 7" descr="Odysseus_Sirens_BM_E440_n2.jpg"/>
          <p:cNvPicPr>
            <a:picLocks noChangeAspect="1"/>
          </p:cNvPicPr>
          <p:nvPr/>
        </p:nvPicPr>
        <p:blipFill rotWithShape="1">
          <a:blip r:embed="rId6">
            <a:extLst>
              <a:ext uri="{28A0092B-C50C-407E-A947-70E740481C1C}">
                <a14:useLocalDpi xmlns:a14="http://schemas.microsoft.com/office/drawing/2010/main" val="0"/>
              </a:ext>
            </a:extLst>
          </a:blip>
          <a:srcRect l="10889" t="15621" r="13610"/>
          <a:stretch/>
        </p:blipFill>
        <p:spPr>
          <a:xfrm>
            <a:off x="-108129" y="3421530"/>
            <a:ext cx="4392705" cy="3436470"/>
          </a:xfrm>
          <a:prstGeom prst="rect">
            <a:avLst/>
          </a:prstGeom>
        </p:spPr>
      </p:pic>
      <p:sp>
        <p:nvSpPr>
          <p:cNvPr id="5" name="Title 4"/>
          <p:cNvSpPr>
            <a:spLocks noGrp="1"/>
          </p:cNvSpPr>
          <p:nvPr>
            <p:ph type="title"/>
          </p:nvPr>
        </p:nvSpPr>
        <p:spPr>
          <a:xfrm>
            <a:off x="2638612" y="2133599"/>
            <a:ext cx="3801036" cy="2360706"/>
          </a:xfrm>
        </p:spPr>
        <p:style>
          <a:lnRef idx="2">
            <a:schemeClr val="accent6">
              <a:shade val="50000"/>
            </a:schemeClr>
          </a:lnRef>
          <a:fillRef idx="1">
            <a:schemeClr val="accent6"/>
          </a:fillRef>
          <a:effectRef idx="0">
            <a:schemeClr val="accent6"/>
          </a:effectRef>
          <a:fontRef idx="minor">
            <a:schemeClr val="lt1"/>
          </a:fontRef>
        </p:style>
        <p:txBody>
          <a:bodyPr/>
          <a:lstStyle/>
          <a:p>
            <a:pPr algn="ctr"/>
            <a:r>
              <a:rPr lang="en-US" b="1" dirty="0">
                <a:solidFill>
                  <a:srgbClr val="FFFFFF"/>
                </a:solidFill>
                <a:effectLst>
                  <a:outerShdw blurRad="50800" dist="38100" dir="2700000" algn="tl" rotWithShape="0">
                    <a:prstClr val="black">
                      <a:alpha val="40000"/>
                    </a:prstClr>
                  </a:outerShdw>
                </a:effectLst>
              </a:rPr>
              <a:t>HUMANS ARE HARDWIRED FOR STORIES</a:t>
            </a:r>
          </a:p>
        </p:txBody>
      </p:sp>
    </p:spTree>
    <p:extLst>
      <p:ext uri="{BB962C8B-B14F-4D97-AF65-F5344CB8AC3E}">
        <p14:creationId xmlns:p14="http://schemas.microsoft.com/office/powerpoint/2010/main" val="8522717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Bad story</a:t>
            </a:r>
          </a:p>
        </p:txBody>
      </p:sp>
      <p:sp>
        <p:nvSpPr>
          <p:cNvPr id="8" name="Content Placeholder 7"/>
          <p:cNvSpPr>
            <a:spLocks noGrp="1"/>
          </p:cNvSpPr>
          <p:nvPr>
            <p:ph sz="half" idx="1"/>
          </p:nvPr>
        </p:nvSpPr>
        <p:spPr/>
        <p:txBody>
          <a:bodyPr>
            <a:normAutofit/>
          </a:bodyPr>
          <a:lstStyle/>
          <a:p>
            <a:r>
              <a:rPr lang="en-US" dirty="0"/>
              <a:t>Lame &amp; flat characters</a:t>
            </a:r>
          </a:p>
          <a:p>
            <a:endParaRPr lang="en-US" dirty="0"/>
          </a:p>
          <a:p>
            <a:r>
              <a:rPr lang="en-US" dirty="0"/>
              <a:t>Random and irrelevant</a:t>
            </a:r>
          </a:p>
          <a:p>
            <a:endParaRPr lang="en-US" dirty="0"/>
          </a:p>
          <a:p>
            <a:r>
              <a:rPr lang="en-US" dirty="0"/>
              <a:t>No direction or point</a:t>
            </a:r>
          </a:p>
          <a:p>
            <a:endParaRPr lang="en-US" dirty="0"/>
          </a:p>
          <a:p>
            <a:r>
              <a:rPr lang="en-US" dirty="0"/>
              <a:t>Confusing plot</a:t>
            </a:r>
          </a:p>
          <a:p>
            <a:endParaRPr lang="en-US" dirty="0"/>
          </a:p>
        </p:txBody>
      </p:sp>
      <p:sp>
        <p:nvSpPr>
          <p:cNvPr id="13" name="TextBox 12"/>
          <p:cNvSpPr txBox="1"/>
          <p:nvPr/>
        </p:nvSpPr>
        <p:spPr>
          <a:xfrm>
            <a:off x="5015345" y="89972"/>
            <a:ext cx="3546156" cy="369332"/>
          </a:xfrm>
          <a:prstGeom prst="rect">
            <a:avLst/>
          </a:prstGeom>
          <a:noFill/>
        </p:spPr>
        <p:txBody>
          <a:bodyPr wrap="square" rtlCol="0">
            <a:spAutoFit/>
          </a:bodyPr>
          <a:lstStyle/>
          <a:p>
            <a:r>
              <a:rPr lang="en-US" i="1" dirty="0">
                <a:solidFill>
                  <a:schemeClr val="tx1">
                    <a:lumMod val="50000"/>
                    <a:lumOff val="50000"/>
                  </a:schemeClr>
                </a:solidFill>
              </a:rPr>
              <a:t>Storytelling: Good story, Bad story</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4197" y="1072896"/>
            <a:ext cx="3343003" cy="4797552"/>
          </a:xfrm>
          <a:prstGeom prst="rect">
            <a:avLst/>
          </a:prstGeom>
        </p:spPr>
      </p:pic>
    </p:spTree>
    <p:extLst>
      <p:ext uri="{BB962C8B-B14F-4D97-AF65-F5344CB8AC3E}">
        <p14:creationId xmlns:p14="http://schemas.microsoft.com/office/powerpoint/2010/main" val="18799813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Good story</a:t>
            </a:r>
          </a:p>
        </p:txBody>
      </p:sp>
      <p:sp>
        <p:nvSpPr>
          <p:cNvPr id="3" name="Content Placeholder 2"/>
          <p:cNvSpPr>
            <a:spLocks noGrp="1"/>
          </p:cNvSpPr>
          <p:nvPr>
            <p:ph sz="half" idx="1"/>
          </p:nvPr>
        </p:nvSpPr>
        <p:spPr/>
        <p:txBody>
          <a:bodyPr>
            <a:normAutofit/>
          </a:bodyPr>
          <a:lstStyle/>
          <a:p>
            <a:r>
              <a:rPr lang="en-US" dirty="0"/>
              <a:t>We identify with the characters and care that they succeed</a:t>
            </a:r>
          </a:p>
          <a:p>
            <a:endParaRPr lang="en-US" dirty="0"/>
          </a:p>
          <a:p>
            <a:r>
              <a:rPr lang="en-US" dirty="0"/>
              <a:t>Everything that happens plays a role in the bigger story</a:t>
            </a:r>
          </a:p>
          <a:p>
            <a:endParaRPr lang="en-US" dirty="0"/>
          </a:p>
          <a:p>
            <a:r>
              <a:rPr lang="en-US" dirty="0"/>
              <a:t>There’s a hook that keeps us engaged</a:t>
            </a:r>
          </a:p>
          <a:p>
            <a:endParaRPr lang="en-US" dirty="0"/>
          </a:p>
          <a:p>
            <a:r>
              <a:rPr lang="en-US" dirty="0"/>
              <a:t>Plot lines are intriguing but not confusing</a:t>
            </a:r>
          </a:p>
          <a:p>
            <a:endParaRPr lang="en-US" dirty="0"/>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980688" y="1417638"/>
            <a:ext cx="4443984" cy="4443984"/>
          </a:xfrm>
        </p:spPr>
      </p:pic>
      <p:sp>
        <p:nvSpPr>
          <p:cNvPr id="6" name="TextBox 5">
            <a:extLst>
              <a:ext uri="{FF2B5EF4-FFF2-40B4-BE49-F238E27FC236}">
                <a16:creationId xmlns:a16="http://schemas.microsoft.com/office/drawing/2014/main" id="{A600E72A-011A-CB4C-9363-6978E216B3B7}"/>
              </a:ext>
            </a:extLst>
          </p:cNvPr>
          <p:cNvSpPr txBox="1"/>
          <p:nvPr/>
        </p:nvSpPr>
        <p:spPr>
          <a:xfrm>
            <a:off x="5015345" y="89972"/>
            <a:ext cx="3546156" cy="369332"/>
          </a:xfrm>
          <a:prstGeom prst="rect">
            <a:avLst/>
          </a:prstGeom>
          <a:noFill/>
        </p:spPr>
        <p:txBody>
          <a:bodyPr wrap="square" rtlCol="0">
            <a:spAutoFit/>
          </a:bodyPr>
          <a:lstStyle/>
          <a:p>
            <a:r>
              <a:rPr lang="en-US" i="1" dirty="0">
                <a:solidFill>
                  <a:schemeClr val="tx1">
                    <a:lumMod val="50000"/>
                    <a:lumOff val="50000"/>
                  </a:schemeClr>
                </a:solidFill>
              </a:rPr>
              <a:t>Storytelling: Good story, Bad story</a:t>
            </a:r>
          </a:p>
        </p:txBody>
      </p:sp>
    </p:spTree>
    <p:extLst>
      <p:ext uri="{BB962C8B-B14F-4D97-AF65-F5344CB8AC3E}">
        <p14:creationId xmlns:p14="http://schemas.microsoft.com/office/powerpoint/2010/main" val="162882919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You are a story</a:t>
            </a:r>
          </a:p>
        </p:txBody>
      </p:sp>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64723" y="1825625"/>
            <a:ext cx="5014553" cy="4351338"/>
          </a:xfrm>
        </p:spPr>
      </p:pic>
      <p:sp>
        <p:nvSpPr>
          <p:cNvPr id="6" name="TextBox 5">
            <a:extLst>
              <a:ext uri="{FF2B5EF4-FFF2-40B4-BE49-F238E27FC236}">
                <a16:creationId xmlns:a16="http://schemas.microsoft.com/office/drawing/2014/main" id="{7734E61E-3446-AB42-BBB5-B34FA20DD04C}"/>
              </a:ext>
            </a:extLst>
          </p:cNvPr>
          <p:cNvSpPr txBox="1"/>
          <p:nvPr/>
        </p:nvSpPr>
        <p:spPr>
          <a:xfrm>
            <a:off x="5015345" y="89972"/>
            <a:ext cx="3546156" cy="369332"/>
          </a:xfrm>
          <a:prstGeom prst="rect">
            <a:avLst/>
          </a:prstGeom>
          <a:noFill/>
        </p:spPr>
        <p:txBody>
          <a:bodyPr wrap="square" rtlCol="0">
            <a:spAutoFit/>
          </a:bodyPr>
          <a:lstStyle/>
          <a:p>
            <a:r>
              <a:rPr lang="en-US" i="1" dirty="0">
                <a:solidFill>
                  <a:schemeClr val="tx1">
                    <a:lumMod val="50000"/>
                    <a:lumOff val="50000"/>
                  </a:schemeClr>
                </a:solidFill>
              </a:rPr>
              <a:t>Storytelling: Good story, Bad story</a:t>
            </a:r>
          </a:p>
        </p:txBody>
      </p:sp>
    </p:spTree>
    <p:extLst>
      <p:ext uri="{BB962C8B-B14F-4D97-AF65-F5344CB8AC3E}">
        <p14:creationId xmlns:p14="http://schemas.microsoft.com/office/powerpoint/2010/main" val="14180175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MSW-video-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1200" y="3650367"/>
            <a:ext cx="7035800" cy="2868967"/>
          </a:xfrm>
          <a:prstGeom prst="rect">
            <a:avLst/>
          </a:prstGeom>
        </p:spPr>
      </p:pic>
      <p:sp>
        <p:nvSpPr>
          <p:cNvPr id="9" name="Rounded Rectangular Callout 8"/>
          <p:cNvSpPr/>
          <p:nvPr/>
        </p:nvSpPr>
        <p:spPr>
          <a:xfrm>
            <a:off x="578556" y="1350830"/>
            <a:ext cx="7498644" cy="1584283"/>
          </a:xfrm>
          <a:prstGeom prst="wedgeRoundRectCallout">
            <a:avLst>
              <a:gd name="adj1" fmla="val -10107"/>
              <a:gd name="adj2" fmla="val 11594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The importance of structure</a:t>
            </a:r>
          </a:p>
        </p:txBody>
      </p:sp>
      <p:sp>
        <p:nvSpPr>
          <p:cNvPr id="4" name="Content Placeholder 3"/>
          <p:cNvSpPr>
            <a:spLocks noGrp="1"/>
          </p:cNvSpPr>
          <p:nvPr>
            <p:ph sz="half" idx="1"/>
          </p:nvPr>
        </p:nvSpPr>
        <p:spPr>
          <a:xfrm>
            <a:off x="711200" y="1599689"/>
            <a:ext cx="7854244" cy="1584283"/>
          </a:xfrm>
        </p:spPr>
        <p:txBody>
          <a:bodyPr/>
          <a:lstStyle/>
          <a:p>
            <a:pPr marL="114300" indent="0">
              <a:buNone/>
            </a:pPr>
            <a:r>
              <a:rPr lang="en-US" i="1" dirty="0">
                <a:solidFill>
                  <a:schemeClr val="bg1"/>
                </a:solidFill>
                <a:effectLst>
                  <a:outerShdw blurRad="50800" dist="38100" dir="2700000" algn="tl" rotWithShape="0">
                    <a:prstClr val="black">
                      <a:alpha val="40000"/>
                    </a:prstClr>
                  </a:outerShdw>
                </a:effectLst>
              </a:rPr>
              <a:t>“We actually process structured information, roughly 40% more effectively and efficiently than information that’s not structured.”</a:t>
            </a:r>
          </a:p>
          <a:p>
            <a:endParaRPr lang="en-US" dirty="0"/>
          </a:p>
        </p:txBody>
      </p:sp>
      <p:sp>
        <p:nvSpPr>
          <p:cNvPr id="11" name="TextBox 10"/>
          <p:cNvSpPr txBox="1"/>
          <p:nvPr/>
        </p:nvSpPr>
        <p:spPr>
          <a:xfrm>
            <a:off x="3976510" y="2949225"/>
            <a:ext cx="4100690" cy="923330"/>
          </a:xfrm>
          <a:prstGeom prst="rect">
            <a:avLst/>
          </a:prstGeom>
          <a:noFill/>
        </p:spPr>
        <p:txBody>
          <a:bodyPr wrap="square" rtlCol="0">
            <a:spAutoFit/>
          </a:bodyPr>
          <a:lstStyle/>
          <a:p>
            <a:r>
              <a:rPr lang="en-US" i="1" dirty="0"/>
              <a:t>Matt Abrahams, Stanford Graduate School of Business</a:t>
            </a:r>
          </a:p>
          <a:p>
            <a:endParaRPr lang="en-US" dirty="0"/>
          </a:p>
        </p:txBody>
      </p:sp>
      <p:sp>
        <p:nvSpPr>
          <p:cNvPr id="12" name="TextBox 11">
            <a:extLst>
              <a:ext uri="{FF2B5EF4-FFF2-40B4-BE49-F238E27FC236}">
                <a16:creationId xmlns:a16="http://schemas.microsoft.com/office/drawing/2014/main" id="{C4A0E368-0749-7348-895C-02E48BF07FA3}"/>
              </a:ext>
            </a:extLst>
          </p:cNvPr>
          <p:cNvSpPr txBox="1"/>
          <p:nvPr/>
        </p:nvSpPr>
        <p:spPr>
          <a:xfrm>
            <a:off x="5910631" y="89972"/>
            <a:ext cx="2410691" cy="369332"/>
          </a:xfrm>
          <a:prstGeom prst="rect">
            <a:avLst/>
          </a:prstGeom>
          <a:noFill/>
        </p:spPr>
        <p:txBody>
          <a:bodyPr wrap="square" rtlCol="0">
            <a:spAutoFit/>
          </a:bodyPr>
          <a:lstStyle/>
          <a:p>
            <a:r>
              <a:rPr lang="en-US" i="1" dirty="0">
                <a:solidFill>
                  <a:schemeClr val="tx1">
                    <a:lumMod val="50000"/>
                    <a:lumOff val="50000"/>
                  </a:schemeClr>
                </a:solidFill>
              </a:rPr>
              <a:t>Storytelling: Structure</a:t>
            </a:r>
          </a:p>
        </p:txBody>
      </p:sp>
    </p:spTree>
    <p:extLst>
      <p:ext uri="{BB962C8B-B14F-4D97-AF65-F5344CB8AC3E}">
        <p14:creationId xmlns:p14="http://schemas.microsoft.com/office/powerpoint/2010/main" val="25505191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Random info </a:t>
            </a:r>
            <a:r>
              <a:rPr lang="en-US" dirty="0">
                <a:sym typeface="Wingdings"/>
              </a:rPr>
              <a:t> Coherent s</a:t>
            </a:r>
            <a:r>
              <a:rPr lang="en-US" dirty="0"/>
              <a:t>tory</a:t>
            </a: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036560"/>
            <a:ext cx="7271727" cy="3839983"/>
          </a:xfrm>
        </p:spPr>
      </p:pic>
      <p:sp>
        <p:nvSpPr>
          <p:cNvPr id="6" name="TextBox 5">
            <a:extLst>
              <a:ext uri="{FF2B5EF4-FFF2-40B4-BE49-F238E27FC236}">
                <a16:creationId xmlns:a16="http://schemas.microsoft.com/office/drawing/2014/main" id="{DEE74A3D-016D-CA43-A0A7-B425DBBFA7BC}"/>
              </a:ext>
            </a:extLst>
          </p:cNvPr>
          <p:cNvSpPr txBox="1"/>
          <p:nvPr/>
        </p:nvSpPr>
        <p:spPr>
          <a:xfrm>
            <a:off x="5910631" y="89972"/>
            <a:ext cx="2410691" cy="369332"/>
          </a:xfrm>
          <a:prstGeom prst="rect">
            <a:avLst/>
          </a:prstGeom>
          <a:noFill/>
        </p:spPr>
        <p:txBody>
          <a:bodyPr wrap="square" rtlCol="0">
            <a:spAutoFit/>
          </a:bodyPr>
          <a:lstStyle/>
          <a:p>
            <a:r>
              <a:rPr lang="en-US" i="1" dirty="0">
                <a:solidFill>
                  <a:schemeClr val="tx1">
                    <a:lumMod val="50000"/>
                    <a:lumOff val="50000"/>
                  </a:schemeClr>
                </a:solidFill>
              </a:rPr>
              <a:t>Storytelling: Structure</a:t>
            </a:r>
          </a:p>
        </p:txBody>
      </p:sp>
    </p:spTree>
    <p:extLst>
      <p:ext uri="{BB962C8B-B14F-4D97-AF65-F5344CB8AC3E}">
        <p14:creationId xmlns:p14="http://schemas.microsoft.com/office/powerpoint/2010/main" val="6783735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build a story…</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 y="1274064"/>
            <a:ext cx="8001000" cy="5321300"/>
          </a:xfrm>
          <a:prstGeom prst="rect">
            <a:avLst/>
          </a:prstGeom>
        </p:spPr>
      </p:pic>
      <p:sp>
        <p:nvSpPr>
          <p:cNvPr id="5" name="TextBox 4">
            <a:extLst>
              <a:ext uri="{FF2B5EF4-FFF2-40B4-BE49-F238E27FC236}">
                <a16:creationId xmlns:a16="http://schemas.microsoft.com/office/drawing/2014/main" id="{E77A03CB-AE96-2E44-B6B9-E86E65ABE1BA}"/>
              </a:ext>
            </a:extLst>
          </p:cNvPr>
          <p:cNvSpPr txBox="1"/>
          <p:nvPr/>
        </p:nvSpPr>
        <p:spPr>
          <a:xfrm>
            <a:off x="5910631" y="89972"/>
            <a:ext cx="2410691" cy="369332"/>
          </a:xfrm>
          <a:prstGeom prst="rect">
            <a:avLst/>
          </a:prstGeom>
          <a:noFill/>
        </p:spPr>
        <p:txBody>
          <a:bodyPr wrap="square" rtlCol="0">
            <a:spAutoFit/>
          </a:bodyPr>
          <a:lstStyle/>
          <a:p>
            <a:r>
              <a:rPr lang="en-US" i="1" dirty="0">
                <a:solidFill>
                  <a:schemeClr val="tx1">
                    <a:lumMod val="50000"/>
                    <a:lumOff val="50000"/>
                  </a:schemeClr>
                </a:solidFill>
              </a:rPr>
              <a:t>Storytelling: Structure</a:t>
            </a:r>
          </a:p>
        </p:txBody>
      </p:sp>
    </p:spTree>
    <p:extLst>
      <p:ext uri="{BB962C8B-B14F-4D97-AF65-F5344CB8AC3E}">
        <p14:creationId xmlns:p14="http://schemas.microsoft.com/office/powerpoint/2010/main" val="9226251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build a story…</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429" y="1072861"/>
            <a:ext cx="8001000" cy="53213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700" y="5314823"/>
            <a:ext cx="2103120" cy="1183005"/>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8233384">
            <a:off x="1776107" y="2650161"/>
            <a:ext cx="2437997" cy="986627"/>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87508" y="1274064"/>
            <a:ext cx="1535595" cy="908230"/>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8132716">
            <a:off x="1338738" y="4155304"/>
            <a:ext cx="1326208" cy="1003444"/>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3402266">
            <a:off x="4395156" y="2298738"/>
            <a:ext cx="1929904" cy="1084327"/>
          </a:xfrm>
          <a:prstGeom prst="rect">
            <a:avLst/>
          </a:prstGeom>
        </p:spPr>
      </p:pic>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3359264">
            <a:off x="5152302" y="3894805"/>
            <a:ext cx="2545641" cy="1071291"/>
          </a:xfrm>
          <a:prstGeom prst="rect">
            <a:avLst/>
          </a:prstGeom>
        </p:spPr>
      </p:pic>
      <p:pic>
        <p:nvPicPr>
          <p:cNvPr id="12" name="Picture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99060" y="5410762"/>
            <a:ext cx="2098741" cy="1122243"/>
          </a:xfrm>
          <a:prstGeom prst="rect">
            <a:avLst/>
          </a:prstGeom>
        </p:spPr>
      </p:pic>
      <p:sp>
        <p:nvSpPr>
          <p:cNvPr id="14" name="TextBox 13">
            <a:extLst>
              <a:ext uri="{FF2B5EF4-FFF2-40B4-BE49-F238E27FC236}">
                <a16:creationId xmlns:a16="http://schemas.microsoft.com/office/drawing/2014/main" id="{EF021737-E891-C043-9631-DF8D597EEB88}"/>
              </a:ext>
            </a:extLst>
          </p:cNvPr>
          <p:cNvSpPr txBox="1"/>
          <p:nvPr/>
        </p:nvSpPr>
        <p:spPr>
          <a:xfrm>
            <a:off x="5910631" y="89972"/>
            <a:ext cx="2410691" cy="369332"/>
          </a:xfrm>
          <a:prstGeom prst="rect">
            <a:avLst/>
          </a:prstGeom>
          <a:noFill/>
        </p:spPr>
        <p:txBody>
          <a:bodyPr wrap="square" rtlCol="0">
            <a:spAutoFit/>
          </a:bodyPr>
          <a:lstStyle/>
          <a:p>
            <a:r>
              <a:rPr lang="en-US" i="1" dirty="0">
                <a:solidFill>
                  <a:schemeClr val="tx1">
                    <a:lumMod val="50000"/>
                    <a:lumOff val="50000"/>
                  </a:schemeClr>
                </a:solidFill>
              </a:rPr>
              <a:t>Storytelling: Structure</a:t>
            </a:r>
          </a:p>
        </p:txBody>
      </p:sp>
    </p:spTree>
    <p:extLst>
      <p:ext uri="{BB962C8B-B14F-4D97-AF65-F5344CB8AC3E}">
        <p14:creationId xmlns:p14="http://schemas.microsoft.com/office/powerpoint/2010/main" val="8430674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build a story…</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 y="1298448"/>
            <a:ext cx="8001000" cy="5321300"/>
          </a:xfrm>
          <a:prstGeom prst="rect">
            <a:avLst/>
          </a:prstGeom>
        </p:spPr>
      </p:pic>
      <p:sp>
        <p:nvSpPr>
          <p:cNvPr id="3" name="TextBox 2"/>
          <p:cNvSpPr txBox="1"/>
          <p:nvPr/>
        </p:nvSpPr>
        <p:spPr>
          <a:xfrm>
            <a:off x="457200" y="5608320"/>
            <a:ext cx="1591056" cy="430887"/>
          </a:xfrm>
          <a:prstGeom prst="rect">
            <a:avLst/>
          </a:prstGeom>
          <a:solidFill>
            <a:schemeClr val="bg1"/>
          </a:solidFill>
        </p:spPr>
        <p:txBody>
          <a:bodyPr wrap="square" rtlCol="0">
            <a:spAutoFit/>
          </a:bodyPr>
          <a:lstStyle/>
          <a:p>
            <a:r>
              <a:rPr lang="en-US" sz="2200" dirty="0"/>
              <a:t>Introduction</a:t>
            </a:r>
          </a:p>
        </p:txBody>
      </p:sp>
      <p:sp>
        <p:nvSpPr>
          <p:cNvPr id="5" name="TextBox 4"/>
          <p:cNvSpPr txBox="1"/>
          <p:nvPr/>
        </p:nvSpPr>
        <p:spPr>
          <a:xfrm rot="18218140">
            <a:off x="1176596" y="3592533"/>
            <a:ext cx="3439167" cy="430887"/>
          </a:xfrm>
          <a:prstGeom prst="rect">
            <a:avLst/>
          </a:prstGeom>
          <a:solidFill>
            <a:schemeClr val="bg1"/>
          </a:solidFill>
        </p:spPr>
        <p:txBody>
          <a:bodyPr wrap="square" rtlCol="0">
            <a:spAutoFit/>
          </a:bodyPr>
          <a:lstStyle/>
          <a:p>
            <a:r>
              <a:rPr lang="en-US" sz="2200" dirty="0"/>
              <a:t>Problem &amp; plan to solve it</a:t>
            </a:r>
          </a:p>
        </p:txBody>
      </p:sp>
      <p:sp>
        <p:nvSpPr>
          <p:cNvPr id="7" name="TextBox 6"/>
          <p:cNvSpPr txBox="1"/>
          <p:nvPr/>
        </p:nvSpPr>
        <p:spPr>
          <a:xfrm>
            <a:off x="3727704" y="1720907"/>
            <a:ext cx="1149096" cy="430887"/>
          </a:xfrm>
          <a:prstGeom prst="rect">
            <a:avLst/>
          </a:prstGeom>
          <a:solidFill>
            <a:schemeClr val="bg1"/>
          </a:solidFill>
        </p:spPr>
        <p:txBody>
          <a:bodyPr wrap="square" rtlCol="0">
            <a:spAutoFit/>
          </a:bodyPr>
          <a:lstStyle/>
          <a:p>
            <a:r>
              <a:rPr lang="en-US" sz="2200" dirty="0"/>
              <a:t>Results!</a:t>
            </a:r>
          </a:p>
        </p:txBody>
      </p:sp>
      <p:sp>
        <p:nvSpPr>
          <p:cNvPr id="8" name="TextBox 7"/>
          <p:cNvSpPr txBox="1"/>
          <p:nvPr/>
        </p:nvSpPr>
        <p:spPr>
          <a:xfrm rot="3391297">
            <a:off x="4351614" y="3454410"/>
            <a:ext cx="2349763" cy="430887"/>
          </a:xfrm>
          <a:prstGeom prst="rect">
            <a:avLst/>
          </a:prstGeom>
          <a:solidFill>
            <a:schemeClr val="bg1"/>
          </a:solidFill>
        </p:spPr>
        <p:txBody>
          <a:bodyPr wrap="square" rtlCol="0">
            <a:spAutoFit/>
          </a:bodyPr>
          <a:lstStyle/>
          <a:p>
            <a:r>
              <a:rPr lang="en-US" sz="2200"/>
              <a:t>Analysis of results</a:t>
            </a:r>
            <a:endParaRPr lang="en-US" sz="2200" dirty="0"/>
          </a:p>
        </p:txBody>
      </p:sp>
      <p:sp>
        <p:nvSpPr>
          <p:cNvPr id="9" name="TextBox 8"/>
          <p:cNvSpPr txBox="1"/>
          <p:nvPr/>
        </p:nvSpPr>
        <p:spPr>
          <a:xfrm>
            <a:off x="5017221" y="5608320"/>
            <a:ext cx="3250479" cy="430887"/>
          </a:xfrm>
          <a:prstGeom prst="rect">
            <a:avLst/>
          </a:prstGeom>
          <a:solidFill>
            <a:schemeClr val="bg1"/>
          </a:solidFill>
        </p:spPr>
        <p:txBody>
          <a:bodyPr wrap="square" rtlCol="0">
            <a:spAutoFit/>
          </a:bodyPr>
          <a:lstStyle/>
          <a:p>
            <a:r>
              <a:rPr lang="en-US" sz="2200"/>
              <a:t>Conclusion and next steps</a:t>
            </a:r>
            <a:endParaRPr lang="en-US" sz="2200" dirty="0"/>
          </a:p>
        </p:txBody>
      </p:sp>
      <p:sp>
        <p:nvSpPr>
          <p:cNvPr id="11" name="TextBox 10">
            <a:extLst>
              <a:ext uri="{FF2B5EF4-FFF2-40B4-BE49-F238E27FC236}">
                <a16:creationId xmlns:a16="http://schemas.microsoft.com/office/drawing/2014/main" id="{D5BF668A-2E97-D34D-923D-E90D6361D9F5}"/>
              </a:ext>
            </a:extLst>
          </p:cNvPr>
          <p:cNvSpPr txBox="1"/>
          <p:nvPr/>
        </p:nvSpPr>
        <p:spPr>
          <a:xfrm>
            <a:off x="5910631" y="89972"/>
            <a:ext cx="2410691" cy="369332"/>
          </a:xfrm>
          <a:prstGeom prst="rect">
            <a:avLst/>
          </a:prstGeom>
          <a:noFill/>
        </p:spPr>
        <p:txBody>
          <a:bodyPr wrap="square" rtlCol="0">
            <a:spAutoFit/>
          </a:bodyPr>
          <a:lstStyle/>
          <a:p>
            <a:r>
              <a:rPr lang="en-US" i="1" dirty="0">
                <a:solidFill>
                  <a:schemeClr val="tx1">
                    <a:lumMod val="50000"/>
                    <a:lumOff val="50000"/>
                  </a:schemeClr>
                </a:solidFill>
              </a:rPr>
              <a:t>Storytelling: Structure</a:t>
            </a:r>
          </a:p>
        </p:txBody>
      </p:sp>
    </p:spTree>
    <p:extLst>
      <p:ext uri="{BB962C8B-B14F-4D97-AF65-F5344CB8AC3E}">
        <p14:creationId xmlns:p14="http://schemas.microsoft.com/office/powerpoint/2010/main" val="1313657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735B8-484F-9947-8AF6-CE3AEE70B488}"/>
              </a:ext>
            </a:extLst>
          </p:cNvPr>
          <p:cNvSpPr>
            <a:spLocks noGrp="1"/>
          </p:cNvSpPr>
          <p:nvPr>
            <p:ph type="title"/>
          </p:nvPr>
        </p:nvSpPr>
        <p:spPr/>
        <p:txBody>
          <a:bodyPr/>
          <a:lstStyle/>
          <a:p>
            <a:r>
              <a:rPr lang="en-US" dirty="0"/>
              <a:t>I mention antimatter…</a:t>
            </a:r>
          </a:p>
        </p:txBody>
      </p:sp>
      <p:pic>
        <p:nvPicPr>
          <p:cNvPr id="6" name="Content Placeholder 5">
            <a:extLst>
              <a:ext uri="{FF2B5EF4-FFF2-40B4-BE49-F238E27FC236}">
                <a16:creationId xmlns:a16="http://schemas.microsoft.com/office/drawing/2014/main" id="{FD72DB87-0381-2E44-8968-FF333F29C91D}"/>
              </a:ext>
            </a:extLst>
          </p:cNvPr>
          <p:cNvPicPr>
            <a:picLocks noGrp="1" noChangeAspect="1"/>
          </p:cNvPicPr>
          <p:nvPr>
            <p:ph sz="half" idx="1"/>
          </p:nvPr>
        </p:nvPicPr>
        <p:blipFill rotWithShape="1">
          <a:blip r:embed="rId3">
            <a:extLst>
              <a:ext uri="{BEBA8EAE-BF5A-486C-A8C5-ECC9F3942E4B}">
                <a14:imgProps xmlns:a14="http://schemas.microsoft.com/office/drawing/2010/main">
                  <a14:imgLayer r:embed="rId4">
                    <a14:imgEffect>
                      <a14:brightnessContrast bright="22000"/>
                    </a14:imgEffect>
                  </a14:imgLayer>
                </a14:imgProps>
              </a:ext>
            </a:extLst>
          </a:blip>
          <a:srcRect l="41502" t="29902" r="37128" b="49218"/>
          <a:stretch/>
        </p:blipFill>
        <p:spPr>
          <a:xfrm>
            <a:off x="3200400" y="1743252"/>
            <a:ext cx="4876800" cy="3573893"/>
          </a:xfrm>
        </p:spPr>
      </p:pic>
      <p:sp>
        <p:nvSpPr>
          <p:cNvPr id="7" name="TextBox 6">
            <a:extLst>
              <a:ext uri="{FF2B5EF4-FFF2-40B4-BE49-F238E27FC236}">
                <a16:creationId xmlns:a16="http://schemas.microsoft.com/office/drawing/2014/main" id="{A2A74D9A-8055-9F49-8BB3-005199353134}"/>
              </a:ext>
            </a:extLst>
          </p:cNvPr>
          <p:cNvSpPr txBox="1"/>
          <p:nvPr/>
        </p:nvSpPr>
        <p:spPr>
          <a:xfrm>
            <a:off x="609598" y="2367171"/>
            <a:ext cx="2590802" cy="2123658"/>
          </a:xfrm>
          <a:prstGeom prst="rect">
            <a:avLst/>
          </a:prstGeom>
          <a:noFill/>
        </p:spPr>
        <p:txBody>
          <a:bodyPr wrap="square" rtlCol="0">
            <a:spAutoFit/>
          </a:bodyPr>
          <a:lstStyle/>
          <a:p>
            <a:r>
              <a:rPr lang="en-US" sz="4400" b="1" i="1" cap="small" dirty="0"/>
              <a:t>“That’s really hard.”</a:t>
            </a:r>
          </a:p>
        </p:txBody>
      </p:sp>
    </p:spTree>
    <p:extLst>
      <p:ext uri="{BB962C8B-B14F-4D97-AF65-F5344CB8AC3E}">
        <p14:creationId xmlns:p14="http://schemas.microsoft.com/office/powerpoint/2010/main" val="223161770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7CA0DAA6-33B8-4A25-810D-2F4D816FB4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3729445"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02AE8A3-AEA6-FF4D-AEC6-B863CC05A4E6}"/>
              </a:ext>
            </a:extLst>
          </p:cNvPr>
          <p:cNvSpPr>
            <a:spLocks noGrp="1"/>
          </p:cNvSpPr>
          <p:nvPr>
            <p:ph type="title"/>
          </p:nvPr>
        </p:nvSpPr>
        <p:spPr>
          <a:xfrm>
            <a:off x="488480" y="640081"/>
            <a:ext cx="2532887" cy="3681976"/>
          </a:xfrm>
          <a:noFill/>
        </p:spPr>
        <p:txBody>
          <a:bodyPr vert="horz" lIns="91440" tIns="45720" rIns="91440" bIns="45720" rtlCol="0" anchor="b">
            <a:normAutofit/>
          </a:bodyPr>
          <a:lstStyle/>
          <a:p>
            <a:pPr defTabSz="914400"/>
            <a:r>
              <a:rPr lang="en-US" sz="3800" b="1">
                <a:solidFill>
                  <a:schemeClr val="bg1"/>
                </a:solidFill>
              </a:rPr>
              <a:t>Wait…</a:t>
            </a:r>
            <a:br>
              <a:rPr lang="en-US" sz="3800" b="1">
                <a:solidFill>
                  <a:schemeClr val="bg1"/>
                </a:solidFill>
              </a:rPr>
            </a:br>
            <a:br>
              <a:rPr lang="en-US" sz="3800" b="1">
                <a:solidFill>
                  <a:schemeClr val="bg1"/>
                </a:solidFill>
              </a:rPr>
            </a:br>
            <a:r>
              <a:rPr lang="en-US" sz="3800" b="1">
                <a:solidFill>
                  <a:schemeClr val="bg1"/>
                </a:solidFill>
              </a:rPr>
              <a:t>Hypocrite Alert!</a:t>
            </a:r>
          </a:p>
        </p:txBody>
      </p:sp>
      <p:pic>
        <p:nvPicPr>
          <p:cNvPr id="26" name="Content Placeholder 25" descr="Graphical user interface, website&#10;&#10;Description automatically generated">
            <a:extLst>
              <a:ext uri="{FF2B5EF4-FFF2-40B4-BE49-F238E27FC236}">
                <a16:creationId xmlns:a16="http://schemas.microsoft.com/office/drawing/2014/main" id="{BFFD40C2-611D-CE4E-90CA-3C3419232CA4}"/>
              </a:ext>
            </a:extLst>
          </p:cNvPr>
          <p:cNvPicPr>
            <a:picLocks noGrp="1" noChangeAspect="1"/>
          </p:cNvPicPr>
          <p:nvPr>
            <p:ph sz="half" idx="1"/>
          </p:nvPr>
        </p:nvPicPr>
        <p:blipFill rotWithShape="1">
          <a:blip r:embed="rId3"/>
          <a:srcRect r="2" b="3864"/>
          <a:stretch/>
        </p:blipFill>
        <p:spPr>
          <a:xfrm>
            <a:off x="3490722" y="10"/>
            <a:ext cx="5653278" cy="6857990"/>
          </a:xfrm>
          <a:prstGeom prst="rect">
            <a:avLst/>
          </a:prstGeom>
        </p:spPr>
      </p:pic>
    </p:spTree>
    <p:extLst>
      <p:ext uri="{BB962C8B-B14F-4D97-AF65-F5344CB8AC3E}">
        <p14:creationId xmlns:p14="http://schemas.microsoft.com/office/powerpoint/2010/main" val="10779719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6D869-F6FB-014D-9BED-881230BD01E5}"/>
              </a:ext>
            </a:extLst>
          </p:cNvPr>
          <p:cNvSpPr>
            <a:spLocks noGrp="1"/>
          </p:cNvSpPr>
          <p:nvPr>
            <p:ph type="title"/>
          </p:nvPr>
        </p:nvSpPr>
        <p:spPr/>
        <p:txBody>
          <a:bodyPr/>
          <a:lstStyle/>
          <a:p>
            <a:r>
              <a:rPr lang="en-US" dirty="0"/>
              <a:t>Ok…When it’s BIG news</a:t>
            </a:r>
          </a:p>
        </p:txBody>
      </p:sp>
      <p:pic>
        <p:nvPicPr>
          <p:cNvPr id="6" name="Content Placeholder 5" descr="Diagram&#10;&#10;Description automatically generated">
            <a:extLst>
              <a:ext uri="{FF2B5EF4-FFF2-40B4-BE49-F238E27FC236}">
                <a16:creationId xmlns:a16="http://schemas.microsoft.com/office/drawing/2014/main" id="{6313630B-9B6A-534A-83FD-9AF219C1BCB3}"/>
              </a:ext>
            </a:extLst>
          </p:cNvPr>
          <p:cNvPicPr>
            <a:picLocks noGrp="1" noChangeAspect="1"/>
          </p:cNvPicPr>
          <p:nvPr>
            <p:ph sz="half" idx="1"/>
          </p:nvPr>
        </p:nvPicPr>
        <p:blipFill>
          <a:blip r:embed="rId2"/>
          <a:stretch>
            <a:fillRect/>
          </a:stretch>
        </p:blipFill>
        <p:spPr>
          <a:xfrm>
            <a:off x="1502980" y="1346232"/>
            <a:ext cx="6306206" cy="5308100"/>
          </a:xfrm>
        </p:spPr>
      </p:pic>
    </p:spTree>
    <p:extLst>
      <p:ext uri="{BB962C8B-B14F-4D97-AF65-F5344CB8AC3E}">
        <p14:creationId xmlns:p14="http://schemas.microsoft.com/office/powerpoint/2010/main" val="6140776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5FEC56F3-655E-AF44-AD61-9FD0AFCB7FBD}"/>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92382" y="1446790"/>
            <a:ext cx="5888182" cy="4416137"/>
          </a:xfrm>
          <a:prstGeom prst="rect">
            <a:avLst/>
          </a:prstGeom>
        </p:spPr>
      </p:pic>
      <p:sp>
        <p:nvSpPr>
          <p:cNvPr id="3" name="TextBox 2">
            <a:extLst>
              <a:ext uri="{FF2B5EF4-FFF2-40B4-BE49-F238E27FC236}">
                <a16:creationId xmlns:a16="http://schemas.microsoft.com/office/drawing/2014/main" id="{7F3D6E7D-2502-414E-BB91-473A26B165DD}"/>
              </a:ext>
            </a:extLst>
          </p:cNvPr>
          <p:cNvSpPr txBox="1"/>
          <p:nvPr/>
        </p:nvSpPr>
        <p:spPr>
          <a:xfrm>
            <a:off x="5910631" y="89972"/>
            <a:ext cx="2410691" cy="369332"/>
          </a:xfrm>
          <a:prstGeom prst="rect">
            <a:avLst/>
          </a:prstGeom>
          <a:noFill/>
        </p:spPr>
        <p:txBody>
          <a:bodyPr wrap="square" rtlCol="0">
            <a:spAutoFit/>
          </a:bodyPr>
          <a:lstStyle/>
          <a:p>
            <a:r>
              <a:rPr lang="en-US" i="1" dirty="0">
                <a:solidFill>
                  <a:schemeClr val="tx1">
                    <a:lumMod val="50000"/>
                    <a:lumOff val="50000"/>
                  </a:schemeClr>
                </a:solidFill>
              </a:rPr>
              <a:t>Storytelling: Structure</a:t>
            </a:r>
          </a:p>
        </p:txBody>
      </p:sp>
    </p:spTree>
    <p:extLst>
      <p:ext uri="{BB962C8B-B14F-4D97-AF65-F5344CB8AC3E}">
        <p14:creationId xmlns:p14="http://schemas.microsoft.com/office/powerpoint/2010/main" val="171957033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7282" y="635715"/>
            <a:ext cx="8356656" cy="2482136"/>
            <a:chOff x="409710" y="635715"/>
            <a:chExt cx="11142208" cy="2482136"/>
          </a:xfrm>
        </p:grpSpPr>
        <p:sp>
          <p:nvSpPr>
            <p:cNvPr id="14"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Rectangle 17">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785460" y="759805"/>
            <a:ext cx="7729890" cy="1325563"/>
          </a:xfrm>
        </p:spPr>
        <p:txBody>
          <a:bodyPr vert="horz" lIns="91440" tIns="45720" rIns="91440" bIns="45720" rtlCol="0" anchor="ctr">
            <a:normAutofit/>
          </a:bodyPr>
          <a:lstStyle/>
          <a:p>
            <a:pPr defTabSz="914400"/>
            <a:r>
              <a:rPr lang="en-US" sz="3500">
                <a:solidFill>
                  <a:srgbClr val="FFFFFF"/>
                </a:solidFill>
              </a:rPr>
              <a:t>Today you learned…</a:t>
            </a:r>
          </a:p>
        </p:txBody>
      </p:sp>
      <p:sp>
        <p:nvSpPr>
          <p:cNvPr id="3" name="Content Placeholder 2"/>
          <p:cNvSpPr>
            <a:spLocks noGrp="1"/>
          </p:cNvSpPr>
          <p:nvPr>
            <p:ph sz="half" idx="1"/>
          </p:nvPr>
        </p:nvSpPr>
        <p:spPr>
          <a:xfrm>
            <a:off x="1068678" y="2494450"/>
            <a:ext cx="3040158" cy="3563159"/>
          </a:xfrm>
        </p:spPr>
        <p:txBody>
          <a:bodyPr vert="horz" lIns="91440" tIns="45720" rIns="91440" bIns="45720" rtlCol="0">
            <a:normAutofit/>
          </a:bodyPr>
          <a:lstStyle/>
          <a:p>
            <a:pPr marL="114300" lvl="1" indent="-228600" defTabSz="914400">
              <a:buClr>
                <a:schemeClr val="accent1"/>
              </a:buClr>
            </a:pPr>
            <a:r>
              <a:rPr lang="en-US"/>
              <a:t>I. Your audience</a:t>
            </a:r>
          </a:p>
          <a:p>
            <a:pPr marL="868680" lvl="1" indent="-228600" defTabSz="914400"/>
            <a:r>
              <a:rPr lang="en-US" i="1"/>
              <a:t> Where do I start?</a:t>
            </a:r>
          </a:p>
          <a:p>
            <a:pPr marL="868680" lvl="1" indent="-228600" defTabSz="914400"/>
            <a:r>
              <a:rPr lang="en-US" i="1"/>
              <a:t>Connect</a:t>
            </a:r>
          </a:p>
          <a:p>
            <a:pPr marL="411480" lvl="1" indent="-228600" defTabSz="914400"/>
            <a:endParaRPr lang="en-US"/>
          </a:p>
          <a:p>
            <a:pPr marL="114300" indent="-228600" defTabSz="914400"/>
            <a:r>
              <a:rPr lang="en-US" sz="1800"/>
              <a:t>II. How to Shine</a:t>
            </a:r>
            <a:endParaRPr lang="en-US" sz="1800" i="1"/>
          </a:p>
          <a:p>
            <a:pPr marL="868680" lvl="1" indent="-228600" defTabSz="914400"/>
            <a:r>
              <a:rPr lang="en-US" i="1"/>
              <a:t>Self care</a:t>
            </a:r>
          </a:p>
          <a:p>
            <a:pPr marL="868680" lvl="1" indent="-228600" defTabSz="914400"/>
            <a:r>
              <a:rPr lang="en-US" i="1"/>
              <a:t>Engage</a:t>
            </a:r>
          </a:p>
          <a:p>
            <a:pPr marL="411480" lvl="1" indent="-228600" defTabSz="914400"/>
            <a:endParaRPr lang="en-US"/>
          </a:p>
          <a:p>
            <a:pPr marL="114300" indent="-228600" defTabSz="914400"/>
            <a:r>
              <a:rPr lang="en-US" sz="1800"/>
              <a:t>III. Storytelling</a:t>
            </a:r>
          </a:p>
          <a:p>
            <a:pPr marL="868680" lvl="1" indent="-228600" defTabSz="914400"/>
            <a:r>
              <a:rPr lang="en-US" i="1"/>
              <a:t>Good v. Bad</a:t>
            </a:r>
          </a:p>
          <a:p>
            <a:pPr marL="868680" lvl="1" indent="-228600" defTabSz="914400"/>
            <a:r>
              <a:rPr lang="en-US" i="1"/>
              <a:t>Structure</a:t>
            </a:r>
          </a:p>
          <a:p>
            <a:pPr marL="114300" indent="-228600" defTabSz="914400"/>
            <a:endParaRPr lang="en-US" sz="1800" i="1"/>
          </a:p>
        </p:txBody>
      </p:sp>
      <p:pic>
        <p:nvPicPr>
          <p:cNvPr id="6" name="Picture 5">
            <a:extLst>
              <a:ext uri="{FF2B5EF4-FFF2-40B4-BE49-F238E27FC236}">
                <a16:creationId xmlns:a16="http://schemas.microsoft.com/office/drawing/2014/main" id="{D4DF2A01-0C3F-4F47-A4AB-195E13561DDC}"/>
              </a:ext>
            </a:extLst>
          </p:cNvPr>
          <p:cNvPicPr>
            <a:picLocks noChangeAspect="1"/>
          </p:cNvPicPr>
          <p:nvPr/>
        </p:nvPicPr>
        <p:blipFill rotWithShape="1">
          <a:blip r:embed="rId3"/>
          <a:srcRect r="3" b="9169"/>
          <a:stretch/>
        </p:blipFill>
        <p:spPr>
          <a:xfrm>
            <a:off x="4574169" y="2492376"/>
            <a:ext cx="3601803" cy="3563372"/>
          </a:xfrm>
          <a:prstGeom prst="rect">
            <a:avLst/>
          </a:prstGeom>
        </p:spPr>
      </p:pic>
    </p:spTree>
    <p:extLst>
      <p:ext uri="{BB962C8B-B14F-4D97-AF65-F5344CB8AC3E}">
        <p14:creationId xmlns:p14="http://schemas.microsoft.com/office/powerpoint/2010/main" val="1948902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F9C6F-A6F2-8A4C-929E-A2DE692FC8B2}"/>
              </a:ext>
            </a:extLst>
          </p:cNvPr>
          <p:cNvSpPr>
            <a:spLocks noGrp="1"/>
          </p:cNvSpPr>
          <p:nvPr>
            <p:ph type="title"/>
          </p:nvPr>
        </p:nvSpPr>
        <p:spPr>
          <a:xfrm>
            <a:off x="4073236" y="2444714"/>
            <a:ext cx="2757054" cy="1968572"/>
          </a:xfrm>
        </p:spPr>
        <p:txBody>
          <a:bodyPr>
            <a:normAutofit/>
          </a:bodyPr>
          <a:lstStyle/>
          <a:p>
            <a:r>
              <a:rPr lang="en-US" sz="3600" dirty="0"/>
              <a:t>Huh?</a:t>
            </a:r>
          </a:p>
        </p:txBody>
      </p:sp>
    </p:spTree>
    <p:extLst>
      <p:ext uri="{BB962C8B-B14F-4D97-AF65-F5344CB8AC3E}">
        <p14:creationId xmlns:p14="http://schemas.microsoft.com/office/powerpoint/2010/main" val="4249101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hild-eureka.jpg"/>
          <p:cNvPicPr>
            <a:picLocks noChangeAspect="1"/>
          </p:cNvPicPr>
          <p:nvPr/>
        </p:nvPicPr>
        <p:blipFill rotWithShape="1">
          <a:blip r:embed="rId3">
            <a:extLst>
              <a:ext uri="{28A0092B-C50C-407E-A947-70E740481C1C}">
                <a14:useLocalDpi xmlns:a14="http://schemas.microsoft.com/office/drawing/2010/main" val="0"/>
              </a:ext>
            </a:extLst>
          </a:blip>
          <a:srcRect l="-1" r="8535"/>
          <a:stretch/>
        </p:blipFill>
        <p:spPr>
          <a:xfrm>
            <a:off x="1880998" y="3752008"/>
            <a:ext cx="6564838" cy="3120591"/>
          </a:xfrm>
          <a:prstGeom prst="rect">
            <a:avLst/>
          </a:prstGeom>
        </p:spPr>
      </p:pic>
      <p:sp>
        <p:nvSpPr>
          <p:cNvPr id="2" name="Title 1"/>
          <p:cNvSpPr>
            <a:spLocks noGrp="1"/>
          </p:cNvSpPr>
          <p:nvPr>
            <p:ph type="title"/>
          </p:nvPr>
        </p:nvSpPr>
        <p:spPr/>
        <p:txBody>
          <a:bodyPr/>
          <a:lstStyle/>
          <a:p>
            <a:r>
              <a:rPr lang="en-US" dirty="0"/>
              <a:t>What is success?</a:t>
            </a:r>
          </a:p>
        </p:txBody>
      </p:sp>
      <p:sp>
        <p:nvSpPr>
          <p:cNvPr id="3" name="Content Placeholder 2"/>
          <p:cNvSpPr>
            <a:spLocks noGrp="1"/>
          </p:cNvSpPr>
          <p:nvPr>
            <p:ph idx="1"/>
          </p:nvPr>
        </p:nvSpPr>
        <p:spPr>
          <a:xfrm>
            <a:off x="457200" y="1935674"/>
            <a:ext cx="7620000" cy="4800600"/>
          </a:xfrm>
        </p:spPr>
        <p:txBody>
          <a:bodyPr/>
          <a:lstStyle/>
          <a:p>
            <a:r>
              <a:rPr lang="en-US" dirty="0"/>
              <a:t>People understand the ideas you are trying to convey </a:t>
            </a:r>
          </a:p>
          <a:p>
            <a:endParaRPr lang="en-US" dirty="0"/>
          </a:p>
          <a:p>
            <a:r>
              <a:rPr lang="en-US" dirty="0"/>
              <a:t>People do something with that information</a:t>
            </a:r>
          </a:p>
          <a:p>
            <a:endParaRPr lang="en-US" dirty="0"/>
          </a:p>
          <a:p>
            <a:pPr lvl="1"/>
            <a:r>
              <a:rPr lang="en-US" dirty="0"/>
              <a:t>Remember</a:t>
            </a:r>
          </a:p>
          <a:p>
            <a:pPr lvl="1"/>
            <a:r>
              <a:rPr lang="en-US" dirty="0"/>
              <a:t>Share</a:t>
            </a:r>
          </a:p>
          <a:p>
            <a:pPr lvl="1"/>
            <a:r>
              <a:rPr lang="en-US" dirty="0"/>
              <a:t>Discuss</a:t>
            </a:r>
          </a:p>
          <a:p>
            <a:pPr lvl="1"/>
            <a:r>
              <a:rPr lang="en-US" dirty="0"/>
              <a:t>Apply</a:t>
            </a:r>
          </a:p>
        </p:txBody>
      </p:sp>
      <p:sp>
        <p:nvSpPr>
          <p:cNvPr id="5" name="TextBox 4"/>
          <p:cNvSpPr txBox="1"/>
          <p:nvPr/>
        </p:nvSpPr>
        <p:spPr>
          <a:xfrm>
            <a:off x="7303681" y="70505"/>
            <a:ext cx="1948090" cy="369332"/>
          </a:xfrm>
          <a:prstGeom prst="rect">
            <a:avLst/>
          </a:prstGeom>
          <a:noFill/>
        </p:spPr>
        <p:txBody>
          <a:bodyPr wrap="square" rtlCol="0">
            <a:spAutoFit/>
          </a:bodyPr>
          <a:lstStyle/>
          <a:p>
            <a:r>
              <a:rPr lang="en-US" i="1" dirty="0">
                <a:solidFill>
                  <a:schemeClr val="tx1">
                    <a:lumMod val="50000"/>
                    <a:lumOff val="50000"/>
                  </a:schemeClr>
                </a:solidFill>
              </a:rPr>
              <a:t>Overview</a:t>
            </a:r>
          </a:p>
        </p:txBody>
      </p:sp>
    </p:spTree>
    <p:extLst>
      <p:ext uri="{BB962C8B-B14F-4D97-AF65-F5344CB8AC3E}">
        <p14:creationId xmlns:p14="http://schemas.microsoft.com/office/powerpoint/2010/main" val="3914032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15">
            <a:extLst>
              <a:ext uri="{FF2B5EF4-FFF2-40B4-BE49-F238E27FC236}">
                <a16:creationId xmlns:a16="http://schemas.microsoft.com/office/drawing/2014/main" id="{F4C0B10B-D2C4-4A54-AFAD-3D27DF88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 name="Group 17">
            <a:extLst>
              <a:ext uri="{FF2B5EF4-FFF2-40B4-BE49-F238E27FC236}">
                <a16:creationId xmlns:a16="http://schemas.microsoft.com/office/drawing/2014/main" id="{B6BADB90-C74B-40D6-86DC-503F65FCE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7282" y="635715"/>
            <a:ext cx="8356656" cy="2482136"/>
            <a:chOff x="409710" y="635715"/>
            <a:chExt cx="11142208" cy="2482136"/>
          </a:xfrm>
        </p:grpSpPr>
        <p:sp>
          <p:nvSpPr>
            <p:cNvPr id="28" name="Freeform 44">
              <a:extLst>
                <a:ext uri="{FF2B5EF4-FFF2-40B4-BE49-F238E27FC236}">
                  <a16:creationId xmlns:a16="http://schemas.microsoft.com/office/drawing/2014/main" id="{6559431D-1886-4AE0-9B87-9AD2ECAB8439}"/>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1223203" y="635716"/>
              <a:ext cx="328612" cy="1742360"/>
            </a:xfrm>
            <a:custGeom>
              <a:avLst/>
              <a:gdLst>
                <a:gd name="T0" fmla="*/ 207 w 207"/>
                <a:gd name="T1" fmla="*/ 987 h 1114"/>
                <a:gd name="T2" fmla="*/ 0 w 207"/>
                <a:gd name="T3" fmla="*/ 1114 h 1114"/>
                <a:gd name="T4" fmla="*/ 0 w 207"/>
                <a:gd name="T5" fmla="*/ 127 h 1114"/>
                <a:gd name="T6" fmla="*/ 207 w 207"/>
                <a:gd name="T7" fmla="*/ 0 h 1114"/>
                <a:gd name="T8" fmla="*/ 207 w 207"/>
                <a:gd name="T9" fmla="*/ 987 h 1114"/>
              </a:gdLst>
              <a:ahLst/>
              <a:cxnLst>
                <a:cxn ang="0">
                  <a:pos x="T0" y="T1"/>
                </a:cxn>
                <a:cxn ang="0">
                  <a:pos x="T2" y="T3"/>
                </a:cxn>
                <a:cxn ang="0">
                  <a:pos x="T4" y="T5"/>
                </a:cxn>
                <a:cxn ang="0">
                  <a:pos x="T6" y="T7"/>
                </a:cxn>
                <a:cxn ang="0">
                  <a:pos x="T8" y="T9"/>
                </a:cxn>
              </a:cxnLst>
              <a:rect l="0" t="0" r="r" b="b"/>
              <a:pathLst>
                <a:path w="207" h="1114">
                  <a:moveTo>
                    <a:pt x="207" y="987"/>
                  </a:moveTo>
                  <a:lnTo>
                    <a:pt x="0" y="1114"/>
                  </a:lnTo>
                  <a:lnTo>
                    <a:pt x="0" y="127"/>
                  </a:lnTo>
                  <a:lnTo>
                    <a:pt x="207" y="0"/>
                  </a:lnTo>
                  <a:lnTo>
                    <a:pt x="207" y="98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45">
              <a:extLst>
                <a:ext uri="{FF2B5EF4-FFF2-40B4-BE49-F238E27FC236}">
                  <a16:creationId xmlns:a16="http://schemas.microsoft.com/office/drawing/2014/main" id="{373850A5-B04A-4FCD-9E73-EE322167FB31}"/>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1022350"/>
              <a:ext cx="709612" cy="2095501"/>
            </a:xfrm>
            <a:custGeom>
              <a:avLst/>
              <a:gdLst>
                <a:gd name="T0" fmla="*/ 447 w 447"/>
                <a:gd name="T1" fmla="*/ 1363 h 1363"/>
                <a:gd name="T2" fmla="*/ 0 w 447"/>
                <a:gd name="T3" fmla="*/ 987 h 1363"/>
                <a:gd name="T4" fmla="*/ 0 w 447"/>
                <a:gd name="T5" fmla="*/ 0 h 1363"/>
                <a:gd name="T6" fmla="*/ 447 w 447"/>
                <a:gd name="T7" fmla="*/ 376 h 1363"/>
                <a:gd name="T8" fmla="*/ 447 w 447"/>
                <a:gd name="T9" fmla="*/ 1363 h 1363"/>
              </a:gdLst>
              <a:ahLst/>
              <a:cxnLst>
                <a:cxn ang="0">
                  <a:pos x="T0" y="T1"/>
                </a:cxn>
                <a:cxn ang="0">
                  <a:pos x="T2" y="T3"/>
                </a:cxn>
                <a:cxn ang="0">
                  <a:pos x="T4" y="T5"/>
                </a:cxn>
                <a:cxn ang="0">
                  <a:pos x="T6" y="T7"/>
                </a:cxn>
                <a:cxn ang="0">
                  <a:pos x="T8" y="T9"/>
                </a:cxn>
              </a:cxnLst>
              <a:rect l="0" t="0" r="r" b="b"/>
              <a:pathLst>
                <a:path w="447" h="1363">
                  <a:moveTo>
                    <a:pt x="447" y="1363"/>
                  </a:moveTo>
                  <a:lnTo>
                    <a:pt x="0" y="987"/>
                  </a:lnTo>
                  <a:lnTo>
                    <a:pt x="0" y="0"/>
                  </a:lnTo>
                  <a:lnTo>
                    <a:pt x="447" y="376"/>
                  </a:lnTo>
                  <a:lnTo>
                    <a:pt x="447" y="1363"/>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46">
              <a:extLst>
                <a:ext uri="{FF2B5EF4-FFF2-40B4-BE49-F238E27FC236}">
                  <a16:creationId xmlns:a16="http://schemas.microsoft.com/office/drawing/2014/main" id="{82C18C67-80FA-4738-AA53-0AF2419F98E0}"/>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409710" y="837744"/>
              <a:ext cx="403225" cy="1705431"/>
            </a:xfrm>
            <a:custGeom>
              <a:avLst/>
              <a:gdLst>
                <a:gd name="T0" fmla="*/ 254 w 254"/>
                <a:gd name="T1" fmla="*/ 987 h 1109"/>
                <a:gd name="T2" fmla="*/ 0 w 254"/>
                <a:gd name="T3" fmla="*/ 1109 h 1109"/>
                <a:gd name="T4" fmla="*/ 0 w 254"/>
                <a:gd name="T5" fmla="*/ 119 h 1109"/>
                <a:gd name="T6" fmla="*/ 254 w 254"/>
                <a:gd name="T7" fmla="*/ 0 h 1109"/>
                <a:gd name="T8" fmla="*/ 254 w 254"/>
                <a:gd name="T9" fmla="*/ 987 h 1109"/>
              </a:gdLst>
              <a:ahLst/>
              <a:cxnLst>
                <a:cxn ang="0">
                  <a:pos x="T0" y="T1"/>
                </a:cxn>
                <a:cxn ang="0">
                  <a:pos x="T2" y="T3"/>
                </a:cxn>
                <a:cxn ang="0">
                  <a:pos x="T4" y="T5"/>
                </a:cxn>
                <a:cxn ang="0">
                  <a:pos x="T6" y="T7"/>
                </a:cxn>
                <a:cxn ang="0">
                  <a:pos x="T8" y="T9"/>
                </a:cxn>
              </a:cxnLst>
              <a:rect l="0" t="0" r="r" b="b"/>
              <a:pathLst>
                <a:path w="254" h="1109">
                  <a:moveTo>
                    <a:pt x="254" y="987"/>
                  </a:moveTo>
                  <a:lnTo>
                    <a:pt x="0" y="1109"/>
                  </a:lnTo>
                  <a:lnTo>
                    <a:pt x="0" y="119"/>
                  </a:lnTo>
                  <a:lnTo>
                    <a:pt x="254" y="0"/>
                  </a:lnTo>
                  <a:lnTo>
                    <a:pt x="254" y="98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47">
              <a:extLst>
                <a:ext uri="{FF2B5EF4-FFF2-40B4-BE49-F238E27FC236}">
                  <a16:creationId xmlns:a16="http://schemas.microsoft.com/office/drawing/2014/main" id="{48543B1A-8BF5-4C63-8404-41B2EA70B33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644660" y="640894"/>
              <a:ext cx="168275" cy="1713195"/>
            </a:xfrm>
            <a:custGeom>
              <a:avLst/>
              <a:gdLst>
                <a:gd name="T0" fmla="*/ 106 w 106"/>
                <a:gd name="T1" fmla="*/ 1114 h 1114"/>
                <a:gd name="T2" fmla="*/ 0 w 106"/>
                <a:gd name="T3" fmla="*/ 1005 h 1114"/>
                <a:gd name="T4" fmla="*/ 0 w 106"/>
                <a:gd name="T5" fmla="*/ 0 h 1114"/>
                <a:gd name="T6" fmla="*/ 106 w 106"/>
                <a:gd name="T7" fmla="*/ 110 h 1114"/>
                <a:gd name="T8" fmla="*/ 106 w 106"/>
                <a:gd name="T9" fmla="*/ 1114 h 1114"/>
              </a:gdLst>
              <a:ahLst/>
              <a:cxnLst>
                <a:cxn ang="0">
                  <a:pos x="T0" y="T1"/>
                </a:cxn>
                <a:cxn ang="0">
                  <a:pos x="T2" y="T3"/>
                </a:cxn>
                <a:cxn ang="0">
                  <a:pos x="T4" y="T5"/>
                </a:cxn>
                <a:cxn ang="0">
                  <a:pos x="T6" y="T7"/>
                </a:cxn>
                <a:cxn ang="0">
                  <a:pos x="T8" y="T9"/>
                </a:cxn>
              </a:cxnLst>
              <a:rect l="0" t="0" r="r" b="b"/>
              <a:pathLst>
                <a:path w="106" h="1114">
                  <a:moveTo>
                    <a:pt x="106" y="1114"/>
                  </a:moveTo>
                  <a:lnTo>
                    <a:pt x="0" y="1005"/>
                  </a:lnTo>
                  <a:lnTo>
                    <a:pt x="0" y="0"/>
                  </a:lnTo>
                  <a:lnTo>
                    <a:pt x="106" y="110"/>
                  </a:lnTo>
                  <a:lnTo>
                    <a:pt x="106" y="1114"/>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Rectangle 22">
              <a:extLst>
                <a:ext uri="{FF2B5EF4-FFF2-40B4-BE49-F238E27FC236}">
                  <a16:creationId xmlns:a16="http://schemas.microsoft.com/office/drawing/2014/main" id="{92DF5096-E051-498C-A3ED-CBA77A813AA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4055" y="635715"/>
              <a:ext cx="10907863" cy="1541457"/>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785460" y="759805"/>
            <a:ext cx="7729890" cy="1325563"/>
          </a:xfrm>
        </p:spPr>
        <p:txBody>
          <a:bodyPr vert="horz" lIns="91440" tIns="45720" rIns="91440" bIns="45720" rtlCol="0" anchor="ctr">
            <a:normAutofit/>
          </a:bodyPr>
          <a:lstStyle/>
          <a:p>
            <a:pPr defTabSz="914400"/>
            <a:r>
              <a:rPr lang="en-US" sz="3500">
                <a:solidFill>
                  <a:srgbClr val="FFFFFF"/>
                </a:solidFill>
              </a:rPr>
              <a:t>Today you will learn…</a:t>
            </a:r>
          </a:p>
        </p:txBody>
      </p:sp>
      <p:sp>
        <p:nvSpPr>
          <p:cNvPr id="3" name="Content Placeholder 2"/>
          <p:cNvSpPr>
            <a:spLocks noGrp="1"/>
          </p:cNvSpPr>
          <p:nvPr>
            <p:ph sz="half" idx="1"/>
          </p:nvPr>
        </p:nvSpPr>
        <p:spPr>
          <a:xfrm>
            <a:off x="1068678" y="2494450"/>
            <a:ext cx="3040158" cy="3563159"/>
          </a:xfrm>
        </p:spPr>
        <p:txBody>
          <a:bodyPr vert="horz" lIns="91440" tIns="45720" rIns="91440" bIns="45720" rtlCol="0">
            <a:normAutofit/>
          </a:bodyPr>
          <a:lstStyle/>
          <a:p>
            <a:pPr marL="0" lvl="1" indent="-228600" defTabSz="914400">
              <a:buClr>
                <a:schemeClr val="accent1"/>
              </a:buClr>
            </a:pPr>
            <a:r>
              <a:rPr lang="en-US"/>
              <a:t>I. Your audience</a:t>
            </a:r>
          </a:p>
          <a:p>
            <a:pPr marL="868680" lvl="1" indent="-228600" defTabSz="914400"/>
            <a:r>
              <a:rPr lang="en-US" i="1"/>
              <a:t> Where do I start?</a:t>
            </a:r>
          </a:p>
          <a:p>
            <a:pPr marL="868680" lvl="1" indent="-228600" defTabSz="914400"/>
            <a:r>
              <a:rPr lang="en-US" i="1"/>
              <a:t>Connect</a:t>
            </a:r>
          </a:p>
          <a:p>
            <a:pPr marL="411480" lvl="1" indent="-228600" defTabSz="914400"/>
            <a:endParaRPr lang="en-US"/>
          </a:p>
          <a:p>
            <a:pPr marL="0" indent="-228600" defTabSz="914400"/>
            <a:r>
              <a:rPr lang="en-US" sz="1800"/>
              <a:t>II. How to Shine</a:t>
            </a:r>
            <a:endParaRPr lang="en-US" sz="1800" i="1"/>
          </a:p>
          <a:p>
            <a:pPr marL="868680" lvl="1" indent="-228600" defTabSz="914400"/>
            <a:r>
              <a:rPr lang="en-US" i="1"/>
              <a:t>Self care</a:t>
            </a:r>
          </a:p>
          <a:p>
            <a:pPr marL="868680" lvl="1" indent="-228600" defTabSz="914400"/>
            <a:r>
              <a:rPr lang="en-US" i="1"/>
              <a:t>Engage</a:t>
            </a:r>
          </a:p>
          <a:p>
            <a:pPr marL="411480" lvl="1" indent="-228600" defTabSz="914400"/>
            <a:endParaRPr lang="en-US"/>
          </a:p>
          <a:p>
            <a:pPr marL="0" indent="-228600" defTabSz="914400"/>
            <a:r>
              <a:rPr lang="en-US" sz="1800"/>
              <a:t>III. Storytelling</a:t>
            </a:r>
          </a:p>
          <a:p>
            <a:pPr marL="868680" lvl="1" indent="-228600" defTabSz="914400"/>
            <a:r>
              <a:rPr lang="en-US" i="1"/>
              <a:t>Good v. Bad</a:t>
            </a:r>
          </a:p>
          <a:p>
            <a:pPr marL="868680" lvl="1" indent="-228600" defTabSz="914400"/>
            <a:r>
              <a:rPr lang="en-US" i="1"/>
              <a:t>Structure</a:t>
            </a:r>
          </a:p>
          <a:p>
            <a:pPr marL="114300" indent="-228600" defTabSz="914400"/>
            <a:endParaRPr lang="en-US" sz="1800" i="1"/>
          </a:p>
        </p:txBody>
      </p:sp>
      <p:pic>
        <p:nvPicPr>
          <p:cNvPr id="6" name="Picture 5">
            <a:extLst>
              <a:ext uri="{FF2B5EF4-FFF2-40B4-BE49-F238E27FC236}">
                <a16:creationId xmlns:a16="http://schemas.microsoft.com/office/drawing/2014/main" id="{D4DF2A01-0C3F-4F47-A4AB-195E13561DDC}"/>
              </a:ext>
            </a:extLst>
          </p:cNvPr>
          <p:cNvPicPr>
            <a:picLocks noChangeAspect="1"/>
          </p:cNvPicPr>
          <p:nvPr/>
        </p:nvPicPr>
        <p:blipFill rotWithShape="1">
          <a:blip r:embed="rId3"/>
          <a:srcRect r="3" b="9169"/>
          <a:stretch/>
        </p:blipFill>
        <p:spPr>
          <a:xfrm>
            <a:off x="4574169" y="2492376"/>
            <a:ext cx="3601803" cy="3563372"/>
          </a:xfrm>
          <a:prstGeom prst="rect">
            <a:avLst/>
          </a:prstGeom>
        </p:spPr>
      </p:pic>
    </p:spTree>
    <p:extLst>
      <p:ext uri="{BB962C8B-B14F-4D97-AF65-F5344CB8AC3E}">
        <p14:creationId xmlns:p14="http://schemas.microsoft.com/office/powerpoint/2010/main" val="3132389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0060" y="5576887"/>
            <a:ext cx="8183880" cy="640081"/>
          </a:xfrm>
        </p:spPr>
        <p:txBody>
          <a:bodyPr vert="horz" lIns="91440" tIns="45720" rIns="91440" bIns="45720" rtlCol="0" anchor="ctr">
            <a:normAutofit/>
          </a:bodyPr>
          <a:lstStyle/>
          <a:p>
            <a:pPr algn="ctr" defTabSz="914400"/>
            <a:r>
              <a:rPr lang="en-US" sz="2800"/>
              <a:t>Part I: Where do I start?</a:t>
            </a:r>
          </a:p>
        </p:txBody>
      </p:sp>
      <p:pic>
        <p:nvPicPr>
          <p:cNvPr id="7" name="Content Placeholder 6"/>
          <p:cNvPicPr>
            <a:picLocks noGrp="1" noChangeAspect="1"/>
          </p:cNvPicPr>
          <p:nvPr>
            <p:ph idx="1"/>
          </p:nvPr>
        </p:nvPicPr>
        <p:blipFill rotWithShape="1">
          <a:blip r:embed="rId3">
            <a:extLst>
              <a:ext uri="{28A0092B-C50C-407E-A947-70E740481C1C}">
                <a14:useLocalDpi xmlns:a14="http://schemas.microsoft.com/office/drawing/2010/main" val="0"/>
              </a:ext>
            </a:extLst>
          </a:blip>
          <a:srcRect t="4724" r="1" b="6403"/>
          <a:stretch/>
        </p:blipFill>
        <p:spPr>
          <a:xfrm>
            <a:off x="480060" y="640080"/>
            <a:ext cx="8183880" cy="4836795"/>
          </a:xfrm>
          <a:prstGeom prst="rect">
            <a:avLst/>
          </a:prstGeom>
          <a:ln w="19050">
            <a:solidFill>
              <a:schemeClr val="tx1"/>
            </a:solidFill>
            <a:miter lim="800000"/>
          </a:ln>
        </p:spPr>
      </p:pic>
    </p:spTree>
    <p:extLst>
      <p:ext uri="{BB962C8B-B14F-4D97-AF65-F5344CB8AC3E}">
        <p14:creationId xmlns:p14="http://schemas.microsoft.com/office/powerpoint/2010/main" val="910043833"/>
      </p:ext>
    </p:extLst>
  </p:cSld>
  <p:clrMapOvr>
    <a:overrideClrMapping bg1="dk1" tx1="lt1" bg2="dk2" tx2="lt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107</TotalTime>
  <Words>2463</Words>
  <Application>Microsoft Macintosh PowerPoint</Application>
  <PresentationFormat>On-screen Show (4:3)</PresentationFormat>
  <Paragraphs>372</Paragraphs>
  <Slides>53</Slides>
  <Notes>46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53</vt:i4>
      </vt:variant>
    </vt:vector>
  </HeadingPairs>
  <TitlesOfParts>
    <vt:vector size="63" baseType="lpstr">
      <vt:lpstr>Arial</vt:lpstr>
      <vt:lpstr>Britannic Bold</vt:lpstr>
      <vt:lpstr>Calibri</vt:lpstr>
      <vt:lpstr>Calibri Light</vt:lpstr>
      <vt:lpstr>Harrington</vt:lpstr>
      <vt:lpstr>Helvetica</vt:lpstr>
      <vt:lpstr>Herculanum</vt:lpstr>
      <vt:lpstr>Lucida Handwriting</vt:lpstr>
      <vt:lpstr>Verdana</vt:lpstr>
      <vt:lpstr>Office Theme</vt:lpstr>
      <vt:lpstr>Why people were on  Facebook during your talk</vt:lpstr>
      <vt:lpstr>Why are you here?</vt:lpstr>
      <vt:lpstr>First, a story</vt:lpstr>
      <vt:lpstr>My friend Mio</vt:lpstr>
      <vt:lpstr>I mention antimatter…</vt:lpstr>
      <vt:lpstr>Huh?</vt:lpstr>
      <vt:lpstr>What is success?</vt:lpstr>
      <vt:lpstr>Today you will learn…</vt:lpstr>
      <vt:lpstr>Part I: Where do I start?</vt:lpstr>
      <vt:lpstr>PowerPoint Presentation</vt:lpstr>
      <vt:lpstr>PowerPoint Presentation</vt:lpstr>
      <vt:lpstr>PowerPoint Presentation</vt:lpstr>
      <vt:lpstr>PowerPoint Presentation</vt:lpstr>
      <vt:lpstr>PowerPoint Presentation</vt:lpstr>
      <vt:lpstr>Where do I start?</vt:lpstr>
      <vt:lpstr>PowerPoint Presentation</vt:lpstr>
      <vt:lpstr>PowerPoint Presentation</vt:lpstr>
      <vt:lpstr>It’s about THEM</vt:lpstr>
      <vt:lpstr>PowerPoint Presentation</vt:lpstr>
      <vt:lpstr>PowerPoint Presentation</vt:lpstr>
      <vt:lpstr>PowerPoint Presentation</vt:lpstr>
      <vt:lpstr>Listening…or understanding?</vt:lpstr>
      <vt:lpstr>They don’t get it…Whyyyyyy?</vt:lpstr>
      <vt:lpstr>Summary: Audience</vt:lpstr>
      <vt:lpstr>Activity!</vt:lpstr>
      <vt:lpstr>Part II: How to shine</vt:lpstr>
      <vt:lpstr>Be someone you would trust</vt:lpstr>
      <vt:lpstr>Prepare</vt:lpstr>
      <vt:lpstr>Taming anxiety</vt:lpstr>
      <vt:lpstr>EVERYONE gets nervous</vt:lpstr>
      <vt:lpstr>Be nice to yourself  </vt:lpstr>
      <vt:lpstr>Ready…Set…Engage!</vt:lpstr>
      <vt:lpstr>Start with a question</vt:lpstr>
      <vt:lpstr>Relevant. Concrete. </vt:lpstr>
      <vt:lpstr>Down to Earth?</vt:lpstr>
      <vt:lpstr>Know when to change topic</vt:lpstr>
      <vt:lpstr>PowerPoint Presentation</vt:lpstr>
      <vt:lpstr> Signals to look for…</vt:lpstr>
      <vt:lpstr>Summary: How to Shine</vt:lpstr>
      <vt:lpstr>Part III: Storytelling</vt:lpstr>
      <vt:lpstr>HUMANS ARE HARDWIRED FOR STORIES</vt:lpstr>
      <vt:lpstr>Bad story</vt:lpstr>
      <vt:lpstr>Good story</vt:lpstr>
      <vt:lpstr>You are a story</vt:lpstr>
      <vt:lpstr>The importance of structure</vt:lpstr>
      <vt:lpstr>Random info  Coherent story</vt:lpstr>
      <vt:lpstr>How to build a story…</vt:lpstr>
      <vt:lpstr>How to build a story…</vt:lpstr>
      <vt:lpstr>How to build a story…</vt:lpstr>
      <vt:lpstr>Wait…  Hypocrite Alert!</vt:lpstr>
      <vt:lpstr>Ok…When it’s BIG news</vt:lpstr>
      <vt:lpstr>PowerPoint Presentation</vt:lpstr>
      <vt:lpstr>Today you learned…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people were on  Facebook during your talk</dc:title>
  <dc:creator>Sarah Charley</dc:creator>
  <cp:lastModifiedBy>Sarah Charley</cp:lastModifiedBy>
  <cp:revision>5</cp:revision>
  <dcterms:created xsi:type="dcterms:W3CDTF">2020-11-03T19:37:09Z</dcterms:created>
  <dcterms:modified xsi:type="dcterms:W3CDTF">2020-11-10T13:03:04Z</dcterms:modified>
</cp:coreProperties>
</file>