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4278" r:id="rId1"/>
  </p:sldMasterIdLst>
  <p:notesMasterIdLst>
    <p:notesMasterId r:id="rId10"/>
  </p:notesMasterIdLst>
  <p:handoutMasterIdLst>
    <p:handoutMasterId r:id="rId11"/>
  </p:handoutMasterIdLst>
  <p:sldIdLst>
    <p:sldId id="339" r:id="rId2"/>
    <p:sldId id="341" r:id="rId3"/>
    <p:sldId id="340" r:id="rId4"/>
    <p:sldId id="335" r:id="rId5"/>
    <p:sldId id="342" r:id="rId6"/>
    <p:sldId id="343" r:id="rId7"/>
    <p:sldId id="338" r:id="rId8"/>
    <p:sldId id="337" r:id="rId9"/>
  </p:sldIdLst>
  <p:sldSz cx="10080625" cy="7559675"/>
  <p:notesSz cx="9926638" cy="6797675"/>
  <p:defaultTextStyle>
    <a:defPPr>
      <a:defRPr lang="en-US"/>
    </a:defPPr>
    <a:lvl1pPr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1pPr>
    <a:lvl2pPr marL="741363" indent="-28416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2pPr>
    <a:lvl3pPr marL="1141413" indent="-22701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3pPr>
    <a:lvl4pPr marL="1598613" indent="-22701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4pPr>
    <a:lvl5pPr marL="2055813" indent="-22701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>
          <p15:clr>
            <a:srgbClr val="A4A3A4"/>
          </p15:clr>
        </p15:guide>
        <p15:guide id="2" pos="317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67EA"/>
    <a:srgbClr val="0068A6"/>
    <a:srgbClr val="FFFFCC"/>
    <a:srgbClr val="139BFB"/>
    <a:srgbClr val="808080"/>
    <a:srgbClr val="969696"/>
    <a:srgbClr val="98C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5" autoAdjust="0"/>
    <p:restoredTop sz="94541" autoAdjust="0"/>
  </p:normalViewPr>
  <p:slideViewPr>
    <p:cSldViewPr>
      <p:cViewPr varScale="1">
        <p:scale>
          <a:sx n="65" d="100"/>
          <a:sy n="65" d="100"/>
        </p:scale>
        <p:origin x="634" y="43"/>
      </p:cViewPr>
      <p:guideLst>
        <p:guide orient="horz" pos="2381"/>
        <p:guide pos="317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103" d="100"/>
          <a:sy n="103" d="100"/>
        </p:scale>
        <p:origin x="2274" y="12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2280" cy="339741"/>
          </a:xfrm>
          <a:prstGeom prst="rect">
            <a:avLst/>
          </a:prstGeom>
        </p:spPr>
        <p:txBody>
          <a:bodyPr vert="horz" lIns="83786" tIns="41893" rIns="83786" bIns="41893" rtlCol="0"/>
          <a:lstStyle>
            <a:lvl1pPr algn="l" defTabSz="411617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  <a:defRPr sz="11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5621410" y="0"/>
            <a:ext cx="4303754" cy="339741"/>
          </a:xfrm>
          <a:prstGeom prst="rect">
            <a:avLst/>
          </a:prstGeom>
        </p:spPr>
        <p:txBody>
          <a:bodyPr vert="horz" wrap="square" lIns="83786" tIns="41893" rIns="83786" bIns="41893" numCol="1" anchor="t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100"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22BC0B9A-6933-4F3F-8E52-2AA9BF11D1B0}" type="datetimeFigureOut">
              <a:rPr lang="it-IT" altLang="it-IT"/>
              <a:pPr>
                <a:defRPr/>
              </a:pPr>
              <a:t>04/11/2020</a:t>
            </a:fld>
            <a:endParaRPr lang="it-IT" alt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5621410" y="6456507"/>
            <a:ext cx="4303754" cy="339741"/>
          </a:xfrm>
          <a:prstGeom prst="rect">
            <a:avLst/>
          </a:prstGeom>
        </p:spPr>
        <p:txBody>
          <a:bodyPr vert="horz" wrap="square" lIns="83786" tIns="41893" rIns="83786" bIns="41893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 sz="1100"/>
            </a:lvl1pPr>
          </a:lstStyle>
          <a:p>
            <a:fld id="{6AE28C17-E6F0-4057-8387-BD26770D1F5D}" type="slidenum">
              <a:rPr lang="it-IT" altLang="it-IT"/>
              <a:pPr/>
              <a:t>‹#›</a:t>
            </a:fld>
            <a:endParaRPr lang="it-IT" alt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2"/>
          </p:nvPr>
        </p:nvSpPr>
        <p:spPr>
          <a:xfrm>
            <a:off x="1" y="6456507"/>
            <a:ext cx="4302280" cy="341168"/>
          </a:xfrm>
          <a:prstGeom prst="rect">
            <a:avLst/>
          </a:prstGeom>
        </p:spPr>
        <p:txBody>
          <a:bodyPr vert="horz" lIns="83786" tIns="41893" rIns="83786" bIns="41893" rtlCol="0" anchor="b"/>
          <a:lstStyle>
            <a:lvl1pPr algn="l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100"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3979859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1"/>
          <p:cNvSpPr>
            <a:spLocks noChangeArrowheads="1"/>
          </p:cNvSpPr>
          <p:nvPr/>
        </p:nvSpPr>
        <p:spPr bwMode="auto">
          <a:xfrm>
            <a:off x="0" y="0"/>
            <a:ext cx="9926638" cy="679767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10243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262313" y="517525"/>
            <a:ext cx="3395662" cy="254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3075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991928" y="3228967"/>
            <a:ext cx="7938362" cy="3057669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/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10245" name="Text Box 4"/>
          <p:cNvSpPr txBox="1">
            <a:spLocks noChangeArrowheads="1"/>
          </p:cNvSpPr>
          <p:nvPr/>
        </p:nvSpPr>
        <p:spPr bwMode="auto">
          <a:xfrm>
            <a:off x="0" y="0"/>
            <a:ext cx="4306702" cy="339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10246" name="Text Box 5"/>
          <p:cNvSpPr txBox="1">
            <a:spLocks noChangeArrowheads="1"/>
          </p:cNvSpPr>
          <p:nvPr/>
        </p:nvSpPr>
        <p:spPr bwMode="auto">
          <a:xfrm>
            <a:off x="5618462" y="0"/>
            <a:ext cx="4306702" cy="339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10247" name="Text Box 6"/>
          <p:cNvSpPr txBox="1">
            <a:spLocks noChangeArrowheads="1"/>
          </p:cNvSpPr>
          <p:nvPr/>
        </p:nvSpPr>
        <p:spPr bwMode="auto">
          <a:xfrm>
            <a:off x="0" y="6457934"/>
            <a:ext cx="4306702" cy="338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5618462" y="6457934"/>
            <a:ext cx="4303754" cy="338314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/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SzPct val="100000"/>
              <a:tabLst>
                <a:tab pos="0" algn="l"/>
                <a:tab pos="410205" algn="l"/>
                <a:tab pos="821864" algn="l"/>
                <a:tab pos="1233523" algn="l"/>
                <a:tab pos="1645183" algn="l"/>
                <a:tab pos="2056842" algn="l"/>
                <a:tab pos="2468501" algn="l"/>
                <a:tab pos="2880160" algn="l"/>
                <a:tab pos="3291820" algn="l"/>
                <a:tab pos="3703478" algn="l"/>
                <a:tab pos="4115138" algn="l"/>
                <a:tab pos="4526797" algn="l"/>
                <a:tab pos="4938457" algn="l"/>
                <a:tab pos="5350115" algn="l"/>
                <a:tab pos="5761775" algn="l"/>
                <a:tab pos="6173434" algn="l"/>
                <a:tab pos="6585093" algn="l"/>
                <a:tab pos="6996752" algn="l"/>
                <a:tab pos="7408412" algn="l"/>
                <a:tab pos="7820071" algn="l"/>
                <a:tab pos="8231730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fld id="{FC308DA7-30D7-4D01-B43B-62A66D37BBD3}" type="slidenum">
              <a:rPr lang="it-IT" altLang="it-IT"/>
              <a:pPr/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4126064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1pPr>
    <a:lvl2pPr marL="742950" indent="-28575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2pPr>
    <a:lvl3pPr marL="11430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3pPr>
    <a:lvl4pPr marL="16002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4pPr>
    <a:lvl5pPr marL="20574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5pPr>
    <a:lvl6pPr marL="2285763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16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21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>
          <a:xfrm>
            <a:off x="9728976" y="7277212"/>
            <a:ext cx="212725" cy="230188"/>
          </a:xfrm>
        </p:spPr>
        <p:txBody>
          <a:bodyPr/>
          <a:lstStyle/>
          <a:p>
            <a:fld id="{C06E2D52-1345-4064-8429-3109916CEEE1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5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431800" y="2034877"/>
            <a:ext cx="6480175" cy="488057"/>
          </a:xfrm>
          <a:prstGeom prst="rect">
            <a:avLst/>
          </a:prstGeom>
        </p:spPr>
        <p:txBody>
          <a:bodyPr/>
          <a:lstStyle>
            <a:lvl1pPr algn="l">
              <a:defRPr sz="2400"/>
            </a:lvl1pPr>
          </a:lstStyle>
          <a:p>
            <a:pPr lvl="0"/>
            <a:r>
              <a:rPr lang="en-US" smtClean="0"/>
              <a:t>Click to add subtitle</a:t>
            </a: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870AA46E-AA69-4471-994D-0EED57F7B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7133" y="1275556"/>
            <a:ext cx="6480720" cy="720081"/>
          </a:xfrm>
          <a:prstGeom prst="rect">
            <a:avLst/>
          </a:prstGeom>
        </p:spPr>
        <p:txBody>
          <a:bodyPr lIns="90000" anchor="ctr"/>
          <a:lstStyle>
            <a:lvl1pPr algn="l">
              <a:lnSpc>
                <a:spcPct val="100000"/>
              </a:lnSpc>
              <a:defRPr sz="4000">
                <a:solidFill>
                  <a:srgbClr val="C00000"/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431800" y="2594942"/>
            <a:ext cx="9216777" cy="356421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8" name="Text Placeholder 19"/>
          <p:cNvSpPr>
            <a:spLocks noGrp="1"/>
          </p:cNvSpPr>
          <p:nvPr>
            <p:ph type="body" sz="quarter" idx="14" hasCustomPrompt="1"/>
          </p:nvPr>
        </p:nvSpPr>
        <p:spPr>
          <a:xfrm>
            <a:off x="3312120" y="6226199"/>
            <a:ext cx="6336258" cy="431501"/>
          </a:xfrm>
          <a:prstGeom prst="rect">
            <a:avLst/>
          </a:prstGeom>
        </p:spPr>
        <p:txBody>
          <a:bodyPr lIns="36000" rIns="36000"/>
          <a:lstStyle>
            <a:lvl1pPr algn="r">
              <a:defRPr sz="2400"/>
            </a:lvl1pPr>
          </a:lstStyle>
          <a:p>
            <a:pPr lvl="0"/>
            <a:r>
              <a:rPr lang="en-US" smtClean="0"/>
              <a:t>Click to add presenter names</a:t>
            </a:r>
          </a:p>
        </p:txBody>
      </p:sp>
      <p:sp>
        <p:nvSpPr>
          <p:cNvPr id="9" name="Text Box 7"/>
          <p:cNvSpPr txBox="1">
            <a:spLocks noChangeArrowheads="1"/>
          </p:cNvSpPr>
          <p:nvPr userDrawn="1"/>
        </p:nvSpPr>
        <p:spPr bwMode="auto">
          <a:xfrm>
            <a:off x="359792" y="7092205"/>
            <a:ext cx="9073008" cy="46747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991" tIns="56514" rIns="89991" bIns="44996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0" marR="0" indent="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GB" altLang="it-IT" sz="11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</a:t>
            </a:r>
            <a:r>
              <a:rPr kumimoji="0" lang="en-GB" altLang="it-IT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CompactLight@elettra.eu</a:t>
            </a:r>
            <a:r>
              <a:rPr kumimoji="0" lang="en-GB" altLang="it-IT" sz="11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				    </a:t>
            </a:r>
            <a:r>
              <a:rPr lang="it-IT" altLang="en-US" sz="2400" b="0" smtClean="0">
                <a:solidFill>
                  <a:srgbClr val="C00000"/>
                </a:solidFill>
              </a:rPr>
              <a:t>XLS						</a:t>
            </a:r>
            <a:r>
              <a:rPr lang="it-IT" altLang="en-US" sz="1400" b="0" smtClean="0">
                <a:solidFill>
                  <a:schemeClr val="tx1"/>
                </a:solidFill>
              </a:rPr>
              <a:t>www.CompactLight.eu</a:t>
            </a:r>
            <a:endParaRPr lang="it-IT" altLang="it-IT" sz="1400" dirty="0">
              <a:solidFill>
                <a:schemeClr val="tx1"/>
              </a:solidFill>
            </a:endParaRPr>
          </a:p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it-IT" altLang="en-US" sz="2400" b="0" dirty="0">
                <a:solidFill>
                  <a:srgbClr val="C00000"/>
                </a:solidFill>
              </a:rPr>
              <a:t> </a:t>
            </a:r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xfrm>
            <a:off x="9720832" y="7246053"/>
            <a:ext cx="212725" cy="230188"/>
          </a:xfrm>
        </p:spPr>
        <p:txBody>
          <a:bodyPr/>
          <a:lstStyle>
            <a:lvl1pPr>
              <a:defRPr sz="1300"/>
            </a:lvl1pPr>
          </a:lstStyle>
          <a:p>
            <a:fld id="{4294EE50-87B3-414B-AD9E-518CEF385733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75816" y="2771725"/>
            <a:ext cx="8495803" cy="648667"/>
          </a:xfrm>
          <a:prstGeom prst="rect">
            <a:avLst/>
          </a:prstGeom>
        </p:spPr>
        <p:txBody>
          <a:bodyPr/>
          <a:lstStyle>
            <a:lvl1pPr algn="l">
              <a:defRPr sz="4400">
                <a:solidFill>
                  <a:srgbClr val="C00000"/>
                </a:solidFill>
              </a:defRPr>
            </a:lvl1pPr>
          </a:lstStyle>
          <a:p>
            <a:pPr lvl="0"/>
            <a:r>
              <a:rPr lang="en-US" smtClean="0"/>
              <a:t>Click to add title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575123" y="3518843"/>
            <a:ext cx="7488237" cy="576262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Aft>
                <a:spcPts val="0"/>
              </a:spcAft>
              <a:defRPr sz="3200"/>
            </a:lvl1pPr>
          </a:lstStyle>
          <a:p>
            <a:pPr lvl="0"/>
            <a:r>
              <a:rPr lang="en-US" smtClean="0"/>
              <a:t>Click to add presenter names</a:t>
            </a:r>
          </a:p>
        </p:txBody>
      </p:sp>
      <p:sp>
        <p:nvSpPr>
          <p:cNvPr id="5" name="Text Box 7"/>
          <p:cNvSpPr txBox="1">
            <a:spLocks noChangeArrowheads="1"/>
          </p:cNvSpPr>
          <p:nvPr userDrawn="1"/>
        </p:nvSpPr>
        <p:spPr bwMode="auto">
          <a:xfrm>
            <a:off x="359792" y="7092205"/>
            <a:ext cx="9073008" cy="46747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991" tIns="56514" rIns="89991" bIns="44996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0" marR="0" indent="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GB" altLang="it-IT" sz="11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</a:t>
            </a:r>
            <a:r>
              <a:rPr kumimoji="0" lang="en-GB" altLang="it-IT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CompactLight@elettra.eu</a:t>
            </a:r>
            <a:r>
              <a:rPr kumimoji="0" lang="en-GB" altLang="it-IT" sz="11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				    </a:t>
            </a:r>
            <a:r>
              <a:rPr lang="it-IT" altLang="en-US" sz="2400" b="0" smtClean="0">
                <a:solidFill>
                  <a:srgbClr val="C00000"/>
                </a:solidFill>
              </a:rPr>
              <a:t>XLS						</a:t>
            </a:r>
            <a:r>
              <a:rPr lang="it-IT" altLang="en-US" sz="1400" b="0" smtClean="0">
                <a:solidFill>
                  <a:schemeClr val="tx1"/>
                </a:solidFill>
              </a:rPr>
              <a:t>www.CompactLight.eu</a:t>
            </a:r>
            <a:endParaRPr lang="it-IT" altLang="it-IT" sz="1400" dirty="0">
              <a:solidFill>
                <a:schemeClr val="tx1"/>
              </a:solidFill>
            </a:endParaRPr>
          </a:p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it-IT" altLang="en-US" sz="2400" b="0" dirty="0">
                <a:solidFill>
                  <a:srgbClr val="C0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3497315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xfrm>
            <a:off x="9720263" y="7265732"/>
            <a:ext cx="214312" cy="230188"/>
          </a:xfrm>
        </p:spPr>
        <p:txBody>
          <a:bodyPr/>
          <a:lstStyle>
            <a:lvl1pPr>
              <a:defRPr sz="1300"/>
            </a:lvl1pPr>
          </a:lstStyle>
          <a:p>
            <a:fld id="{9FF39CA2-04EB-4CA6-BF9F-780F92DB7FFC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2" hasCustomPrompt="1"/>
          </p:nvPr>
        </p:nvSpPr>
        <p:spPr>
          <a:xfrm>
            <a:off x="494807" y="971525"/>
            <a:ext cx="9091010" cy="5904656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Aft>
                <a:spcPts val="1500"/>
              </a:spcAft>
              <a:defRPr sz="2800">
                <a:solidFill>
                  <a:srgbClr val="C00000"/>
                </a:solidFill>
              </a:defRPr>
            </a:lvl1pPr>
            <a:lvl2pPr marL="360000" indent="-288000">
              <a:lnSpc>
                <a:spcPct val="100000"/>
              </a:lnSpc>
              <a:spcAft>
                <a:spcPts val="1200"/>
              </a:spcAft>
              <a:buFont typeface="Arial" pitchFamily="34" charset="0"/>
              <a:buChar char="•"/>
              <a:defRPr sz="2400"/>
            </a:lvl2pPr>
            <a:lvl3pPr marL="648000" indent="-288000">
              <a:lnSpc>
                <a:spcPct val="100000"/>
              </a:lnSpc>
              <a:spcAft>
                <a:spcPts val="900"/>
              </a:spcAft>
              <a:buFont typeface="Symbol" pitchFamily="18" charset="2"/>
              <a:buChar char="-"/>
              <a:defRPr sz="2000"/>
            </a:lvl3pPr>
            <a:lvl4pPr marL="936000" indent="-288000">
              <a:lnSpc>
                <a:spcPct val="100000"/>
              </a:lnSpc>
              <a:spcAft>
                <a:spcPts val="600"/>
              </a:spcAft>
              <a:buFont typeface="Wingdings" pitchFamily="2" charset="2"/>
              <a:buChar char="§"/>
              <a:defRPr sz="1800"/>
            </a:lvl4pPr>
            <a:lvl5pPr marL="1224000" indent="-288000">
              <a:lnSpc>
                <a:spcPct val="100000"/>
              </a:lnSpc>
              <a:spcAft>
                <a:spcPts val="600"/>
              </a:spcAft>
              <a:buFont typeface="Wingdings" pitchFamily="2" charset="2"/>
              <a:buChar char="ü"/>
              <a:defRPr sz="1800"/>
            </a:lvl5pPr>
          </a:lstStyle>
          <a:p>
            <a:pPr lvl="0"/>
            <a:r>
              <a:rPr lang="en-US" smtClean="0"/>
              <a:t>Click to add title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3502776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ts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04824" y="953616"/>
            <a:ext cx="9072563" cy="720080"/>
          </a:xfrm>
          <a:prstGeom prst="rect">
            <a:avLst/>
          </a:prstGeom>
        </p:spPr>
        <p:txBody>
          <a:bodyPr lIns="72000" rIns="72000" anchor="ctr"/>
          <a:lstStyle>
            <a:lvl1pPr algn="l">
              <a:defRPr sz="2800">
                <a:solidFill>
                  <a:srgbClr val="C00000"/>
                </a:solidFill>
              </a:defRPr>
            </a:lvl1pPr>
          </a:lstStyle>
          <a:p>
            <a:r>
              <a:rPr lang="it-IT" smtClean="0"/>
              <a:t>Click to add title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 hasCustomPrompt="1"/>
          </p:nvPr>
        </p:nvSpPr>
        <p:spPr>
          <a:xfrm>
            <a:off x="504825" y="1763613"/>
            <a:ext cx="4459288" cy="523675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9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5106988" y="1763613"/>
            <a:ext cx="4460875" cy="5236752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9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6" name="Segnaposto numero diapositiva 6"/>
          <p:cNvSpPr>
            <a:spLocks noGrp="1"/>
          </p:cNvSpPr>
          <p:nvPr>
            <p:ph type="sldNum" sz="quarter" idx="10"/>
          </p:nvPr>
        </p:nvSpPr>
        <p:spPr>
          <a:xfrm>
            <a:off x="9728976" y="7297184"/>
            <a:ext cx="212725" cy="230188"/>
          </a:xfrm>
        </p:spPr>
        <p:txBody>
          <a:bodyPr/>
          <a:lstStyle>
            <a:lvl1pPr>
              <a:defRPr sz="1300"/>
            </a:lvl1pPr>
          </a:lstStyle>
          <a:p>
            <a:fld id="{1B83238F-673A-4F65-A6BD-DED2895A3C8A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186038369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s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04824" y="944091"/>
            <a:ext cx="9072563" cy="720080"/>
          </a:xfrm>
          <a:prstGeom prst="rect">
            <a:avLst/>
          </a:prstGeom>
        </p:spPr>
        <p:txBody>
          <a:bodyPr lIns="72000" rIns="72000" anchor="ctr"/>
          <a:lstStyle>
            <a:lvl1pPr algn="l">
              <a:defRPr sz="2800">
                <a:solidFill>
                  <a:srgbClr val="C00000"/>
                </a:solidFill>
              </a:defRPr>
            </a:lvl1pPr>
          </a:lstStyle>
          <a:p>
            <a:r>
              <a:rPr lang="it-IT" smtClean="0"/>
              <a:t>Click to add title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 hasCustomPrompt="1"/>
          </p:nvPr>
        </p:nvSpPr>
        <p:spPr>
          <a:xfrm>
            <a:off x="504316" y="1749896"/>
            <a:ext cx="4459288" cy="257857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 smtClean="0"/>
              <a:t>Third level  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5106988" y="1749896"/>
            <a:ext cx="4460875" cy="2578571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 smtClean="0"/>
              <a:t>Third level</a:t>
            </a:r>
            <a:endParaRPr lang="it-IT"/>
          </a:p>
        </p:txBody>
      </p:sp>
      <p:sp>
        <p:nvSpPr>
          <p:cNvPr id="6" name="Segnaposto numero diapositiva 6"/>
          <p:cNvSpPr>
            <a:spLocks noGrp="1"/>
          </p:cNvSpPr>
          <p:nvPr>
            <p:ph type="sldNum" sz="quarter" idx="10"/>
          </p:nvPr>
        </p:nvSpPr>
        <p:spPr>
          <a:xfrm>
            <a:off x="9728976" y="7297184"/>
            <a:ext cx="212725" cy="230188"/>
          </a:xfrm>
        </p:spPr>
        <p:txBody>
          <a:bodyPr/>
          <a:lstStyle>
            <a:lvl1pPr>
              <a:defRPr sz="1300"/>
            </a:lvl1pPr>
          </a:lstStyle>
          <a:p>
            <a:fld id="{1B83238F-673A-4F65-A6BD-DED2895A3C8A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7" name="Segnaposto contenuto 2"/>
          <p:cNvSpPr>
            <a:spLocks noGrp="1"/>
          </p:cNvSpPr>
          <p:nvPr>
            <p:ph sz="half" idx="11" hasCustomPrompt="1"/>
          </p:nvPr>
        </p:nvSpPr>
        <p:spPr>
          <a:xfrm>
            <a:off x="504316" y="4396693"/>
            <a:ext cx="4459288" cy="257857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 smtClean="0"/>
              <a:t>Third level</a:t>
            </a:r>
            <a:endParaRPr lang="it-IT"/>
          </a:p>
        </p:txBody>
      </p:sp>
      <p:sp>
        <p:nvSpPr>
          <p:cNvPr id="8" name="Segnaposto contenuto 3"/>
          <p:cNvSpPr>
            <a:spLocks noGrp="1"/>
          </p:cNvSpPr>
          <p:nvPr>
            <p:ph sz="half" idx="12" hasCustomPrompt="1"/>
          </p:nvPr>
        </p:nvSpPr>
        <p:spPr>
          <a:xfrm>
            <a:off x="5106988" y="4396693"/>
            <a:ext cx="4460875" cy="2578571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 smtClean="0"/>
              <a:t>Third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60383691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 userDrawn="1"/>
        </p:nvGrpSpPr>
        <p:grpSpPr>
          <a:xfrm>
            <a:off x="-9526" y="741784"/>
            <a:ext cx="10090151" cy="6817892"/>
            <a:chOff x="-9526" y="741784"/>
            <a:chExt cx="10090151" cy="6817892"/>
          </a:xfrm>
        </p:grpSpPr>
        <p:sp>
          <p:nvSpPr>
            <p:cNvPr id="33" name="Rectangle 32"/>
            <p:cNvSpPr/>
            <p:nvPr userDrawn="1"/>
          </p:nvSpPr>
          <p:spPr bwMode="auto">
            <a:xfrm>
              <a:off x="0" y="7020197"/>
              <a:ext cx="10080625" cy="53947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kumimoji="0" lang="de-DE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4" name="Text Box 1"/>
            <p:cNvSpPr txBox="1">
              <a:spLocks noChangeArrowheads="1"/>
            </p:cNvSpPr>
            <p:nvPr userDrawn="1"/>
          </p:nvSpPr>
          <p:spPr bwMode="auto">
            <a:xfrm>
              <a:off x="0" y="741784"/>
              <a:ext cx="10080625" cy="7920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89991" tIns="76672" rIns="89991" bIns="44996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  <a:tab pos="9410700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  <a:tab pos="9410700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  <a:tab pos="9410700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  <a:tab pos="9410700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  <a:tab pos="9410700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5pPr>
              <a:lvl6pPr marL="25146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  <a:tab pos="9410700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6pPr>
              <a:lvl7pPr marL="29718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  <a:tab pos="9410700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7pPr>
              <a:lvl8pPr marL="34290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  <a:tab pos="9410700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8pPr>
              <a:lvl9pPr marL="38862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  <a:tab pos="9410700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9pPr>
            </a:lstStyle>
            <a:p>
              <a:pPr algn="ctr" defTabSz="449216" eaLnBrk="1">
                <a:lnSpc>
                  <a:spcPct val="93000"/>
                </a:lnSpc>
                <a:buSzPct val="100000"/>
                <a:defRPr/>
              </a:pPr>
              <a:r>
                <a:rPr lang="it-IT" sz="6000" dirty="0" err="1">
                  <a:solidFill>
                    <a:srgbClr val="C00000"/>
                  </a:solidFill>
                </a:rPr>
                <a:t>Thank</a:t>
              </a:r>
              <a:r>
                <a:rPr lang="it-IT" sz="6000" dirty="0">
                  <a:solidFill>
                    <a:srgbClr val="C00000"/>
                  </a:solidFill>
                </a:rPr>
                <a:t> </a:t>
              </a:r>
              <a:r>
                <a:rPr lang="it-IT" sz="6000" dirty="0" err="1">
                  <a:solidFill>
                    <a:srgbClr val="C00000"/>
                  </a:solidFill>
                </a:rPr>
                <a:t>you</a:t>
              </a:r>
              <a:r>
                <a:rPr lang="it-IT" sz="6000" dirty="0">
                  <a:solidFill>
                    <a:srgbClr val="C00000"/>
                  </a:solidFill>
                </a:rPr>
                <a:t>!</a:t>
              </a:r>
            </a:p>
            <a:p>
              <a:pPr algn="ctr" defTabSz="449216" eaLnBrk="1">
                <a:lnSpc>
                  <a:spcPct val="93000"/>
                </a:lnSpc>
                <a:buSzPct val="100000"/>
                <a:defRPr/>
              </a:pPr>
              <a:endParaRPr lang="it-IT" sz="3300" dirty="0">
                <a:solidFill>
                  <a:srgbClr val="C00000"/>
                </a:solidFill>
              </a:endParaRPr>
            </a:p>
          </p:txBody>
        </p:sp>
        <p:sp>
          <p:nvSpPr>
            <p:cNvPr id="6" name="TextBox 5"/>
            <p:cNvSpPr txBox="1"/>
            <p:nvPr userDrawn="1"/>
          </p:nvSpPr>
          <p:spPr>
            <a:xfrm>
              <a:off x="-9525" y="6394836"/>
              <a:ext cx="10080625" cy="276999"/>
            </a:xfrm>
            <a:prstGeom prst="rect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txBody>
            <a:bodyPr wrap="square" rtlCol="0" anchor="ctr" anchorCtr="1">
              <a:spAutoFit/>
            </a:bodyPr>
            <a:lstStyle/>
            <a:p>
              <a:r>
                <a:rPr lang="en-US" sz="1200" b="1" kern="1200" dirty="0" smtClean="0">
                  <a:solidFill>
                    <a:srgbClr val="C00000"/>
                  </a:solidFill>
                  <a:latin typeface="Arial" pitchFamily="34" charset="0"/>
                  <a:ea typeface="ＭＳ Ｐゴシック" pitchFamily="34" charset="-128"/>
                  <a:cs typeface="+mn-cs"/>
                </a:rPr>
                <a:t>CompactLight is funded by the European Union’s Horizon2020 research and innovation programme under Grant Agreement No. 777431.</a:t>
              </a:r>
              <a:endParaRPr lang="de-DE" sz="1200" b="1" dirty="0">
                <a:solidFill>
                  <a:srgbClr val="C00000"/>
                </a:solidFill>
              </a:endParaRPr>
            </a:p>
          </p:txBody>
        </p:sp>
        <p:sp>
          <p:nvSpPr>
            <p:cNvPr id="34" name="Text Box 7"/>
            <p:cNvSpPr txBox="1">
              <a:spLocks noChangeArrowheads="1"/>
            </p:cNvSpPr>
            <p:nvPr userDrawn="1"/>
          </p:nvSpPr>
          <p:spPr bwMode="auto">
            <a:xfrm>
              <a:off x="1511920" y="1643980"/>
              <a:ext cx="7128792" cy="288032"/>
            </a:xfrm>
            <a:prstGeom prst="rect">
              <a:avLst/>
            </a:prstGeom>
            <a:noFill/>
            <a:ln>
              <a:noFill/>
            </a:ln>
            <a:effectLst>
              <a:outerShdw blurRad="50800" dist="50800" dir="5400000" algn="ctr" rotWithShape="0">
                <a:srgbClr val="808080">
                  <a:alpha val="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9991" tIns="56514" rIns="89991" bIns="44996"/>
            <a:lstStyle>
              <a:lvl1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defTabSz="447675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defTabSz="447675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defTabSz="447675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defTabSz="447675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marL="0" marR="0" indent="0" algn="l" defTabSz="447675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100000"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kumimoji="0" lang="en-GB" altLang="it-IT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itchFamily="34" charset="0"/>
                  <a:ea typeface="ＭＳ Ｐゴシック" pitchFamily="34" charset="-128"/>
                  <a:cs typeface="+mn-cs"/>
                </a:rPr>
                <a:t>CompactLight@elettra.eu</a:t>
              </a:r>
              <a:r>
                <a:rPr kumimoji="0" lang="en-GB" altLang="it-IT" sz="11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itchFamily="34" charset="0"/>
                  <a:ea typeface="ＭＳ Ｐゴシック" pitchFamily="34" charset="-128"/>
                  <a:cs typeface="+mn-cs"/>
                </a:rPr>
                <a:t>                                                       </a:t>
              </a:r>
              <a:r>
                <a:rPr lang="it-IT" altLang="en-US" sz="1800" b="0" i="0" smtClean="0">
                  <a:solidFill>
                    <a:schemeClr val="tx1"/>
                  </a:solidFill>
                </a:rPr>
                <a:t>www.CompactLight.eu</a:t>
              </a:r>
              <a:endParaRPr lang="it-IT" altLang="it-IT" sz="1800" i="0" dirty="0">
                <a:solidFill>
                  <a:schemeClr val="tx1"/>
                </a:solidFill>
              </a:endParaRPr>
            </a:p>
            <a:p>
              <a:pPr algn="ctr" eaLnBrk="1">
                <a:lnSpc>
                  <a:spcPct val="93000"/>
                </a:lnSpc>
                <a:buSzPct val="100000"/>
                <a:defRPr/>
              </a:pPr>
              <a:r>
                <a:rPr lang="it-IT" altLang="en-US" sz="2400" b="0" dirty="0">
                  <a:solidFill>
                    <a:srgbClr val="C00000"/>
                  </a:solidFill>
                </a:rPr>
                <a:t> </a:t>
              </a:r>
            </a:p>
          </p:txBody>
        </p:sp>
        <p:pic>
          <p:nvPicPr>
            <p:cNvPr id="35" name="Picture 26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588556" y="1985666"/>
              <a:ext cx="6959032" cy="4311792"/>
            </a:xfrm>
            <a:prstGeom prst="rect">
              <a:avLst/>
            </a:prstGeom>
            <a:noFill/>
          </p:spPr>
        </p:pic>
        <p:pic>
          <p:nvPicPr>
            <p:cNvPr id="2" name="Picture 1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9526" y="6707040"/>
              <a:ext cx="10090151" cy="852636"/>
            </a:xfrm>
            <a:prstGeom prst="rect">
              <a:avLst/>
            </a:prstGeom>
          </p:spPr>
        </p:pic>
      </p:grp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 userDrawn="1"/>
        </p:nvSpPr>
        <p:spPr>
          <a:xfrm>
            <a:off x="-1" y="7130732"/>
            <a:ext cx="10080617" cy="397042"/>
          </a:xfrm>
          <a:prstGeom prst="rect">
            <a:avLst/>
          </a:prstGeom>
          <a:solidFill>
            <a:srgbClr val="FFFFCC"/>
          </a:solidFill>
        </p:spPr>
        <p:txBody>
          <a:bodyPr wrap="square" lIns="360000" rtlCol="0">
            <a:noAutofit/>
          </a:bodyPr>
          <a:lstStyle/>
          <a:p>
            <a:endParaRPr lang="de-DE"/>
          </a:p>
        </p:txBody>
      </p:sp>
      <p:pic>
        <p:nvPicPr>
          <p:cNvPr id="1027" name="Immagin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252491" y="40274"/>
            <a:ext cx="867763" cy="578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9728976" y="7286737"/>
            <a:ext cx="212725" cy="230188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/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3000"/>
              </a:lnSpc>
              <a:buSzPct val="100000"/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1300">
                <a:solidFill>
                  <a:srgbClr val="000000"/>
                </a:solidFill>
              </a:defRPr>
            </a:lvl1pPr>
          </a:lstStyle>
          <a:p>
            <a:fld id="{C06E2D52-1345-4064-8429-3109916CEEE1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pic>
        <p:nvPicPr>
          <p:cNvPr id="8" name="Picture 7" descr="Compact.png"/>
          <p:cNvPicPr>
            <a:picLocks noChangeAspect="1"/>
          </p:cNvPicPr>
          <p:nvPr userDrawn="1"/>
        </p:nvPicPr>
        <p:blipFill rotWithShape="1">
          <a:blip r:embed="rId9"/>
          <a:srcRect t="9742" b="15394"/>
          <a:stretch/>
        </p:blipFill>
        <p:spPr>
          <a:xfrm>
            <a:off x="8129220" y="0"/>
            <a:ext cx="1812670" cy="599051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E31B8D01-C65D-4459-B4A0-BBCB88C4BA93}"/>
              </a:ext>
            </a:extLst>
          </p:cNvPr>
          <p:cNvSpPr txBox="1"/>
          <p:nvPr userDrawn="1"/>
        </p:nvSpPr>
        <p:spPr>
          <a:xfrm>
            <a:off x="1220837" y="114208"/>
            <a:ext cx="12944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 err="1">
                <a:solidFill>
                  <a:schemeClr val="tx1"/>
                </a:solidFill>
              </a:rPr>
              <a:t>Funded</a:t>
            </a:r>
            <a:r>
              <a:rPr lang="de-DE" sz="1100" dirty="0">
                <a:solidFill>
                  <a:schemeClr val="tx1"/>
                </a:solidFill>
              </a:rPr>
              <a:t> </a:t>
            </a:r>
            <a:r>
              <a:rPr lang="de-DE" sz="1100" dirty="0" err="1">
                <a:solidFill>
                  <a:schemeClr val="tx1"/>
                </a:solidFill>
              </a:rPr>
              <a:t>by</a:t>
            </a:r>
            <a:r>
              <a:rPr lang="de-DE" sz="1100" dirty="0">
                <a:solidFill>
                  <a:schemeClr val="tx1"/>
                </a:solidFill>
              </a:rPr>
              <a:t> </a:t>
            </a:r>
            <a:r>
              <a:rPr lang="de-DE" sz="1100" dirty="0" err="1">
                <a:solidFill>
                  <a:schemeClr val="tx1"/>
                </a:solidFill>
              </a:rPr>
              <a:t>the</a:t>
            </a:r>
            <a:r>
              <a:rPr lang="de-DE" sz="1100" dirty="0">
                <a:solidFill>
                  <a:schemeClr val="tx1"/>
                </a:solidFill>
              </a:rPr>
              <a:t> </a:t>
            </a:r>
          </a:p>
          <a:p>
            <a:r>
              <a:rPr lang="de-DE" sz="1100" dirty="0">
                <a:solidFill>
                  <a:schemeClr val="tx1"/>
                </a:solidFill>
              </a:rPr>
              <a:t>European Union</a:t>
            </a:r>
          </a:p>
        </p:txBody>
      </p: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BA2F4849-746D-4F42-A92A-3918AEB2F2E2}"/>
              </a:ext>
            </a:extLst>
          </p:cNvPr>
          <p:cNvCxnSpPr/>
          <p:nvPr userDrawn="1"/>
        </p:nvCxnSpPr>
        <p:spPr bwMode="auto">
          <a:xfrm>
            <a:off x="0" y="674092"/>
            <a:ext cx="10080626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id="{9F27FFD8-7C1E-4BEE-B592-E8F488EBF176}"/>
              </a:ext>
            </a:extLst>
          </p:cNvPr>
          <p:cNvCxnSpPr/>
          <p:nvPr userDrawn="1"/>
        </p:nvCxnSpPr>
        <p:spPr bwMode="auto">
          <a:xfrm>
            <a:off x="-1" y="7112711"/>
            <a:ext cx="10080626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071108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92" r:id="rId1"/>
    <p:sldLayoutId id="2147484290" r:id="rId2"/>
    <p:sldLayoutId id="2147484280" r:id="rId3"/>
    <p:sldLayoutId id="2147484283" r:id="rId4"/>
    <p:sldLayoutId id="2147484294" r:id="rId5"/>
    <p:sldLayoutId id="2147484293" r:id="rId6"/>
  </p:sldLayoutIdLst>
  <p:transition spd="med">
    <p:fade/>
  </p:transition>
  <p:hf hdr="0" ftr="0" dt="0"/>
  <p:txStyles>
    <p:titleStyle>
      <a:lvl1pPr algn="l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j-lt"/>
          <a:ea typeface="ＭＳ Ｐゴシック" pitchFamily="34" charset="-128"/>
          <a:cs typeface="MS PGothic" charset="0"/>
        </a:defRPr>
      </a:lvl1pPr>
      <a:lvl2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2pPr>
      <a:lvl3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3pPr>
      <a:lvl4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4pPr>
      <a:lvl5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5pPr>
      <a:lvl6pPr marL="2514340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6pPr>
      <a:lvl7pPr marL="2971492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7pPr>
      <a:lvl8pPr marL="3428645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8pPr>
      <a:lvl9pPr marL="3885797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1313" indent="-341313" algn="l" defTabSz="447675" rtl="0" eaLnBrk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itchFamily="18" charset="0"/>
        <a:defRPr sz="1800" u="none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1pPr>
      <a:lvl2pPr marL="741363" indent="-284163" algn="l" defTabSz="447675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2pPr>
      <a:lvl3pPr marL="1141413" indent="-227013" algn="l" defTabSz="447675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3pPr>
      <a:lvl4pPr marL="1598613" indent="-227013" algn="l" defTabSz="447675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4pPr>
      <a:lvl5pPr marL="2055813" indent="-227013" algn="l" defTabSz="447675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5pPr>
      <a:lvl6pPr marL="2514340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492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8645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5797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2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7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6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1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C06E2D52-1345-4064-8429-3109916CEEE1}" type="slidenum">
              <a:rPr lang="it-IT" altLang="it-IT" smtClean="0"/>
              <a:pPr/>
              <a:t>1</a:t>
            </a:fld>
            <a:endParaRPr lang="it-IT" alt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287784" y="2034877"/>
            <a:ext cx="9793088" cy="560065"/>
          </a:xfrm>
        </p:spPr>
        <p:txBody>
          <a:bodyPr/>
          <a:lstStyle/>
          <a:p>
            <a:r>
              <a:rPr lang="de-DE" dirty="0" smtClean="0"/>
              <a:t>Review of K-band (20GHz to 40GHz), Gyrotron Klystron Experiments</a:t>
            </a:r>
          </a:p>
          <a:p>
            <a:r>
              <a:rPr lang="de-DE" dirty="0" smtClean="0"/>
              <a:t>5th November 2020</a:t>
            </a:r>
            <a:endParaRPr lang="de-DE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15776" y="1187549"/>
            <a:ext cx="8712968" cy="720081"/>
          </a:xfrm>
        </p:spPr>
        <p:txBody>
          <a:bodyPr/>
          <a:lstStyle/>
          <a:p>
            <a:r>
              <a:rPr lang="de-DE" dirty="0"/>
              <a:t>Gyroklystron </a:t>
            </a:r>
            <a:r>
              <a:rPr lang="de-DE" dirty="0" smtClean="0"/>
              <a:t>Update: </a:t>
            </a:r>
            <a:endParaRPr lang="de-DE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A</a:t>
            </a:r>
            <a:r>
              <a:rPr lang="en-GB" dirty="0"/>
              <a:t>. W .</a:t>
            </a:r>
            <a:r>
              <a:rPr lang="en-GB" dirty="0" smtClean="0"/>
              <a:t>Cross, L</a:t>
            </a:r>
            <a:r>
              <a:rPr lang="en-GB" dirty="0"/>
              <a:t>. J. R. Nix, L. </a:t>
            </a:r>
            <a:r>
              <a:rPr lang="en-GB" dirty="0" smtClean="0"/>
              <a:t>Zhang </a:t>
            </a:r>
            <a:endParaRPr lang="en-GB" dirty="0"/>
          </a:p>
          <a:p>
            <a:endParaRPr lang="de-DE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9FF39CA2-04EB-4CA6-BF9F-780F92DB7FFC}" type="slidenum">
              <a:rPr lang="it-IT" altLang="it-IT" smtClean="0"/>
              <a:pPr/>
              <a:t>2</a:t>
            </a:fld>
            <a:endParaRPr lang="it-IT" alt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>
          <a:xfrm>
            <a:off x="494807" y="827509"/>
            <a:ext cx="9439768" cy="5904656"/>
          </a:xfrm>
        </p:spPr>
        <p:txBody>
          <a:bodyPr/>
          <a:lstStyle/>
          <a:p>
            <a:r>
              <a:rPr lang="en-US" dirty="0"/>
              <a:t>Recap: 36GHz </a:t>
            </a:r>
            <a:r>
              <a:rPr lang="en-US" dirty="0" err="1" smtClean="0"/>
              <a:t>Gyroklystron</a:t>
            </a:r>
            <a:r>
              <a:rPr lang="en-US" dirty="0" smtClean="0"/>
              <a:t> can meet specification  </a:t>
            </a:r>
            <a:endParaRPr lang="en-US" dirty="0"/>
          </a:p>
        </p:txBody>
      </p:sp>
      <p:graphicFrame>
        <p:nvGraphicFramePr>
          <p:cNvPr id="4" name="Content Placeholder 4">
            <a:extLst>
              <a:ext uri="{FF2B5EF4-FFF2-40B4-BE49-F238E27FC236}">
                <a16:creationId xmlns:a16="http://schemas.microsoft.com/office/drawing/2014/main" id="{B49C74C7-8D9A-464F-8925-30E400A94F7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11058345"/>
              </p:ext>
            </p:extLst>
          </p:nvPr>
        </p:nvGraphicFramePr>
        <p:xfrm>
          <a:off x="683767" y="1483983"/>
          <a:ext cx="9036496" cy="5324952"/>
        </p:xfrm>
        <a:graphic>
          <a:graphicData uri="http://schemas.openxmlformats.org/drawingml/2006/table">
            <a:tbl>
              <a:tblPr firstRow="1" firstCol="1" bandRow="1">
                <a:tableStyleId>{C083E6E3-FA7D-4D7B-A595-EF9225AFEA82}</a:tableStyleId>
              </a:tblPr>
              <a:tblGrid>
                <a:gridCol w="3888432">
                  <a:extLst>
                    <a:ext uri="{9D8B030D-6E8A-4147-A177-3AD203B41FA5}">
                      <a16:colId xmlns:a16="http://schemas.microsoft.com/office/drawing/2014/main" val="354414072"/>
                    </a:ext>
                  </a:extLst>
                </a:gridCol>
                <a:gridCol w="5148064">
                  <a:extLst>
                    <a:ext uri="{9D8B030D-6E8A-4147-A177-3AD203B41FA5}">
                      <a16:colId xmlns:a16="http://schemas.microsoft.com/office/drawing/2014/main" val="2013732589"/>
                    </a:ext>
                  </a:extLst>
                </a:gridCol>
              </a:tblGrid>
              <a:tr h="264527"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Beam voltage / Beam current</a:t>
                      </a:r>
                      <a:endParaRPr lang="en-GB" sz="1700" dirty="0"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150 kV / 50 A</a:t>
                      </a:r>
                      <a:endParaRPr lang="en-GB" sz="1700" dirty="0"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4324074"/>
                  </a:ext>
                </a:extLst>
              </a:tr>
              <a:tr h="264527"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Output power / 2</a:t>
                      </a:r>
                      <a:r>
                        <a:rPr lang="en-GB" sz="1700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nd</a:t>
                      </a:r>
                      <a:r>
                        <a:rPr lang="en-GB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harmonic power</a:t>
                      </a:r>
                      <a:endParaRPr lang="en-GB" sz="1700" dirty="0"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3.2 MW / 2.3%</a:t>
                      </a:r>
                      <a:endParaRPr lang="en-GB" sz="1700" dirty="0"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8402255"/>
                  </a:ext>
                </a:extLst>
              </a:tr>
              <a:tr h="264527"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Output power stability</a:t>
                      </a:r>
                      <a:endParaRPr lang="en-GB" sz="1700" dirty="0"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0.4% @0.5% variation of the modulator voltage</a:t>
                      </a:r>
                      <a:endParaRPr lang="en-GB" sz="1700" dirty="0"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0327705"/>
                  </a:ext>
                </a:extLst>
              </a:tr>
              <a:tr h="349258"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Output frequency / 3dB bandwidth</a:t>
                      </a:r>
                      <a:endParaRPr lang="en-GB" sz="1700" dirty="0"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 GHz / 108 MHz (0.3%) </a:t>
                      </a:r>
                      <a:endParaRPr lang="en-GB" sz="1700" dirty="0"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2085553"/>
                  </a:ext>
                </a:extLst>
              </a:tr>
              <a:tr h="547598"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Magnetic field and frequency drift</a:t>
                      </a:r>
                      <a:endParaRPr lang="en-GB" sz="1700" dirty="0"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1.46 T and &lt; 1 MHz frequency drift due to the drift of magnetic field</a:t>
                      </a:r>
                      <a:endParaRPr lang="en-GB" sz="1700" dirty="0"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8739469"/>
                  </a:ext>
                </a:extLst>
              </a:tr>
              <a:tr h="547598"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Frequency drift due to beam voltage</a:t>
                      </a:r>
                      <a:endParaRPr lang="en-GB" sz="1700" dirty="0"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 MHz @0.5%  / 4.8MHz @0.1%  variation of the modulator voltage</a:t>
                      </a:r>
                    </a:p>
                  </a:txBody>
                  <a:tcPr marL="68580" marR="68580" marT="0" marB="0"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2256825"/>
                  </a:ext>
                </a:extLst>
              </a:tr>
              <a:tr h="306853"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Pulse repetition rate / Duration</a:t>
                      </a:r>
                      <a:endParaRPr lang="en-GB" sz="1700" dirty="0"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1000 Hz / 1.5 us</a:t>
                      </a:r>
                      <a:endParaRPr lang="en-GB" sz="1700" dirty="0"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1122862"/>
                  </a:ext>
                </a:extLst>
              </a:tr>
              <a:tr h="264527"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Drive power / Gain</a:t>
                      </a:r>
                      <a:endParaRPr lang="en-GB" sz="1700" dirty="0"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410 W / 39 dB</a:t>
                      </a:r>
                      <a:endParaRPr lang="en-GB" sz="1700" dirty="0"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5633673"/>
                  </a:ext>
                </a:extLst>
              </a:tr>
              <a:tr h="547598"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Input / output waveguide mode</a:t>
                      </a:r>
                      <a:endParaRPr lang="en-GB" sz="1700" dirty="0"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Input TE10 (Rectangular) mode, output TE02 (Circular) mode</a:t>
                      </a:r>
                      <a:endParaRPr lang="en-GB" sz="1700" dirty="0"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4846385"/>
                  </a:ext>
                </a:extLst>
              </a:tr>
              <a:tr h="547598"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Efficiency</a:t>
                      </a:r>
                      <a:endParaRPr lang="en-GB" sz="1700" dirty="0"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43% (without energy recovery), 58.0% (with single stage depressed collector)</a:t>
                      </a:r>
                      <a:endParaRPr lang="en-GB" sz="1700" dirty="0"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5246487"/>
                  </a:ext>
                </a:extLst>
              </a:tr>
              <a:tr h="264527"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Average spent beam power</a:t>
                      </a:r>
                      <a:endParaRPr lang="en-GB" sz="1700" dirty="0"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6.5 kW (mm-waves on),11.3kW (mm-waves off)</a:t>
                      </a:r>
                      <a:endParaRPr lang="en-GB" sz="1700" dirty="0"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3160806"/>
                  </a:ext>
                </a:extLst>
              </a:tr>
              <a:tr h="274626"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Dimensions</a:t>
                      </a:r>
                      <a:endParaRPr lang="en-GB" sz="1700" dirty="0"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 cm (W) * 60 cm (L) * 1200 cm (H) </a:t>
                      </a:r>
                      <a:endParaRPr lang="en-GB" sz="1700" dirty="0"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6198406"/>
                  </a:ext>
                </a:extLst>
              </a:tr>
              <a:tr h="753964"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Phase stability</a:t>
                      </a:r>
                      <a:endParaRPr lang="en-GB" sz="1700" dirty="0"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17.0 degree @ 0.5% variation in modulator voltage</a:t>
                      </a:r>
                    </a:p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3.4 degree @ 0.1%</a:t>
                      </a:r>
                      <a:r>
                        <a:rPr lang="en-GB" sz="1700" baseline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variation in modulator voltage</a:t>
                      </a:r>
                    </a:p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0.34 degree @ 0.01%</a:t>
                      </a:r>
                      <a:r>
                        <a:rPr lang="en-GB" sz="1700" baseline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variation in modulator voltage</a:t>
                      </a: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2149993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9D88AFAB-3E1A-4AAB-B3C5-182509910264}"/>
              </a:ext>
            </a:extLst>
          </p:cNvPr>
          <p:cNvSpPr/>
          <p:nvPr/>
        </p:nvSpPr>
        <p:spPr>
          <a:xfrm>
            <a:off x="4536256" y="5940077"/>
            <a:ext cx="5148064" cy="936103"/>
          </a:xfrm>
          <a:prstGeom prst="rect">
            <a:avLst/>
          </a:prstGeom>
          <a:noFill/>
          <a:ln w="57150">
            <a:solidFill>
              <a:schemeClr val="accent2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标题 1"/>
          <p:cNvSpPr txBox="1">
            <a:spLocks/>
          </p:cNvSpPr>
          <p:nvPr/>
        </p:nvSpPr>
        <p:spPr>
          <a:xfrm>
            <a:off x="3074694" y="107429"/>
            <a:ext cx="5926058" cy="557827"/>
          </a:xfrm>
          <a:prstGeom prst="rect">
            <a:avLst/>
          </a:prstGeom>
        </p:spPr>
        <p:txBody>
          <a:bodyPr/>
          <a:lstStyle>
            <a:lvl1pPr algn="l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200">
                <a:solidFill>
                  <a:srgbClr val="000000"/>
                </a:solidFill>
                <a:latin typeface="+mj-lt"/>
                <a:ea typeface="ＭＳ Ｐゴシック" pitchFamily="34" charset="-128"/>
                <a:cs typeface="MS PGothic" charset="0"/>
              </a:defRPr>
            </a:lvl1pPr>
            <a:lvl2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2pPr>
            <a:lvl3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3pPr>
            <a:lvl4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4pPr>
            <a:lvl5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5pPr>
            <a:lvl6pPr marL="2514340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492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8645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5797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altLang="zh-CN" sz="2800" b="1" kern="0" dirty="0" err="1" smtClean="0">
                <a:solidFill>
                  <a:srgbClr val="C00000"/>
                </a:solidFill>
                <a:cs typeface="Times New Roman" panose="02020603050405020304" pitchFamily="18" charset="0"/>
              </a:rPr>
              <a:t>Gyroklystron</a:t>
            </a:r>
            <a:r>
              <a:rPr lang="en-US" altLang="zh-CN" sz="2800" b="1" kern="0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 Simulation </a:t>
            </a:r>
            <a:endParaRPr lang="zh-CN" altLang="en-US" sz="2800" b="1" kern="0" dirty="0">
              <a:solidFill>
                <a:srgbClr val="C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7077214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9FF39CA2-04EB-4CA6-BF9F-780F92DB7FFC}" type="slidenum">
              <a:rPr lang="it-IT" altLang="it-IT" smtClean="0"/>
              <a:pPr/>
              <a:t>3</a:t>
            </a:fld>
            <a:endParaRPr lang="it-IT" altLang="it-IT" dirty="0"/>
          </a:p>
        </p:txBody>
      </p:sp>
      <p:sp>
        <p:nvSpPr>
          <p:cNvPr id="4" name="标题 1"/>
          <p:cNvSpPr txBox="1">
            <a:spLocks/>
          </p:cNvSpPr>
          <p:nvPr/>
        </p:nvSpPr>
        <p:spPr>
          <a:xfrm>
            <a:off x="2664048" y="107429"/>
            <a:ext cx="5926058" cy="557827"/>
          </a:xfrm>
          <a:prstGeom prst="rect">
            <a:avLst/>
          </a:prstGeom>
        </p:spPr>
        <p:txBody>
          <a:bodyPr/>
          <a:lstStyle>
            <a:lvl1pPr algn="l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200">
                <a:solidFill>
                  <a:srgbClr val="000000"/>
                </a:solidFill>
                <a:latin typeface="+mj-lt"/>
                <a:ea typeface="ＭＳ Ｐゴシック" pitchFamily="34" charset="-128"/>
                <a:cs typeface="MS PGothic" charset="0"/>
              </a:defRPr>
            </a:lvl1pPr>
            <a:lvl2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2pPr>
            <a:lvl3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3pPr>
            <a:lvl4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4pPr>
            <a:lvl5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5pPr>
            <a:lvl6pPr marL="2514340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492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8645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5797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altLang="zh-CN" sz="2800" b="1" kern="0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K-band </a:t>
            </a:r>
            <a:r>
              <a:rPr lang="en-US" altLang="zh-CN" sz="2800" b="1" kern="0" dirty="0" err="1" smtClean="0">
                <a:solidFill>
                  <a:srgbClr val="C00000"/>
                </a:solidFill>
                <a:cs typeface="Times New Roman" panose="02020603050405020304" pitchFamily="18" charset="0"/>
              </a:rPr>
              <a:t>Gyrotron</a:t>
            </a:r>
            <a:r>
              <a:rPr lang="en-US" altLang="zh-CN" sz="2800" b="1" kern="0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 Experiments  </a:t>
            </a:r>
            <a:endParaRPr lang="zh-CN" altLang="en-US" sz="2800" b="1" kern="0" dirty="0">
              <a:solidFill>
                <a:srgbClr val="C00000"/>
              </a:solidFill>
              <a:cs typeface="Times New Roman" panose="02020603050405020304" pitchFamily="18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4472050"/>
              </p:ext>
            </p:extLst>
          </p:nvPr>
        </p:nvGraphicFramePr>
        <p:xfrm>
          <a:off x="215776" y="755501"/>
          <a:ext cx="9646794" cy="6126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8">
                  <a:extLst>
                    <a:ext uri="{9D8B030D-6E8A-4147-A177-3AD203B41FA5}">
                      <a16:colId xmlns:a16="http://schemas.microsoft.com/office/drawing/2014/main" val="2836396513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4014861908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3900714154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1596288767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572243998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55088085"/>
                    </a:ext>
                  </a:extLst>
                </a:gridCol>
                <a:gridCol w="720078">
                  <a:extLst>
                    <a:ext uri="{9D8B030D-6E8A-4147-A177-3AD203B41FA5}">
                      <a16:colId xmlns:a16="http://schemas.microsoft.com/office/drawing/2014/main" val="2050515605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371638579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186078997"/>
                    </a:ext>
                  </a:extLst>
                </a:gridCol>
                <a:gridCol w="645794">
                  <a:extLst>
                    <a:ext uri="{9D8B030D-6E8A-4147-A177-3AD203B41FA5}">
                      <a16:colId xmlns:a16="http://schemas.microsoft.com/office/drawing/2014/main" val="1414089087"/>
                    </a:ext>
                  </a:extLst>
                </a:gridCol>
              </a:tblGrid>
              <a:tr h="549061">
                <a:tc>
                  <a:txBody>
                    <a:bodyPr/>
                    <a:lstStyle/>
                    <a:p>
                      <a:r>
                        <a:rPr lang="en-GB" dirty="0" smtClean="0"/>
                        <a:t>Harm-</a:t>
                      </a:r>
                    </a:p>
                    <a:p>
                      <a:r>
                        <a:rPr lang="en-GB" dirty="0" err="1" smtClean="0"/>
                        <a:t>onic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Cavities (</a:t>
                      </a:r>
                      <a:r>
                        <a:rPr lang="en-GB" dirty="0" err="1" smtClean="0"/>
                        <a:t>Outputmode</a:t>
                      </a:r>
                      <a:r>
                        <a:rPr lang="en-GB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Interaction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Freq</a:t>
                      </a:r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(GHz)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Power</a:t>
                      </a:r>
                    </a:p>
                    <a:p>
                      <a:pPr algn="ctr"/>
                      <a:r>
                        <a:rPr lang="en-GB" dirty="0" smtClean="0"/>
                        <a:t>(MW)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Effic</a:t>
                      </a:r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(%)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Gain (dB)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Institute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PRF (Hz) (duty)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 smtClean="0">
                          <a:latin typeface="Symbol" panose="05050102010706020507" pitchFamily="18" charset="2"/>
                        </a:rPr>
                        <a:t>t</a:t>
                      </a:r>
                      <a:r>
                        <a:rPr lang="en-GB" sz="2800" dirty="0" smtClean="0">
                          <a:latin typeface="+mn-lt"/>
                        </a:rPr>
                        <a:t> </a:t>
                      </a:r>
                      <a:r>
                        <a:rPr lang="en-GB" sz="1800" dirty="0" smtClean="0">
                          <a:latin typeface="+mn-lt"/>
                        </a:rPr>
                        <a:t>[</a:t>
                      </a:r>
                      <a:r>
                        <a:rPr lang="en-GB" sz="1800" dirty="0" err="1" smtClean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GB" sz="1800" dirty="0" err="1" smtClean="0">
                          <a:latin typeface="+mn-lt"/>
                        </a:rPr>
                        <a:t>s</a:t>
                      </a:r>
                      <a:r>
                        <a:rPr lang="en-GB" sz="1800" dirty="0" smtClean="0">
                          <a:latin typeface="+mn-lt"/>
                        </a:rPr>
                        <a:t>]</a:t>
                      </a:r>
                      <a:endParaRPr lang="en-GB" sz="1800" dirty="0">
                        <a:latin typeface="Symbol" panose="05050102010706020507" pitchFamily="18" charset="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9446118"/>
                  </a:ext>
                </a:extLst>
              </a:tr>
              <a:tr h="549061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2</a:t>
                      </a:r>
                    </a:p>
                    <a:p>
                      <a:pPr algn="ctr"/>
                      <a:r>
                        <a:rPr lang="en-GB" sz="1600" dirty="0" smtClean="0"/>
                        <a:t>(TE</a:t>
                      </a:r>
                      <a:r>
                        <a:rPr lang="en-GB" sz="1600" baseline="-25000" dirty="0" smtClean="0"/>
                        <a:t>0,2</a:t>
                      </a:r>
                      <a:r>
                        <a:rPr lang="en-GB" sz="1600" baseline="0" dirty="0" smtClean="0"/>
                        <a:t>)</a:t>
                      </a:r>
                      <a:r>
                        <a:rPr lang="en-GB" sz="1600" baseline="-25000" dirty="0" smtClean="0"/>
                        <a:t> 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Gyro-klystron</a:t>
                      </a:r>
                    </a:p>
                    <a:p>
                      <a:r>
                        <a:rPr lang="en-GB" sz="1600" dirty="0" smtClean="0"/>
                        <a:t>(Cylindrical)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19.8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32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29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27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err="1" smtClean="0"/>
                        <a:t>Univ</a:t>
                      </a:r>
                      <a:r>
                        <a:rPr lang="en-GB" sz="1600" dirty="0" smtClean="0"/>
                        <a:t> of Maryland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&gt;0.1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1.5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3913505"/>
                  </a:ext>
                </a:extLst>
              </a:tr>
              <a:tr h="549061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2</a:t>
                      </a:r>
                    </a:p>
                    <a:p>
                      <a:pPr marL="0" marR="0" lvl="0" indent="0" algn="ctr" defTabSz="4571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(TE</a:t>
                      </a:r>
                      <a:r>
                        <a:rPr lang="en-GB" sz="1600" baseline="-25000" dirty="0" smtClean="0"/>
                        <a:t>0,3</a:t>
                      </a:r>
                      <a:r>
                        <a:rPr lang="en-GB" sz="1600" baseline="0" dirty="0" smtClean="0"/>
                        <a:t>)</a:t>
                      </a:r>
                      <a:r>
                        <a:rPr lang="en-GB" sz="1600" baseline="-25000" dirty="0" smtClean="0"/>
                        <a:t> 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1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Gyro-klystron</a:t>
                      </a:r>
                    </a:p>
                    <a:p>
                      <a:pPr marL="0" marR="0" lvl="0" indent="0" algn="l" defTabSz="4571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(Cylindrical)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29.6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1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 	</a:t>
                      </a:r>
                    </a:p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err="1" smtClean="0"/>
                        <a:t>Univ</a:t>
                      </a:r>
                      <a:r>
                        <a:rPr lang="en-GB" sz="1600" dirty="0" smtClean="0"/>
                        <a:t> of Maryland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&gt;0.1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1.5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5799736"/>
                  </a:ext>
                </a:extLst>
              </a:tr>
              <a:tr h="549061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4</a:t>
                      </a:r>
                    </a:p>
                    <a:p>
                      <a:pPr marL="0" marR="0" lvl="0" indent="0" algn="ctr" defTabSz="4571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(TE</a:t>
                      </a:r>
                      <a:r>
                        <a:rPr lang="en-GB" sz="1600" baseline="-25000" dirty="0" smtClean="0"/>
                        <a:t>0,1</a:t>
                      </a:r>
                      <a:r>
                        <a:rPr lang="en-GB" sz="1600" baseline="0" dirty="0" smtClean="0"/>
                        <a:t>)</a:t>
                      </a:r>
                      <a:r>
                        <a:rPr lang="en-GB" sz="1600" baseline="-25000" dirty="0" smtClean="0"/>
                        <a:t> 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1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Gyro-klystron</a:t>
                      </a:r>
                    </a:p>
                    <a:p>
                      <a:pPr marL="0" marR="0" lvl="0" indent="0" algn="l" defTabSz="4571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(Cylindrical)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34.9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0.2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25%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56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NRL, USA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5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2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9623879"/>
                  </a:ext>
                </a:extLst>
              </a:tr>
              <a:tr h="549061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2</a:t>
                      </a:r>
                    </a:p>
                    <a:p>
                      <a:pPr marL="0" marR="0" lvl="0" indent="0" algn="ctr" defTabSz="4571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(TE</a:t>
                      </a:r>
                      <a:r>
                        <a:rPr lang="en-GB" sz="1600" baseline="-25000" dirty="0" smtClean="0"/>
                        <a:t>0,1</a:t>
                      </a:r>
                      <a:r>
                        <a:rPr lang="en-GB" sz="1600" baseline="0" dirty="0" smtClean="0"/>
                        <a:t>)</a:t>
                      </a:r>
                      <a:r>
                        <a:rPr lang="en-GB" sz="1600" baseline="-25000" dirty="0" smtClean="0"/>
                        <a:t> 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1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Gyro-klystron</a:t>
                      </a:r>
                    </a:p>
                    <a:p>
                      <a:pPr marL="0" marR="0" lvl="0" indent="0" algn="l" defTabSz="4571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(Cylindrical)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28.0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0.08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9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30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CPI, USA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1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&gt;0.1</a:t>
                      </a:r>
                    </a:p>
                    <a:p>
                      <a:pPr algn="ctr"/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1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1.5</a:t>
                      </a:r>
                    </a:p>
                    <a:p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575371"/>
                  </a:ext>
                </a:extLst>
              </a:tr>
              <a:tr h="549061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4</a:t>
                      </a:r>
                    </a:p>
                    <a:p>
                      <a:pPr marL="0" marR="0" lvl="0" indent="0" algn="ctr" defTabSz="4571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(TE</a:t>
                      </a:r>
                      <a:r>
                        <a:rPr lang="en-GB" sz="1600" baseline="-25000" dirty="0" smtClean="0"/>
                        <a:t>0,2</a:t>
                      </a:r>
                      <a:r>
                        <a:rPr lang="en-GB" sz="1600" baseline="0" dirty="0" smtClean="0"/>
                        <a:t>)</a:t>
                      </a:r>
                      <a:r>
                        <a:rPr lang="en-GB" sz="1600" baseline="-25000" dirty="0" smtClean="0"/>
                        <a:t> 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1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Gyro-klystron</a:t>
                      </a:r>
                    </a:p>
                    <a:p>
                      <a:pPr marL="0" marR="0" lvl="0" indent="0" algn="l" defTabSz="4571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(Cylindrical)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34.9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0.25</a:t>
                      </a:r>
                    </a:p>
                    <a:p>
                      <a:pPr algn="ctr"/>
                      <a:r>
                        <a:rPr lang="en-GB" sz="1600" dirty="0" smtClean="0"/>
                        <a:t>(5 </a:t>
                      </a:r>
                      <a:r>
                        <a:rPr lang="en-GB" sz="1600" dirty="0" err="1" smtClean="0"/>
                        <a:t>av</a:t>
                      </a:r>
                      <a:r>
                        <a:rPr lang="en-GB" sz="1600" dirty="0" smtClean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24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36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UESTC, China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250</a:t>
                      </a:r>
                    </a:p>
                    <a:p>
                      <a:pPr algn="ctr"/>
                      <a:r>
                        <a:rPr lang="en-GB" sz="1600" dirty="0" smtClean="0"/>
                        <a:t>(2%)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80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926464"/>
                  </a:ext>
                </a:extLst>
              </a:tr>
              <a:tr h="549061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2</a:t>
                      </a:r>
                    </a:p>
                    <a:p>
                      <a:pPr marL="0" marR="0" lvl="0" indent="0" algn="ctr" defTabSz="4571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(TE</a:t>
                      </a:r>
                      <a:r>
                        <a:rPr lang="en-GB" sz="1600" baseline="-25000" dirty="0" smtClean="0"/>
                        <a:t>7,3</a:t>
                      </a:r>
                      <a:r>
                        <a:rPr lang="en-GB" sz="1600" baseline="0" dirty="0" smtClean="0"/>
                        <a:t>)</a:t>
                      </a:r>
                      <a:r>
                        <a:rPr lang="en-GB" sz="1600" baseline="-25000" dirty="0" smtClean="0"/>
                        <a:t> 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1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Gyro-klystron</a:t>
                      </a:r>
                    </a:p>
                    <a:p>
                      <a:pPr marL="0" marR="0" lvl="0" indent="0" algn="l" defTabSz="4571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(Cylindrical)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37.5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1.5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7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-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Saratov </a:t>
                      </a:r>
                      <a:r>
                        <a:rPr lang="en-GB" sz="1600" dirty="0" err="1" smtClean="0"/>
                        <a:t>Univ</a:t>
                      </a:r>
                      <a:r>
                        <a:rPr lang="en-GB" sz="1600" dirty="0" smtClean="0"/>
                        <a:t>, </a:t>
                      </a:r>
                      <a:r>
                        <a:rPr lang="en-GB" sz="1600" dirty="0" err="1" smtClean="0"/>
                        <a:t>Rus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1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&gt;0.1</a:t>
                      </a:r>
                    </a:p>
                    <a:p>
                      <a:pPr algn="ctr"/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6773804"/>
                  </a:ext>
                </a:extLst>
              </a:tr>
              <a:tr h="549061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2</a:t>
                      </a:r>
                    </a:p>
                    <a:p>
                      <a:pPr marL="0" marR="0" lvl="0" indent="0" algn="ctr" defTabSz="4571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(TE</a:t>
                      </a:r>
                      <a:r>
                        <a:rPr lang="en-GB" sz="1600" baseline="-25000" dirty="0" smtClean="0"/>
                        <a:t>0,2</a:t>
                      </a:r>
                      <a:r>
                        <a:rPr lang="en-GB" sz="1600" baseline="0" dirty="0" smtClean="0"/>
                        <a:t>)</a:t>
                      </a:r>
                      <a:r>
                        <a:rPr lang="en-GB" sz="1600" baseline="-25000" dirty="0" smtClean="0"/>
                        <a:t> 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1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Gyro-klystron</a:t>
                      </a:r>
                    </a:p>
                    <a:p>
                      <a:pPr marL="0" marR="0" lvl="0" indent="0" algn="l" defTabSz="4571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(Cylindrical)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35 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0.75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24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25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1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IAP,</a:t>
                      </a:r>
                      <a:r>
                        <a:rPr lang="en-GB" sz="1600" baseline="0" dirty="0" smtClean="0"/>
                        <a:t> </a:t>
                      </a:r>
                      <a:r>
                        <a:rPr lang="en-GB" sz="1600" dirty="0" err="1" smtClean="0"/>
                        <a:t>Gycom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1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&gt;</a:t>
                      </a:r>
                      <a:r>
                        <a:rPr lang="en-GB" sz="1600" dirty="0" smtClean="0"/>
                        <a:t>0.1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1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1</a:t>
                      </a:r>
                    </a:p>
                    <a:p>
                      <a:pPr algn="ctr"/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769293"/>
                  </a:ext>
                </a:extLst>
              </a:tr>
              <a:tr h="549061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3</a:t>
                      </a:r>
                    </a:p>
                    <a:p>
                      <a:pPr marL="0" marR="0" lvl="0" indent="0" algn="ctr" defTabSz="4571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(TE</a:t>
                      </a:r>
                      <a:r>
                        <a:rPr lang="en-GB" sz="1600" baseline="-25000" dirty="0" smtClean="0"/>
                        <a:t>5,3</a:t>
                      </a:r>
                      <a:r>
                        <a:rPr lang="en-GB" sz="1600" baseline="0" dirty="0" smtClean="0"/>
                        <a:t>)</a:t>
                      </a:r>
                      <a:r>
                        <a:rPr lang="en-GB" sz="1600" baseline="-25000" dirty="0" smtClean="0"/>
                        <a:t> 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1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Gyro-klystron</a:t>
                      </a:r>
                    </a:p>
                    <a:p>
                      <a:pPr marL="0" marR="0" lvl="0" indent="0" algn="l" defTabSz="4571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(Cylindrical)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30.0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15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40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35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IAP,</a:t>
                      </a:r>
                      <a:r>
                        <a:rPr lang="en-GB" sz="1600" baseline="0" dirty="0" smtClean="0"/>
                        <a:t> </a:t>
                      </a:r>
                      <a:r>
                        <a:rPr lang="en-GB" sz="1600" dirty="0" err="1" smtClean="0"/>
                        <a:t>Gycom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1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&gt;0.1</a:t>
                      </a:r>
                    </a:p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0.5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1879944"/>
                  </a:ext>
                </a:extLst>
              </a:tr>
              <a:tr h="549061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</a:t>
                      </a:r>
                    </a:p>
                    <a:p>
                      <a:pPr marL="0" marR="0" lvl="0" indent="0" algn="ctr" defTabSz="4571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(TE</a:t>
                      </a:r>
                      <a:r>
                        <a:rPr lang="en-GB" sz="1600" baseline="-25000" dirty="0" smtClean="0"/>
                        <a:t>0,3</a:t>
                      </a:r>
                      <a:r>
                        <a:rPr lang="en-GB" sz="1600" baseline="0" dirty="0" smtClean="0"/>
                        <a:t>)</a:t>
                      </a:r>
                      <a:r>
                        <a:rPr lang="en-GB" sz="1600" baseline="-25000" dirty="0" smtClean="0"/>
                        <a:t> 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1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err="1" smtClean="0"/>
                        <a:t>Gyrotron</a:t>
                      </a:r>
                      <a:r>
                        <a:rPr lang="en-GB" sz="1600" dirty="0" smtClean="0"/>
                        <a:t> Oscillator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36.0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4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-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err="1" smtClean="0"/>
                        <a:t>Strath-clyde</a:t>
                      </a:r>
                      <a:r>
                        <a:rPr lang="en-GB" sz="1600" dirty="0" smtClean="0"/>
                        <a:t>, UK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330</a:t>
                      </a:r>
                    </a:p>
                    <a:p>
                      <a:pPr algn="ctr"/>
                      <a:r>
                        <a:rPr lang="en-GB" sz="1600" dirty="0" smtClean="0"/>
                        <a:t>.003%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0.1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40612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690230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83238F-673A-4F65-A6BD-DED2895A3C8A}" type="slidenum">
              <a:rPr lang="it-IT" altLang="it-IT" smtClean="0"/>
              <a:pPr/>
              <a:t>4</a:t>
            </a:fld>
            <a:endParaRPr lang="it-IT" altLang="it-IT" dirty="0"/>
          </a:p>
        </p:txBody>
      </p:sp>
      <p:sp>
        <p:nvSpPr>
          <p:cNvPr id="6" name="标题 1"/>
          <p:cNvSpPr txBox="1">
            <a:spLocks/>
          </p:cNvSpPr>
          <p:nvPr/>
        </p:nvSpPr>
        <p:spPr>
          <a:xfrm>
            <a:off x="2282606" y="125666"/>
            <a:ext cx="5998066" cy="557827"/>
          </a:xfrm>
          <a:prstGeom prst="rect">
            <a:avLst/>
          </a:prstGeom>
        </p:spPr>
        <p:txBody>
          <a:bodyPr/>
          <a:lstStyle>
            <a:lvl1pPr algn="l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200">
                <a:solidFill>
                  <a:srgbClr val="000000"/>
                </a:solidFill>
                <a:latin typeface="+mj-lt"/>
                <a:ea typeface="ＭＳ Ｐゴシック" pitchFamily="34" charset="-128"/>
                <a:cs typeface="MS PGothic" charset="0"/>
              </a:defRPr>
            </a:lvl1pPr>
            <a:lvl2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2pPr>
            <a:lvl3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3pPr>
            <a:lvl4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4pPr>
            <a:lvl5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5pPr>
            <a:lvl6pPr marL="2514340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492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8645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5797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altLang="zh-CN" sz="2800" kern="0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Dimensions of </a:t>
            </a:r>
            <a:r>
              <a:rPr lang="en-US" altLang="zh-CN" sz="2800" kern="0" dirty="0" err="1">
                <a:solidFill>
                  <a:srgbClr val="C00000"/>
                </a:solidFill>
                <a:cs typeface="Times New Roman" panose="02020603050405020304" pitchFamily="18" charset="0"/>
              </a:rPr>
              <a:t>K</a:t>
            </a:r>
            <a:r>
              <a:rPr lang="en-US" altLang="zh-CN" sz="2800" kern="0" dirty="0" err="1" smtClean="0">
                <a:solidFill>
                  <a:srgbClr val="C00000"/>
                </a:solidFill>
                <a:cs typeface="Times New Roman" panose="02020603050405020304" pitchFamily="18" charset="0"/>
              </a:rPr>
              <a:t>a</a:t>
            </a:r>
            <a:r>
              <a:rPr lang="en-US" altLang="zh-CN" sz="2800" kern="0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-band </a:t>
            </a:r>
            <a:r>
              <a:rPr lang="en-US" altLang="zh-CN" sz="2800" kern="0" dirty="0" err="1" smtClean="0">
                <a:solidFill>
                  <a:srgbClr val="C00000"/>
                </a:solidFill>
                <a:cs typeface="Times New Roman" panose="02020603050405020304" pitchFamily="18" charset="0"/>
              </a:rPr>
              <a:t>Gyroklystron</a:t>
            </a:r>
            <a:r>
              <a:rPr lang="en-US" altLang="zh-CN" sz="2800" kern="0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 </a:t>
            </a:r>
            <a:endParaRPr lang="zh-CN" altLang="en-US" sz="2800" kern="0" dirty="0">
              <a:solidFill>
                <a:srgbClr val="C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1500" y="1163250"/>
            <a:ext cx="6864497" cy="2870505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>
            <a:off x="719832" y="4211885"/>
            <a:ext cx="7128792" cy="0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106535" y="4283893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accent1"/>
                </a:solidFill>
              </a:rPr>
              <a:t>120 cm</a:t>
            </a:r>
            <a:endParaRPr lang="en-GB" b="1" dirty="0">
              <a:solidFill>
                <a:schemeClr val="accent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8234069" y="1331565"/>
            <a:ext cx="0" cy="2736304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8378085" y="2411685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1"/>
                </a:solidFill>
              </a:rPr>
              <a:t>6</a:t>
            </a:r>
            <a:r>
              <a:rPr lang="en-GB" b="1" dirty="0" smtClean="0">
                <a:solidFill>
                  <a:schemeClr val="accent1"/>
                </a:solidFill>
              </a:rPr>
              <a:t>0 cm</a:t>
            </a:r>
            <a:endParaRPr lang="en-GB" b="1" dirty="0">
              <a:solidFill>
                <a:schemeClr val="accent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17245" y="1475581"/>
            <a:ext cx="1595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accent1"/>
                </a:solidFill>
              </a:rPr>
              <a:t>Electron gun</a:t>
            </a:r>
            <a:endParaRPr lang="en-GB" b="1" dirty="0">
              <a:solidFill>
                <a:schemeClr val="accent1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2087984" y="1907629"/>
            <a:ext cx="144016" cy="43137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5276713" y="3011173"/>
            <a:ext cx="195647" cy="48063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184328" y="899517"/>
            <a:ext cx="21467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 smtClean="0">
                <a:solidFill>
                  <a:schemeClr val="accent1"/>
                </a:solidFill>
              </a:rPr>
              <a:t>Superconducting </a:t>
            </a:r>
          </a:p>
          <a:p>
            <a:pPr algn="ctr"/>
            <a:r>
              <a:rPr lang="en-GB" b="1" dirty="0" smtClean="0">
                <a:solidFill>
                  <a:schemeClr val="accent1"/>
                </a:solidFill>
              </a:rPr>
              <a:t>magnet</a:t>
            </a:r>
            <a:endParaRPr lang="en-GB" b="1" dirty="0">
              <a:solidFill>
                <a:schemeClr val="accent1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4752280" y="1403573"/>
            <a:ext cx="697652" cy="44755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807595" y="755501"/>
            <a:ext cx="2787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accent1"/>
                </a:solidFill>
              </a:rPr>
              <a:t>Input window &amp; coupler</a:t>
            </a:r>
            <a:endParaRPr lang="en-GB" b="1" dirty="0">
              <a:solidFill>
                <a:schemeClr val="accent1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2769902" y="1292156"/>
            <a:ext cx="257151" cy="61547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325933" y="3059757"/>
            <a:ext cx="184217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 smtClean="0">
                <a:solidFill>
                  <a:schemeClr val="accent1"/>
                </a:solidFill>
              </a:rPr>
              <a:t>Interaction </a:t>
            </a:r>
          </a:p>
          <a:p>
            <a:pPr algn="ctr"/>
            <a:r>
              <a:rPr lang="en-GB" b="1" dirty="0" smtClean="0">
                <a:solidFill>
                  <a:schemeClr val="accent1"/>
                </a:solidFill>
              </a:rPr>
              <a:t>circuit</a:t>
            </a:r>
            <a:endParaRPr lang="en-GB" b="1" dirty="0">
              <a:solidFill>
                <a:schemeClr val="accent1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2974125" y="2979440"/>
            <a:ext cx="975208" cy="64948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721901" y="3347789"/>
            <a:ext cx="130997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 smtClean="0">
                <a:solidFill>
                  <a:schemeClr val="accent1"/>
                </a:solidFill>
              </a:rPr>
              <a:t>Output </a:t>
            </a:r>
          </a:p>
          <a:p>
            <a:pPr algn="ctr"/>
            <a:r>
              <a:rPr lang="en-GB" b="1" dirty="0" smtClean="0">
                <a:solidFill>
                  <a:schemeClr val="accent1"/>
                </a:solidFill>
              </a:rPr>
              <a:t>window</a:t>
            </a:r>
            <a:endParaRPr lang="en-GB" b="1" dirty="0">
              <a:solidFill>
                <a:schemeClr val="accent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752280" y="3563813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accent1"/>
                </a:solidFill>
              </a:rPr>
              <a:t>Collector</a:t>
            </a:r>
            <a:endParaRPr lang="en-GB" b="1" dirty="0">
              <a:solidFill>
                <a:schemeClr val="accent1"/>
              </a:solidFill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7292937" y="2843733"/>
            <a:ext cx="195647" cy="48063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Content Placeholder 2"/>
          <p:cNvSpPr>
            <a:spLocks noGrp="1"/>
          </p:cNvSpPr>
          <p:nvPr>
            <p:ph sz="half" idx="1"/>
          </p:nvPr>
        </p:nvSpPr>
        <p:spPr>
          <a:xfrm>
            <a:off x="-248" y="4787949"/>
            <a:ext cx="4459288" cy="2365219"/>
          </a:xfrm>
        </p:spPr>
        <p:txBody>
          <a:bodyPr/>
          <a:lstStyle/>
          <a:p>
            <a:pPr marL="342900" indent="-258763">
              <a:buFont typeface="Arial" panose="020B0604020202020204" pitchFamily="34" charset="0"/>
              <a:buChar char="•"/>
            </a:pPr>
            <a:r>
              <a:rPr lang="de-DE" dirty="0" smtClean="0"/>
              <a:t>Power, 3.2MW</a:t>
            </a:r>
          </a:p>
          <a:p>
            <a:pPr marL="342900" indent="-258763">
              <a:buFont typeface="Arial" panose="020B0604020202020204" pitchFamily="34" charset="0"/>
              <a:buChar char="•"/>
            </a:pPr>
            <a:r>
              <a:rPr lang="de-DE" dirty="0" smtClean="0"/>
              <a:t>Frequency, 36GHz </a:t>
            </a:r>
          </a:p>
          <a:p>
            <a:pPr marL="342900" indent="-258763">
              <a:buFont typeface="Arial" panose="020B0604020202020204" pitchFamily="34" charset="0"/>
              <a:buChar char="•"/>
            </a:pPr>
            <a:r>
              <a:rPr lang="de-DE" dirty="0" smtClean="0"/>
              <a:t>Efficiency, 43%</a:t>
            </a:r>
          </a:p>
          <a:p>
            <a:pPr marL="342900" indent="-258763">
              <a:buFont typeface="Arial" panose="020B0604020202020204" pitchFamily="34" charset="0"/>
              <a:buChar char="•"/>
            </a:pPr>
            <a:r>
              <a:rPr lang="de-DE" dirty="0" smtClean="0"/>
              <a:t>Gain, 39dB</a:t>
            </a:r>
          </a:p>
          <a:p>
            <a:pPr marL="342900" indent="-258763">
              <a:buFont typeface="Arial" panose="020B0604020202020204" pitchFamily="34" charset="0"/>
              <a:buChar char="•"/>
            </a:pPr>
            <a:r>
              <a:rPr lang="de-DE" dirty="0" smtClean="0"/>
              <a:t>Output mode, TE</a:t>
            </a:r>
            <a:r>
              <a:rPr lang="de-DE" baseline="-25000" dirty="0" smtClean="0"/>
              <a:t>0,2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30" name="Content Placeholder 2"/>
          <p:cNvSpPr>
            <a:spLocks noGrp="1"/>
          </p:cNvSpPr>
          <p:nvPr>
            <p:ph sz="half" idx="1"/>
          </p:nvPr>
        </p:nvSpPr>
        <p:spPr>
          <a:xfrm>
            <a:off x="2844056" y="4787949"/>
            <a:ext cx="7308824" cy="2369364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Phase stability, 0.34 degrees @ 0.01% variation in voltage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Pulse Repetition Frequency, 100Hz to 1kHz</a:t>
            </a:r>
          </a:p>
          <a:p>
            <a:pPr marL="702900" lvl="1" indent="-342900">
              <a:buFont typeface="Arial" panose="020B0604020202020204" pitchFamily="34" charset="0"/>
              <a:buChar char="–"/>
            </a:pPr>
            <a:r>
              <a:rPr lang="de-DE" dirty="0" smtClean="0"/>
              <a:t>to be experimentally confirmed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Modulator, Scandinova, K200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Cryo-cooled superconducting magnet, 1.46T</a:t>
            </a:r>
          </a:p>
          <a:p>
            <a:endParaRPr lang="de-DE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9FF39CA2-04EB-4CA6-BF9F-780F92DB7FFC}" type="slidenum">
              <a:rPr lang="it-IT" altLang="it-IT" smtClean="0"/>
              <a:pPr/>
              <a:t>5</a:t>
            </a:fld>
            <a:endParaRPr lang="it-IT" altLang="it-IT" dirty="0"/>
          </a:p>
        </p:txBody>
      </p:sp>
      <p:sp>
        <p:nvSpPr>
          <p:cNvPr id="4" name="标题 1"/>
          <p:cNvSpPr txBox="1">
            <a:spLocks/>
          </p:cNvSpPr>
          <p:nvPr/>
        </p:nvSpPr>
        <p:spPr>
          <a:xfrm>
            <a:off x="2448024" y="125666"/>
            <a:ext cx="6192688" cy="557827"/>
          </a:xfrm>
          <a:prstGeom prst="rect">
            <a:avLst/>
          </a:prstGeom>
        </p:spPr>
        <p:txBody>
          <a:bodyPr/>
          <a:lstStyle>
            <a:lvl1pPr algn="l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200">
                <a:solidFill>
                  <a:srgbClr val="000000"/>
                </a:solidFill>
                <a:latin typeface="+mj-lt"/>
                <a:ea typeface="ＭＳ Ｐゴシック" pitchFamily="34" charset="-128"/>
                <a:cs typeface="MS PGothic" charset="0"/>
              </a:defRPr>
            </a:lvl1pPr>
            <a:lvl2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2pPr>
            <a:lvl3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3pPr>
            <a:lvl4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4pPr>
            <a:lvl5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5pPr>
            <a:lvl6pPr marL="2514340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492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8645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5797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altLang="zh-CN" sz="2600" kern="0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Power System for </a:t>
            </a:r>
            <a:r>
              <a:rPr lang="en-US" altLang="zh-CN" sz="2600" kern="0" dirty="0" err="1">
                <a:solidFill>
                  <a:srgbClr val="C00000"/>
                </a:solidFill>
                <a:cs typeface="Times New Roman" panose="02020603050405020304" pitchFamily="18" charset="0"/>
              </a:rPr>
              <a:t>K</a:t>
            </a:r>
            <a:r>
              <a:rPr lang="en-US" altLang="zh-CN" sz="2600" kern="0" dirty="0" err="1" smtClean="0">
                <a:solidFill>
                  <a:srgbClr val="C00000"/>
                </a:solidFill>
                <a:cs typeface="Times New Roman" panose="02020603050405020304" pitchFamily="18" charset="0"/>
              </a:rPr>
              <a:t>a</a:t>
            </a:r>
            <a:r>
              <a:rPr lang="en-US" altLang="zh-CN" sz="2600" kern="0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-band </a:t>
            </a:r>
            <a:r>
              <a:rPr lang="en-US" altLang="zh-CN" sz="2600" kern="0" dirty="0" err="1" smtClean="0">
                <a:solidFill>
                  <a:srgbClr val="C00000"/>
                </a:solidFill>
                <a:cs typeface="Times New Roman" panose="02020603050405020304" pitchFamily="18" charset="0"/>
              </a:rPr>
              <a:t>Lineariser</a:t>
            </a:r>
            <a:r>
              <a:rPr lang="en-US" altLang="zh-CN" sz="2600" kern="0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  </a:t>
            </a:r>
            <a:endParaRPr lang="zh-CN" altLang="en-US" sz="2600" kern="0" dirty="0">
              <a:solidFill>
                <a:srgbClr val="C00000"/>
              </a:solidFill>
              <a:cs typeface="Times New Roman" panose="02020603050405020304" pitchFamily="18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0095712"/>
              </p:ext>
            </p:extLst>
          </p:nvPr>
        </p:nvGraphicFramePr>
        <p:xfrm>
          <a:off x="503808" y="747265"/>
          <a:ext cx="9217024" cy="6344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4416">
                  <a:extLst>
                    <a:ext uri="{9D8B030D-6E8A-4147-A177-3AD203B41FA5}">
                      <a16:colId xmlns:a16="http://schemas.microsoft.com/office/drawing/2014/main" val="2836396513"/>
                    </a:ext>
                  </a:extLst>
                </a:gridCol>
                <a:gridCol w="2232248">
                  <a:extLst>
                    <a:ext uri="{9D8B030D-6E8A-4147-A177-3AD203B41FA5}">
                      <a16:colId xmlns:a16="http://schemas.microsoft.com/office/drawing/2014/main" val="4014861908"/>
                    </a:ext>
                  </a:extLst>
                </a:gridCol>
                <a:gridCol w="3240360">
                  <a:extLst>
                    <a:ext uri="{9D8B030D-6E8A-4147-A177-3AD203B41FA5}">
                      <a16:colId xmlns:a16="http://schemas.microsoft.com/office/drawing/2014/main" val="3900714154"/>
                    </a:ext>
                  </a:extLst>
                </a:gridCol>
              </a:tblGrid>
              <a:tr h="693130">
                <a:tc>
                  <a:txBody>
                    <a:bodyPr/>
                    <a:lstStyle/>
                    <a:p>
                      <a:pPr marL="0" marR="0" lvl="0" indent="0" algn="l" defTabSz="4571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200" baseline="0" dirty="0" smtClean="0"/>
                        <a:t>Specification</a:t>
                      </a:r>
                    </a:p>
                    <a:p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baseline="0" dirty="0" smtClean="0"/>
                        <a:t>Gyro-klystron</a:t>
                      </a:r>
                      <a:endParaRPr lang="en-GB" sz="22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1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2200" baseline="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9446118"/>
                  </a:ext>
                </a:extLst>
              </a:tr>
              <a:tr h="410059">
                <a:tc>
                  <a:txBody>
                    <a:bodyPr/>
                    <a:lstStyle/>
                    <a:p>
                      <a:pPr algn="l"/>
                      <a:r>
                        <a:rPr lang="en-GB" sz="1800" dirty="0" smtClean="0">
                          <a:latin typeface="+mn-lt"/>
                        </a:rPr>
                        <a:t>Power, (3.2MW)</a:t>
                      </a:r>
                      <a:endParaRPr lang="en-GB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rgbClr val="FF0000"/>
                          </a:solidFill>
                        </a:rPr>
                        <a:t>√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3913505"/>
                  </a:ext>
                </a:extLst>
              </a:tr>
              <a:tr h="476476">
                <a:tc>
                  <a:txBody>
                    <a:bodyPr/>
                    <a:lstStyle/>
                    <a:p>
                      <a:pPr algn="l"/>
                      <a:r>
                        <a:rPr lang="en-GB" sz="1800" dirty="0" smtClean="0">
                          <a:latin typeface="+mn-lt"/>
                        </a:rPr>
                        <a:t>Frequency, (36GHz)</a:t>
                      </a:r>
                      <a:endParaRPr lang="en-GB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1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√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1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5799736"/>
                  </a:ext>
                </a:extLst>
              </a:tr>
              <a:tr h="462760">
                <a:tc>
                  <a:txBody>
                    <a:bodyPr/>
                    <a:lstStyle/>
                    <a:p>
                      <a:pPr algn="l"/>
                      <a:r>
                        <a:rPr lang="en-GB" sz="1800" dirty="0" smtClean="0">
                          <a:latin typeface="+mn-lt"/>
                        </a:rPr>
                        <a:t>Efficiency, (43%)</a:t>
                      </a:r>
                      <a:endParaRPr lang="en-GB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1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√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1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9623879"/>
                  </a:ext>
                </a:extLst>
              </a:tr>
              <a:tr h="420165">
                <a:tc>
                  <a:txBody>
                    <a:bodyPr/>
                    <a:lstStyle/>
                    <a:p>
                      <a:pPr algn="l"/>
                      <a:r>
                        <a:rPr lang="en-GB" sz="1800" dirty="0" smtClean="0">
                          <a:latin typeface="+mn-lt"/>
                        </a:rPr>
                        <a:t>Phase stability,</a:t>
                      </a:r>
                      <a:r>
                        <a:rPr lang="en-GB" sz="1800" baseline="0" dirty="0" smtClean="0">
                          <a:latin typeface="+mn-lt"/>
                        </a:rPr>
                        <a:t> (</a:t>
                      </a:r>
                      <a:r>
                        <a:rPr lang="en-GB" sz="1800" dirty="0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0.34 degrees) </a:t>
                      </a:r>
                      <a:endParaRPr lang="en-GB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1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√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1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575371"/>
                  </a:ext>
                </a:extLst>
              </a:tr>
              <a:tr h="505356">
                <a:tc>
                  <a:txBody>
                    <a:bodyPr/>
                    <a:lstStyle/>
                    <a:p>
                      <a:pPr algn="l"/>
                      <a:r>
                        <a:rPr lang="en-GB" sz="1800" dirty="0" smtClean="0">
                          <a:latin typeface="+mn-lt"/>
                        </a:rPr>
                        <a:t>PRF (100Hz),</a:t>
                      </a:r>
                      <a:r>
                        <a:rPr lang="en-GB" sz="1800" baseline="0" dirty="0" smtClean="0">
                          <a:latin typeface="+mn-lt"/>
                        </a:rPr>
                        <a:t> </a:t>
                      </a:r>
                      <a:r>
                        <a:rPr lang="en-GB" sz="1800" dirty="0" smtClean="0">
                          <a:latin typeface="+mn-lt"/>
                        </a:rPr>
                        <a:t>Hard X-rays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1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√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1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926464"/>
                  </a:ext>
                </a:extLst>
              </a:tr>
              <a:tr h="420165">
                <a:tc>
                  <a:txBody>
                    <a:bodyPr/>
                    <a:lstStyle/>
                    <a:p>
                      <a:pPr algn="l"/>
                      <a:r>
                        <a:rPr lang="en-GB" sz="1800" dirty="0" smtClean="0">
                          <a:latin typeface="+mn-lt"/>
                        </a:rPr>
                        <a:t>PRF (1kHz),</a:t>
                      </a:r>
                      <a:r>
                        <a:rPr lang="en-GB" sz="1800" baseline="0" dirty="0" smtClean="0">
                          <a:latin typeface="+mn-lt"/>
                        </a:rPr>
                        <a:t> </a:t>
                      </a:r>
                      <a:r>
                        <a:rPr lang="en-GB" sz="1800" dirty="0" smtClean="0">
                          <a:latin typeface="+mn-lt"/>
                        </a:rPr>
                        <a:t>Soft X-rays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aseline="0" dirty="0" smtClean="0">
                          <a:solidFill>
                            <a:srgbClr val="00B050"/>
                          </a:solidFill>
                        </a:rPr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1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6773804"/>
                  </a:ext>
                </a:extLst>
              </a:tr>
              <a:tr h="512313">
                <a:tc>
                  <a:txBody>
                    <a:bodyPr/>
                    <a:lstStyle/>
                    <a:p>
                      <a:pPr marL="0" marR="0" lvl="0" indent="0" algn="l" defTabSz="4571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Hardware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1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28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1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200" b="1" i="0" baseline="0" dirty="0" smtClean="0">
                          <a:solidFill>
                            <a:schemeClr val="bg1"/>
                          </a:solidFill>
                        </a:rPr>
                        <a:t>Suppliers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69970"/>
                  </a:ext>
                </a:extLst>
              </a:tr>
              <a:tr h="632857">
                <a:tc>
                  <a:txBody>
                    <a:bodyPr/>
                    <a:lstStyle/>
                    <a:p>
                      <a:pPr algn="l"/>
                      <a:r>
                        <a:rPr lang="en-GB" sz="1800" dirty="0" smtClean="0"/>
                        <a:t>Modulator, (150kV, 50A, 1kHz)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1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√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1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err="1" smtClean="0"/>
                        <a:t>ScandiNova</a:t>
                      </a:r>
                      <a:endParaRPr lang="en-GB" dirty="0" smtClean="0"/>
                    </a:p>
                    <a:p>
                      <a:pPr marL="0" marR="0" lvl="0" indent="0" algn="l" defTabSz="4571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Diversified</a:t>
                      </a:r>
                      <a:r>
                        <a:rPr lang="en-GB" baseline="0" dirty="0" smtClean="0"/>
                        <a:t> Technologies </a:t>
                      </a:r>
                      <a:r>
                        <a:rPr lang="en-GB" baseline="0" dirty="0" err="1" smtClean="0"/>
                        <a:t>Inc</a:t>
                      </a:r>
                      <a:endParaRPr lang="en-GB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769293"/>
                  </a:ext>
                </a:extLst>
              </a:tr>
              <a:tr h="632857">
                <a:tc>
                  <a:txBody>
                    <a:bodyPr/>
                    <a:lstStyle/>
                    <a:p>
                      <a:pPr marL="0" marR="0" lvl="0" indent="0" algn="l" defTabSz="4571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/>
                        <a:t>Magnetic</a:t>
                      </a:r>
                      <a:r>
                        <a:rPr lang="en-GB" sz="1800" baseline="0" dirty="0" smtClean="0"/>
                        <a:t> field (1.46T)</a:t>
                      </a:r>
                      <a:endParaRPr lang="en-GB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1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√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1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Cryogenics</a:t>
                      </a:r>
                      <a:r>
                        <a:rPr lang="en-GB" baseline="0" dirty="0" smtClean="0"/>
                        <a:t> Ltd</a:t>
                      </a:r>
                    </a:p>
                    <a:p>
                      <a:pPr marL="0" marR="0" lvl="0" indent="0" algn="l" defTabSz="4571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aseline="0" dirty="0" smtClean="0"/>
                        <a:t>Oxford Instruments Ltd</a:t>
                      </a:r>
                      <a:endParaRPr lang="en-GB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1879944"/>
                  </a:ext>
                </a:extLst>
              </a:tr>
              <a:tr h="632857">
                <a:tc>
                  <a:txBody>
                    <a:bodyPr/>
                    <a:lstStyle/>
                    <a:p>
                      <a:pPr marL="0" marR="0" lvl="0" indent="0" algn="l" defTabSz="4571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/>
                        <a:t>Driver, (&lt;500W)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1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√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1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Mission Microwave Technologies </a:t>
                      </a:r>
                      <a:r>
                        <a:rPr lang="en-GB" dirty="0" err="1" smtClean="0"/>
                        <a:t>Inc</a:t>
                      </a:r>
                      <a:r>
                        <a:rPr lang="en-GB" dirty="0" smtClean="0"/>
                        <a:t>, (</a:t>
                      </a:r>
                      <a:r>
                        <a:rPr lang="en-GB" dirty="0" err="1" smtClean="0"/>
                        <a:t>GaN</a:t>
                      </a:r>
                      <a:r>
                        <a:rPr lang="en-GB" dirty="0" smtClean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4061254"/>
                  </a:ext>
                </a:extLst>
              </a:tr>
              <a:tr h="510519">
                <a:tc>
                  <a:txBody>
                    <a:bodyPr/>
                    <a:lstStyle/>
                    <a:p>
                      <a:pPr marL="0" marR="0" lvl="0" indent="0" algn="l" defTabSz="4571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/>
                        <a:t>Gyro-klystron</a:t>
                      </a:r>
                      <a:endParaRPr lang="en-GB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1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√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1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CPI </a:t>
                      </a:r>
                      <a:r>
                        <a:rPr lang="en-GB" dirty="0" err="1" smtClean="0"/>
                        <a:t>Inc</a:t>
                      </a:r>
                      <a:r>
                        <a:rPr lang="en-GB" dirty="0" smtClean="0"/>
                        <a:t>,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dirty="0" smtClean="0"/>
                        <a:t>UESTC, </a:t>
                      </a:r>
                      <a:r>
                        <a:rPr lang="en-GB" dirty="0" err="1" smtClean="0"/>
                        <a:t>Gycom</a:t>
                      </a:r>
                      <a:endParaRPr lang="en-GB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21423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110668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83238F-673A-4F65-A6BD-DED2895A3C8A}" type="slidenum">
              <a:rPr lang="it-IT" altLang="it-IT" smtClean="0"/>
              <a:pPr/>
              <a:t>6</a:t>
            </a:fld>
            <a:endParaRPr lang="it-IT" altLang="it-IT" dirty="0"/>
          </a:p>
        </p:txBody>
      </p:sp>
      <p:sp>
        <p:nvSpPr>
          <p:cNvPr id="8" name="标题 1"/>
          <p:cNvSpPr txBox="1">
            <a:spLocks/>
          </p:cNvSpPr>
          <p:nvPr/>
        </p:nvSpPr>
        <p:spPr>
          <a:xfrm>
            <a:off x="2304008" y="73238"/>
            <a:ext cx="6120680" cy="557827"/>
          </a:xfrm>
          <a:prstGeom prst="rect">
            <a:avLst/>
          </a:prstGeom>
        </p:spPr>
        <p:txBody>
          <a:bodyPr/>
          <a:lstStyle>
            <a:lvl1pPr algn="l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200">
                <a:solidFill>
                  <a:srgbClr val="000000"/>
                </a:solidFill>
                <a:latin typeface="+mj-lt"/>
                <a:ea typeface="ＭＳ Ｐゴシック" pitchFamily="34" charset="-128"/>
                <a:cs typeface="MS PGothic" charset="0"/>
              </a:defRPr>
            </a:lvl1pPr>
            <a:lvl2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2pPr>
            <a:lvl3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3pPr>
            <a:lvl4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4pPr>
            <a:lvl5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5pPr>
            <a:lvl6pPr marL="2514340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492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8645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5797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altLang="zh-CN" sz="2800" kern="0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Technical Demonstrator: Strathclyde </a:t>
            </a:r>
            <a:endParaRPr lang="zh-CN" altLang="en-US" sz="2800" kern="0" dirty="0">
              <a:solidFill>
                <a:srgbClr val="C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6915" y="755501"/>
            <a:ext cx="9869941" cy="44135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GB" sz="1800" dirty="0">
                <a:solidFill>
                  <a:schemeClr val="tx1"/>
                </a:solidFill>
              </a:rPr>
              <a:t>Group of ~20 staff + postgrad students </a:t>
            </a:r>
            <a:endParaRPr lang="en-GB" sz="1800" dirty="0">
              <a:solidFill>
                <a:schemeClr val="tx2"/>
              </a:solidFill>
            </a:endParaRPr>
          </a:p>
          <a:p>
            <a:pPr marL="617537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chemeClr val="tx2"/>
                </a:solidFill>
              </a:rPr>
              <a:t>36GHz, 3MW, gyro-klystrons to drive harmonic lineariser</a:t>
            </a:r>
          </a:p>
          <a:p>
            <a:pPr marL="617537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chemeClr val="tx2"/>
                </a:solidFill>
              </a:rPr>
              <a:t>Theory</a:t>
            </a:r>
            <a:r>
              <a:rPr lang="en-GB" sz="1800" dirty="0">
                <a:solidFill>
                  <a:schemeClr val="tx2"/>
                </a:solidFill>
              </a:rPr>
              <a:t>, modelling and </a:t>
            </a:r>
            <a:r>
              <a:rPr lang="en-GB" sz="1800" dirty="0" smtClean="0">
                <a:solidFill>
                  <a:schemeClr val="tx2"/>
                </a:solidFill>
              </a:rPr>
              <a:t>simulation</a:t>
            </a:r>
          </a:p>
          <a:p>
            <a:pPr marL="617537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2"/>
                </a:solidFill>
              </a:rPr>
              <a:t>Dedicated workshop </a:t>
            </a:r>
            <a:r>
              <a:rPr lang="en-GB" sz="1800" dirty="0" smtClean="0">
                <a:solidFill>
                  <a:schemeClr val="tx2"/>
                </a:solidFill>
              </a:rPr>
              <a:t>with </a:t>
            </a:r>
            <a:r>
              <a:rPr lang="en-GB" sz="1800" dirty="0">
                <a:solidFill>
                  <a:schemeClr val="tx2"/>
                </a:solidFill>
              </a:rPr>
              <a:t>skilled </a:t>
            </a:r>
            <a:r>
              <a:rPr lang="en-GB" sz="1800" dirty="0" smtClean="0">
                <a:solidFill>
                  <a:schemeClr val="tx2"/>
                </a:solidFill>
              </a:rPr>
              <a:t>technician operates CNC </a:t>
            </a:r>
            <a:r>
              <a:rPr lang="en-GB" sz="1800" dirty="0">
                <a:solidFill>
                  <a:schemeClr val="tx2"/>
                </a:solidFill>
              </a:rPr>
              <a:t>Lathe, CNC Mill, </a:t>
            </a:r>
            <a:r>
              <a:rPr lang="en-GB" sz="1800" dirty="0" smtClean="0">
                <a:solidFill>
                  <a:schemeClr val="tx2"/>
                </a:solidFill>
              </a:rPr>
              <a:t>welding bay and electrochemical </a:t>
            </a:r>
            <a:r>
              <a:rPr lang="en-GB" sz="1800" dirty="0">
                <a:solidFill>
                  <a:schemeClr val="tx2"/>
                </a:solidFill>
              </a:rPr>
              <a:t>copper </a:t>
            </a:r>
            <a:r>
              <a:rPr lang="en-GB" sz="1800" dirty="0" smtClean="0">
                <a:solidFill>
                  <a:schemeClr val="tx2"/>
                </a:solidFill>
              </a:rPr>
              <a:t>deposition </a:t>
            </a:r>
          </a:p>
          <a:p>
            <a:pPr marL="617537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chemeClr val="tx2"/>
                </a:solidFill>
              </a:rPr>
              <a:t>Magnetron Injection Gun, design, simulation, construction with industry and testing</a:t>
            </a:r>
          </a:p>
          <a:p>
            <a:pPr marL="1358900" lvl="1" indent="-342900">
              <a:lnSpc>
                <a:spcPct val="120000"/>
              </a:lnSpc>
              <a:buFont typeface="Arial" panose="020B0604020202020204" pitchFamily="34" charset="0"/>
              <a:buChar char="–"/>
            </a:pPr>
            <a:r>
              <a:rPr lang="en-GB" sz="1800" dirty="0" smtClean="0">
                <a:solidFill>
                  <a:schemeClr val="tx2"/>
                </a:solidFill>
              </a:rPr>
              <a:t>Electron beam diagnostics, current, voltage, beam position, </a:t>
            </a:r>
            <a:r>
              <a:rPr lang="en-GB" sz="1800" dirty="0" err="1" smtClean="0">
                <a:solidFill>
                  <a:schemeClr val="tx2"/>
                </a:solidFill>
              </a:rPr>
              <a:t>etc</a:t>
            </a:r>
            <a:endParaRPr lang="en-GB" sz="1800" dirty="0" smtClean="0">
              <a:solidFill>
                <a:schemeClr val="tx2"/>
              </a:solidFill>
            </a:endParaRPr>
          </a:p>
          <a:p>
            <a:pPr marL="617537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chemeClr val="tx2"/>
                </a:solidFill>
              </a:rPr>
              <a:t>Suite </a:t>
            </a:r>
            <a:r>
              <a:rPr lang="en-GB" sz="1800" dirty="0" smtClean="0">
                <a:solidFill>
                  <a:schemeClr val="tx2"/>
                </a:solidFill>
              </a:rPr>
              <a:t>of </a:t>
            </a:r>
            <a:r>
              <a:rPr lang="en-GB" sz="1800" dirty="0">
                <a:solidFill>
                  <a:schemeClr val="tx2"/>
                </a:solidFill>
              </a:rPr>
              <a:t>high power microwave </a:t>
            </a:r>
            <a:r>
              <a:rPr lang="en-GB" sz="1800" dirty="0" smtClean="0">
                <a:solidFill>
                  <a:schemeClr val="tx2"/>
                </a:solidFill>
              </a:rPr>
              <a:t>measurement techniques, frequency, power, phase, mode</a:t>
            </a:r>
          </a:p>
          <a:p>
            <a:pPr marL="1358900" lvl="1" indent="-342900">
              <a:lnSpc>
                <a:spcPct val="120000"/>
              </a:lnSpc>
              <a:buFont typeface="Arial" panose="020B0604020202020204" pitchFamily="34" charset="0"/>
              <a:buChar char="–"/>
            </a:pPr>
            <a:r>
              <a:rPr lang="en-GB" sz="1800" dirty="0" smtClean="0">
                <a:solidFill>
                  <a:schemeClr val="tx2"/>
                </a:solidFill>
              </a:rPr>
              <a:t>Vector Network Analysers, spectrum analysers, power meters </a:t>
            </a:r>
            <a:r>
              <a:rPr lang="en-GB" sz="1800" dirty="0" err="1" smtClean="0">
                <a:solidFill>
                  <a:schemeClr val="tx2"/>
                </a:solidFill>
              </a:rPr>
              <a:t>etc</a:t>
            </a:r>
            <a:r>
              <a:rPr lang="en-GB" sz="1800" dirty="0" smtClean="0">
                <a:solidFill>
                  <a:schemeClr val="tx2"/>
                </a:solidFill>
              </a:rPr>
              <a:t> </a:t>
            </a:r>
          </a:p>
          <a:p>
            <a:pPr marL="617537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chemeClr val="tx2"/>
                </a:solidFill>
              </a:rPr>
              <a:t>Modulator experience and </a:t>
            </a:r>
            <a:r>
              <a:rPr lang="en-GB" sz="1800" dirty="0" smtClean="0">
                <a:solidFill>
                  <a:schemeClr val="tx2"/>
                </a:solidFill>
              </a:rPr>
              <a:t>design / commissioning </a:t>
            </a:r>
            <a:r>
              <a:rPr lang="en-GB" sz="1800" dirty="0" smtClean="0">
                <a:solidFill>
                  <a:schemeClr val="tx2"/>
                </a:solidFill>
              </a:rPr>
              <a:t>of superconducting magnets with cryogenic coolers</a:t>
            </a:r>
          </a:p>
          <a:p>
            <a:pPr marL="617537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chemeClr val="tx2"/>
                </a:solidFill>
              </a:rPr>
              <a:t>750m</a:t>
            </a:r>
            <a:r>
              <a:rPr lang="en-GB" sz="1800" baseline="30000" dirty="0" smtClean="0">
                <a:solidFill>
                  <a:schemeClr val="tx2"/>
                </a:solidFill>
              </a:rPr>
              <a:t>2</a:t>
            </a:r>
            <a:r>
              <a:rPr lang="en-GB" sz="1800" dirty="0" smtClean="0">
                <a:solidFill>
                  <a:schemeClr val="tx2"/>
                </a:solidFill>
              </a:rPr>
              <a:t> laboratory with five 50cm </a:t>
            </a:r>
            <a:r>
              <a:rPr lang="en-GB" sz="1800" dirty="0">
                <a:solidFill>
                  <a:schemeClr val="tx2"/>
                </a:solidFill>
              </a:rPr>
              <a:t>concrete shielded experimental bays with 7mm lead doors and roof equipped with power, cooling, gas, vacuum and safety systems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29855" y="5147989"/>
            <a:ext cx="9074953" cy="1818584"/>
          </a:xfrm>
          <a:prstGeom prst="rect">
            <a:avLst/>
          </a:prstGeom>
          <a:solidFill>
            <a:srgbClr val="FF0000"/>
          </a:solidFill>
          <a:ln>
            <a:noFill/>
          </a:ln>
        </p:spPr>
      </p:pic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594418" y="6052645"/>
            <a:ext cx="1251437" cy="820216"/>
          </a:xfrm>
          <a:prstGeom prst="rect">
            <a:avLst/>
          </a:prstGeom>
          <a:solidFill>
            <a:schemeClr val="accent5">
              <a:lumMod val="40000"/>
              <a:lumOff val="60000"/>
              <a:alpha val="64000"/>
            </a:schemeClr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400" b="1" dirty="0">
                <a:solidFill>
                  <a:srgbClr val="FF0000"/>
                </a:solidFill>
              </a:rPr>
              <a:t>Theory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400" b="1" dirty="0">
                <a:solidFill>
                  <a:srgbClr val="FF0000"/>
                </a:solidFill>
              </a:rPr>
              <a:t>&amp;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400" b="1" dirty="0">
                <a:solidFill>
                  <a:srgbClr val="FF0000"/>
                </a:solidFill>
              </a:rPr>
              <a:t>New concepts</a:t>
            </a:r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2269906" y="6030469"/>
            <a:ext cx="1253061" cy="820216"/>
          </a:xfrm>
          <a:prstGeom prst="rect">
            <a:avLst/>
          </a:prstGeom>
          <a:solidFill>
            <a:schemeClr val="accent5">
              <a:lumMod val="40000"/>
              <a:lumOff val="60000"/>
              <a:alpha val="64000"/>
            </a:schemeClr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400" b="1" dirty="0">
                <a:solidFill>
                  <a:srgbClr val="FF0000"/>
                </a:solidFill>
              </a:rPr>
              <a:t>Modelling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400" b="1" dirty="0">
                <a:solidFill>
                  <a:srgbClr val="FF0000"/>
                </a:solidFill>
              </a:rPr>
              <a:t>&amp;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400" b="1" dirty="0">
                <a:solidFill>
                  <a:srgbClr val="FF0000"/>
                </a:solidFill>
              </a:rPr>
              <a:t>Simulations</a:t>
            </a:r>
          </a:p>
        </p:txBody>
      </p:sp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3959780" y="6030469"/>
            <a:ext cx="1253061" cy="820216"/>
          </a:xfrm>
          <a:prstGeom prst="rect">
            <a:avLst/>
          </a:prstGeom>
          <a:solidFill>
            <a:schemeClr val="accent5">
              <a:lumMod val="40000"/>
              <a:lumOff val="60000"/>
              <a:alpha val="64000"/>
            </a:schemeClr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400" b="1" dirty="0">
                <a:solidFill>
                  <a:srgbClr val="FF0000"/>
                </a:solidFill>
              </a:rPr>
              <a:t>Design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400" b="1" dirty="0">
                <a:solidFill>
                  <a:srgbClr val="FF0000"/>
                </a:solidFill>
              </a:rPr>
              <a:t>Construction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400" b="1" dirty="0">
                <a:solidFill>
                  <a:srgbClr val="FF0000"/>
                </a:solidFill>
              </a:rPr>
              <a:t>&amp;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400" b="1" dirty="0">
                <a:solidFill>
                  <a:srgbClr val="FF0000"/>
                </a:solidFill>
              </a:rPr>
              <a:t>Experiments</a:t>
            </a:r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5666043" y="6030469"/>
            <a:ext cx="1327726" cy="820216"/>
          </a:xfrm>
          <a:prstGeom prst="rect">
            <a:avLst/>
          </a:prstGeom>
          <a:solidFill>
            <a:schemeClr val="accent5">
              <a:lumMod val="40000"/>
              <a:lumOff val="60000"/>
              <a:alpha val="64000"/>
            </a:schemeClr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400" b="1" dirty="0">
                <a:solidFill>
                  <a:srgbClr val="FF0000"/>
                </a:solidFill>
              </a:rPr>
              <a:t>Testing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400" b="1" dirty="0">
                <a:solidFill>
                  <a:srgbClr val="FF0000"/>
                </a:solidFill>
              </a:rPr>
              <a:t>&amp;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400" b="1" dirty="0">
                <a:solidFill>
                  <a:srgbClr val="FF0000"/>
                </a:solidFill>
              </a:rPr>
              <a:t>Applications</a:t>
            </a:r>
          </a:p>
        </p:txBody>
      </p:sp>
      <p:sp>
        <p:nvSpPr>
          <p:cNvPr id="13" name="Rectangle 11"/>
          <p:cNvSpPr>
            <a:spLocks noChangeArrowheads="1"/>
          </p:cNvSpPr>
          <p:nvPr/>
        </p:nvSpPr>
        <p:spPr bwMode="auto">
          <a:xfrm>
            <a:off x="7532071" y="6030469"/>
            <a:ext cx="1803304" cy="820216"/>
          </a:xfrm>
          <a:prstGeom prst="rect">
            <a:avLst/>
          </a:prstGeom>
          <a:solidFill>
            <a:schemeClr val="accent5">
              <a:lumMod val="40000"/>
              <a:lumOff val="60000"/>
              <a:alpha val="64000"/>
            </a:schemeClr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400" b="1" dirty="0">
                <a:solidFill>
                  <a:srgbClr val="FF0000"/>
                </a:solidFill>
              </a:rPr>
              <a:t>Technology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400" b="1" dirty="0">
                <a:solidFill>
                  <a:srgbClr val="FF0000"/>
                </a:solidFill>
              </a:rPr>
              <a:t>Transfer to Industry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400" b="1" dirty="0">
                <a:solidFill>
                  <a:srgbClr val="FF0000"/>
                </a:solidFill>
              </a:rPr>
              <a:t>&amp;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400" b="1" dirty="0">
                <a:solidFill>
                  <a:srgbClr val="FF0000"/>
                </a:solidFill>
              </a:rPr>
              <a:t>Manufacturability</a:t>
            </a:r>
          </a:p>
        </p:txBody>
      </p:sp>
      <p:sp>
        <p:nvSpPr>
          <p:cNvPr id="14" name="AutoShape 10"/>
          <p:cNvSpPr>
            <a:spLocks noChangeArrowheads="1"/>
          </p:cNvSpPr>
          <p:nvPr/>
        </p:nvSpPr>
        <p:spPr bwMode="auto">
          <a:xfrm>
            <a:off x="1773812" y="6262164"/>
            <a:ext cx="516158" cy="321821"/>
          </a:xfrm>
          <a:prstGeom prst="leftRightArrow">
            <a:avLst>
              <a:gd name="adj1" fmla="val 50000"/>
              <a:gd name="adj2" fmla="val 28142"/>
            </a:avLst>
          </a:prstGeom>
          <a:solidFill>
            <a:schemeClr val="accent5">
              <a:lumMod val="40000"/>
              <a:lumOff val="60000"/>
              <a:alpha val="26000"/>
            </a:schemeClr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5" name="AutoShape 11"/>
          <p:cNvSpPr>
            <a:spLocks noChangeArrowheads="1"/>
          </p:cNvSpPr>
          <p:nvPr/>
        </p:nvSpPr>
        <p:spPr bwMode="auto">
          <a:xfrm>
            <a:off x="3502619" y="6262164"/>
            <a:ext cx="514533" cy="321821"/>
          </a:xfrm>
          <a:prstGeom prst="leftRightArrow">
            <a:avLst>
              <a:gd name="adj1" fmla="val 50000"/>
              <a:gd name="adj2" fmla="val 28053"/>
            </a:avLst>
          </a:prstGeom>
          <a:solidFill>
            <a:schemeClr val="accent5">
              <a:lumMod val="40000"/>
              <a:lumOff val="60000"/>
              <a:alpha val="26000"/>
            </a:schemeClr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6" name="AutoShape 12"/>
          <p:cNvSpPr>
            <a:spLocks noChangeArrowheads="1"/>
          </p:cNvSpPr>
          <p:nvPr/>
        </p:nvSpPr>
        <p:spPr bwMode="auto">
          <a:xfrm>
            <a:off x="5192493" y="6262164"/>
            <a:ext cx="514533" cy="321821"/>
          </a:xfrm>
          <a:prstGeom prst="leftRightArrow">
            <a:avLst>
              <a:gd name="adj1" fmla="val 50000"/>
              <a:gd name="adj2" fmla="val 28053"/>
            </a:avLst>
          </a:prstGeom>
          <a:solidFill>
            <a:schemeClr val="accent5">
              <a:lumMod val="40000"/>
              <a:lumOff val="60000"/>
              <a:alpha val="24000"/>
            </a:schemeClr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7" name="AutoShape 13"/>
          <p:cNvSpPr>
            <a:spLocks noChangeArrowheads="1"/>
          </p:cNvSpPr>
          <p:nvPr/>
        </p:nvSpPr>
        <p:spPr bwMode="auto">
          <a:xfrm>
            <a:off x="6970191" y="6262164"/>
            <a:ext cx="589198" cy="321821"/>
          </a:xfrm>
          <a:prstGeom prst="leftRightArrow">
            <a:avLst>
              <a:gd name="adj1" fmla="val 50000"/>
              <a:gd name="adj2" fmla="val 32124"/>
            </a:avLst>
          </a:prstGeom>
          <a:solidFill>
            <a:schemeClr val="accent5">
              <a:lumMod val="40000"/>
              <a:lumOff val="60000"/>
              <a:alpha val="26000"/>
            </a:schemeClr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8" name="Text Box 14"/>
          <p:cNvSpPr txBox="1">
            <a:spLocks noChangeArrowheads="1"/>
          </p:cNvSpPr>
          <p:nvPr/>
        </p:nvSpPr>
        <p:spPr bwMode="auto">
          <a:xfrm>
            <a:off x="1809705" y="5269480"/>
            <a:ext cx="673276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 b="1" dirty="0">
                <a:solidFill>
                  <a:srgbClr val="FF0000"/>
                </a:solidFill>
              </a:rPr>
              <a:t>INTEGRATED CAPABILITY from IDEA to DEMONSTRATOR</a:t>
            </a:r>
          </a:p>
        </p:txBody>
      </p:sp>
    </p:spTree>
    <p:extLst>
      <p:ext uri="{BB962C8B-B14F-4D97-AF65-F5344CB8AC3E}">
        <p14:creationId xmlns:p14="http://schemas.microsoft.com/office/powerpoint/2010/main" val="67950617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5776" y="694538"/>
            <a:ext cx="9725925" cy="6541683"/>
          </a:xfrm>
        </p:spPr>
        <p:txBody>
          <a:bodyPr/>
          <a:lstStyle/>
          <a:p>
            <a:pPr marL="457200" indent="-457200">
              <a:spcAft>
                <a:spcPts val="0"/>
              </a:spcAft>
              <a:buFont typeface="+mj-lt"/>
              <a:buAutoNum type="arabicParenR"/>
            </a:pPr>
            <a:r>
              <a:rPr lang="de-DE" sz="1500" dirty="0"/>
              <a:t>Manfred </a:t>
            </a:r>
            <a:r>
              <a:rPr lang="de-DE" sz="1500" dirty="0" smtClean="0"/>
              <a:t>Thumm,“</a:t>
            </a:r>
            <a:r>
              <a:rPr lang="en-GB" sz="1500" dirty="0"/>
              <a:t>State-of-the-Art of High-Power Gyro-Devices and </a:t>
            </a:r>
            <a:r>
              <a:rPr lang="en-GB" sz="1500" dirty="0" smtClean="0"/>
              <a:t>Free Electron Masers”, Journal </a:t>
            </a:r>
            <a:r>
              <a:rPr lang="en-GB" sz="1500" dirty="0"/>
              <a:t>of Infrared, </a:t>
            </a:r>
            <a:r>
              <a:rPr lang="en-GB" sz="1500" dirty="0" err="1"/>
              <a:t>Millimeter</a:t>
            </a:r>
            <a:r>
              <a:rPr lang="en-GB" sz="1500" dirty="0"/>
              <a:t>, and Terahertz </a:t>
            </a:r>
            <a:r>
              <a:rPr lang="en-GB" sz="1500" dirty="0" smtClean="0"/>
              <a:t>Waves, </a:t>
            </a:r>
            <a:r>
              <a:rPr lang="en-GB" sz="1500" dirty="0"/>
              <a:t>(2020</a:t>
            </a:r>
            <a:r>
              <a:rPr lang="en-GB" sz="1500" dirty="0" smtClean="0"/>
              <a:t>)</a:t>
            </a:r>
          </a:p>
          <a:p>
            <a:pPr indent="-457200">
              <a:spcBef>
                <a:spcPts val="400"/>
              </a:spcBef>
              <a:spcAft>
                <a:spcPts val="0"/>
              </a:spcAft>
              <a:buFont typeface="+mj-lt"/>
              <a:buAutoNum type="arabicParenR" startAt="2"/>
            </a:pPr>
            <a:r>
              <a:rPr lang="en-GB" sz="1500" dirty="0" smtClean="0"/>
              <a:t>W</a:t>
            </a:r>
            <a:r>
              <a:rPr lang="en-GB" sz="1500" dirty="0"/>
              <a:t>. </a:t>
            </a:r>
            <a:r>
              <a:rPr lang="en-GB" sz="1500" dirty="0" smtClean="0"/>
              <a:t>Lawson, </a:t>
            </a:r>
            <a:r>
              <a:rPr lang="en-GB" sz="1500" dirty="0"/>
              <a:t>J. P. </a:t>
            </a:r>
            <a:r>
              <a:rPr lang="en-GB" sz="1500" dirty="0" smtClean="0"/>
              <a:t>Calame, </a:t>
            </a:r>
            <a:r>
              <a:rPr lang="en-GB" sz="1500" dirty="0"/>
              <a:t>G. S. </a:t>
            </a:r>
            <a:r>
              <a:rPr lang="en-GB" sz="1500" dirty="0" err="1" smtClean="0"/>
              <a:t>Nusinovich</a:t>
            </a:r>
            <a:r>
              <a:rPr lang="en-GB" sz="1500" dirty="0" smtClean="0"/>
              <a:t>, </a:t>
            </a:r>
            <a:r>
              <a:rPr lang="en-GB" sz="1500" dirty="0"/>
              <a:t>and B. Hogan, “Reflections on </a:t>
            </a:r>
            <a:r>
              <a:rPr lang="en-GB" sz="1500" dirty="0" smtClean="0"/>
              <a:t>the University of Maryland’s 	program </a:t>
            </a:r>
            <a:r>
              <a:rPr lang="en-GB" sz="1500" dirty="0"/>
              <a:t>investigating gyro-amplifiers as potential </a:t>
            </a:r>
            <a:r>
              <a:rPr lang="en-GB" sz="1500" dirty="0" smtClean="0"/>
              <a:t>sources </a:t>
            </a:r>
            <a:r>
              <a:rPr lang="en-GB" sz="1500" dirty="0"/>
              <a:t>for linear </a:t>
            </a:r>
            <a:r>
              <a:rPr lang="en-GB" sz="1500" dirty="0" smtClean="0"/>
              <a:t>	colliders</a:t>
            </a:r>
            <a:r>
              <a:rPr lang="en-GB" sz="1500" dirty="0"/>
              <a:t>”, Terahertz </a:t>
            </a:r>
            <a:r>
              <a:rPr lang="en-GB" sz="1500" dirty="0" smtClean="0"/>
              <a:t>	Science and 	Technology</a:t>
            </a:r>
            <a:r>
              <a:rPr lang="en-GB" sz="1500" dirty="0"/>
              <a:t>, ISSN 1941-	7411, Vol.10, No.1, (</a:t>
            </a:r>
            <a:r>
              <a:rPr lang="en-GB" sz="1500" dirty="0" smtClean="0"/>
              <a:t>2017)</a:t>
            </a:r>
          </a:p>
          <a:p>
            <a:pPr indent="-457200">
              <a:spcBef>
                <a:spcPts val="400"/>
              </a:spcBef>
              <a:spcAft>
                <a:spcPts val="0"/>
              </a:spcAft>
              <a:buFont typeface="+mj-lt"/>
              <a:buAutoNum type="arabicParenR" startAt="2"/>
            </a:pPr>
            <a:r>
              <a:rPr lang="en-GB" sz="1500" dirty="0"/>
              <a:t>M. </a:t>
            </a:r>
            <a:r>
              <a:rPr lang="en-GB" sz="1500" dirty="0" err="1" smtClean="0"/>
              <a:t>Garven</a:t>
            </a:r>
            <a:r>
              <a:rPr lang="en-GB" sz="1500" dirty="0" smtClean="0"/>
              <a:t>, </a:t>
            </a:r>
            <a:r>
              <a:rPr lang="en-GB" sz="1500" dirty="0"/>
              <a:t>J. P. </a:t>
            </a:r>
            <a:r>
              <a:rPr lang="en-GB" sz="1500" dirty="0" smtClean="0"/>
              <a:t>Calame, </a:t>
            </a:r>
            <a:r>
              <a:rPr lang="en-GB" sz="1500" dirty="0" err="1"/>
              <a:t>Khanh</a:t>
            </a:r>
            <a:r>
              <a:rPr lang="en-GB" sz="1500" dirty="0"/>
              <a:t> T. Nguyen, Bruce G. </a:t>
            </a:r>
            <a:r>
              <a:rPr lang="en-GB" sz="1500" dirty="0" err="1" smtClean="0"/>
              <a:t>Danly</a:t>
            </a:r>
            <a:r>
              <a:rPr lang="en-GB" sz="1500" dirty="0" smtClean="0"/>
              <a:t>, Baruch </a:t>
            </a:r>
            <a:r>
              <a:rPr lang="en-GB" sz="1500" dirty="0" err="1" smtClean="0"/>
              <a:t>Levush</a:t>
            </a:r>
            <a:r>
              <a:rPr lang="en-GB" sz="1500" dirty="0" smtClean="0"/>
              <a:t>, and </a:t>
            </a:r>
            <a:r>
              <a:rPr lang="en-GB" sz="1500" dirty="0"/>
              <a:t>F. N. </a:t>
            </a:r>
            <a:r>
              <a:rPr lang="en-GB" sz="1500" dirty="0" smtClean="0"/>
              <a:t>Wood, 	“</a:t>
            </a:r>
            <a:r>
              <a:rPr lang="en-GB" sz="1500" dirty="0"/>
              <a:t>Experimental Studies of a Four-Cavity, 35 </a:t>
            </a:r>
            <a:r>
              <a:rPr lang="en-GB" sz="1500" dirty="0" smtClean="0"/>
              <a:t>GHz </a:t>
            </a:r>
            <a:r>
              <a:rPr lang="en-GB" sz="1500" dirty="0" err="1" smtClean="0"/>
              <a:t>Gyroklystron</a:t>
            </a:r>
            <a:r>
              <a:rPr lang="en-GB" sz="1500" dirty="0" smtClean="0"/>
              <a:t> Amplifier”, </a:t>
            </a:r>
            <a:r>
              <a:rPr lang="fr-FR" sz="1500" dirty="0"/>
              <a:t>IEEE </a:t>
            </a:r>
            <a:r>
              <a:rPr lang="fr-FR" sz="1500" dirty="0" smtClean="0"/>
              <a:t>Trans on Plasma 	Science, 28</a:t>
            </a:r>
            <a:r>
              <a:rPr lang="fr-FR" sz="1500" dirty="0"/>
              <a:t>, </a:t>
            </a:r>
            <a:r>
              <a:rPr lang="fr-FR" sz="1500" dirty="0" smtClean="0"/>
              <a:t>Nos. </a:t>
            </a:r>
            <a:r>
              <a:rPr lang="fr-FR" sz="1500" dirty="0"/>
              <a:t>3, (</a:t>
            </a:r>
            <a:r>
              <a:rPr lang="fr-FR" sz="1500" dirty="0" smtClean="0"/>
              <a:t>2000)</a:t>
            </a:r>
          </a:p>
          <a:p>
            <a:pPr indent="-457200">
              <a:spcBef>
                <a:spcPts val="400"/>
              </a:spcBef>
              <a:spcAft>
                <a:spcPts val="0"/>
              </a:spcAft>
              <a:buFont typeface="+mj-lt"/>
              <a:buAutoNum type="arabicParenR" startAt="2"/>
            </a:pPr>
            <a:r>
              <a:rPr lang="de-DE" sz="1500" dirty="0"/>
              <a:t>Yu.M. Guznov</a:t>
            </a:r>
            <a:r>
              <a:rPr lang="de-DE" sz="1500" dirty="0" smtClean="0"/>
              <a:t>, </a:t>
            </a:r>
            <a:r>
              <a:rPr lang="de-DE" sz="1500" dirty="0"/>
              <a:t>Yu.Yu. Danilov</a:t>
            </a:r>
            <a:r>
              <a:rPr lang="de-DE" sz="1500" dirty="0" smtClean="0"/>
              <a:t>, </a:t>
            </a:r>
            <a:r>
              <a:rPr lang="de-DE" sz="1500" dirty="0"/>
              <a:t>S.V. Kuzikov</a:t>
            </a:r>
            <a:r>
              <a:rPr lang="de-DE" sz="1500" dirty="0" smtClean="0"/>
              <a:t>, </a:t>
            </a:r>
            <a:r>
              <a:rPr lang="de-DE" sz="1500" dirty="0"/>
              <a:t>Yu.V. Novozhilova</a:t>
            </a:r>
            <a:r>
              <a:rPr lang="de-DE" sz="1500" dirty="0" smtClean="0"/>
              <a:t>, </a:t>
            </a:r>
            <a:r>
              <a:rPr lang="de-DE" sz="1500" dirty="0"/>
              <a:t>A.S. </a:t>
            </a:r>
            <a:r>
              <a:rPr lang="de-DE" sz="1500" dirty="0" smtClean="0"/>
              <a:t>Shevchenko, N.I</a:t>
            </a:r>
            <a:r>
              <a:rPr lang="de-DE" sz="1500" dirty="0"/>
              <a:t>. </a:t>
            </a:r>
            <a:r>
              <a:rPr lang="de-DE" sz="1500" dirty="0" smtClean="0"/>
              <a:t>Zaitsev, A.G</a:t>
            </a:r>
            <a:r>
              <a:rPr lang="de-DE" sz="1500" dirty="0"/>
              <a:t>. </a:t>
            </a:r>
            <a:r>
              <a:rPr lang="de-DE" sz="1500" dirty="0" smtClean="0"/>
              <a:t>	Rozhnev, </a:t>
            </a:r>
            <a:r>
              <a:rPr lang="de-DE" sz="1500" dirty="0"/>
              <a:t>and N.M. </a:t>
            </a:r>
            <a:r>
              <a:rPr lang="de-DE" sz="1500" dirty="0" smtClean="0"/>
              <a:t>Ryskin,“</a:t>
            </a:r>
            <a:r>
              <a:rPr lang="en-GB" sz="1500" dirty="0"/>
              <a:t>High-Power </a:t>
            </a:r>
            <a:r>
              <a:rPr lang="en-GB" sz="1500" dirty="0" err="1" smtClean="0"/>
              <a:t>Ka</a:t>
            </a:r>
            <a:r>
              <a:rPr lang="en-GB" sz="1500" dirty="0" smtClean="0"/>
              <a:t>-band </a:t>
            </a:r>
            <a:r>
              <a:rPr lang="en-GB" sz="1500" dirty="0" err="1"/>
              <a:t>Gyroklystron</a:t>
            </a:r>
            <a:r>
              <a:rPr lang="en-GB" sz="1500" dirty="0"/>
              <a:t> Oscillator </a:t>
            </a:r>
            <a:r>
              <a:rPr lang="en-GB" sz="1500" dirty="0" smtClean="0"/>
              <a:t>with </a:t>
            </a:r>
            <a:r>
              <a:rPr lang="en-GB" sz="1500" dirty="0"/>
              <a:t>Time-Delayed </a:t>
            </a:r>
            <a:r>
              <a:rPr lang="en-GB" sz="1500" dirty="0" smtClean="0"/>
              <a:t>Feedback, 	International Vacuum Electronics Conference, (2013),</a:t>
            </a:r>
          </a:p>
          <a:p>
            <a:pPr indent="-457200">
              <a:spcBef>
                <a:spcPts val="400"/>
              </a:spcBef>
              <a:spcAft>
                <a:spcPts val="0"/>
              </a:spcAft>
              <a:buFont typeface="+mj-lt"/>
              <a:buAutoNum type="arabicParenR" startAt="2"/>
            </a:pPr>
            <a:r>
              <a:rPr lang="en-GB" sz="1500" dirty="0"/>
              <a:t>J</a:t>
            </a:r>
            <a:r>
              <a:rPr lang="en-GB" sz="1500" dirty="0" smtClean="0"/>
              <a:t>. Wang, Y. Luo, “The </a:t>
            </a:r>
            <a:r>
              <a:rPr lang="en-GB" sz="1500" dirty="0"/>
              <a:t>study of a </a:t>
            </a:r>
            <a:r>
              <a:rPr lang="en-GB" sz="1500" dirty="0" err="1"/>
              <a:t>Ka</a:t>
            </a:r>
            <a:r>
              <a:rPr lang="en-GB" sz="1500" dirty="0"/>
              <a:t>-band high power TE01-TE02 </a:t>
            </a:r>
            <a:r>
              <a:rPr lang="en-GB" sz="1500" dirty="0" err="1" smtClean="0"/>
              <a:t>gyroklystron</a:t>
            </a:r>
            <a:r>
              <a:rPr lang="en-GB" sz="1500" dirty="0" smtClean="0"/>
              <a:t>”, </a:t>
            </a:r>
            <a:r>
              <a:rPr lang="en-GB" sz="1500" dirty="0"/>
              <a:t>Proc. 15th IEEE </a:t>
            </a:r>
            <a:r>
              <a:rPr lang="en-GB" sz="1500" dirty="0" smtClean="0"/>
              <a:t>Int. 	Vacuum </a:t>
            </a:r>
            <a:r>
              <a:rPr lang="en-GB" sz="1500" dirty="0"/>
              <a:t>Electronics Conference (IVEC 2014), Monterey, CA, USA, </a:t>
            </a:r>
            <a:r>
              <a:rPr lang="en-GB" sz="1500" dirty="0" smtClean="0"/>
              <a:t>P3.3, (2014)</a:t>
            </a:r>
          </a:p>
          <a:p>
            <a:pPr indent="-457200">
              <a:spcBef>
                <a:spcPts val="400"/>
              </a:spcBef>
              <a:spcAft>
                <a:spcPts val="0"/>
              </a:spcAft>
              <a:buFont typeface="+mj-lt"/>
              <a:buAutoNum type="arabicParenR" startAt="2"/>
            </a:pPr>
            <a:r>
              <a:rPr lang="en-GB" sz="1500" dirty="0"/>
              <a:t>L. Wang, K. Dong, W. He, J. Wang, Y. Luo, A. W. Cross, K. Ronald, A. D. R. </a:t>
            </a:r>
            <a:r>
              <a:rPr lang="en-GB" sz="1500" dirty="0" smtClean="0"/>
              <a:t>Phelps et al,  </a:t>
            </a:r>
            <a:r>
              <a:rPr lang="en-GB" sz="1500" dirty="0"/>
              <a:t>“Design </a:t>
            </a:r>
            <a:r>
              <a:rPr lang="en-GB" sz="1500" dirty="0" smtClean="0"/>
              <a:t>of </a:t>
            </a:r>
            <a:r>
              <a:rPr lang="en-GB" sz="1500" dirty="0"/>
              <a:t>a </a:t>
            </a:r>
            <a:r>
              <a:rPr lang="en-GB" sz="1500" dirty="0" smtClean="0"/>
              <a:t>	</a:t>
            </a:r>
            <a:r>
              <a:rPr lang="en-GB" sz="1500" dirty="0" err="1" smtClean="0"/>
              <a:t>Ka</a:t>
            </a:r>
            <a:r>
              <a:rPr lang="en-GB" sz="1500" dirty="0" smtClean="0"/>
              <a:t>-band </a:t>
            </a:r>
            <a:r>
              <a:rPr lang="en-GB" sz="1500" dirty="0"/>
              <a:t>MW-level high efficiency </a:t>
            </a:r>
            <a:r>
              <a:rPr lang="en-GB" sz="1500" dirty="0" err="1"/>
              <a:t>gyroklystron</a:t>
            </a:r>
            <a:r>
              <a:rPr lang="en-GB" sz="1500" dirty="0"/>
              <a:t> for accelerators”, IET </a:t>
            </a:r>
            <a:r>
              <a:rPr lang="en-GB" sz="1500" dirty="0" smtClean="0"/>
              <a:t>Microwave, </a:t>
            </a:r>
            <a:r>
              <a:rPr lang="en-GB" sz="1500" dirty="0"/>
              <a:t>Antennas </a:t>
            </a:r>
            <a:r>
              <a:rPr lang="en-GB" sz="1500" dirty="0" smtClean="0"/>
              <a:t>Propagation, 	Vol</a:t>
            </a:r>
            <a:r>
              <a:rPr lang="en-GB" sz="1500" dirty="0"/>
              <a:t>. 12 </a:t>
            </a:r>
            <a:r>
              <a:rPr lang="en-GB" sz="1500" dirty="0" smtClean="0"/>
              <a:t>, 11</a:t>
            </a:r>
            <a:r>
              <a:rPr lang="en-GB" sz="1500" dirty="0"/>
              <a:t>, pp. </a:t>
            </a:r>
            <a:r>
              <a:rPr lang="en-GB" sz="1500" dirty="0" smtClean="0"/>
              <a:t>1752-1757, (2018)</a:t>
            </a:r>
          </a:p>
          <a:p>
            <a:pPr indent="-457200">
              <a:spcBef>
                <a:spcPts val="400"/>
              </a:spcBef>
              <a:spcAft>
                <a:spcPts val="0"/>
              </a:spcAft>
              <a:buFont typeface="+mj-lt"/>
              <a:buAutoNum type="arabicParenR" startAt="2"/>
            </a:pPr>
            <a:r>
              <a:rPr lang="en-GB" sz="1500" dirty="0" smtClean="0"/>
              <a:t>S</a:t>
            </a:r>
            <a:r>
              <a:rPr lang="en-GB" sz="1500" dirty="0"/>
              <a:t>. N. Spark, A. W. Cross, A. D. R. </a:t>
            </a:r>
            <a:r>
              <a:rPr lang="en-GB" sz="1500" dirty="0" smtClean="0"/>
              <a:t>Phelps, </a:t>
            </a:r>
            <a:r>
              <a:rPr lang="en-GB" sz="1500" dirty="0"/>
              <a:t>“Megawatt, 330 Hz </a:t>
            </a:r>
            <a:r>
              <a:rPr lang="en-GB" sz="1500" dirty="0" smtClean="0"/>
              <a:t>PRF </a:t>
            </a:r>
            <a:r>
              <a:rPr lang="en-GB" sz="1500" dirty="0" err="1" smtClean="0"/>
              <a:t>tunable</a:t>
            </a:r>
            <a:r>
              <a:rPr lang="en-GB" sz="1500" dirty="0" smtClean="0"/>
              <a:t> </a:t>
            </a:r>
            <a:r>
              <a:rPr lang="en-GB" sz="1500" dirty="0" err="1"/>
              <a:t>gyrotron</a:t>
            </a:r>
            <a:r>
              <a:rPr lang="en-GB" sz="1500" dirty="0"/>
              <a:t> </a:t>
            </a:r>
            <a:r>
              <a:rPr lang="en-GB" sz="1500" dirty="0" smtClean="0"/>
              <a:t>experiments</a:t>
            </a:r>
            <a:r>
              <a:rPr lang="en-GB" sz="1500" dirty="0"/>
              <a:t>,” </a:t>
            </a:r>
            <a:r>
              <a:rPr lang="en-GB" sz="1500" dirty="0" smtClean="0"/>
              <a:t>	International </a:t>
            </a:r>
            <a:r>
              <a:rPr lang="en-GB" sz="1500" dirty="0"/>
              <a:t>Journal of Infrared and </a:t>
            </a:r>
            <a:r>
              <a:rPr lang="en-GB" sz="1500" dirty="0" err="1" smtClean="0"/>
              <a:t>Millimeter</a:t>
            </a:r>
            <a:r>
              <a:rPr lang="en-GB" sz="1500" dirty="0" smtClean="0"/>
              <a:t> </a:t>
            </a:r>
            <a:r>
              <a:rPr lang="en-GB" sz="1500" dirty="0"/>
              <a:t>Waves, vol. </a:t>
            </a:r>
            <a:r>
              <a:rPr lang="en-GB" sz="1500" dirty="0" smtClean="0"/>
              <a:t>15</a:t>
            </a:r>
            <a:r>
              <a:rPr lang="en-GB" sz="1500" dirty="0"/>
              <a:t>, no. 12, pp. </a:t>
            </a:r>
            <a:r>
              <a:rPr lang="en-GB" sz="1500" dirty="0" smtClean="0"/>
              <a:t>2003 2019, (1994)</a:t>
            </a:r>
          </a:p>
          <a:p>
            <a:pPr indent="-457200">
              <a:spcBef>
                <a:spcPts val="400"/>
              </a:spcBef>
              <a:spcAft>
                <a:spcPts val="0"/>
              </a:spcAft>
              <a:buFont typeface="+mj-lt"/>
              <a:buAutoNum type="arabicParenR" startAt="2"/>
            </a:pPr>
            <a:r>
              <a:rPr lang="en-GB" sz="1500" dirty="0" smtClean="0"/>
              <a:t>Victor L. </a:t>
            </a:r>
            <a:r>
              <a:rPr lang="en-GB" sz="1500" dirty="0" err="1" smtClean="0"/>
              <a:t>Granatstein</a:t>
            </a:r>
            <a:r>
              <a:rPr lang="en-GB" sz="1500" dirty="0" smtClean="0"/>
              <a:t> and Igor </a:t>
            </a:r>
            <a:r>
              <a:rPr lang="en-GB" sz="1500" dirty="0" err="1" smtClean="0"/>
              <a:t>Alexeff</a:t>
            </a:r>
            <a:r>
              <a:rPr lang="en-GB" sz="1500" dirty="0" smtClean="0"/>
              <a:t>, “High Power Microwave Sources”, </a:t>
            </a:r>
            <a:r>
              <a:rPr lang="en-GB" sz="1500" dirty="0" err="1" smtClean="0"/>
              <a:t>Artech</a:t>
            </a:r>
            <a:r>
              <a:rPr lang="en-GB" sz="1500" dirty="0" smtClean="0"/>
              <a:t> House, (1987)</a:t>
            </a:r>
          </a:p>
          <a:p>
            <a:pPr indent="-457200">
              <a:spcBef>
                <a:spcPts val="400"/>
              </a:spcBef>
              <a:spcAft>
                <a:spcPts val="0"/>
              </a:spcAft>
              <a:buFont typeface="+mj-lt"/>
              <a:buAutoNum type="arabicParenR" startAt="2"/>
            </a:pPr>
            <a:r>
              <a:rPr lang="de-DE" sz="1500" dirty="0" smtClean="0"/>
              <a:t>M. </a:t>
            </a:r>
            <a:r>
              <a:rPr lang="de-DE" sz="1500" dirty="0"/>
              <a:t>Blank, </a:t>
            </a:r>
            <a:r>
              <a:rPr lang="de-DE" sz="1500" dirty="0" smtClean="0"/>
              <a:t>B</a:t>
            </a:r>
            <a:r>
              <a:rPr lang="de-DE" sz="1500" dirty="0"/>
              <a:t>. G. Danly, B. Levush, J. P. Calame, K. Nguyen, D. </a:t>
            </a:r>
            <a:r>
              <a:rPr lang="de-DE" sz="1500" dirty="0" smtClean="0"/>
              <a:t>Pershing,; J</a:t>
            </a:r>
            <a:r>
              <a:rPr lang="de-DE" sz="1500" dirty="0"/>
              <a:t>. Petillo, T. A. Hargreaves, R. B. </a:t>
            </a:r>
            <a:r>
              <a:rPr lang="de-DE" sz="1500" dirty="0" smtClean="0"/>
              <a:t>	True</a:t>
            </a:r>
            <a:r>
              <a:rPr lang="de-DE" sz="1500" dirty="0"/>
              <a:t>, A. J. Theiss, G. R. Good, </a:t>
            </a:r>
            <a:r>
              <a:rPr lang="de-DE" sz="1500" dirty="0" smtClean="0"/>
              <a:t>K.. Felch</a:t>
            </a:r>
            <a:r>
              <a:rPr lang="de-DE" sz="1500" dirty="0"/>
              <a:t>, B. G. James, P. Borchard, P. Cahalan, T. S. Chu, H. Jory, W. </a:t>
            </a:r>
            <a:r>
              <a:rPr lang="de-DE" sz="1500" dirty="0" smtClean="0"/>
              <a:t>G. 	Lawson</a:t>
            </a:r>
            <a:r>
              <a:rPr lang="de-DE" sz="1500" dirty="0"/>
              <a:t>, and T. M. Antonsen, Jr., “Demonstration of a 10 kW </a:t>
            </a:r>
            <a:r>
              <a:rPr lang="de-DE" sz="1500" dirty="0" smtClean="0"/>
              <a:t>average power </a:t>
            </a:r>
            <a:r>
              <a:rPr lang="de-DE" sz="1500" dirty="0"/>
              <a:t>94 GHz gyroklystron </a:t>
            </a:r>
            <a:r>
              <a:rPr lang="de-DE" sz="1500" dirty="0" smtClean="0"/>
              <a:t>	amplifier</a:t>
            </a:r>
            <a:r>
              <a:rPr lang="de-DE" sz="1500" dirty="0"/>
              <a:t>,” Phys. Plasmas, (</a:t>
            </a:r>
            <a:r>
              <a:rPr lang="de-DE" sz="1500" dirty="0" smtClean="0"/>
              <a:t>1999) </a:t>
            </a:r>
            <a:r>
              <a:rPr lang="fr-FR" sz="1500" b="1" dirty="0" smtClean="0">
                <a:solidFill>
                  <a:srgbClr val="FF0000"/>
                </a:solidFill>
              </a:rPr>
              <a:t>[93.8GHz, 33.5%, 32dB, 92kW, 11% </a:t>
            </a:r>
            <a:r>
              <a:rPr lang="fr-FR" sz="1500" b="1" dirty="0" err="1" smtClean="0">
                <a:solidFill>
                  <a:srgbClr val="FF0000"/>
                </a:solidFill>
              </a:rPr>
              <a:t>Duty</a:t>
            </a:r>
            <a:r>
              <a:rPr lang="fr-FR" sz="1500" b="1" dirty="0">
                <a:solidFill>
                  <a:srgbClr val="FF0000"/>
                </a:solidFill>
              </a:rPr>
              <a:t>,</a:t>
            </a:r>
            <a:r>
              <a:rPr lang="fr-FR" sz="1500" b="1" dirty="0" smtClean="0">
                <a:solidFill>
                  <a:srgbClr val="FF0000"/>
                </a:solidFill>
              </a:rPr>
              <a:t> 100</a:t>
            </a:r>
            <a:r>
              <a:rPr lang="fr-FR" sz="1500" b="1" dirty="0" smtClean="0">
                <a:solidFill>
                  <a:srgbClr val="FF0000"/>
                </a:solidFill>
                <a:latin typeface="Symbol" panose="05050102010706020507" pitchFamily="18" charset="2"/>
              </a:rPr>
              <a:t>m</a:t>
            </a:r>
            <a:r>
              <a:rPr lang="fr-FR" sz="1500" b="1" dirty="0" smtClean="0">
                <a:solidFill>
                  <a:srgbClr val="FF0000"/>
                </a:solidFill>
              </a:rPr>
              <a:t>s, 1.1kHz]</a:t>
            </a:r>
          </a:p>
          <a:p>
            <a:pPr indent="-457200">
              <a:spcBef>
                <a:spcPts val="400"/>
              </a:spcBef>
              <a:spcAft>
                <a:spcPts val="0"/>
              </a:spcAft>
              <a:buFont typeface="+mj-lt"/>
              <a:buAutoNum type="arabicParenR" startAt="2"/>
            </a:pPr>
            <a:r>
              <a:rPr lang="de-DE" sz="1500" dirty="0" smtClean="0"/>
              <a:t>G.G.Denisov, </a:t>
            </a:r>
            <a:r>
              <a:rPr lang="de-DE" sz="1500" dirty="0"/>
              <a:t>N.I.Zaitsev, T.P.Ahmedzhanov, Yu.M.Guznov, G.I.Kalynova, </a:t>
            </a:r>
            <a:r>
              <a:rPr lang="de-DE" sz="1500" dirty="0" smtClean="0"/>
              <a:t>A.N.Kuftin, M.A.Moiseev</a:t>
            </a:r>
            <a:r>
              <a:rPr lang="de-DE" sz="1500" dirty="0"/>
              <a:t>, </a:t>
            </a:r>
            <a:r>
              <a:rPr lang="de-DE" sz="1500" dirty="0" smtClean="0"/>
              <a:t>	A.S.Shevchenko, “</a:t>
            </a:r>
            <a:r>
              <a:rPr lang="en-GB" sz="1500" dirty="0"/>
              <a:t>Frequency Multiplication in Relativistic Gyro-Klystron Operating </a:t>
            </a:r>
            <a:r>
              <a:rPr lang="en-GB" sz="1500" dirty="0" smtClean="0"/>
              <a:t>with Combination 	of TE-	TM </a:t>
            </a:r>
            <a:r>
              <a:rPr lang="en-GB" sz="1500" dirty="0"/>
              <a:t>Modes”, 2013 IEEE 14th International Vacuum Electronics Conference </a:t>
            </a:r>
            <a:r>
              <a:rPr lang="en-GB" sz="1500" dirty="0" smtClean="0"/>
              <a:t>(</a:t>
            </a:r>
            <a:r>
              <a:rPr lang="en-GB" sz="1500" dirty="0"/>
              <a:t>2013) </a:t>
            </a:r>
            <a:r>
              <a:rPr lang="en-GB" sz="1500" dirty="0" smtClean="0"/>
              <a:t> </a:t>
            </a:r>
            <a:endParaRPr lang="de-DE" sz="15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83238F-673A-4F65-A6BD-DED2895A3C8A}" type="slidenum">
              <a:rPr lang="it-IT" altLang="it-IT" smtClean="0"/>
              <a:pPr/>
              <a:t>7</a:t>
            </a:fld>
            <a:endParaRPr lang="it-IT" altLang="it-IT" dirty="0"/>
          </a:p>
        </p:txBody>
      </p:sp>
      <p:sp>
        <p:nvSpPr>
          <p:cNvPr id="8" name="标题 1"/>
          <p:cNvSpPr txBox="1">
            <a:spLocks/>
          </p:cNvSpPr>
          <p:nvPr/>
        </p:nvSpPr>
        <p:spPr>
          <a:xfrm>
            <a:off x="3404099" y="73238"/>
            <a:ext cx="3405778" cy="557827"/>
          </a:xfrm>
          <a:prstGeom prst="rect">
            <a:avLst/>
          </a:prstGeom>
        </p:spPr>
        <p:txBody>
          <a:bodyPr/>
          <a:lstStyle>
            <a:lvl1pPr algn="l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200">
                <a:solidFill>
                  <a:srgbClr val="000000"/>
                </a:solidFill>
                <a:latin typeface="+mj-lt"/>
                <a:ea typeface="ＭＳ Ｐゴシック" pitchFamily="34" charset="-128"/>
                <a:cs typeface="MS PGothic" charset="0"/>
              </a:defRPr>
            </a:lvl1pPr>
            <a:lvl2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2pPr>
            <a:lvl3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3pPr>
            <a:lvl4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4pPr>
            <a:lvl5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5pPr>
            <a:lvl6pPr marL="2514340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492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8645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5797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altLang="zh-CN" sz="2800" kern="0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References  </a:t>
            </a:r>
            <a:endParaRPr lang="zh-CN" altLang="en-US" sz="2800" kern="0" dirty="0">
              <a:solidFill>
                <a:srgbClr val="C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CompactLight_Template Slides E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784</TotalTime>
  <Words>1363</Words>
  <Application>Microsoft Office PowerPoint</Application>
  <PresentationFormat>Custom</PresentationFormat>
  <Paragraphs>259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ＭＳ Ｐゴシック</vt:lpstr>
      <vt:lpstr>ＭＳ Ｐゴシック</vt:lpstr>
      <vt:lpstr>Arial</vt:lpstr>
      <vt:lpstr>等线</vt:lpstr>
      <vt:lpstr>Symbol</vt:lpstr>
      <vt:lpstr>Times New Roman</vt:lpstr>
      <vt:lpstr>Wingdings</vt:lpstr>
      <vt:lpstr>CompactLight_Template Slides ENG</vt:lpstr>
      <vt:lpstr>Gyroklystron Update: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nicoletta guidi</dc:creator>
  <cp:lastModifiedBy>Adrian Cross</cp:lastModifiedBy>
  <cp:revision>374</cp:revision>
  <cp:lastPrinted>2015-12-09T13:35:49Z</cp:lastPrinted>
  <dcterms:created xsi:type="dcterms:W3CDTF">2015-12-09T11:23:36Z</dcterms:created>
  <dcterms:modified xsi:type="dcterms:W3CDTF">2020-11-04T16:47:13Z</dcterms:modified>
</cp:coreProperties>
</file>