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6"/>
  </p:notesMasterIdLst>
  <p:sldIdLst>
    <p:sldId id="259" r:id="rId5"/>
    <p:sldId id="451" r:id="rId6"/>
    <p:sldId id="460" r:id="rId7"/>
    <p:sldId id="465" r:id="rId8"/>
    <p:sldId id="442" r:id="rId9"/>
    <p:sldId id="443" r:id="rId10"/>
    <p:sldId id="461" r:id="rId11"/>
    <p:sldId id="462" r:id="rId12"/>
    <p:sldId id="445" r:id="rId13"/>
    <p:sldId id="262" r:id="rId14"/>
    <p:sldId id="261" r:id="rId15"/>
    <p:sldId id="264" r:id="rId16"/>
    <p:sldId id="464" r:id="rId17"/>
    <p:sldId id="269" r:id="rId18"/>
    <p:sldId id="270" r:id="rId19"/>
    <p:sldId id="268" r:id="rId20"/>
    <p:sldId id="265" r:id="rId21"/>
    <p:sldId id="271" r:id="rId22"/>
    <p:sldId id="273" r:id="rId23"/>
    <p:sldId id="275" r:id="rId24"/>
    <p:sldId id="272" r:id="rId25"/>
    <p:sldId id="277" r:id="rId26"/>
    <p:sldId id="278" r:id="rId27"/>
    <p:sldId id="279" r:id="rId28"/>
    <p:sldId id="317" r:id="rId29"/>
    <p:sldId id="280" r:id="rId30"/>
    <p:sldId id="276" r:id="rId31"/>
    <p:sldId id="285" r:id="rId32"/>
    <p:sldId id="281" r:id="rId33"/>
    <p:sldId id="456" r:id="rId34"/>
    <p:sldId id="267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ркач Денис Александрович" initials="ДА" lastIdx="1" clrIdx="0">
    <p:extLst>
      <p:ext uri="{19B8F6BF-5375-455C-9EA6-DF929625EA0E}">
        <p15:presenceInfo xmlns:p15="http://schemas.microsoft.com/office/powerpoint/2012/main" userId="S::dderkach@edu.hse.ru::18431a04-7a9e-4478-a42e-ea4b2af41ab6" providerId="AD"/>
      </p:ext>
    </p:extLst>
  </p:cmAuthor>
  <p:cmAuthor id="2" name="Устюжанин Андрей Евгеньевич" initials="УЕ" lastIdx="3" clrIdx="1">
    <p:extLst>
      <p:ext uri="{19B8F6BF-5375-455C-9EA6-DF929625EA0E}">
        <p15:presenceInfo xmlns:p15="http://schemas.microsoft.com/office/powerpoint/2012/main" userId="S::austyuzhanin@edu.hse.ru::faee9b51-41fd-4853-978d-b0f1813b7bb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356"/>
    <p:restoredTop sz="94661"/>
  </p:normalViewPr>
  <p:slideViewPr>
    <p:cSldViewPr snapToGrid="0">
      <p:cViewPr>
        <p:scale>
          <a:sx n="44" d="100"/>
          <a:sy n="44" d="100"/>
        </p:scale>
        <p:origin x="168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FDAB0-3815-DE40-98A0-D4748ED7AB6C}" type="datetimeFigureOut">
              <a:rPr lang="en-RU" smtClean="0"/>
              <a:t>11/24/20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D9FF7-1C9D-BC40-B9CF-45E6FE0F629F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100758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D9FF7-1C9D-BC40-B9CF-45E6FE0F629F}" type="slidenum">
              <a:rPr lang="en-RU" smtClean="0"/>
              <a:t>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3156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97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51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281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581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D9FF7-1C9D-BC40-B9CF-45E6FE0F629F}" type="slidenum">
              <a:rPr lang="en-RU" smtClean="0"/>
              <a:t>31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99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D971D-E062-4E3A-9256-C9F1BE7FC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312EAA-BEA0-49B5-9C5F-C9C5FA29D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C5F56-64F5-443B-8C1B-FC11F3092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2FAF4-858F-422F-BE0F-094B8068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2F417-8248-45A5-AF46-77F4796BF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ABC42C-C6CC-47FC-904E-31573FDBB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3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Текст ил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37" y="381000"/>
            <a:ext cx="11066389" cy="755650"/>
          </a:xfrm>
          <a:prstGeom prst="rect">
            <a:avLst/>
          </a:prstGeom>
        </p:spPr>
        <p:txBody>
          <a:bodyPr anchor="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37" y="1524000"/>
            <a:ext cx="9731214" cy="4579144"/>
          </a:xfrm>
        </p:spPr>
        <p:txBody>
          <a:bodyPr/>
          <a:lstStyle>
            <a:lvl1pPr marL="0">
              <a:lnSpc>
                <a:spcPts val="3000"/>
              </a:lnSpc>
              <a:spcBef>
                <a:spcPts val="1500"/>
              </a:spcBef>
              <a:spcAft>
                <a:spcPts val="1500"/>
              </a:spcAft>
              <a:defRPr/>
            </a:lvl1pPr>
            <a:lvl2pPr marL="0" indent="-36000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Impact" panose="020B0806030902050204" pitchFamily="34" charset="0"/>
              <a:buChar char="▌"/>
              <a:defRPr baseline="0"/>
            </a:lvl2pPr>
            <a:lvl3pPr marL="756000" indent="-360000">
              <a:lnSpc>
                <a:spcPts val="3000"/>
              </a:lnSpc>
              <a:spcBef>
                <a:spcPts val="1500"/>
              </a:spcBef>
              <a:spcAft>
                <a:spcPts val="0"/>
              </a:spcAft>
              <a:defRPr baseline="0"/>
            </a:lvl3pPr>
            <a:lvl4pPr marL="756000" indent="-360000">
              <a:lnSpc>
                <a:spcPts val="3000"/>
              </a:lnSpc>
              <a:spcBef>
                <a:spcPts val="1500"/>
              </a:spcBef>
              <a:spcAft>
                <a:spcPts val="0"/>
              </a:spcAft>
              <a:defRPr/>
            </a:lvl4pPr>
            <a:lvl5pPr>
              <a:lnSpc>
                <a:spcPts val="3000"/>
              </a:lnSpc>
              <a:spcBef>
                <a:spcPts val="1500"/>
              </a:spcBef>
              <a:spcAft>
                <a:spcPts val="1500"/>
              </a:spcAft>
              <a:defRPr sz="2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47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1C920-BB07-4E64-AEAC-D14D1F5CB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3"/>
            <a:ext cx="10515600" cy="4758710"/>
          </a:xfrm>
          <a:prstGeom prst="rect">
            <a:avLst/>
          </a:prstGeom>
        </p:spPr>
        <p:txBody>
          <a:bodyPr>
            <a:normAutofit/>
          </a:bodyPr>
          <a:lstStyle>
            <a:lvl1pPr marL="7200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 sz="2400"/>
            </a:lvl1pPr>
            <a:lvl2pPr marL="1008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2000"/>
            </a:lvl2pPr>
            <a:lvl3pPr marL="1314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800"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/>
            </a:lvl4pPr>
            <a:lvl5pPr marL="1872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B6BAA2-D1AD-8C4E-91DE-7F67EDAD0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2BC9F9F-4877-FA4F-9CB7-213050EE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C11485F-D050-6243-8582-A2EFAD5CF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257F2958-960D-074A-9A25-7F13F77FC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3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21CFF-0CA8-2D43-9A85-70A17787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43E9BD-88E6-9E40-A873-8D42F31C8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5E55ABA-8C2A-FC4C-88D8-01897659CF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72202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C69259D8-85C8-AD46-B6E4-4350B50F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A87A59D-1541-EB41-9EF2-1C18CC038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081CDC2-B8A8-5D4B-8EDE-A5B7366A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43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42286-19DA-4FA9-8EA1-884BEE260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387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F72A3-437B-4178-8C02-76196725C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387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D541031-081E-D649-9D9D-B5A69B15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86A488A-F909-E947-83F1-C74499D0736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2505075"/>
            <a:ext cx="5181600" cy="3671888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759048-16B0-D642-8642-7D4ABFDA658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2" y="2505075"/>
            <a:ext cx="5181600" cy="3671888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E22A78F8-7F3C-8E4F-BC9B-97654A58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3E43F7A9-3982-2043-B17B-FCCBA40BC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A3852D33-C256-024C-AEEA-E4C92A0E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A1043-5271-44C1-ADF0-E00B147E5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77E64-C5B1-4A45-AB4B-643B2527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11A6D-AEE4-4908-B506-9C7C56239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9DB5-F1E3-493B-B48D-AC38B5C2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2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3739345-E1BD-E140-82C7-84ACB10AEE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68ED403-BD55-2D43-AC1A-AC8F5EEEB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7287F617-A094-B649-BFCC-57208DBE3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06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46A6-D67E-4169-B8D9-976701E8B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CB2E9-75B3-4AC8-AE0C-72B3523D8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E26D22-B2E0-6E4C-9B37-6A8F27A36DB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80012" y="995363"/>
            <a:ext cx="6172200" cy="4873625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37CEA2BD-7BE8-2043-9E66-8B1C0D9006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2BD1247-5574-7143-8D83-B990617E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FB3E4B3B-1A43-3B47-9EB2-E062EC73E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5016A-DF0B-46AD-8FF6-25C2FB76F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ED4A8F-1CD7-4325-8095-6F64380D90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0D9CE2-D3BB-40B4-BBAF-21F8A4BAA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85147CD-29DD-924C-837A-07E8BC81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FD5531D-6032-364A-96D3-88334563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36B28F7-104B-E24D-A7B4-CF4C894D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2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CE14D91-C0DA-C147-ADBB-76BD6EF80A21}"/>
              </a:ext>
            </a:extLst>
          </p:cNvPr>
          <p:cNvSpPr txBox="1"/>
          <p:nvPr userDrawn="1"/>
        </p:nvSpPr>
        <p:spPr>
          <a:xfrm>
            <a:off x="5629413" y="6362151"/>
            <a:ext cx="1107996" cy="235642"/>
          </a:xfrm>
          <a:prstGeom prst="rect">
            <a:avLst/>
          </a:prstGeom>
          <a:noFill/>
        </p:spPr>
        <p:txBody>
          <a:bodyPr vert="vert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RU" sz="7200" b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›</a:t>
            </a:r>
            <a:endParaRPr lang="en-RU" sz="7200" b="0">
              <a:solidFill>
                <a:schemeClr val="bg1"/>
              </a:solidFill>
            </a:endParaRPr>
          </a:p>
        </p:txBody>
      </p:sp>
      <p:sp>
        <p:nvSpPr>
          <p:cNvPr id="7" name="Title Placeholder 11">
            <a:extLst>
              <a:ext uri="{FF2B5EF4-FFF2-40B4-BE49-F238E27FC236}">
                <a16:creationId xmlns:a16="http://schemas.microsoft.com/office/drawing/2014/main" id="{A52A806E-2D27-144C-926E-C93B2813E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56607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442D7C-F4CD-43B3-B107-D6071D5F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E25C0-DC9F-463E-AD4F-70E1B2A45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1B76B-B647-4085-9CED-4F7C9E5E00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10.11.2020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B54ED-F8A8-4546-92E6-B0C3483DD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Ustyuzhanin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31F92-0CAF-447E-BDAB-0452548C87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C42C-C6CC-47FC-904E-31573FDBB0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D48B25-7BB2-3E43-BE54-A2DEA92CEB6F}"/>
              </a:ext>
            </a:extLst>
          </p:cNvPr>
          <p:cNvSpPr/>
          <p:nvPr userDrawn="1"/>
        </p:nvSpPr>
        <p:spPr>
          <a:xfrm>
            <a:off x="9359900" y="0"/>
            <a:ext cx="2832100" cy="16462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4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thisxdoesnotexis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VC0c3pndbI?feature=oembed" TargetMode="External"/><Relationship Id="rId4" Type="http://schemas.openxmlformats.org/officeDocument/2006/relationships/hyperlink" Target="https://incrussia.ru/news/ii-nauchilsya-poddelyvat-video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2.08196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syncedreview/deepmind-uses-gans-to-convert-text-to-speech-ec30500b72a3" TargetMode="External"/><Relationship Id="rId2" Type="http://schemas.openxmlformats.org/officeDocument/2006/relationships/hyperlink" Target="https://www.tensorflow.org/tutorials/text/text_gener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wardsdatascience.com/style-transfer-with-gans-on-hd-images-88e8efcf371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dfellow_ian/status/1084973596236144640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hengBinJin/pix2pix-tensorflow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hengBinJin/pix2pix-tensorflow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67970/timetable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omdena.com/blog/super-resolutio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omdena.com/blog/super-resolution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2.01319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company.com/90303908/this-ai-dreams-about-cats-and-theyll-haunt-your-nightmares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company.com/90303908/this-ai-dreams-about-cats-and-theyll-haunt-your-nightmares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mailto:austyuzhanin@hse.ru" TargetMode="External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SE-LAMBDA/GenModels-2020" TargetMode="External"/><Relationship Id="rId2" Type="http://schemas.openxmlformats.org/officeDocument/2006/relationships/hyperlink" Target="https://indico.cern.ch/event/967970/timetabl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talaikova@hse.ru" TargetMode="External"/><Relationship Id="rId4" Type="http://schemas.openxmlformats.org/officeDocument/2006/relationships/hyperlink" Target="https://t.me/joinchat/DMMgwhqUArz_ic-sn75EY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twitter.com/bayesgrou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emf"/><Relationship Id="rId5" Type="http://schemas.openxmlformats.org/officeDocument/2006/relationships/hyperlink" Target="https://bayesgroup.ru/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cs.hse.ru/en/hdilab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tiff"/><Relationship Id="rId5" Type="http://schemas.openxmlformats.org/officeDocument/2006/relationships/hyperlink" Target="https://www.instagram.com/hse_lambda/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CE730-3866-4C84-A8C7-627697C643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88" y="233348"/>
            <a:ext cx="11428640" cy="2155861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chemeClr val="tx2"/>
                </a:solidFill>
                <a:latin typeface="Myriad Pro" panose="020B0503030403020204" pitchFamily="34" charset="0"/>
              </a:rPr>
              <a:t>Welcome to Generative Models School!</a:t>
            </a:r>
            <a:endParaRPr lang="ru-RU" sz="6600" b="1" dirty="0">
              <a:solidFill>
                <a:schemeClr val="tx2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A9AA1C-0C90-46D1-AEB3-CA4FFB866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5503" y="2467975"/>
            <a:ext cx="10332811" cy="642186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yriad Pro" panose="020B0503030403020204" pitchFamily="34" charset="0"/>
              </a:rPr>
              <a:t>V2.0</a:t>
            </a:r>
            <a:endParaRPr lang="ru-RU" sz="2800" dirty="0">
              <a:latin typeface="Myriad Pro" panose="020B05030304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C30B9A-F4A3-4C5D-B6B4-792124224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30" y="5795054"/>
            <a:ext cx="771527" cy="703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B1E05E-9621-47AC-AA3F-FB23E46529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03" y="5825095"/>
            <a:ext cx="657385" cy="832261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D11CC3E-12F5-40B6-A07A-A309493D8628}"/>
              </a:ext>
            </a:extLst>
          </p:cNvPr>
          <p:cNvSpPr txBox="1">
            <a:spLocks/>
          </p:cNvSpPr>
          <p:nvPr/>
        </p:nvSpPr>
        <p:spPr>
          <a:xfrm>
            <a:off x="2116590" y="4017879"/>
            <a:ext cx="8170636" cy="914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800" dirty="0">
                <a:latin typeface="Myriad Pro" panose="020B0503030403020204" pitchFamily="34" charset="0"/>
              </a:rPr>
              <a:t>Andrey Ustyuzhanin on behalf of the school team</a:t>
            </a:r>
            <a:endParaRPr lang="ru-RU" sz="1800" baseline="30000" dirty="0">
              <a:latin typeface="Myriad Pro" panose="020B0503030403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6F55D94-7416-4ACE-AB14-962F7C28DF78}"/>
              </a:ext>
            </a:extLst>
          </p:cNvPr>
          <p:cNvSpPr txBox="1">
            <a:spLocks/>
          </p:cNvSpPr>
          <p:nvPr/>
        </p:nvSpPr>
        <p:spPr>
          <a:xfrm>
            <a:off x="2116590" y="5006667"/>
            <a:ext cx="8170636" cy="575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Myriad Pro" panose="020B0503030403020204" pitchFamily="34" charset="0"/>
              </a:rPr>
              <a:t>National Research University Higher School of Economics</a:t>
            </a:r>
            <a:endParaRPr lang="ru-RU" sz="1400">
              <a:latin typeface="Myriad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8B3FAFC-1BF2-4748-8051-3C9A1EE67F7B}"/>
              </a:ext>
            </a:extLst>
          </p:cNvPr>
          <p:cNvSpPr txBox="1">
            <a:spLocks/>
          </p:cNvSpPr>
          <p:nvPr/>
        </p:nvSpPr>
        <p:spPr>
          <a:xfrm>
            <a:off x="1524000" y="6475050"/>
            <a:ext cx="9144000" cy="439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  <a:latin typeface="Myriad Pro" panose="020B0503030403020204" pitchFamily="34" charset="0"/>
              </a:rPr>
              <a:t>Nov 24-27, 2020</a:t>
            </a:r>
            <a:endParaRPr lang="ru-RU" sz="1200" dirty="0">
              <a:solidFill>
                <a:schemeClr val="tx2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FE2ABAA-57A9-2C42-A4A9-8C028F7A2267}"/>
              </a:ext>
            </a:extLst>
          </p:cNvPr>
          <p:cNvSpPr txBox="1">
            <a:spLocks/>
          </p:cNvSpPr>
          <p:nvPr/>
        </p:nvSpPr>
        <p:spPr>
          <a:xfrm>
            <a:off x="929594" y="3334031"/>
            <a:ext cx="10332811" cy="642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Myriad Pro" panose="020B0503030403020204" pitchFamily="34" charset="0"/>
              </a:rPr>
              <a:t>2020, Nov 24-27</a:t>
            </a:r>
            <a:endParaRPr lang="ru-RU" sz="2200" dirty="0">
              <a:latin typeface="Myriad Pro" panose="020B0503030403020204" pitchFamily="34" charset="0"/>
            </a:endParaRPr>
          </a:p>
        </p:txBody>
      </p:sp>
      <p:pic>
        <p:nvPicPr>
          <p:cNvPr id="11" name="Рисунок 10" descr="Изображение выглядит как рисунок, тарелка&#10;&#10;Автоматически созданное описание">
            <a:extLst>
              <a:ext uri="{FF2B5EF4-FFF2-40B4-BE49-F238E27FC236}">
                <a16:creationId xmlns:a16="http://schemas.microsoft.com/office/drawing/2014/main" id="{B2673F5A-2D0F-A240-814C-11B6D938DF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850" y="5754098"/>
            <a:ext cx="1441903" cy="720952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рисунок, стол&#10;&#10;Автоматически созданное описание">
            <a:extLst>
              <a:ext uri="{FF2B5EF4-FFF2-40B4-BE49-F238E27FC236}">
                <a16:creationId xmlns:a16="http://schemas.microsoft.com/office/drawing/2014/main" id="{9D7DFEB2-9082-8A41-86BF-8F0D153878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445" y="5814843"/>
            <a:ext cx="1595877" cy="73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0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71"/>
    </mc:Choice>
    <mc:Fallback xmlns="">
      <p:transition spd="slow" advTm="807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79D22-7949-6544-A49E-361186E06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Modern Generative Modeling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1499932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This </a:t>
            </a:r>
            <a:r>
              <a:rPr lang="en-US" dirty="0">
                <a:solidFill>
                  <a:schemeClr val="accent1"/>
                </a:solidFill>
                <a:cs typeface="Myanmar Text" panose="020B0502040204020203" pitchFamily="34" charset="0"/>
              </a:rPr>
              <a:t>X</a:t>
            </a:r>
            <a:r>
              <a:rPr lang="en-US" dirty="0">
                <a:cs typeface="Myanmar Text" panose="020B0502040204020203" pitchFamily="34" charset="0"/>
              </a:rPr>
              <a:t> Does Not Exist!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12BCFFE-863E-A742-BD40-B68064E0C855}"/>
              </a:ext>
            </a:extLst>
          </p:cNvPr>
          <p:cNvSpPr/>
          <p:nvPr/>
        </p:nvSpPr>
        <p:spPr>
          <a:xfrm>
            <a:off x="8418606" y="5816084"/>
            <a:ext cx="3270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2"/>
              </a:rPr>
              <a:t>https://thisxdoesnotexist.com/</a:t>
            </a: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50F0444-221B-834D-9376-C019CF725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256" y="1370394"/>
            <a:ext cx="9615488" cy="444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Video Modifications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7" name="Мультимедиа в Интернете 6" descr="Snow2SummerImageTranslation-06">
            <a:hlinkClick r:id="" action="ppaction://media"/>
            <a:extLst>
              <a:ext uri="{FF2B5EF4-FFF2-40B4-BE49-F238E27FC236}">
                <a16:creationId xmlns:a16="http://schemas.microsoft.com/office/drawing/2014/main" id="{706E65DC-763B-124B-8377-7FA61026039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77066" y="1798555"/>
            <a:ext cx="6637866" cy="3733799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7483CBD-F240-B645-ABB9-9827D4268930}"/>
              </a:ext>
            </a:extLst>
          </p:cNvPr>
          <p:cNvSpPr/>
          <p:nvPr/>
        </p:nvSpPr>
        <p:spPr>
          <a:xfrm>
            <a:off x="6095999" y="6019965"/>
            <a:ext cx="5973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4"/>
              </a:rPr>
              <a:t>https://incrussia.ru/news/ii-nauchilsya-poddelyvat-video/</a:t>
            </a:r>
            <a:endParaRPr lang="en-US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8B2CCB4-3626-1A4B-A161-71C5CFFE486F}"/>
              </a:ext>
            </a:extLst>
          </p:cNvPr>
          <p:cNvSpPr/>
          <p:nvPr/>
        </p:nvSpPr>
        <p:spPr>
          <a:xfrm>
            <a:off x="226535" y="1087773"/>
            <a:ext cx="6295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We can </a:t>
            </a:r>
            <a:r>
              <a:rPr lang="en-US" sz="2400" b="1" dirty="0">
                <a:solidFill>
                  <a:schemeClr val="accent1"/>
                </a:solidFill>
              </a:rPr>
              <a:t>automatically</a:t>
            </a:r>
            <a:r>
              <a:rPr lang="en-US" sz="2400" dirty="0"/>
              <a:t> remove snow in video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959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5F3CD7-32E3-F14F-A50C-3604D7BB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 generation.</a:t>
            </a:r>
          </a:p>
          <a:p>
            <a:endParaRPr lang="en-GB" dirty="0"/>
          </a:p>
          <a:p>
            <a:pPr marL="30960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More Tricks for Your Brain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6146" name="Picture 2" descr="Text Generation | Papers With Code">
            <a:extLst>
              <a:ext uri="{FF2B5EF4-FFF2-40B4-BE49-F238E27FC236}">
                <a16:creationId xmlns:a16="http://schemas.microsoft.com/office/drawing/2014/main" id="{584D5496-1D39-3547-B951-E32FFA15E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61" y="1160270"/>
            <a:ext cx="5032639" cy="502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E1E3482-9DB5-FE44-9A4D-B8194A28092C}"/>
              </a:ext>
            </a:extLst>
          </p:cNvPr>
          <p:cNvSpPr/>
          <p:nvPr/>
        </p:nvSpPr>
        <p:spPr>
          <a:xfrm>
            <a:off x="7980155" y="6250280"/>
            <a:ext cx="3562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https://arxiv.org/abs/1812.08196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8475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5F3CD7-32E3-F14F-A50C-3604D7BB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 generation.</a:t>
            </a:r>
          </a:p>
          <a:p>
            <a:pPr marL="309600" indent="0">
              <a:buNone/>
            </a:pPr>
            <a:endParaRPr lang="en-GB" dirty="0"/>
          </a:p>
          <a:p>
            <a:pPr marL="309600" indent="0">
              <a:buNone/>
            </a:pPr>
            <a:endParaRPr lang="en-GB" dirty="0"/>
          </a:p>
          <a:p>
            <a:r>
              <a:rPr lang="en-GB" dirty="0"/>
              <a:t>Voice from text generation.</a:t>
            </a:r>
          </a:p>
          <a:p>
            <a:endParaRPr lang="en-GB" dirty="0"/>
          </a:p>
          <a:p>
            <a:pPr marL="30960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More Tricks for Your Brain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26A9EC2-EC99-6A49-9878-069053D3A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46314"/>
            <a:ext cx="5443065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peaker-2" descr="speaker-2">
            <a:hlinkClick r:id="" action="ppaction://media"/>
            <a:extLst>
              <a:ext uri="{FF2B5EF4-FFF2-40B4-BE49-F238E27FC236}">
                <a16:creationId xmlns:a16="http://schemas.microsoft.com/office/drawing/2014/main" id="{B28391FD-F38A-564B-87C1-F68B2FCDF8F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66592" y="136948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2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5F3CD7-32E3-F14F-A50C-3604D7BB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 generation.</a:t>
            </a:r>
          </a:p>
          <a:p>
            <a:pPr marL="309600" indent="0">
              <a:buNone/>
            </a:pPr>
            <a:endParaRPr lang="en-GB" dirty="0"/>
          </a:p>
          <a:p>
            <a:pPr marL="309600" indent="0">
              <a:buNone/>
            </a:pPr>
            <a:endParaRPr lang="en-GB" dirty="0"/>
          </a:p>
          <a:p>
            <a:r>
              <a:rPr lang="en-GB" dirty="0"/>
              <a:t>Voice from text generation.</a:t>
            </a:r>
          </a:p>
          <a:p>
            <a:endParaRPr lang="en-GB" dirty="0"/>
          </a:p>
          <a:p>
            <a:pPr marL="309600" indent="0">
              <a:buNone/>
            </a:pPr>
            <a:endParaRPr lang="en-GB" dirty="0"/>
          </a:p>
          <a:p>
            <a:r>
              <a:rPr lang="en-GB" dirty="0"/>
              <a:t>Style transfer.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More Tricks for Your Brain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9218" name="Picture 2" descr="Neural Style Transfer with Swift for TensorFlow | by James Thompson | Medium">
            <a:extLst>
              <a:ext uri="{FF2B5EF4-FFF2-40B4-BE49-F238E27FC236}">
                <a16:creationId xmlns:a16="http://schemas.microsoft.com/office/drawing/2014/main" id="{E9547A59-02B0-B448-995D-E2465A9B9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625" y="2498725"/>
            <a:ext cx="5552692" cy="18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12BE8CC-AA24-E549-B04A-D7B933C5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</p:spPr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537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5F3CD7-32E3-F14F-A50C-3604D7BB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 generation.</a:t>
            </a:r>
          </a:p>
          <a:p>
            <a:pPr lvl="5"/>
            <a:r>
              <a:rPr lang="en-GB" dirty="0">
                <a:hlinkClick r:id="rId2"/>
              </a:rPr>
              <a:t>https://www.tensorflow.org/tutorials/text/text_generation</a:t>
            </a:r>
            <a:endParaRPr lang="en-GB" dirty="0"/>
          </a:p>
          <a:p>
            <a:r>
              <a:rPr lang="en-GB" dirty="0"/>
              <a:t>Voice from text generation.</a:t>
            </a:r>
          </a:p>
          <a:p>
            <a:pPr lvl="5"/>
            <a:r>
              <a:rPr lang="en-GB" dirty="0">
                <a:hlinkClick r:id="rId3"/>
              </a:rPr>
              <a:t>https://deepmind.com/blog/article/wavenet-generative-model-raw-audio</a:t>
            </a:r>
            <a:endParaRPr lang="en-GB" dirty="0"/>
          </a:p>
          <a:p>
            <a:r>
              <a:rPr lang="en-GB" dirty="0"/>
              <a:t>Style transfer.</a:t>
            </a:r>
          </a:p>
          <a:p>
            <a:pPr lvl="5"/>
            <a:r>
              <a:rPr lang="en-GB" dirty="0">
                <a:hlinkClick r:id="rId4"/>
              </a:rPr>
              <a:t>https://towardsdatascience.com/style-transfer-with-gans-on-hd-images-88e8efcf3716</a:t>
            </a:r>
            <a:endParaRPr lang="en-GB" dirty="0"/>
          </a:p>
          <a:p>
            <a:pPr marL="309600" indent="0">
              <a:buNone/>
            </a:pPr>
            <a:endParaRPr lang="en-RU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More Tricks for Your Brain: Links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BEA56E-23AB-2E4D-9075-DD51A7140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</p:spPr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874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Generative Models Progress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C4C39A-EDAC-8146-AA93-6EB5A09D1E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"/>
          <a:stretch/>
        </p:blipFill>
        <p:spPr bwMode="auto">
          <a:xfrm>
            <a:off x="2076338" y="1553769"/>
            <a:ext cx="8155893" cy="334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D4F6118-7376-BE43-9F20-6F479E3FF1E2}"/>
              </a:ext>
            </a:extLst>
          </p:cNvPr>
          <p:cNvSpPr/>
          <p:nvPr/>
        </p:nvSpPr>
        <p:spPr>
          <a:xfrm>
            <a:off x="226535" y="1087773"/>
            <a:ext cx="4096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The news are well motivated.</a:t>
            </a:r>
            <a:endParaRPr lang="ru-RU" sz="2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1C1EF42-054F-5342-A966-E512F8FD0250}"/>
              </a:ext>
            </a:extLst>
          </p:cNvPr>
          <p:cNvSpPr/>
          <p:nvPr/>
        </p:nvSpPr>
        <p:spPr>
          <a:xfrm>
            <a:off x="7926034" y="6117555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dirty="0">
                <a:hlinkClick r:id="rId3"/>
              </a:rPr>
              <a:t>https://twitter.com/goodfellow_ian/status/1084973596236144640</a:t>
            </a:r>
            <a:endParaRPr lang="en-US" sz="1100" dirty="0"/>
          </a:p>
          <a:p>
            <a:endParaRPr lang="ru-RU" sz="11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669089B-D8EE-7844-AC82-3E6864FC6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9484" y="4851110"/>
            <a:ext cx="9693099" cy="2006890"/>
          </a:xfrm>
        </p:spPr>
        <p:txBody>
          <a:bodyPr/>
          <a:lstStyle/>
          <a:p>
            <a:r>
              <a:rPr lang="en-GB" dirty="0"/>
              <a:t>Enormous progress in recent years.</a:t>
            </a:r>
          </a:p>
          <a:p>
            <a:r>
              <a:rPr lang="en-GB" dirty="0"/>
              <a:t>Technology is ready for new tasks.</a:t>
            </a:r>
          </a:p>
        </p:txBody>
      </p:sp>
    </p:spTree>
    <p:extLst>
      <p:ext uri="{BB962C8B-B14F-4D97-AF65-F5344CB8AC3E}">
        <p14:creationId xmlns:p14="http://schemas.microsoft.com/office/powerpoint/2010/main" val="3342827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Dealing with Maps: generating map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D71C2D-0DCC-5F4F-AAC5-6415F9618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17"/>
          <a:stretch/>
        </p:blipFill>
        <p:spPr>
          <a:xfrm>
            <a:off x="1750244" y="2592395"/>
            <a:ext cx="9344081" cy="308469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F86F1D6-1691-E046-AA73-2CDD73566FBD}"/>
              </a:ext>
            </a:extLst>
          </p:cNvPr>
          <p:cNvSpPr/>
          <p:nvPr/>
        </p:nvSpPr>
        <p:spPr>
          <a:xfrm>
            <a:off x="6623366" y="6169709"/>
            <a:ext cx="5405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https://github.com/ChengBinJin/pix2pix-tensorflow</a:t>
            </a:r>
            <a:endParaRPr lang="en-US" dirty="0"/>
          </a:p>
          <a:p>
            <a:endParaRPr lang="ru-RU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4C56302-FC0A-D143-B8B4-4D6511596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5057" y="1161201"/>
            <a:ext cx="9693099" cy="2006890"/>
          </a:xfrm>
        </p:spPr>
        <p:txBody>
          <a:bodyPr/>
          <a:lstStyle/>
          <a:p>
            <a:r>
              <a:rPr lang="en-GB" dirty="0"/>
              <a:t>Image-to-image style transfer.  </a:t>
            </a:r>
          </a:p>
          <a:p>
            <a:r>
              <a:rPr lang="en-GB" dirty="0"/>
              <a:t>Creates map on-the-fly from satellite image.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9E974DF-266B-CA4F-BE6F-29363B758179}"/>
              </a:ext>
            </a:extLst>
          </p:cNvPr>
          <p:cNvSpPr/>
          <p:nvPr/>
        </p:nvSpPr>
        <p:spPr>
          <a:xfrm>
            <a:off x="2887057" y="5800377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Input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DF22720-BA6F-4B42-AAEA-1A40380EF173}"/>
              </a:ext>
            </a:extLst>
          </p:cNvPr>
          <p:cNvSpPr/>
          <p:nvPr/>
        </p:nvSpPr>
        <p:spPr>
          <a:xfrm>
            <a:off x="5861680" y="5800377"/>
            <a:ext cx="1309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Generated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89424AA-EA0F-D64C-901E-2FEF36BB08BA}"/>
              </a:ext>
            </a:extLst>
          </p:cNvPr>
          <p:cNvSpPr/>
          <p:nvPr/>
        </p:nvSpPr>
        <p:spPr>
          <a:xfrm>
            <a:off x="9008945" y="5738731"/>
            <a:ext cx="658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True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24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Dealing with Maps: generating satellite image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D71C2D-0DCC-5F4F-AAC5-6415F9618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17"/>
          <a:stretch/>
        </p:blipFill>
        <p:spPr>
          <a:xfrm>
            <a:off x="1750244" y="2592395"/>
            <a:ext cx="9344081" cy="308469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F86F1D6-1691-E046-AA73-2CDD73566FBD}"/>
              </a:ext>
            </a:extLst>
          </p:cNvPr>
          <p:cNvSpPr/>
          <p:nvPr/>
        </p:nvSpPr>
        <p:spPr>
          <a:xfrm>
            <a:off x="6623366" y="6169709"/>
            <a:ext cx="5405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https://github.com/ChengBinJin/pix2pix-tensorflow</a:t>
            </a:r>
            <a:endParaRPr lang="en-US" dirty="0"/>
          </a:p>
          <a:p>
            <a:endParaRPr lang="ru-RU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4C56302-FC0A-D143-B8B4-4D6511596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5057" y="1161201"/>
            <a:ext cx="9693099" cy="2006890"/>
          </a:xfrm>
        </p:spPr>
        <p:txBody>
          <a:bodyPr/>
          <a:lstStyle/>
          <a:p>
            <a:r>
              <a:rPr lang="en-GB" dirty="0"/>
              <a:t>Image-to-image style transfer  </a:t>
            </a:r>
          </a:p>
          <a:p>
            <a:r>
              <a:rPr lang="en-GB" dirty="0"/>
              <a:t>Creates map on-the-fly from satellite image and vice versa.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9E974DF-266B-CA4F-BE6F-29363B758179}"/>
              </a:ext>
            </a:extLst>
          </p:cNvPr>
          <p:cNvSpPr/>
          <p:nvPr/>
        </p:nvSpPr>
        <p:spPr>
          <a:xfrm>
            <a:off x="2887057" y="5800377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Input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DF22720-BA6F-4B42-AAEA-1A40380EF173}"/>
              </a:ext>
            </a:extLst>
          </p:cNvPr>
          <p:cNvSpPr/>
          <p:nvPr/>
        </p:nvSpPr>
        <p:spPr>
          <a:xfrm>
            <a:off x="5861680" y="5800377"/>
            <a:ext cx="1309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Generated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89424AA-EA0F-D64C-901E-2FEF36BB08BA}"/>
              </a:ext>
            </a:extLst>
          </p:cNvPr>
          <p:cNvSpPr/>
          <p:nvPr/>
        </p:nvSpPr>
        <p:spPr>
          <a:xfrm>
            <a:off x="9008945" y="5738731"/>
            <a:ext cx="658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True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3C1E02-E142-C64F-BE88-E4788A9B4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244" y="2627933"/>
            <a:ext cx="9344081" cy="306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1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1C4ACAF-EAED-9442-82DA-D49298ED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agenda topics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EB6931-8295-8C43-BD36-CF0EF289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427F7CB5-262D-6146-89BA-4D4CBD3CA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276849"/>
              </p:ext>
            </p:extLst>
          </p:nvPr>
        </p:nvGraphicFramePr>
        <p:xfrm>
          <a:off x="677006" y="1151554"/>
          <a:ext cx="10837987" cy="47240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4630">
                  <a:extLst>
                    <a:ext uri="{9D8B030D-6E8A-4147-A177-3AD203B41FA5}">
                      <a16:colId xmlns:a16="http://schemas.microsoft.com/office/drawing/2014/main" val="2510531182"/>
                    </a:ext>
                  </a:extLst>
                </a:gridCol>
                <a:gridCol w="4081993">
                  <a:extLst>
                    <a:ext uri="{9D8B030D-6E8A-4147-A177-3AD203B41FA5}">
                      <a16:colId xmlns:a16="http://schemas.microsoft.com/office/drawing/2014/main" val="3831899009"/>
                    </a:ext>
                  </a:extLst>
                </a:gridCol>
                <a:gridCol w="1526310">
                  <a:extLst>
                    <a:ext uri="{9D8B030D-6E8A-4147-A177-3AD203B41FA5}">
                      <a16:colId xmlns:a16="http://schemas.microsoft.com/office/drawing/2014/main" val="1077596132"/>
                    </a:ext>
                  </a:extLst>
                </a:gridCol>
                <a:gridCol w="3585054">
                  <a:extLst>
                    <a:ext uri="{9D8B030D-6E8A-4147-A177-3AD203B41FA5}">
                      <a16:colId xmlns:a16="http://schemas.microsoft.com/office/drawing/2014/main" val="543720274"/>
                    </a:ext>
                  </a:extLst>
                </a:gridCol>
              </a:tblGrid>
              <a:tr h="70069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Speakers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116774"/>
                  </a:ext>
                </a:extLst>
              </a:tr>
              <a:tr h="1005374">
                <a:tc>
                  <a:txBody>
                    <a:bodyPr/>
                    <a:lstStyle/>
                    <a:p>
                      <a:r>
                        <a:rPr lang="en-US" sz="200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Introduction to machine learning</a:t>
                      </a:r>
                    </a:p>
                    <a:p>
                      <a:endParaRPr lang="en-US" sz="2000" dirty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Dmitry </a:t>
                      </a:r>
                      <a:r>
                        <a:rPr lang="en-US" sz="2000" dirty="0" err="1"/>
                        <a:t>Vetrov</a:t>
                      </a:r>
                      <a:r>
                        <a:rPr lang="en-US" sz="2000" dirty="0"/>
                        <a:t>,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Ekaterina </a:t>
                      </a:r>
                      <a:r>
                        <a:rPr lang="en-US" sz="2000" dirty="0" err="1"/>
                        <a:t>Lobacheva</a:t>
                      </a:r>
                      <a:r>
                        <a:rPr lang="en-US" sz="2000" dirty="0"/>
                        <a:t>, Nadezhda </a:t>
                      </a:r>
                      <a:r>
                        <a:rPr lang="en-US" sz="2000" dirty="0" err="1"/>
                        <a:t>Chirkova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683277"/>
                  </a:ext>
                </a:extLst>
              </a:tr>
              <a:tr h="1005374">
                <a:tc>
                  <a:txBody>
                    <a:bodyPr/>
                    <a:lstStyle/>
                    <a:p>
                      <a:r>
                        <a:rPr lang="en-US" sz="200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Introduction to generative models</a:t>
                      </a:r>
                    </a:p>
                    <a:p>
                      <a:endParaRPr lang="en-US" sz="2000" dirty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Denis </a:t>
                      </a:r>
                      <a:r>
                        <a:rPr lang="en-US" sz="2000" dirty="0" err="1"/>
                        <a:t>Derkach</a:t>
                      </a:r>
                      <a:r>
                        <a:rPr lang="en-US" sz="2000" dirty="0"/>
                        <a:t>,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Artem </a:t>
                      </a:r>
                      <a:r>
                        <a:rPr lang="en-US" sz="2000" dirty="0" err="1"/>
                        <a:t>Maevskiy</a:t>
                      </a:r>
                      <a:r>
                        <a:rPr lang="en-US" sz="2000" dirty="0"/>
                        <a:t>,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Artem </a:t>
                      </a:r>
                      <a:r>
                        <a:rPr lang="en-US" sz="2000" dirty="0" err="1"/>
                        <a:t>Ryzhikov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203454"/>
                  </a:ext>
                </a:extLst>
              </a:tr>
              <a:tr h="1005374">
                <a:tc>
                  <a:txBody>
                    <a:bodyPr/>
                    <a:lstStyle/>
                    <a:p>
                      <a:r>
                        <a:rPr lang="en-US" sz="200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Introduction to bandit problems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English/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Russian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Quentin Paris,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Sergey </a:t>
                      </a:r>
                      <a:r>
                        <a:rPr lang="en-US" sz="2000" dirty="0" err="1"/>
                        <a:t>Samsonov</a:t>
                      </a:r>
                      <a:r>
                        <a:rPr lang="en-US" sz="2000" dirty="0"/>
                        <a:t>,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Nikita </a:t>
                      </a:r>
                      <a:r>
                        <a:rPr lang="en-US" sz="2000" dirty="0" err="1"/>
                        <a:t>Zhivotovskiy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195381"/>
                  </a:ext>
                </a:extLst>
              </a:tr>
              <a:tr h="1005374">
                <a:tc>
                  <a:txBody>
                    <a:bodyPr/>
                    <a:lstStyle/>
                    <a:p>
                      <a:r>
                        <a:rPr lang="en-US" sz="2000" dirty="0"/>
                        <a:t>Friday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Advances in generative models, panel discussion</a:t>
                      </a:r>
                    </a:p>
                    <a:p>
                      <a:r>
                        <a:rPr lang="en-US" sz="2000" dirty="0"/>
                        <a:t>Closing dinner</a:t>
                      </a:r>
                      <a:r>
                        <a:rPr lang="en-US" sz="2000" baseline="30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linkClick r:id="rId2"/>
                        </a:rPr>
                        <a:t>https://indico.cern.ch/event/967970/timetable/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671616"/>
                  </a:ext>
                </a:extLst>
              </a:tr>
            </a:tbl>
          </a:graphicData>
        </a:graphic>
      </p:graphicFrame>
      <p:sp>
        <p:nvSpPr>
          <p:cNvPr id="10" name="Дата 9">
            <a:extLst>
              <a:ext uri="{FF2B5EF4-FFF2-40B4-BE49-F238E27FC236}">
                <a16:creationId xmlns:a16="http://schemas.microsoft.com/office/drawing/2014/main" id="{033295C8-3413-7840-9EAF-D138D427C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30D73513-D0B8-3F49-9C7D-3D8C326B7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525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Dealing with Maps: generating satellite image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4C56302-FC0A-D143-B8B4-4D6511596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5057" y="1161201"/>
            <a:ext cx="9693099" cy="2006890"/>
          </a:xfrm>
        </p:spPr>
        <p:txBody>
          <a:bodyPr>
            <a:noAutofit/>
          </a:bodyPr>
          <a:lstStyle/>
          <a:p>
            <a:r>
              <a:rPr lang="en-GB" dirty="0"/>
              <a:t>Image-to-image style transfer  </a:t>
            </a:r>
          </a:p>
          <a:p>
            <a:r>
              <a:rPr lang="en-GB" dirty="0"/>
              <a:t>Creates map on-the-fly from satellite image and vice versa.</a:t>
            </a:r>
            <a:endParaRPr lang="ru-RU" dirty="0"/>
          </a:p>
          <a:p>
            <a:r>
              <a:rPr lang="en-US" dirty="0"/>
              <a:t>The technology is the same as for “Monet” painting. Just need  good representation.</a:t>
            </a:r>
            <a:endParaRPr lang="en-GB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C8B272D-4E6E-AA43-87C3-57159CC37E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17"/>
          <a:stretch/>
        </p:blipFill>
        <p:spPr>
          <a:xfrm>
            <a:off x="192505" y="3665568"/>
            <a:ext cx="5142796" cy="1697752"/>
          </a:xfrm>
          <a:prstGeom prst="rect">
            <a:avLst/>
          </a:prstGeom>
        </p:spPr>
      </p:pic>
      <p:pic>
        <p:nvPicPr>
          <p:cNvPr id="18" name="Picture 2" descr="Neural Style Transfer with Swift for TensorFlow | by James Thompson | Medium">
            <a:extLst>
              <a:ext uri="{FF2B5EF4-FFF2-40B4-BE49-F238E27FC236}">
                <a16:creationId xmlns:a16="http://schemas.microsoft.com/office/drawing/2014/main" id="{3DC47D13-1814-BB4A-B8BD-D2B46732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699" y="3616592"/>
            <a:ext cx="5142796" cy="172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C0EBAED-C76B-5446-9921-9EA1102C4FC5}"/>
              </a:ext>
            </a:extLst>
          </p:cNvPr>
          <p:cNvSpPr/>
          <p:nvPr/>
        </p:nvSpPr>
        <p:spPr>
          <a:xfrm>
            <a:off x="5877030" y="4162819"/>
            <a:ext cx="43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=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83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Dealing with Satellite Images: Super-resolution 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F86F1D6-1691-E046-AA73-2CDD73566FBD}"/>
              </a:ext>
            </a:extLst>
          </p:cNvPr>
          <p:cNvSpPr/>
          <p:nvPr/>
        </p:nvSpPr>
        <p:spPr>
          <a:xfrm>
            <a:off x="7539701" y="6019965"/>
            <a:ext cx="4652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hlinkClick r:id="rId2"/>
              </a:rPr>
              <a:t>https://omdena.com/blog/super-resolution/</a:t>
            </a:r>
            <a:endParaRPr lang="en" dirty="0"/>
          </a:p>
          <a:p>
            <a:endParaRPr lang="ru-RU" dirty="0"/>
          </a:p>
        </p:txBody>
      </p:sp>
      <p:pic>
        <p:nvPicPr>
          <p:cNvPr id="12290" name="Picture 2" descr="Using Super Resolution to Improve Satellite Imagery for Crop Classification">
            <a:extLst>
              <a:ext uri="{FF2B5EF4-FFF2-40B4-BE49-F238E27FC236}">
                <a16:creationId xmlns:a16="http://schemas.microsoft.com/office/drawing/2014/main" id="{8976C07C-25B1-B940-99AE-B243C4726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453" y="1625600"/>
            <a:ext cx="577088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1E78336-4B2D-8349-B428-29F1797AF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68" y="2379393"/>
            <a:ext cx="4504265" cy="2006890"/>
          </a:xfrm>
        </p:spPr>
        <p:txBody>
          <a:bodyPr/>
          <a:lstStyle/>
          <a:p>
            <a:r>
              <a:rPr lang="en-GB" dirty="0"/>
              <a:t>We can “create” a more appropriate map quality</a:t>
            </a:r>
          </a:p>
        </p:txBody>
      </p:sp>
    </p:spTree>
    <p:extLst>
      <p:ext uri="{BB962C8B-B14F-4D97-AF65-F5344CB8AC3E}">
        <p14:creationId xmlns:p14="http://schemas.microsoft.com/office/powerpoint/2010/main" val="3259702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Dealing with Satellite Images: Super-resolution 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F86F1D6-1691-E046-AA73-2CDD73566FBD}"/>
              </a:ext>
            </a:extLst>
          </p:cNvPr>
          <p:cNvSpPr/>
          <p:nvPr/>
        </p:nvSpPr>
        <p:spPr>
          <a:xfrm>
            <a:off x="7539701" y="6019965"/>
            <a:ext cx="4652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hlinkClick r:id="rId2"/>
              </a:rPr>
              <a:t>https://omdena.com/blog/super-resolution/</a:t>
            </a:r>
            <a:endParaRPr lang="en" dirty="0"/>
          </a:p>
          <a:p>
            <a:endParaRPr lang="ru-RU" dirty="0"/>
          </a:p>
        </p:txBody>
      </p:sp>
      <p:pic>
        <p:nvPicPr>
          <p:cNvPr id="12290" name="Picture 2" descr="Using Super Resolution to Improve Satellite Imagery for Crop Classification">
            <a:extLst>
              <a:ext uri="{FF2B5EF4-FFF2-40B4-BE49-F238E27FC236}">
                <a16:creationId xmlns:a16="http://schemas.microsoft.com/office/drawing/2014/main" id="{8976C07C-25B1-B940-99AE-B243C4726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453" y="1625600"/>
            <a:ext cx="577088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1E78336-4B2D-8349-B428-29F1797AF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68" y="2379393"/>
            <a:ext cx="4504265" cy="200689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can “create” a more appropriate map quality.</a:t>
            </a:r>
          </a:p>
          <a:p>
            <a:r>
              <a:rPr lang="en-GB" dirty="0"/>
              <a:t>This later can be used in segmentation task.</a:t>
            </a:r>
          </a:p>
        </p:txBody>
      </p:sp>
    </p:spTree>
    <p:extLst>
      <p:ext uri="{BB962C8B-B14F-4D97-AF65-F5344CB8AC3E}">
        <p14:creationId xmlns:p14="http://schemas.microsoft.com/office/powerpoint/2010/main" val="2938938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Creating Additional Images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1E78336-4B2D-8349-B428-29F1797AF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922193"/>
            <a:ext cx="4504265" cy="2006890"/>
          </a:xfrm>
        </p:spPr>
        <p:txBody>
          <a:bodyPr>
            <a:noAutofit/>
          </a:bodyPr>
          <a:lstStyle/>
          <a:p>
            <a:r>
              <a:rPr lang="en-GB" dirty="0"/>
              <a:t>Elementary particle passing through matter. </a:t>
            </a:r>
          </a:p>
          <a:p>
            <a:r>
              <a:rPr lang="en-GB" dirty="0"/>
              <a:t>Generative model mimics computationally expensive calculations</a:t>
            </a:r>
            <a:r>
              <a:rPr lang="ru-RU" dirty="0"/>
              <a:t>.</a:t>
            </a:r>
            <a:endParaRPr lang="en-GB" dirty="0"/>
          </a:p>
          <a:p>
            <a:r>
              <a:rPr lang="en-GB" dirty="0"/>
              <a:t>Hundreds of times faster</a:t>
            </a:r>
            <a:r>
              <a:rPr lang="ru-RU" dirty="0"/>
              <a:t>.</a:t>
            </a:r>
            <a:r>
              <a:rPr lang="en-GB" dirty="0"/>
              <a:t> </a:t>
            </a:r>
          </a:p>
        </p:txBody>
      </p:sp>
      <p:pic>
        <p:nvPicPr>
          <p:cNvPr id="19458" name="Picture 2" descr="Using Machine Learning to Speed Up and Improve Calorimeter R&amp;D">
            <a:extLst>
              <a:ext uri="{FF2B5EF4-FFF2-40B4-BE49-F238E27FC236}">
                <a16:creationId xmlns:a16="http://schemas.microsoft.com/office/drawing/2014/main" id="{62709703-5352-B844-979C-9CFDD98D2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393" y="1740958"/>
            <a:ext cx="6876664" cy="337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E423AF-7507-C246-9C82-2BA420EBC5F0}"/>
              </a:ext>
            </a:extLst>
          </p:cNvPr>
          <p:cNvSpPr/>
          <p:nvPr/>
        </p:nvSpPr>
        <p:spPr>
          <a:xfrm>
            <a:off x="8482566" y="6019964"/>
            <a:ext cx="3499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https://arxiv.org/abs/1812.01319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574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Weather prediction: nowcast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20482" name="Picture 2" descr="Ближайшее будущее Яндекс-карты стали показывать саровские осадки за окном">
            <a:extLst>
              <a:ext uri="{FF2B5EF4-FFF2-40B4-BE49-F238E27FC236}">
                <a16:creationId xmlns:a16="http://schemas.microsoft.com/office/drawing/2014/main" id="{E594FE93-8A7B-4644-AD50-60B0E155B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54" y="1583267"/>
            <a:ext cx="459501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28B47BD-8EFF-5C4C-B516-B537299A0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0881" y="1658565"/>
            <a:ext cx="4504265" cy="2006890"/>
          </a:xfrm>
        </p:spPr>
        <p:txBody>
          <a:bodyPr>
            <a:noAutofit/>
          </a:bodyPr>
          <a:lstStyle/>
          <a:p>
            <a:r>
              <a:rPr lang="en-US" dirty="0"/>
              <a:t>Video prediction for precipitation</a:t>
            </a:r>
            <a:r>
              <a:rPr lang="ru-RU" dirty="0"/>
              <a:t>.</a:t>
            </a:r>
            <a:r>
              <a:rPr lang="en-US" dirty="0"/>
              <a:t> </a:t>
            </a:r>
          </a:p>
          <a:p>
            <a:r>
              <a:rPr lang="en-US" dirty="0"/>
              <a:t>Generation of future state, based on the previous one.</a:t>
            </a:r>
            <a:endParaRPr lang="en-GB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DEDB0E-B31B-C945-8527-FA83C5A599D6}"/>
              </a:ext>
            </a:extLst>
          </p:cNvPr>
          <p:cNvSpPr/>
          <p:nvPr/>
        </p:nvSpPr>
        <p:spPr>
          <a:xfrm>
            <a:off x="6366933" y="556954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www.kdd.org</a:t>
            </a:r>
            <a:r>
              <a:rPr lang="ru-RU" dirty="0"/>
              <a:t>/kdd2019/</a:t>
            </a:r>
            <a:r>
              <a:rPr lang="ru-RU" dirty="0" err="1"/>
              <a:t>accepted-papers</a:t>
            </a:r>
            <a:r>
              <a:rPr lang="ru-RU" dirty="0"/>
              <a:t>/</a:t>
            </a:r>
            <a:r>
              <a:rPr lang="ru-RU" dirty="0" err="1"/>
              <a:t>view</a:t>
            </a:r>
            <a:r>
              <a:rPr lang="ru-RU" dirty="0"/>
              <a:t>/</a:t>
            </a:r>
            <a:r>
              <a:rPr lang="ru-RU" dirty="0" err="1"/>
              <a:t>precipitation-nowcasting-with-satellite-imagery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376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Myanmar Text" panose="020B0502040204020203" pitchFamily="34" charset="0"/>
              </a:rPr>
              <a:t>Dirty Road Signs Generation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A465000-5C27-0E46-A53C-03B22581C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394" y="933900"/>
            <a:ext cx="7093212" cy="2944352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F8FE73C4-3AA6-4C48-8E71-FB93E7E69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394" y="4485985"/>
            <a:ext cx="5975174" cy="2006890"/>
          </a:xfrm>
        </p:spPr>
        <p:txBody>
          <a:bodyPr>
            <a:noAutofit/>
          </a:bodyPr>
          <a:lstStyle/>
          <a:p>
            <a:r>
              <a:rPr lang="en-US" dirty="0"/>
              <a:t>Road signs from the book are too clean</a:t>
            </a:r>
            <a:r>
              <a:rPr lang="en-GB" dirty="0"/>
              <a:t>.</a:t>
            </a:r>
          </a:p>
          <a:p>
            <a:r>
              <a:rPr lang="en-GB" dirty="0"/>
              <a:t>Need to put mud and shadows on the signs.</a:t>
            </a:r>
            <a:endParaRPr lang="en-US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C95B952-A2CB-2A4C-B277-0149FAFA69EE}"/>
              </a:ext>
            </a:extLst>
          </p:cNvPr>
          <p:cNvSpPr/>
          <p:nvPr/>
        </p:nvSpPr>
        <p:spPr>
          <a:xfrm>
            <a:off x="8524568" y="6121440"/>
            <a:ext cx="3499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arxiv.org</a:t>
            </a:r>
            <a:r>
              <a:rPr lang="ru-RU" dirty="0"/>
              <a:t>/</a:t>
            </a:r>
            <a:r>
              <a:rPr lang="ru-RU" dirty="0" err="1"/>
              <a:t>abs</a:t>
            </a:r>
            <a:r>
              <a:rPr lang="ru-RU" dirty="0"/>
              <a:t>/1907.12902</a:t>
            </a:r>
          </a:p>
        </p:txBody>
      </p:sp>
    </p:spTree>
    <p:extLst>
      <p:ext uri="{BB962C8B-B14F-4D97-AF65-F5344CB8AC3E}">
        <p14:creationId xmlns:p14="http://schemas.microsoft.com/office/powerpoint/2010/main" val="549986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What Generative Models Produce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F4A240E-2663-3149-BE09-74882E9EC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922193"/>
            <a:ext cx="8483598" cy="2006890"/>
          </a:xfrm>
        </p:spPr>
        <p:txBody>
          <a:bodyPr>
            <a:noAutofit/>
          </a:bodyPr>
          <a:lstStyle/>
          <a:p>
            <a:r>
              <a:rPr lang="en-US" dirty="0"/>
              <a:t>Cheat human’s eyes</a:t>
            </a:r>
            <a:r>
              <a:rPr lang="en-GB" dirty="0"/>
              <a:t>. </a:t>
            </a:r>
          </a:p>
          <a:p>
            <a:r>
              <a:rPr lang="en-GB" dirty="0"/>
              <a:t>Cheat complicated algorithms (adversarial attack).</a:t>
            </a:r>
          </a:p>
          <a:p>
            <a:r>
              <a:rPr lang="en-US" dirty="0"/>
              <a:t>Simulate sophisticated algorithm’s results. </a:t>
            </a:r>
          </a:p>
          <a:p>
            <a:r>
              <a:rPr lang="en-GB" dirty="0"/>
              <a:t>Create </a:t>
            </a:r>
            <a:r>
              <a:rPr lang="en-GB" b="1" dirty="0">
                <a:solidFill>
                  <a:schemeClr val="accent1"/>
                </a:solidFill>
              </a:rPr>
              <a:t>additional</a:t>
            </a:r>
            <a:r>
              <a:rPr lang="en-GB" dirty="0"/>
              <a:t> input for the future tasks</a:t>
            </a:r>
            <a:r>
              <a:rPr lang="en-GB" b="1" dirty="0">
                <a:solidFill>
                  <a:schemeClr val="accent1"/>
                </a:solidFill>
              </a:rPr>
              <a:t>*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61806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Generative Models Failures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91C88DE-7E4E-0745-A13F-C8EACFF3F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93" y="884107"/>
            <a:ext cx="6953977" cy="5089785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4E3BE80-F091-3748-B510-2044D91932AD}"/>
              </a:ext>
            </a:extLst>
          </p:cNvPr>
          <p:cNvSpPr/>
          <p:nvPr/>
        </p:nvSpPr>
        <p:spPr>
          <a:xfrm>
            <a:off x="6095999" y="586247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https://www.fastcompany.com/90303908/this-ai-dreams-about-cats-and-theyll-haunt-your-nightmares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455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Generative Models Failures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91C88DE-7E4E-0745-A13F-C8EACFF3F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93" y="884107"/>
            <a:ext cx="6953977" cy="5089785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4E3BE80-F091-3748-B510-2044D91932AD}"/>
              </a:ext>
            </a:extLst>
          </p:cNvPr>
          <p:cNvSpPr/>
          <p:nvPr/>
        </p:nvSpPr>
        <p:spPr>
          <a:xfrm>
            <a:off x="6095999" y="586247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https://www.fastcompany.com/90303908/this-ai-dreams-about-cats-and-theyll-haunt-your-nightmares</a:t>
            </a:r>
            <a:endParaRPr lang="en-US" dirty="0"/>
          </a:p>
          <a:p>
            <a:endParaRPr lang="ru-RU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B5A0C4B-D5C5-7740-9F38-DF5B77388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25" y="2662010"/>
            <a:ext cx="4258810" cy="2006890"/>
          </a:xfrm>
        </p:spPr>
        <p:txBody>
          <a:bodyPr>
            <a:normAutofit/>
          </a:bodyPr>
          <a:lstStyle/>
          <a:p>
            <a:r>
              <a:rPr lang="en-GB" dirty="0"/>
              <a:t>Image is created as </a:t>
            </a:r>
            <a:r>
              <a:rPr lang="en-GB" b="1" dirty="0">
                <a:solidFill>
                  <a:schemeClr val="accent1"/>
                </a:solidFill>
              </a:rPr>
              <a:t>interpolation</a:t>
            </a:r>
            <a:r>
              <a:rPr lang="en-GB" dirty="0"/>
              <a:t> between existing ones.</a:t>
            </a:r>
          </a:p>
        </p:txBody>
      </p:sp>
    </p:spTree>
    <p:extLst>
      <p:ext uri="{BB962C8B-B14F-4D97-AF65-F5344CB8AC3E}">
        <p14:creationId xmlns:p14="http://schemas.microsoft.com/office/powerpoint/2010/main" val="1230992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Myanmar Text" panose="020B0502040204020203" pitchFamily="34" charset="0"/>
              </a:rPr>
              <a:t>What Generative Models </a:t>
            </a:r>
            <a:r>
              <a:rPr lang="en-US" b="1" dirty="0">
                <a:solidFill>
                  <a:schemeClr val="accent1"/>
                </a:solidFill>
                <a:cs typeface="Myanmar Text" panose="020B0502040204020203" pitchFamily="34" charset="0"/>
              </a:rPr>
              <a:t>Do not</a:t>
            </a:r>
            <a:r>
              <a:rPr lang="en-US" dirty="0">
                <a:cs typeface="Myanmar Text" panose="020B0502040204020203" pitchFamily="34" charset="0"/>
              </a:rPr>
              <a:t> Produce</a:t>
            </a:r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8DDE6-F262-E94A-BBD8-EAA56C3E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F4A240E-2663-3149-BE09-74882E9EC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922193"/>
            <a:ext cx="8483598" cy="2006890"/>
          </a:xfrm>
        </p:spPr>
        <p:txBody>
          <a:bodyPr>
            <a:noAutofit/>
          </a:bodyPr>
          <a:lstStyle/>
          <a:p>
            <a:r>
              <a:rPr lang="en-GB" dirty="0"/>
              <a:t>No new information is created.</a:t>
            </a:r>
          </a:p>
          <a:p>
            <a:r>
              <a:rPr lang="en-GB" dirty="0"/>
              <a:t>All interpolations are done in the representation space.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52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4773721D-F9FA-7546-BFED-76963A214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02" y="1418253"/>
            <a:ext cx="11017898" cy="4758710"/>
          </a:xfrm>
        </p:spPr>
        <p:txBody>
          <a:bodyPr>
            <a:normAutofit/>
          </a:bodyPr>
          <a:lstStyle/>
          <a:p>
            <a:r>
              <a:rPr lang="en-US" dirty="0"/>
              <a:t>Understand principles of probabilistic machine learning models;</a:t>
            </a:r>
          </a:p>
          <a:p>
            <a:r>
              <a:rPr lang="en-US" dirty="0"/>
              <a:t>Understand principles of generative models’ design;</a:t>
            </a:r>
          </a:p>
          <a:p>
            <a:r>
              <a:rPr lang="en-US" dirty="0"/>
              <a:t>Understand the differences of modern generative model architectures and choose appropriate model class for generative models;</a:t>
            </a:r>
          </a:p>
          <a:p>
            <a:r>
              <a:rPr lang="en-US" dirty="0"/>
              <a:t>Define custom generative model architecture for a task at hand;</a:t>
            </a:r>
          </a:p>
          <a:p>
            <a:r>
              <a:rPr lang="en-US" dirty="0"/>
              <a:t>Understand the principles of bandit problem formulation for a task at hand and possible application strategies;</a:t>
            </a:r>
          </a:p>
          <a:p>
            <a:r>
              <a:rPr lang="en-US" dirty="0"/>
              <a:t>Understand the recent advances and challenges in generative models' research.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1C4ACAF-EAED-9442-82DA-D49298ED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EB6931-8295-8C43-BD36-CF0EF289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55D780-6854-174B-B8D2-F576C2ED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13992-874C-A149-B382-898B6DEFC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40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CBEFB53-4414-9A45-8DED-02F52690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Sponsors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F19436-23ED-0248-8A19-F8E6CEF08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76DE791-2548-784C-9634-033749AD6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294" y="2820198"/>
            <a:ext cx="2435206" cy="12176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B6F7BF-E932-AC4F-8C65-3913EE3FCF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00" y="2791687"/>
            <a:ext cx="1545849" cy="1545849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AD5C45A-4186-AA47-879D-B6997C0AC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523" y="1735015"/>
            <a:ext cx="4255477" cy="425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>
            <a:extLst>
              <a:ext uri="{FF2B5EF4-FFF2-40B4-BE49-F238E27FC236}">
                <a16:creationId xmlns:a16="http://schemas.microsoft.com/office/drawing/2014/main" id="{51BDD7AE-ECC3-194E-921F-49F3FC462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773EF44B-BEE0-CE45-9A43-7CDFC32F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388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88E7D-A386-2E4B-A14B-B5A4AB791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E2DE52-7ED0-7F42-B55D-3A8EA4221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0806" y="1803689"/>
            <a:ext cx="4267955" cy="3141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austyuzhanin@hse.ru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err="1"/>
              <a:t>anaderiRu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hse_lambda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Andrey Ustyuzhanin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5DB9D6-D67E-D34C-B142-1765A8C3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AA98B9-B960-8C45-86C7-2ABD20D1E9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169" y="3072024"/>
            <a:ext cx="644068" cy="6440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8CFDAE3-FA23-064B-969F-D25D93C710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653" y="2428379"/>
            <a:ext cx="606584" cy="60658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9A0736-E0EC-8D4B-9EE4-A0F32FB474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221" y="1779084"/>
            <a:ext cx="681555" cy="6065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04E79D-D324-E74A-87B6-7AFB71BF22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71" y="2414807"/>
            <a:ext cx="606583" cy="6065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DB2EFB6-E1B2-854D-8C66-9BF7EF4775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086" y="2097583"/>
            <a:ext cx="2289908" cy="2289908"/>
          </a:xfrm>
          <a:prstGeom prst="rect">
            <a:avLst/>
          </a:prstGeom>
        </p:spPr>
      </p:pic>
      <p:sp>
        <p:nvSpPr>
          <p:cNvPr id="12" name="Дата 11">
            <a:extLst>
              <a:ext uri="{FF2B5EF4-FFF2-40B4-BE49-F238E27FC236}">
                <a16:creationId xmlns:a16="http://schemas.microsoft.com/office/drawing/2014/main" id="{E54B4994-0EED-D541-8E22-DF66C34C0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id="{3B8D5CA7-9C0D-C64C-AE2F-09E28DCCC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84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000D6DDC-95F7-F744-AD14-313B3375B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Timetable and materials: </a:t>
            </a:r>
            <a:r>
              <a:rPr lang="en-US" dirty="0">
                <a:hlinkClick r:id="rId2"/>
              </a:rPr>
              <a:t>https://indico.cern.ch/event/967970/timetable/</a:t>
            </a:r>
            <a:r>
              <a:rPr lang="en-US" dirty="0"/>
              <a:t> </a:t>
            </a:r>
          </a:p>
          <a:p>
            <a:r>
              <a:rPr lang="en-US" dirty="0"/>
              <a:t>Seminars: </a:t>
            </a:r>
            <a:r>
              <a:rPr lang="en-US" dirty="0">
                <a:hlinkClick r:id="rId3"/>
              </a:rPr>
              <a:t>https://github.com/HSE-LAMBDA/GenModels-2020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Chat: </a:t>
            </a:r>
            <a:r>
              <a:rPr lang="en-US" dirty="0">
                <a:hlinkClick r:id="rId4"/>
              </a:rPr>
              <a:t>https://t.me/joinchat/DMMgwhqUArz_ic-sn75EYA</a:t>
            </a:r>
            <a:r>
              <a:rPr lang="en-US" dirty="0"/>
              <a:t> </a:t>
            </a:r>
          </a:p>
          <a:p>
            <a:r>
              <a:rPr lang="en-US" dirty="0"/>
              <a:t>More questions (including offline-related): </a:t>
            </a:r>
          </a:p>
          <a:p>
            <a:pPr lvl="1"/>
            <a:r>
              <a:rPr lang="en-US" dirty="0"/>
              <a:t>Natalia </a:t>
            </a:r>
            <a:r>
              <a:rPr lang="en-US" dirty="0" err="1"/>
              <a:t>Talaikova</a:t>
            </a:r>
            <a:r>
              <a:rPr lang="en-US" dirty="0"/>
              <a:t> (</a:t>
            </a:r>
            <a:r>
              <a:rPr lang="en-US" dirty="0">
                <a:hlinkClick r:id="rId5"/>
              </a:rPr>
              <a:t>ntalaikova@hse.ru</a:t>
            </a:r>
            <a:r>
              <a:rPr lang="en-US" dirty="0"/>
              <a:t>)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FF6FAC-44D1-E047-8612-76888C7A3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links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34EE7F-74B8-A24C-9280-B99B8EEE6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10.11.2020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BC408A-E766-9A45-AFED-E4B5B2A42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Ustyuzhanin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05550E-0063-D443-B599-066FFB0AF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72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EF46-E48B-429F-8C36-98F4B11BF2A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571897" y="381000"/>
            <a:ext cx="11065669" cy="755650"/>
          </a:xfrm>
        </p:spPr>
        <p:txBody>
          <a:bodyPr/>
          <a:lstStyle/>
          <a:p>
            <a:r>
              <a:rPr lang="en-US" dirty="0"/>
              <a:t>Global Search Engines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 rotWithShape="1">
          <a:blip r:embed="rId2" cstate="print"/>
          <a:srcRect l="10063" b="41020"/>
          <a:stretch/>
        </p:blipFill>
        <p:spPr>
          <a:xfrm>
            <a:off x="-166640" y="-768600"/>
            <a:ext cx="12374970" cy="8977351"/>
          </a:xfrm>
          <a:prstGeom prst="rect">
            <a:avLst/>
          </a:prstGeom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188" y="4521200"/>
            <a:ext cx="25400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30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HSE Faculty of Computer Science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6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571898" y="1136650"/>
            <a:ext cx="11066028" cy="5207000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/>
              <a:t>Established in March 2014, </a:t>
            </a:r>
          </a:p>
          <a:p>
            <a:pPr lvl="1"/>
            <a:r>
              <a:rPr lang="en-US" dirty="0"/>
              <a:t>Active support from Yandex (more than 50 lecturers/</a:t>
            </a:r>
            <a:r>
              <a:rPr lang="en-US" dirty="0" err="1"/>
              <a:t>seminarists</a:t>
            </a:r>
            <a:r>
              <a:rPr lang="en-US" dirty="0"/>
              <a:t> are Yandex employee)</a:t>
            </a:r>
          </a:p>
          <a:p>
            <a:pPr lvl="2">
              <a:spcBef>
                <a:spcPts val="500"/>
              </a:spcBef>
            </a:pPr>
            <a:r>
              <a:rPr lang="en-US" sz="2400" dirty="0"/>
              <a:t>Also cooperates with Kaspersky, </a:t>
            </a:r>
            <a:r>
              <a:rPr lang="en-US" sz="2400" dirty="0" err="1"/>
              <a:t>WorldQuant</a:t>
            </a:r>
            <a:r>
              <a:rPr lang="en-US" sz="2400" dirty="0"/>
              <a:t>, Huawei, SAS, JetBrains, and other</a:t>
            </a:r>
          </a:p>
          <a:p>
            <a:pPr lvl="1"/>
            <a:r>
              <a:rPr lang="en-US" dirty="0"/>
              <a:t>Goal: enter the world’s top 30 Computer Science faculties by 2022</a:t>
            </a:r>
          </a:p>
          <a:p>
            <a:pPr lvl="2">
              <a:spcBef>
                <a:spcPts val="500"/>
              </a:spcBef>
            </a:pPr>
            <a:r>
              <a:rPr lang="en-US" sz="2400" dirty="0"/>
              <a:t>big data storing and processing,</a:t>
            </a:r>
          </a:p>
          <a:p>
            <a:pPr lvl="2">
              <a:spcBef>
                <a:spcPts val="500"/>
              </a:spcBef>
            </a:pPr>
            <a:r>
              <a:rPr lang="en-US" sz="2400" dirty="0"/>
              <a:t>software development and system programming,</a:t>
            </a:r>
          </a:p>
          <a:p>
            <a:pPr lvl="2">
              <a:spcBef>
                <a:spcPts val="500"/>
              </a:spcBef>
            </a:pPr>
            <a:r>
              <a:rPr lang="en-US" sz="2400" dirty="0"/>
              <a:t>machine learning</a:t>
            </a:r>
          </a:p>
          <a:p>
            <a:pPr lvl="1"/>
            <a:r>
              <a:rPr lang="en-US" dirty="0"/>
              <a:t>370 students enter bachelor program per year</a:t>
            </a:r>
          </a:p>
          <a:p>
            <a:pPr lvl="1"/>
            <a:r>
              <a:rPr lang="en-US" dirty="0"/>
              <a:t>~100 graduate master’s program per year</a:t>
            </a:r>
          </a:p>
          <a:p>
            <a:pPr lvl="1"/>
            <a:r>
              <a:rPr lang="en-US" dirty="0"/>
              <a:t>Member of LHCb collaboration since June 2018</a:t>
            </a:r>
          </a:p>
          <a:p>
            <a:pPr lvl="1"/>
            <a:r>
              <a:rPr lang="en-US" dirty="0"/>
              <a:t>Collaborates with many European and US universities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8665128" y="3849737"/>
            <a:ext cx="3526476" cy="300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351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Bayesian Methods Research Group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7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571898" y="1136650"/>
            <a:ext cx="9530903" cy="52070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Group focuses on development and applications of Bayesian methods for Deep Learning</a:t>
            </a:r>
          </a:p>
          <a:p>
            <a:pPr lvl="1"/>
            <a:r>
              <a:rPr lang="en-US" dirty="0"/>
              <a:t>Close partnership with Samsung, Nvidia, JetBrains, </a:t>
            </a:r>
          </a:p>
          <a:p>
            <a:pPr lvl="1"/>
            <a:r>
              <a:rPr lang="en-US" dirty="0"/>
              <a:t>Research Project examples:</a:t>
            </a:r>
          </a:p>
          <a:p>
            <a:pPr lvl="2">
              <a:spcBef>
                <a:spcPts val="500"/>
              </a:spcBef>
            </a:pPr>
            <a:r>
              <a:rPr lang="en-US" dirty="0" err="1"/>
              <a:t>Sparsification</a:t>
            </a:r>
            <a:r>
              <a:rPr lang="en-US" dirty="0"/>
              <a:t> and acceleration of deep neural networks;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Uncertainty estimation and </a:t>
            </a:r>
            <a:r>
              <a:rPr lang="en-US" dirty="0" err="1"/>
              <a:t>defences</a:t>
            </a:r>
            <a:r>
              <a:rPr lang="en-US" dirty="0"/>
              <a:t> against adversarial attacks;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Loss-based learning for Deep Structured Prediction;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Stochastic optimization methods;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Learning and inference methods for probabilistic models;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Papers accepted by ICML2020, NeurIPS2020, ICLR2020 and AISTATS2020, bronze medal for Samsung Best Paper award 2020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8665128" y="3849737"/>
            <a:ext cx="3526476" cy="300826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18AE1B-549A-0147-921A-C987F75A2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1746" y="2251734"/>
            <a:ext cx="2959100" cy="13970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600E3D2-FB2B-E447-BA83-C3B279BFE407}"/>
              </a:ext>
            </a:extLst>
          </p:cNvPr>
          <p:cNvSpPr/>
          <p:nvPr/>
        </p:nvSpPr>
        <p:spPr>
          <a:xfrm>
            <a:off x="9560535" y="3564570"/>
            <a:ext cx="2540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https://bayesgroup.ru/</a:t>
            </a:r>
            <a:r>
              <a:rPr lang="en-US" dirty="0"/>
              <a:t>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FBFA06-91CB-2A48-B8EC-8616F2DE7B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503" y="5963645"/>
            <a:ext cx="706030" cy="717062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D8114F5-F517-8E49-9C0E-12D55EDBED21}"/>
              </a:ext>
            </a:extLst>
          </p:cNvPr>
          <p:cNvSpPr/>
          <p:nvPr/>
        </p:nvSpPr>
        <p:spPr>
          <a:xfrm>
            <a:off x="7758028" y="6179951"/>
            <a:ext cx="1378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hlinkClick r:id="rId7"/>
              </a:rPr>
              <a:t>bayesgroup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460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High-Dimensional Inference Laboratory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8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571898" y="1136650"/>
            <a:ext cx="9530903" cy="5207000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/>
              <a:t>Aims at developing new probability and statistical approaches to current problems in the field of data analysis.</a:t>
            </a:r>
          </a:p>
          <a:p>
            <a:pPr lvl="1"/>
            <a:r>
              <a:rPr lang="en-US" dirty="0"/>
              <a:t>Partners: Ecole Polytechnique, Huawei, WIAS, MSU, </a:t>
            </a:r>
            <a:r>
              <a:rPr lang="en-US" dirty="0" err="1"/>
              <a:t>Universitat</a:t>
            </a:r>
            <a:r>
              <a:rPr lang="en-US" dirty="0"/>
              <a:t> </a:t>
            </a:r>
            <a:r>
              <a:rPr lang="en-US" dirty="0" err="1"/>
              <a:t>Bielfeld</a:t>
            </a:r>
            <a:r>
              <a:rPr lang="en-US" dirty="0"/>
              <a:t>, University of Haifa.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Uncertainty quantification in machine learning algorithms (MCMC, RL, Gen. models, DL);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Mathematical foundations of Reinforcement learning;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Convex and non-convex optimization;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Manifold learning and  Optimal transport;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Non-asymptotic analysis of high-dimensional random matrices and random;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Leading Researchers: Eric </a:t>
            </a:r>
            <a:r>
              <a:rPr lang="en-US" dirty="0" err="1"/>
              <a:t>Moulines</a:t>
            </a:r>
            <a:r>
              <a:rPr lang="en-US" dirty="0"/>
              <a:t>, Alexey </a:t>
            </a:r>
            <a:r>
              <a:rPr lang="en-US" dirty="0" err="1"/>
              <a:t>Naumov</a:t>
            </a:r>
            <a:r>
              <a:rPr lang="en-US" dirty="0"/>
              <a:t>, Vladimir Spokoiny, Sergey </a:t>
            </a:r>
            <a:r>
              <a:rPr lang="en-US" dirty="0" err="1"/>
              <a:t>Bobkov</a:t>
            </a:r>
            <a:r>
              <a:rPr lang="en-US" dirty="0"/>
              <a:t>, Denis </a:t>
            </a:r>
            <a:r>
              <a:rPr lang="en-US" dirty="0" err="1"/>
              <a:t>Belomestny</a:t>
            </a:r>
            <a:r>
              <a:rPr lang="en-US" dirty="0"/>
              <a:t>, Alexander </a:t>
            </a:r>
            <a:r>
              <a:rPr lang="en-US" dirty="0" err="1"/>
              <a:t>Tikhomirov</a:t>
            </a:r>
            <a:r>
              <a:rPr lang="en-US" dirty="0"/>
              <a:t>, Alexander </a:t>
            </a:r>
            <a:r>
              <a:rPr lang="en-US" dirty="0" err="1"/>
              <a:t>Goldenshluger</a:t>
            </a:r>
            <a:endParaRPr lang="en-US" dirty="0"/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8665128" y="3849737"/>
            <a:ext cx="3526476" cy="300826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516253-2AE1-6E4D-9794-4A9C9FD05F41}"/>
              </a:ext>
            </a:extLst>
          </p:cNvPr>
          <p:cNvSpPr/>
          <p:nvPr/>
        </p:nvSpPr>
        <p:spPr>
          <a:xfrm>
            <a:off x="7599539" y="6364843"/>
            <a:ext cx="3010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https://cs.hse.ru/en/hdilab/</a:t>
            </a:r>
            <a:r>
              <a:rPr lang="en-US" dirty="0"/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A8BBBD-AD84-F34F-932F-D70F87D516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2800" y="1369244"/>
            <a:ext cx="1752099" cy="17520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ED19455-DDFF-2342-B91E-6F44FA8170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7329" y="3429000"/>
            <a:ext cx="1499870" cy="19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05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Laboratory of Methods for Big Data Analysis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9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571898" y="1136650"/>
            <a:ext cx="9530903" cy="5207000"/>
          </a:xfrm>
        </p:spPr>
        <p:txBody>
          <a:bodyPr/>
          <a:lstStyle/>
          <a:p>
            <a:pPr lvl="1"/>
            <a:r>
              <a:rPr lang="en-US" dirty="0"/>
              <a:t>Group focuses on data analyses in Natural sciences</a:t>
            </a:r>
          </a:p>
          <a:p>
            <a:pPr lvl="1"/>
            <a:r>
              <a:rPr lang="en-US" dirty="0"/>
              <a:t>Close partnership with Yandex School of Data Analysis</a:t>
            </a:r>
          </a:p>
          <a:p>
            <a:pPr lvl="1"/>
            <a:r>
              <a:rPr lang="en-US" dirty="0"/>
              <a:t>Collaborates with LHCb, </a:t>
            </a:r>
            <a:r>
              <a:rPr lang="en-US" dirty="0" err="1"/>
              <a:t>SHiP</a:t>
            </a:r>
            <a:r>
              <a:rPr lang="en-US" dirty="0"/>
              <a:t>, OPERA, CRAYFIS experiments</a:t>
            </a:r>
          </a:p>
          <a:p>
            <a:pPr lvl="1"/>
            <a:r>
              <a:rPr lang="en-US" dirty="0"/>
              <a:t>Research Project examples: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Fast Particle Identification algorithms;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Fast and meaningful MC Generation;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Optimization of particle detector;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Surrogate-based optimization methods;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Simulation-based inference.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Co-organization of ML events: </a:t>
            </a:r>
            <a:r>
              <a:rPr lang="en-US" dirty="0" err="1"/>
              <a:t>Flavours</a:t>
            </a:r>
            <a:r>
              <a:rPr lang="en-US" dirty="0"/>
              <a:t> of Physics, </a:t>
            </a:r>
            <a:r>
              <a:rPr lang="en-US" dirty="0" err="1"/>
              <a:t>TrackML</a:t>
            </a:r>
            <a:r>
              <a:rPr lang="en-US" dirty="0"/>
              <a:t>, IDAO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Open for interns, graduate students and post doc candidates!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8665128" y="3849737"/>
            <a:ext cx="3526476" cy="30082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945995-1960-F64F-8E9C-0C33D4D3D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0681" y="5721350"/>
            <a:ext cx="647700" cy="6477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81388E-2A52-5142-AFFA-AF560FEB9A68}"/>
              </a:ext>
            </a:extLst>
          </p:cNvPr>
          <p:cNvSpPr/>
          <p:nvPr/>
        </p:nvSpPr>
        <p:spPr>
          <a:xfrm>
            <a:off x="7508381" y="5781199"/>
            <a:ext cx="4592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hlinkClick r:id="rId5"/>
              </a:rPr>
              <a:t>hse_lambda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5D8DD51-2240-0A44-AA9A-F7E9CC8BCF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8145" y="1443468"/>
            <a:ext cx="1852768" cy="234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58376"/>
      </p:ext>
    </p:extLst>
  </p:cSld>
  <p:clrMapOvr>
    <a:masterClrMapping/>
  </p:clrMapOvr>
</p:sld>
</file>

<file path=ppt/theme/theme1.xml><?xml version="1.0" encoding="utf-8"?>
<a:theme xmlns:a="http://schemas.openxmlformats.org/drawingml/2006/main" name="HSE">
  <a:themeElements>
    <a:clrScheme name="HSE">
      <a:dk1>
        <a:srgbClr val="000000"/>
      </a:dk1>
      <a:lt1>
        <a:srgbClr val="FFFFFF"/>
      </a:lt1>
      <a:dk2>
        <a:srgbClr val="005AAA"/>
      </a:dk2>
      <a:lt2>
        <a:srgbClr val="CED9EA"/>
      </a:lt2>
      <a:accent1>
        <a:srgbClr val="992622"/>
      </a:accent1>
      <a:accent2>
        <a:srgbClr val="F36C2A"/>
      </a:accent2>
      <a:accent3>
        <a:srgbClr val="E58224"/>
      </a:accent3>
      <a:accent4>
        <a:srgbClr val="142B50"/>
      </a:accent4>
      <a:accent5>
        <a:srgbClr val="4C5FAB"/>
      </a:accent5>
      <a:accent6>
        <a:srgbClr val="28A348"/>
      </a:accent6>
      <a:hlink>
        <a:srgbClr val="000000"/>
      </a:hlink>
      <a:folHlink>
        <a:srgbClr val="000000"/>
      </a:folHlink>
    </a:clrScheme>
    <a:fontScheme name="HSE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F92DA508495354898BAAA65F78C1E56" ma:contentTypeVersion="2" ma:contentTypeDescription="Создание документа." ma:contentTypeScope="" ma:versionID="81b1a881905ec1e446a9a94e9eb6fc8d">
  <xsd:schema xmlns:xsd="http://www.w3.org/2001/XMLSchema" xmlns:xs="http://www.w3.org/2001/XMLSchema" xmlns:p="http://schemas.microsoft.com/office/2006/metadata/properties" xmlns:ns2="d258768f-595e-4f2e-bb13-e4a347c6cd1e" targetNamespace="http://schemas.microsoft.com/office/2006/metadata/properties" ma:root="true" ma:fieldsID="09709213625c3507324bf92500a85a69" ns2:_="">
    <xsd:import namespace="d258768f-595e-4f2e-bb13-e4a347c6cd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58768f-595e-4f2e-bb13-e4a347c6cd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DCFF4E-7731-4E81-AB1D-41746E451C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B40442-68EA-4285-AAFD-0966C47C499C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d258768f-595e-4f2e-bb13-e4a347c6cd1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24C533A-F944-4775-A310-9570272E09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58768f-595e-4f2e-bb13-e4a347c6cd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1309</Words>
  <Application>Microsoft Macintosh PowerPoint</Application>
  <PresentationFormat>Широкоэкранный</PresentationFormat>
  <Paragraphs>270</Paragraphs>
  <Slides>31</Slides>
  <Notes>6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Impact</vt:lpstr>
      <vt:lpstr>Menlo Bold</vt:lpstr>
      <vt:lpstr>Myriad Pro</vt:lpstr>
      <vt:lpstr>System Font Regular</vt:lpstr>
      <vt:lpstr>HSE</vt:lpstr>
      <vt:lpstr>Welcome to Generative Models School!</vt:lpstr>
      <vt:lpstr>Main agenda topics</vt:lpstr>
      <vt:lpstr>Learning objectives</vt:lpstr>
      <vt:lpstr>Organizational links</vt:lpstr>
      <vt:lpstr>Global Search Engines</vt:lpstr>
      <vt:lpstr>HSE Faculty of Computer Science</vt:lpstr>
      <vt:lpstr>Bayesian Methods Research Group</vt:lpstr>
      <vt:lpstr>High-Dimensional Inference Laboratory</vt:lpstr>
      <vt:lpstr>Laboratory of Methods for Big Data Analysis</vt:lpstr>
      <vt:lpstr>Modern Generative Modeling</vt:lpstr>
      <vt:lpstr>This X Does Not Exist!</vt:lpstr>
      <vt:lpstr>Video Modifications</vt:lpstr>
      <vt:lpstr>More Tricks for Your Brain</vt:lpstr>
      <vt:lpstr>More Tricks for Your Brain</vt:lpstr>
      <vt:lpstr>More Tricks for Your Brain</vt:lpstr>
      <vt:lpstr>More Tricks for Your Brain: Links</vt:lpstr>
      <vt:lpstr>Generative Models Progress</vt:lpstr>
      <vt:lpstr>Dealing with Maps: generating map</vt:lpstr>
      <vt:lpstr>Dealing with Maps: generating satellite image</vt:lpstr>
      <vt:lpstr>Dealing with Maps: generating satellite image</vt:lpstr>
      <vt:lpstr>Dealing with Satellite Images: Super-resolution </vt:lpstr>
      <vt:lpstr>Dealing with Satellite Images: Super-resolution </vt:lpstr>
      <vt:lpstr>Creating Additional Images</vt:lpstr>
      <vt:lpstr>Weather prediction: nowcast</vt:lpstr>
      <vt:lpstr>Dirty Road Signs Generation</vt:lpstr>
      <vt:lpstr>What Generative Models Produce</vt:lpstr>
      <vt:lpstr>Generative Models Failures</vt:lpstr>
      <vt:lpstr>Generative Models Failures</vt:lpstr>
      <vt:lpstr>What Generative Models Do not Produce</vt:lpstr>
      <vt:lpstr>School Sponsors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Digits Classification</dc:title>
  <dc:creator>Artem Maevskij</dc:creator>
  <cp:lastModifiedBy>Устюжанин Андрей Евгеньевич</cp:lastModifiedBy>
  <cp:revision>31</cp:revision>
  <cp:lastPrinted>2020-06-21T17:08:48Z</cp:lastPrinted>
  <dcterms:created xsi:type="dcterms:W3CDTF">2020-04-10T16:25:38Z</dcterms:created>
  <dcterms:modified xsi:type="dcterms:W3CDTF">2020-11-24T07:11:50Z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0x0101008F92DA508495354898BAAA65F78C1E56</vt:lpwstr>
  </property>
</Properties>
</file>