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6" r:id="rId5"/>
    <p:sldId id="258" r:id="rId6"/>
    <p:sldId id="260" r:id="rId7"/>
    <p:sldId id="261" r:id="rId8"/>
    <p:sldId id="2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465" autoAdjust="0"/>
  </p:normalViewPr>
  <p:slideViewPr>
    <p:cSldViewPr snapToGrid="0" showGuides="1">
      <p:cViewPr varScale="1">
        <p:scale>
          <a:sx n="79" d="100"/>
          <a:sy n="79" d="100"/>
        </p:scale>
        <p:origin x="-14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1918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0560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1 July, 2010</a:t>
            </a:fld>
            <a:endParaRPr lang="en-GB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949538"/>
            <a:ext cx="862811" cy="90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7B563-F8B6-412C-AB4D-3045EC85A642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7B563-F8B6-412C-AB4D-3045EC85A642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949538"/>
            <a:ext cx="862811" cy="90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7B563-F8B6-412C-AB4D-3045EC85A642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7B563-F8B6-412C-AB4D-3045EC85A642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7B563-F8B6-412C-AB4D-3045EC85A642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7B563-F8B6-412C-AB4D-3045EC85A642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B7B563-F8B6-412C-AB4D-3045EC85A642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66"/>
            </a:gs>
            <a:gs pos="80000">
              <a:srgbClr val="003366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FBB7B563-F8B6-412C-AB4D-3045EC85A642}" type="datetimeFigureOut">
              <a:rPr lang="en-US" smtClean="0"/>
              <a:pPr/>
              <a:t>7/1/2010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3149400-DF64-4077-98CD-C1157BA979F3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97134"/>
            <a:ext cx="7772400" cy="3477875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ECFA review </a:t>
            </a:r>
            <a:r>
              <a:rPr lang="en-US" dirty="0" smtClean="0"/>
              <a:t>panel:</a:t>
            </a:r>
            <a:br>
              <a:rPr lang="en-US" dirty="0" smtClean="0"/>
            </a:br>
            <a:r>
              <a:rPr lang="en-US" dirty="0" smtClean="0"/>
              <a:t>for future large infrastructures for neutri</a:t>
            </a:r>
            <a:r>
              <a:rPr lang="en-US" dirty="0" smtClean="0"/>
              <a:t>no oscillation experiments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800100" y="4600074"/>
            <a:ext cx="7543800" cy="1752600"/>
          </a:xfrm>
        </p:spPr>
        <p:txBody>
          <a:bodyPr/>
          <a:lstStyle/>
          <a:p>
            <a:r>
              <a:rPr lang="en-GB" dirty="0" smtClean="0"/>
              <a:t>— possible way for ECFA to </a:t>
            </a:r>
            <a:r>
              <a:rPr lang="en-US" dirty="0" smtClean="0"/>
              <a:t>help in the coordination </a:t>
            </a:r>
            <a:r>
              <a:rPr lang="en-US" dirty="0" smtClean="0"/>
              <a:t>of neutrino activities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311" y="374837"/>
            <a:ext cx="8145377" cy="610832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5606716" y="3007895"/>
            <a:ext cx="2658979" cy="252663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57727" y="3248526"/>
            <a:ext cx="7607968" cy="306805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61988" y="3548063"/>
            <a:ext cx="1700212" cy="200275"/>
          </a:xfrm>
          <a:prstGeom prst="rect">
            <a:avLst/>
          </a:prstGeom>
          <a:solidFill>
            <a:srgbClr val="FFFF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739063" y="3260557"/>
            <a:ext cx="1600200" cy="2779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814" y="181714"/>
            <a:ext cx="7921544" cy="582723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188" y="566738"/>
            <a:ext cx="7667625" cy="57245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Community consultation; steps taken: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5157054"/>
          </a:xfrm>
        </p:spPr>
        <p:txBody>
          <a:bodyPr>
            <a:normAutofit fontScale="55000" lnSpcReduction="20000"/>
          </a:bodyPr>
          <a:lstStyle/>
          <a:p>
            <a:r>
              <a:rPr lang="en-GB" dirty="0" err="1" smtClean="0"/>
              <a:t>EUROnu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Concept explained to Management Board</a:t>
            </a:r>
          </a:p>
          <a:p>
            <a:pPr lvl="2"/>
            <a:r>
              <a:rPr lang="en-GB" dirty="0" smtClean="0"/>
              <a:t>Welcomed proposed review panel</a:t>
            </a:r>
          </a:p>
          <a:p>
            <a:pPr lvl="1"/>
            <a:r>
              <a:rPr lang="en-GB" dirty="0" smtClean="0"/>
              <a:t>Concept presented to delegates at </a:t>
            </a:r>
            <a:r>
              <a:rPr lang="en-GB" dirty="0" err="1" smtClean="0"/>
              <a:t>EUROnu</a:t>
            </a:r>
            <a:r>
              <a:rPr lang="en-GB" dirty="0" smtClean="0"/>
              <a:t> costing w/</a:t>
            </a:r>
            <a:r>
              <a:rPr lang="en-GB" dirty="0" err="1" smtClean="0"/>
              <a:t>s</a:t>
            </a:r>
            <a:r>
              <a:rPr lang="en-GB" dirty="0" smtClean="0"/>
              <a:t>, CERN, 15/16 March 2010:</a:t>
            </a:r>
          </a:p>
          <a:p>
            <a:pPr lvl="2"/>
            <a:r>
              <a:rPr lang="en-GB" dirty="0" smtClean="0"/>
              <a:t>Positive reception</a:t>
            </a:r>
          </a:p>
          <a:p>
            <a:pPr lvl="1"/>
            <a:r>
              <a:rPr lang="en-GB" dirty="0" smtClean="0"/>
              <a:t>Note: </a:t>
            </a:r>
          </a:p>
          <a:p>
            <a:pPr lvl="2"/>
            <a:r>
              <a:rPr lang="en-GB" dirty="0" smtClean="0"/>
              <a:t>Formally, </a:t>
            </a:r>
            <a:r>
              <a:rPr lang="en-GB" dirty="0" err="1" smtClean="0"/>
              <a:t>EUROnu</a:t>
            </a:r>
            <a:r>
              <a:rPr lang="en-GB" dirty="0" smtClean="0"/>
              <a:t> reports to the Strategy Session of CERN Council:</a:t>
            </a:r>
          </a:p>
          <a:p>
            <a:pPr lvl="3"/>
            <a:r>
              <a:rPr lang="en-GB" dirty="0" smtClean="0"/>
              <a:t> So, if the review of the IDR and </a:t>
            </a:r>
            <a:r>
              <a:rPr lang="en-GB" dirty="0" err="1" smtClean="0"/>
              <a:t>EUROnu</a:t>
            </a:r>
            <a:r>
              <a:rPr lang="en-GB" dirty="0" smtClean="0"/>
              <a:t> interim reports is deemed to be a success and the process moves on to the review of the RDR and the </a:t>
            </a:r>
            <a:r>
              <a:rPr lang="en-GB" dirty="0" err="1" smtClean="0"/>
              <a:t>EUROnu</a:t>
            </a:r>
            <a:r>
              <a:rPr lang="en-GB" dirty="0" smtClean="0"/>
              <a:t> final reports, it will be important that the review is included as part of the Strategy Session of CERN Council reporting process</a:t>
            </a:r>
          </a:p>
          <a:p>
            <a:r>
              <a:rPr lang="en-GB" dirty="0" smtClean="0"/>
              <a:t>IDS-NF</a:t>
            </a:r>
          </a:p>
          <a:p>
            <a:pPr lvl="1"/>
            <a:r>
              <a:rPr lang="en-GB" dirty="0" smtClean="0"/>
              <a:t>Concept explained to Steering Group</a:t>
            </a:r>
          </a:p>
          <a:p>
            <a:pPr lvl="2"/>
            <a:r>
              <a:rPr lang="en-GB" dirty="0" smtClean="0"/>
              <a:t>Proposed review panel was welcomed</a:t>
            </a:r>
          </a:p>
          <a:p>
            <a:pPr lvl="3"/>
            <a:r>
              <a:rPr lang="en-GB" dirty="0" smtClean="0"/>
              <a:t>Comment:</a:t>
            </a:r>
          </a:p>
          <a:p>
            <a:pPr lvl="4"/>
            <a:r>
              <a:rPr lang="en-GB" dirty="0" smtClean="0"/>
              <a:t>Ensure review panel is manifestly international</a:t>
            </a:r>
          </a:p>
          <a:p>
            <a:pPr lvl="1"/>
            <a:r>
              <a:rPr lang="en-GB" dirty="0" smtClean="0"/>
              <a:t>Concept presented to IDS-NF plenary meeting, FNAL 08—10 April 2010</a:t>
            </a:r>
          </a:p>
          <a:p>
            <a:pPr lvl="2"/>
            <a:r>
              <a:rPr lang="en-GB" dirty="0" smtClean="0"/>
              <a:t>Positive reception</a:t>
            </a:r>
          </a:p>
          <a:p>
            <a:pPr lvl="4"/>
            <a:endParaRPr lang="en-GB" dirty="0" smtClean="0"/>
          </a:p>
          <a:p>
            <a:r>
              <a:rPr lang="en-GB" dirty="0" smtClean="0"/>
              <a:t>Neu2012 (NA in EUCARD IA)</a:t>
            </a:r>
          </a:p>
          <a:p>
            <a:pPr lvl="1"/>
            <a:r>
              <a:rPr lang="en-GB" dirty="0" smtClean="0"/>
              <a:t>Concept presented by T. Nakada to Neu2012 community</a:t>
            </a:r>
          </a:p>
          <a:p>
            <a:pPr lvl="2"/>
            <a:r>
              <a:rPr lang="en-GB" dirty="0" smtClean="0"/>
              <a:t>Positive reception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38460" y="5828910"/>
            <a:ext cx="8157411" cy="954107"/>
          </a:xfrm>
          <a:prstGeom prst="rect">
            <a:avLst/>
          </a:prstGeom>
          <a:gradFill>
            <a:gsLst>
              <a:gs pos="0">
                <a:srgbClr val="A50021"/>
              </a:gs>
              <a:gs pos="50000">
                <a:srgbClr val="002060"/>
              </a:gs>
              <a:gs pos="100000">
                <a:srgbClr val="C00000"/>
              </a:gs>
            </a:gsLst>
            <a:lin ang="5400000" scaled="0"/>
          </a:gradFill>
          <a:ln w="381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bg1"/>
                </a:solidFill>
              </a:rPr>
              <a:t>Conclusion: </a:t>
            </a:r>
            <a:br>
              <a:rPr lang="en-GB" sz="2800" b="1" dirty="0" smtClean="0">
                <a:solidFill>
                  <a:schemeClr val="bg1"/>
                </a:solidFill>
              </a:rPr>
            </a:br>
            <a:r>
              <a:rPr lang="en-GB" sz="2800" b="1" dirty="0" smtClean="0">
                <a:solidFill>
                  <a:schemeClr val="bg1"/>
                </a:solidFill>
              </a:rPr>
              <a:t>community welcomes proposed review panel.</a:t>
            </a:r>
            <a:endParaRPr lang="en-GB" sz="2800" b="1" dirty="0" err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7831"/>
            <a:ext cx="9144000" cy="6160169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ECFA intention is that review panel shall be:</a:t>
            </a:r>
          </a:p>
          <a:p>
            <a:pPr lvl="1"/>
            <a:r>
              <a:rPr lang="en-GB" dirty="0" smtClean="0"/>
              <a:t>International:</a:t>
            </a:r>
          </a:p>
          <a:p>
            <a:pPr lvl="2"/>
            <a:r>
              <a:rPr lang="en-GB" dirty="0" smtClean="0"/>
              <a:t>European initiative; but international in scope and influence</a:t>
            </a:r>
          </a:p>
          <a:p>
            <a:pPr lvl="1"/>
            <a:r>
              <a:rPr lang="en-GB" dirty="0" smtClean="0"/>
              <a:t>Composed of internationally recognised leaders in the field</a:t>
            </a:r>
          </a:p>
          <a:p>
            <a:r>
              <a:rPr lang="en-GB" dirty="0" smtClean="0"/>
              <a:t>Not sufficient for this to be the intention, nor sufficient even for it to be true in practice, unless:</a:t>
            </a:r>
          </a:p>
          <a:p>
            <a:pPr lvl="1"/>
            <a:r>
              <a:rPr lang="en-GB" dirty="0" smtClean="0"/>
              <a:t>The international community recognises the panel as international and ‘heavy weight’</a:t>
            </a:r>
          </a:p>
          <a:p>
            <a:pPr lvl="2"/>
            <a:r>
              <a:rPr lang="en-GB" dirty="0" smtClean="0"/>
              <a:t> i.e. essential that there be ‘buy in’ from:</a:t>
            </a:r>
          </a:p>
          <a:p>
            <a:pPr lvl="3"/>
            <a:r>
              <a:rPr lang="en-GB" dirty="0" smtClean="0"/>
              <a:t>International neutrino community;</a:t>
            </a:r>
          </a:p>
          <a:p>
            <a:pPr lvl="3"/>
            <a:r>
              <a:rPr lang="en-GB" dirty="0" smtClean="0"/>
              <a:t>‘Stakeholders’:</a:t>
            </a:r>
          </a:p>
          <a:p>
            <a:pPr lvl="4"/>
            <a:r>
              <a:rPr lang="en-GB" dirty="0" smtClean="0"/>
              <a:t>e.g. laboratory and funding-agency directors</a:t>
            </a:r>
          </a:p>
          <a:p>
            <a:pPr lvl="2"/>
            <a:r>
              <a:rPr lang="en-GB" dirty="0" smtClean="0"/>
              <a:t>Implies:</a:t>
            </a:r>
          </a:p>
          <a:p>
            <a:pPr lvl="3"/>
            <a:r>
              <a:rPr lang="en-GB" dirty="0" smtClean="0"/>
              <a:t>Care in establishing principle with stakeholders prior to launch of initiative</a:t>
            </a:r>
          </a:p>
          <a:p>
            <a:pPr lvl="3"/>
            <a:r>
              <a:rPr lang="en-GB" dirty="0" smtClean="0"/>
              <a:t>Broad consultation to define composition of panel:</a:t>
            </a:r>
          </a:p>
          <a:p>
            <a:pPr lvl="4"/>
            <a:r>
              <a:rPr lang="en-GB" dirty="0" smtClean="0"/>
              <a:t>Including appropriate cross membership (e.g. ICFA, ACFA, 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Towards the terms of reference: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9055" y="685797"/>
            <a:ext cx="6737681" cy="6075948"/>
          </a:xfrm>
          <a:ln w="38100"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Noting the timescale defined </a:t>
            </a:r>
            <a:r>
              <a:rPr lang="en-US" sz="2400" dirty="0" smtClean="0"/>
              <a:t>by the Strategy Session of CERN Council, the ECFA review panel will:</a:t>
            </a:r>
          </a:p>
          <a:p>
            <a:pPr lvl="6"/>
            <a:endParaRPr lang="en-US" sz="800" dirty="0" smtClean="0"/>
          </a:p>
          <a:p>
            <a:pPr lvl="1"/>
            <a:r>
              <a:rPr lang="en-US" sz="2000" dirty="0" smtClean="0"/>
              <a:t>Receive IDS-NF IDR and </a:t>
            </a:r>
            <a:r>
              <a:rPr lang="en-US" sz="2000" dirty="0" err="1" smtClean="0"/>
              <a:t>EUROnu</a:t>
            </a:r>
            <a:r>
              <a:rPr lang="en-US" sz="2000" dirty="0" smtClean="0"/>
              <a:t> interim report, supported by appropriate presentations from the proponents</a:t>
            </a:r>
          </a:p>
          <a:p>
            <a:pPr lvl="6"/>
            <a:endParaRPr lang="en-US" sz="800" dirty="0" smtClean="0"/>
          </a:p>
          <a:p>
            <a:pPr lvl="1"/>
            <a:r>
              <a:rPr lang="en-GB" sz="2000" dirty="0" smtClean="0"/>
              <a:t>Review and comment on the IDS-NF IDR:</a:t>
            </a:r>
          </a:p>
          <a:p>
            <a:pPr lvl="2"/>
            <a:r>
              <a:rPr lang="en-GB" sz="1800" dirty="0" smtClean="0"/>
              <a:t>The robustness of the physics case;</a:t>
            </a:r>
          </a:p>
          <a:p>
            <a:pPr lvl="2"/>
            <a:r>
              <a:rPr lang="en-GB" sz="1800" dirty="0" smtClean="0"/>
              <a:t>The specification of the baseline for the Neutrino Factory;</a:t>
            </a:r>
          </a:p>
          <a:p>
            <a:pPr lvl="2"/>
            <a:r>
              <a:rPr lang="en-GB" sz="1800" dirty="0" smtClean="0"/>
              <a:t>The analysis of cost and schedule presented in the IDR; and</a:t>
            </a:r>
          </a:p>
          <a:p>
            <a:pPr lvl="2"/>
            <a:r>
              <a:rPr lang="en-GB" sz="1800" dirty="0" smtClean="0"/>
              <a:t>The plans of the IDS-NF collaboration for the RDR.</a:t>
            </a:r>
          </a:p>
          <a:p>
            <a:pPr lvl="7"/>
            <a:endParaRPr lang="en-GB" sz="1000" dirty="0" smtClean="0"/>
          </a:p>
          <a:p>
            <a:pPr lvl="1"/>
            <a:r>
              <a:rPr lang="en-GB" sz="2000" dirty="0" smtClean="0"/>
              <a:t>Review and comment on </a:t>
            </a:r>
            <a:r>
              <a:rPr lang="en-GB" sz="2000" dirty="0" err="1" smtClean="0"/>
              <a:t>EUROnu</a:t>
            </a:r>
            <a:r>
              <a:rPr lang="en-GB" sz="2000" dirty="0" smtClean="0"/>
              <a:t> interim report:</a:t>
            </a:r>
          </a:p>
          <a:p>
            <a:pPr lvl="2"/>
            <a:r>
              <a:rPr lang="en-GB" sz="1800" dirty="0" smtClean="0"/>
              <a:t>The strengths of the super-beam, beta-beam, and Neutrino Factory facilities</a:t>
            </a:r>
          </a:p>
          <a:p>
            <a:pPr lvl="2"/>
            <a:r>
              <a:rPr lang="en-GB" sz="1800" dirty="0" smtClean="0"/>
              <a:t>The development of baseline super-beam and beta-beam facilities; </a:t>
            </a:r>
          </a:p>
          <a:p>
            <a:pPr lvl="2"/>
            <a:r>
              <a:rPr lang="en-GB" sz="1800" dirty="0" smtClean="0"/>
              <a:t>The plans of the </a:t>
            </a:r>
            <a:r>
              <a:rPr lang="en-GB" sz="1800" dirty="0" err="1" smtClean="0"/>
              <a:t>EUROnu</a:t>
            </a:r>
            <a:r>
              <a:rPr lang="en-GB" sz="1800" dirty="0" smtClean="0"/>
              <a:t> collaboration for the completion of the study.</a:t>
            </a:r>
          </a:p>
          <a:p>
            <a:pPr lvl="7"/>
            <a:endParaRPr lang="en-GB" sz="1100" dirty="0" smtClean="0">
              <a:solidFill>
                <a:prstClr val="black"/>
              </a:solidFill>
            </a:endParaRPr>
          </a:p>
          <a:p>
            <a:pPr lvl="1"/>
            <a:r>
              <a:rPr lang="en-GB" sz="2000" dirty="0" smtClean="0"/>
              <a:t>Report to ECFA:</a:t>
            </a:r>
          </a:p>
          <a:p>
            <a:pPr lvl="2"/>
            <a:r>
              <a:rPr lang="en-GB" sz="1600" dirty="0" smtClean="0"/>
              <a:t>Also to ICFA etc. if successful in forming such partnerships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96" y="264703"/>
            <a:ext cx="4510488" cy="630454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4313" y="264569"/>
            <a:ext cx="4522872" cy="630768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253</TotalTime>
  <Words>437</Words>
  <Application>Microsoft Office PowerPoint</Application>
  <PresentationFormat>On-screen Show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Theme1</vt:lpstr>
      <vt:lpstr>  ECFA review panel: for future large infrastructures for neutrino oscillation experiments</vt:lpstr>
      <vt:lpstr>Slide 2</vt:lpstr>
      <vt:lpstr>Slide 3</vt:lpstr>
      <vt:lpstr>Slide 4</vt:lpstr>
      <vt:lpstr>Community consultation; steps taken:</vt:lpstr>
      <vt:lpstr>Issues:</vt:lpstr>
      <vt:lpstr>Towards the terms of reference:</vt:lpstr>
      <vt:lpstr>Slide 8</vt:lpstr>
    </vt:vector>
  </TitlesOfParts>
  <Company>Imperial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Status report:  possible way to help coordination of neutrino activities</dc:title>
  <dc:creator>Ken Long</dc:creator>
  <cp:lastModifiedBy>Ken Long</cp:lastModifiedBy>
  <cp:revision>24</cp:revision>
  <dcterms:created xsi:type="dcterms:W3CDTF">2010-05-04T18:25:25Z</dcterms:created>
  <dcterms:modified xsi:type="dcterms:W3CDTF">2010-07-01T11:01:19Z</dcterms:modified>
</cp:coreProperties>
</file>