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15"/>
  </p:notesMasterIdLst>
  <p:handoutMasterIdLst>
    <p:handoutMasterId r:id="rId16"/>
  </p:handoutMasterIdLst>
  <p:sldIdLst>
    <p:sldId id="333" r:id="rId2"/>
    <p:sldId id="354" r:id="rId3"/>
    <p:sldId id="357" r:id="rId4"/>
    <p:sldId id="382" r:id="rId5"/>
    <p:sldId id="257" r:id="rId6"/>
    <p:sldId id="373" r:id="rId7"/>
    <p:sldId id="387" r:id="rId8"/>
    <p:sldId id="375" r:id="rId9"/>
    <p:sldId id="383" r:id="rId10"/>
    <p:sldId id="384" r:id="rId11"/>
    <p:sldId id="385" r:id="rId12"/>
    <p:sldId id="386" r:id="rId13"/>
    <p:sldId id="337" r:id="rId1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6" autoAdjust="0"/>
  </p:normalViewPr>
  <p:slideViewPr>
    <p:cSldViewPr>
      <p:cViewPr varScale="1">
        <p:scale>
          <a:sx n="89" d="100"/>
          <a:sy n="89" d="100"/>
        </p:scale>
        <p:origin x="184" y="16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30/10/20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423760-FB77-964F-A59A-DD0500EDC6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1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9525" y="830275"/>
            <a:ext cx="10090150" cy="6817891"/>
            <a:chOff x="-9525" y="830275"/>
            <a:chExt cx="10090150" cy="6817891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0" y="7108688"/>
              <a:ext cx="10080625" cy="5394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" name="Text Box 1"/>
            <p:cNvSpPr txBox="1">
              <a:spLocks noChangeArrowheads="1"/>
            </p:cNvSpPr>
            <p:nvPr userDrawn="1"/>
          </p:nvSpPr>
          <p:spPr bwMode="auto">
            <a:xfrm>
              <a:off x="0" y="830275"/>
              <a:ext cx="10080625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89991" tIns="76672" rIns="89991" bIns="44996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r>
                <a:rPr lang="it-IT" sz="6000" dirty="0" err="1">
                  <a:solidFill>
                    <a:srgbClr val="C00000"/>
                  </a:solidFill>
                </a:rPr>
                <a:t>Thank</a:t>
              </a:r>
              <a:r>
                <a:rPr lang="it-IT" sz="6000" dirty="0">
                  <a:solidFill>
                    <a:srgbClr val="C00000"/>
                  </a:solidFill>
                </a:rPr>
                <a:t> </a:t>
              </a:r>
              <a:r>
                <a:rPr lang="it-IT" sz="6000" dirty="0" err="1">
                  <a:solidFill>
                    <a:srgbClr val="C00000"/>
                  </a:solidFill>
                </a:rPr>
                <a:t>you</a:t>
              </a:r>
              <a:r>
                <a:rPr lang="it-IT" sz="6000" dirty="0">
                  <a:solidFill>
                    <a:srgbClr val="C00000"/>
                  </a:solidFill>
                </a:rPr>
                <a:t>!</a:t>
              </a:r>
            </a:p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endParaRPr lang="it-IT" sz="3300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-9525" y="6473495"/>
              <a:ext cx="10080625" cy="27699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200" b="1" kern="1200" dirty="0">
                  <a:solidFill>
                    <a:srgbClr val="C00000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CompactLight is funded by the European Union’s Horizon2020 research and innovation programme under Grant Agreement No. 777431.</a:t>
              </a:r>
              <a:endParaRPr lang="de-DE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 userDrawn="1"/>
          </p:nvSpPr>
          <p:spPr bwMode="auto">
            <a:xfrm>
              <a:off x="1511920" y="1732471"/>
              <a:ext cx="7128792" cy="2880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80808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9991" tIns="56514" rIns="89991" bIns="44996"/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altLang="it-IT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CompactLight@elettra.eu</a:t>
              </a:r>
              <a:r>
                <a:rPr kumimoji="0" lang="en-GB" altLang="it-IT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                                                       </a:t>
              </a:r>
              <a:r>
                <a:rPr lang="it-IT" altLang="en-US" sz="1800" b="0" i="0">
                  <a:solidFill>
                    <a:schemeClr val="tx1"/>
                  </a:solidFill>
                </a:rPr>
                <a:t>www.CompactLight.eu</a:t>
              </a:r>
              <a:endParaRPr lang="it-IT" altLang="it-IT" sz="1800" i="0" dirty="0">
                <a:solidFill>
                  <a:schemeClr val="tx1"/>
                </a:solidFill>
              </a:endParaRPr>
            </a:p>
            <a:p>
              <a:pPr algn="ctr" eaLnBrk="1">
                <a:lnSpc>
                  <a:spcPct val="93000"/>
                </a:lnSpc>
                <a:buSzPct val="100000"/>
                <a:defRPr/>
              </a:pPr>
              <a:r>
                <a:rPr lang="it-IT" altLang="en-US" sz="2400" b="0" dirty="0">
                  <a:solidFill>
                    <a:srgbClr val="C00000"/>
                  </a:solidFill>
                </a:rPr>
                <a:t> 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8556" y="2074157"/>
              <a:ext cx="6959032" cy="4311792"/>
            </a:xfrm>
            <a:prstGeom prst="rect">
              <a:avLst/>
            </a:prstGeom>
            <a:noFill/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313"/>
            <a:stretch/>
          </p:blipFill>
          <p:spPr>
            <a:xfrm>
              <a:off x="0" y="6779990"/>
              <a:ext cx="10071100" cy="864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A147A-951D-5A41-8284-8884E5A8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A948E-B6F0-1146-A24B-1FFA9259D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115FD-8B0C-4043-B7C3-2C06AE0E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CF2F-F93E-EF4F-B7AA-CF2EBDFE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1A107-02BC-1B42-9BE4-25391917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1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0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295" r:id="rId7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Relationship Id="rId9" Type="http://schemas.openxmlformats.org/officeDocument/2006/relationships/image" Target="../media/image3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90.png"/><Relationship Id="rId7" Type="http://schemas.openxmlformats.org/officeDocument/2006/relationships/image" Target="../media/image33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XLS – Ka Band TW-</a:t>
            </a:r>
            <a:r>
              <a:rPr lang="de-DE" dirty="0" err="1"/>
              <a:t>Linearizer</a:t>
            </a:r>
            <a:endParaRPr lang="de-DE" dirty="0"/>
          </a:p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4283695"/>
            <a:ext cx="7488237" cy="1800398"/>
          </a:xfrm>
        </p:spPr>
        <p:txBody>
          <a:bodyPr/>
          <a:lstStyle/>
          <a:p>
            <a:r>
              <a:rPr lang="de-DE" dirty="0"/>
              <a:t>A. </a:t>
            </a:r>
            <a:r>
              <a:rPr lang="de-DE" dirty="0" err="1"/>
              <a:t>Castilla</a:t>
            </a:r>
            <a:r>
              <a:rPr lang="de-DE" dirty="0"/>
              <a:t>, G. Burt</a:t>
            </a: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Lancaster University</a:t>
            </a:r>
          </a:p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Oct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30th 2020.</a:t>
            </a:r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30cm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length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10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432502" y="2089470"/>
            <a:ext cx="9112018" cy="1301808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2x 15cm with 40MW total power (20MW/structure).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1x  30cm with 21MW.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01AF6E-B625-074E-B91C-B178D898165A}"/>
              </a:ext>
            </a:extLst>
          </p:cNvPr>
          <p:cNvGrpSpPr/>
          <p:nvPr/>
        </p:nvGrpSpPr>
        <p:grpSpPr>
          <a:xfrm>
            <a:off x="5129673" y="3579783"/>
            <a:ext cx="4812028" cy="3303294"/>
            <a:chOff x="5129673" y="3579783"/>
            <a:chExt cx="4812028" cy="33032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0E67141-CA2C-4849-B66B-E68C9BF55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29673" y="3995861"/>
              <a:ext cx="4812028" cy="288721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E7F52D-4A45-0645-B8CB-E9DE88AFFF4D}"/>
                </a:ext>
              </a:extLst>
            </p:cNvPr>
            <p:cNvSpPr txBox="1"/>
            <p:nvPr/>
          </p:nvSpPr>
          <p:spPr>
            <a:xfrm>
              <a:off x="6517619" y="3579783"/>
              <a:ext cx="203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</a:rPr>
                <a:t>For 15cm length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9CD4A-AC55-AE42-9384-F97130A9EF10}"/>
              </a:ext>
            </a:extLst>
          </p:cNvPr>
          <p:cNvGrpSpPr/>
          <p:nvPr/>
        </p:nvGrpSpPr>
        <p:grpSpPr>
          <a:xfrm>
            <a:off x="149030" y="3579783"/>
            <a:ext cx="4868115" cy="3336947"/>
            <a:chOff x="149030" y="3579783"/>
            <a:chExt cx="4868115" cy="33369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4E592FE-7C73-A84B-A0CF-AC95F0598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9030" y="3995861"/>
              <a:ext cx="4868115" cy="292086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F7EBFD-C207-C040-9E86-FFB97EA515EE}"/>
                </a:ext>
              </a:extLst>
            </p:cNvPr>
            <p:cNvSpPr txBox="1"/>
            <p:nvPr/>
          </p:nvSpPr>
          <p:spPr>
            <a:xfrm>
              <a:off x="1565019" y="3579783"/>
              <a:ext cx="203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</a:rPr>
                <a:t>For 30cm length</a:t>
              </a:r>
            </a:p>
          </p:txBody>
        </p:sp>
      </p:grp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A6345721-6B38-C642-BD99-BB5707C7B2EB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461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Single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Tolerances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11</a:t>
            </a:fld>
            <a:endParaRPr lang="it-IT" altLang="it-IT" dirty="0"/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A6345721-6B38-C642-BD99-BB5707C7B2EB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93607F-1C1C-A741-8F0F-700EF3A4D6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3707" y="4335760"/>
            <a:ext cx="6706922" cy="2794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EDBE57-AB81-7F4C-B3ED-EF48C72134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184" y="1451406"/>
            <a:ext cx="6797968" cy="283248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2E54A55-4A1F-EA42-B654-517AFA6FD899}"/>
              </a:ext>
            </a:extLst>
          </p:cNvPr>
          <p:cNvGrpSpPr/>
          <p:nvPr/>
        </p:nvGrpSpPr>
        <p:grpSpPr>
          <a:xfrm>
            <a:off x="16732" y="2469148"/>
            <a:ext cx="3727436" cy="3399477"/>
            <a:chOff x="2323526" y="2314718"/>
            <a:chExt cx="4198964" cy="382952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2EDBFD4-321C-AA4E-A4F8-608CD362F762}"/>
                </a:ext>
              </a:extLst>
            </p:cNvPr>
            <p:cNvGrpSpPr/>
            <p:nvPr/>
          </p:nvGrpSpPr>
          <p:grpSpPr>
            <a:xfrm>
              <a:off x="2323526" y="2314718"/>
              <a:ext cx="4198964" cy="3829521"/>
              <a:chOff x="2323526" y="2314718"/>
              <a:chExt cx="4198964" cy="38295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9C455ED-AAB0-E847-80BA-341D30464137}"/>
                  </a:ext>
                </a:extLst>
              </p:cNvPr>
              <p:cNvGrpSpPr/>
              <p:nvPr/>
            </p:nvGrpSpPr>
            <p:grpSpPr>
              <a:xfrm>
                <a:off x="2323526" y="2314718"/>
                <a:ext cx="4198964" cy="3829521"/>
                <a:chOff x="3577041" y="2357107"/>
                <a:chExt cx="4198964" cy="3829521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17DC128-6F39-6649-82B1-4FC527EF37C0}"/>
                    </a:ext>
                  </a:extLst>
                </p:cNvPr>
                <p:cNvGrpSpPr/>
                <p:nvPr/>
              </p:nvGrpSpPr>
              <p:grpSpPr>
                <a:xfrm>
                  <a:off x="3577041" y="2357107"/>
                  <a:ext cx="4198964" cy="3244820"/>
                  <a:chOff x="3764767" y="2357107"/>
                  <a:chExt cx="4198964" cy="3244820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398FEFA6-92E2-064A-A5D0-EF4782CFDDAC}"/>
                      </a:ext>
                    </a:extLst>
                  </p:cNvPr>
                  <p:cNvGrpSpPr/>
                  <p:nvPr/>
                </p:nvGrpSpPr>
                <p:grpSpPr>
                  <a:xfrm>
                    <a:off x="4450887" y="2357107"/>
                    <a:ext cx="3464825" cy="3178242"/>
                    <a:chOff x="1780355" y="2490331"/>
                    <a:chExt cx="3464825" cy="3178242"/>
                  </a:xfrm>
                </p:grpSpPr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F4F7B67C-E432-754D-BBF3-2757BD34CD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93055" y="2507701"/>
                      <a:ext cx="969500" cy="1579848"/>
                      <a:chOff x="1926286" y="2507701"/>
                      <a:chExt cx="969500" cy="157984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FB2101A9-07F6-1543-B15B-DB3606ABC8E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926286" y="2507701"/>
                        <a:ext cx="437953" cy="357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5187F3D3-546A-3E41-98C8-B32A076CB8D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895786" y="3071147"/>
                        <a:ext cx="0" cy="1016402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9" name="Group 38">
                      <a:extLst>
                        <a:ext uri="{FF2B5EF4-FFF2-40B4-BE49-F238E27FC236}">
                          <a16:creationId xmlns:a16="http://schemas.microsoft.com/office/drawing/2014/main" id="{19FCE00A-91EF-4047-B26E-C3F4AFB5F0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62256" y="2526632"/>
                      <a:ext cx="1182924" cy="1560917"/>
                      <a:chOff x="4062256" y="2526632"/>
                      <a:chExt cx="1182924" cy="1560917"/>
                    </a:xfrm>
                  </p:grpSpPr>
                  <p:cxnSp>
                    <p:nvCxnSpPr>
                      <p:cNvPr id="52" name="Straight Connector 51">
                        <a:extLst>
                          <a:ext uri="{FF2B5EF4-FFF2-40B4-BE49-F238E27FC236}">
                            <a16:creationId xmlns:a16="http://schemas.microsoft.com/office/drawing/2014/main" id="{6A1185D6-E1A3-5C4E-888D-29A7F62B05B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2081" y="2526632"/>
                        <a:ext cx="569905" cy="0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AB06FEFC-61F5-A849-9013-7C48DBB502B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62256" y="2526632"/>
                        <a:ext cx="1182924" cy="785532"/>
                        <a:chOff x="3626251" y="3362577"/>
                        <a:chExt cx="1182924" cy="785532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FE0B9BB2-57EE-0349-B2DA-2474FD9A92C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626251" y="3362577"/>
                          <a:ext cx="1182924" cy="533946"/>
                          <a:chOff x="3626251" y="3362577"/>
                          <a:chExt cx="1182924" cy="533946"/>
                        </a:xfrm>
                      </p:grpSpPr>
                      <p:sp>
                        <p:nvSpPr>
                          <p:cNvPr id="60" name="Freeform 59">
                            <a:extLst>
                              <a:ext uri="{FF2B5EF4-FFF2-40B4-BE49-F238E27FC236}">
                                <a16:creationId xmlns:a16="http://schemas.microsoft.com/office/drawing/2014/main" id="{6277F503-41B2-D24E-8FAC-45094809916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626251" y="3362577"/>
                            <a:ext cx="551937" cy="533946"/>
                          </a:xfrm>
                          <a:custGeom>
                            <a:avLst/>
                            <a:gdLst>
                              <a:gd name="connsiteX0" fmla="*/ 539390 w 551937"/>
                              <a:gd name="connsiteY0" fmla="*/ 0 h 533946"/>
                              <a:gd name="connsiteX1" fmla="*/ 551937 w 551937"/>
                              <a:gd name="connsiteY1" fmla="*/ 1107 h 533946"/>
                              <a:gd name="connsiteX2" fmla="*/ 551937 w 551937"/>
                              <a:gd name="connsiteY2" fmla="*/ 533946 h 533946"/>
                              <a:gd name="connsiteX3" fmla="*/ 0 w 551937"/>
                              <a:gd name="connsiteY3" fmla="*/ 533946 h 533946"/>
                              <a:gd name="connsiteX4" fmla="*/ 10361 w 551937"/>
                              <a:gd name="connsiteY4" fmla="*/ 431171 h 533946"/>
                              <a:gd name="connsiteX5" fmla="*/ 539390 w 551937"/>
                              <a:gd name="connsiteY5" fmla="*/ 0 h 53394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</a:cxnLst>
                            <a:rect l="l" t="t" r="r" b="b"/>
                            <a:pathLst>
                              <a:path w="551937" h="533946">
                                <a:moveTo>
                                  <a:pt x="539390" y="0"/>
                                </a:moveTo>
                                <a:lnTo>
                                  <a:pt x="551937" y="1107"/>
                                </a:lnTo>
                                <a:lnTo>
                                  <a:pt x="551937" y="533946"/>
                                </a:lnTo>
                                <a:lnTo>
                                  <a:pt x="0" y="533946"/>
                                </a:lnTo>
                                <a:lnTo>
                                  <a:pt x="10361" y="431171"/>
                                </a:lnTo>
                                <a:cubicBezTo>
                                  <a:pt x="60714" y="185102"/>
                                  <a:pt x="278436" y="0"/>
                                  <a:pt x="539390" y="0"/>
                                </a:cubicBez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endParaRPr>
                          </a:p>
                        </p:txBody>
                      </p:sp>
                      <p:grpSp>
                        <p:nvGrpSpPr>
                          <p:cNvPr id="61" name="Group 60">
                            <a:extLst>
                              <a:ext uri="{FF2B5EF4-FFF2-40B4-BE49-F238E27FC236}">
                                <a16:creationId xmlns:a16="http://schemas.microsoft.com/office/drawing/2014/main" id="{58C3F66A-B045-5A43-868B-C79871164E5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044964" y="3436758"/>
                            <a:ext cx="764211" cy="419958"/>
                            <a:chOff x="4044964" y="3436758"/>
                            <a:chExt cx="764211" cy="419958"/>
                          </a:xfrm>
                        </p:grpSpPr>
                        <p:cxnSp>
                          <p:nvCxnSpPr>
                            <p:cNvPr id="62" name="Straight Connector 61">
                              <a:extLst>
                                <a:ext uri="{FF2B5EF4-FFF2-40B4-BE49-F238E27FC236}">
                                  <a16:creationId xmlns:a16="http://schemas.microsoft.com/office/drawing/2014/main" id="{E6ADA32D-5D80-4444-8062-1A0D1EDFCE32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044964" y="3436758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3" name="Straight Connector 62">
                              <a:extLst>
                                <a:ext uri="{FF2B5EF4-FFF2-40B4-BE49-F238E27FC236}">
                                  <a16:creationId xmlns:a16="http://schemas.microsoft.com/office/drawing/2014/main" id="{D8FDA902-50EF-A24B-87E4-51544ECA282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11576" y="3583102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4" name="Straight Connector 63">
                              <a:extLst>
                                <a:ext uri="{FF2B5EF4-FFF2-40B4-BE49-F238E27FC236}">
                                  <a16:creationId xmlns:a16="http://schemas.microsoft.com/office/drawing/2014/main" id="{FEDC2D5E-8D5E-1E4E-8A50-AC0BF71FC937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06526" y="3734493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5" name="Straight Connector 64">
                              <a:extLst>
                                <a:ext uri="{FF2B5EF4-FFF2-40B4-BE49-F238E27FC236}">
                                  <a16:creationId xmlns:a16="http://schemas.microsoft.com/office/drawing/2014/main" id="{25BF95D7-97FC-1848-8DC5-DDB23E84A440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24693" y="3855609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cxnSp>
                      <p:nvCxnSpPr>
                        <p:cNvPr id="56" name="Straight Connector 55">
                          <a:extLst>
                            <a:ext uri="{FF2B5EF4-FFF2-40B4-BE49-F238E27FC236}">
                              <a16:creationId xmlns:a16="http://schemas.microsoft.com/office/drawing/2014/main" id="{132E862D-93A5-0243-99EF-7D0860E391AF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4106526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" name="Straight Connector 56">
                          <a:extLst>
                            <a:ext uri="{FF2B5EF4-FFF2-40B4-BE49-F238E27FC236}">
                              <a16:creationId xmlns:a16="http://schemas.microsoft.com/office/drawing/2014/main" id="{C075A8DC-A101-9E43-8D14-B13866FFFBF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968256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" name="Straight Connector 57">
                          <a:extLst>
                            <a:ext uri="{FF2B5EF4-FFF2-40B4-BE49-F238E27FC236}">
                              <a16:creationId xmlns:a16="http://schemas.microsoft.com/office/drawing/2014/main" id="{202581E9-57FE-ED4C-AA10-7657D4DC9AC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810809" y="3792760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" name="Straight Connector 58">
                          <a:extLst>
                            <a:ext uri="{FF2B5EF4-FFF2-40B4-BE49-F238E27FC236}">
                              <a16:creationId xmlns:a16="http://schemas.microsoft.com/office/drawing/2014/main" id="{4CBC816F-59FD-DC4D-83C1-59007D7AB998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689697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Straight Connector 53">
                        <a:extLst>
                          <a:ext uri="{FF2B5EF4-FFF2-40B4-BE49-F238E27FC236}">
                            <a16:creationId xmlns:a16="http://schemas.microsoft.com/office/drawing/2014/main" id="{1A146466-D9E1-324B-A4A9-D15BF4C439C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62256" y="3060578"/>
                        <a:ext cx="0" cy="1026971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0" name="Group 39">
                      <a:extLst>
                        <a:ext uri="{FF2B5EF4-FFF2-40B4-BE49-F238E27FC236}">
                          <a16:creationId xmlns:a16="http://schemas.microsoft.com/office/drawing/2014/main" id="{D1FA7621-1BBF-4B42-81D2-A212A7D379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62554" y="3850294"/>
                      <a:ext cx="1299701" cy="860486"/>
                      <a:chOff x="2824396" y="4922140"/>
                      <a:chExt cx="1299701" cy="860486"/>
                    </a:xfrm>
                  </p:grpSpPr>
                  <p:sp>
                    <p:nvSpPr>
                      <p:cNvPr id="43" name="Freeform 42">
                        <a:extLst>
                          <a:ext uri="{FF2B5EF4-FFF2-40B4-BE49-F238E27FC236}">
                            <a16:creationId xmlns:a16="http://schemas.microsoft.com/office/drawing/2014/main" id="{FD67A332-55B9-0F4E-97B0-AB02E31C99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4396" y="5159397"/>
                        <a:ext cx="1299701" cy="623229"/>
                      </a:xfrm>
                      <a:custGeom>
                        <a:avLst/>
                        <a:gdLst>
                          <a:gd name="connsiteX0" fmla="*/ 0 w 1297680"/>
                          <a:gd name="connsiteY0" fmla="*/ 0 h 623229"/>
                          <a:gd name="connsiteX1" fmla="*/ 1297680 w 1297680"/>
                          <a:gd name="connsiteY1" fmla="*/ 0 h 623229"/>
                          <a:gd name="connsiteX2" fmla="*/ 1286070 w 1297680"/>
                          <a:gd name="connsiteY2" fmla="*/ 113115 h 623229"/>
                          <a:gd name="connsiteX3" fmla="*/ 648840 w 1297680"/>
                          <a:gd name="connsiteY3" fmla="*/ 623229 h 623229"/>
                          <a:gd name="connsiteX4" fmla="*/ 11610 w 1297680"/>
                          <a:gd name="connsiteY4" fmla="*/ 113115 h 6232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97680" h="623229">
                            <a:moveTo>
                              <a:pt x="0" y="0"/>
                            </a:moveTo>
                            <a:lnTo>
                              <a:pt x="1297680" y="0"/>
                            </a:lnTo>
                            <a:lnTo>
                              <a:pt x="1286070" y="113115"/>
                            </a:lnTo>
                            <a:cubicBezTo>
                              <a:pt x="1225419" y="404237"/>
                              <a:pt x="963167" y="623229"/>
                              <a:pt x="648840" y="623229"/>
                            </a:cubicBezTo>
                            <a:cubicBezTo>
                              <a:pt x="334513" y="623229"/>
                              <a:pt x="72261" y="404237"/>
                              <a:pt x="11610" y="113115"/>
                            </a:cubicBez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endParaRPr>
                      </a:p>
                    </p:txBody>
                  </p:sp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56BF1EC2-A5A9-1048-9599-0F49FB0B074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2904630" y="492214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158E2243-5979-1244-8D24-93FDF31174C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057030" y="497159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75E3ADD7-CF28-0048-8E1D-96217DC900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209430" y="5002871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96E1FE9-089E-844F-9516-19A52DE792B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361830" y="5028099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7D7A636A-5DA9-B940-A251-22DD261D637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514230" y="5041214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EFE21D9C-3E3F-BF4C-B5BB-24423F157DA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666630" y="5017993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B846BC4D-1672-3143-99D8-724E95F61B2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819030" y="502505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55BD7DF9-2E82-434B-9ACB-990D451CA47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971430" y="4995775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41" name="Straight Connector 40">
                      <a:extLst>
                        <a:ext uri="{FF2B5EF4-FFF2-40B4-BE49-F238E27FC236}">
                          <a16:creationId xmlns:a16="http://schemas.microsoft.com/office/drawing/2014/main" id="{EE2C43EA-99B7-9543-BFDF-FB8D58F4915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80355" y="2490331"/>
                      <a:ext cx="0" cy="31573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5D684227-B58E-6D41-AED1-B574AB79B2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71986" y="2511200"/>
                      <a:ext cx="0" cy="31573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FEFB801E-0DFA-9349-9DC7-C138684407AF}"/>
                      </a:ext>
                    </a:extLst>
                  </p:cNvPr>
                  <p:cNvGrpSpPr/>
                  <p:nvPr/>
                </p:nvGrpSpPr>
                <p:grpSpPr>
                  <a:xfrm>
                    <a:off x="3764767" y="2392098"/>
                    <a:ext cx="4198964" cy="3209829"/>
                    <a:chOff x="3749441" y="2399697"/>
                    <a:chExt cx="4198964" cy="3209829"/>
                  </a:xfrm>
                </p:grpSpPr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BBCBF414-D6F2-1445-A878-1B51AD99D73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96000" y="4662834"/>
                      <a:ext cx="0" cy="8477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E78D93C4-65DD-5241-8208-F70B70F639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96000" y="4009570"/>
                      <a:ext cx="0" cy="5552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598D6E08-B4DD-5D46-873D-3FDCD703A8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62636" y="2432267"/>
                      <a:ext cx="0" cy="51325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AEC9B2E5-E752-2D43-8D7D-A2126A14B4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189486" y="2399697"/>
                      <a:ext cx="0" cy="311092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id="{804251B7-7A92-7F4B-B1AE-10CBAD47F1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409708" y="3467436"/>
                      <a:ext cx="1297680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>
                      <a:extLst>
                        <a:ext uri="{FF2B5EF4-FFF2-40B4-BE49-F238E27FC236}">
                          <a16:creationId xmlns:a16="http://schemas.microsoft.com/office/drawing/2014/main" id="{F3D964CB-2A2D-1346-87FC-529966C29A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447770" y="5609526"/>
                      <a:ext cx="3315543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3" name="TextBox 32">
                          <a:extLst>
                            <a:ext uri="{FF2B5EF4-FFF2-40B4-BE49-F238E27FC236}">
                              <a16:creationId xmlns:a16="http://schemas.microsoft.com/office/drawing/2014/main" id="{C842D728-E8B4-D849-965D-924DBF9921A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794644" y="2976231"/>
                          <a:ext cx="599449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2" name="TextBox 71">
                          <a:extLst>
                            <a:ext uri="{FF2B5EF4-FFF2-40B4-BE49-F238E27FC236}">
                              <a16:creationId xmlns:a16="http://schemas.microsoft.com/office/drawing/2014/main" id="{BA4DF9FA-A436-E54B-90A8-6707FC90087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94644" y="2976231"/>
                          <a:ext cx="599449" cy="520067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 b="-263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TextBox 33">
                          <a:extLst>
                            <a:ext uri="{FF2B5EF4-FFF2-40B4-BE49-F238E27FC236}">
                              <a16:creationId xmlns:a16="http://schemas.microsoft.com/office/drawing/2014/main" id="{29E30B30-A942-8540-9173-EE83E0FFDC5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240534" y="4987600"/>
                          <a:ext cx="62964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3" name="TextBox 72">
                          <a:extLst>
                            <a:ext uri="{FF2B5EF4-FFF2-40B4-BE49-F238E27FC236}">
                              <a16:creationId xmlns:a16="http://schemas.microsoft.com/office/drawing/2014/main" id="{F20C0F77-AAA0-0A4A-B3ED-BF6A5760A28D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240534" y="4987600"/>
                          <a:ext cx="629643" cy="520067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b="-270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TextBox 34">
                          <a:extLst>
                            <a:ext uri="{FF2B5EF4-FFF2-40B4-BE49-F238E27FC236}">
                              <a16:creationId xmlns:a16="http://schemas.microsoft.com/office/drawing/2014/main" id="{781965F5-E897-3F46-A1F6-C75A60A35B6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749441" y="3614434"/>
                          <a:ext cx="53422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4" name="TextBox 73">
                          <a:extLst>
                            <a:ext uri="{FF2B5EF4-FFF2-40B4-BE49-F238E27FC236}">
                              <a16:creationId xmlns:a16="http://schemas.microsoft.com/office/drawing/2014/main" id="{047CC7DC-3535-0D48-8D19-51DA484B905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749441" y="3614434"/>
                          <a:ext cx="534223" cy="520067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TextBox 35">
                          <a:extLst>
                            <a:ext uri="{FF2B5EF4-FFF2-40B4-BE49-F238E27FC236}">
                              <a16:creationId xmlns:a16="http://schemas.microsoft.com/office/drawing/2014/main" id="{CA645E63-7700-DD45-B48C-76595781CB1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398310" y="3902498"/>
                          <a:ext cx="792668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/2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75" name="TextBox 74">
                          <a:extLst>
                            <a:ext uri="{FF2B5EF4-FFF2-40B4-BE49-F238E27FC236}">
                              <a16:creationId xmlns:a16="http://schemas.microsoft.com/office/drawing/2014/main" id="{D720CD3D-7B8F-4448-B97F-F84BC80D805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398310" y="3902498"/>
                          <a:ext cx="792668" cy="520067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 l="-1786" t="-7895" r="-12500" b="-23684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TextBox 36">
                          <a:extLst>
                            <a:ext uri="{FF2B5EF4-FFF2-40B4-BE49-F238E27FC236}">
                              <a16:creationId xmlns:a16="http://schemas.microsoft.com/office/drawing/2014/main" id="{F50669F2-DFB5-2342-ACCD-91452BFA4A4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345562" y="2439225"/>
                          <a:ext cx="60284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6" name="TextBox 75">
                          <a:extLst>
                            <a:ext uri="{FF2B5EF4-FFF2-40B4-BE49-F238E27FC236}">
                              <a16:creationId xmlns:a16="http://schemas.microsoft.com/office/drawing/2014/main" id="{3A2489C5-5F89-4045-A16C-4E9355F0C20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45562" y="2439225"/>
                          <a:ext cx="602843" cy="520067"/>
                        </a:xfrm>
                        <a:prstGeom prst="rect">
                          <a:avLst/>
                        </a:prstGeom>
                        <a:blipFill>
                          <a:blip r:embed="rId8"/>
                          <a:stretch>
                            <a:fillRect b="-270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EC5368BD-FD4E-974B-AB3D-FF23E971C5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61785" y="5666561"/>
                      <a:ext cx="638526" cy="52006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958B5149-997A-6C46-A639-F09FE6D5B39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61785" y="5666561"/>
                      <a:ext cx="638526" cy="52006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782CC0E-AE35-D149-BF29-A6639F0C9EC0}"/>
                  </a:ext>
                </a:extLst>
              </p:cNvPr>
              <p:cNvSpPr/>
              <p:nvPr/>
            </p:nvSpPr>
            <p:spPr>
              <a:xfrm rot="5400000">
                <a:off x="3445306" y="2342952"/>
                <a:ext cx="555594" cy="537485"/>
              </a:xfrm>
              <a:custGeom>
                <a:avLst/>
                <a:gdLst>
                  <a:gd name="connsiteX0" fmla="*/ 539390 w 551937"/>
                  <a:gd name="connsiteY0" fmla="*/ 0 h 533946"/>
                  <a:gd name="connsiteX1" fmla="*/ 551937 w 551937"/>
                  <a:gd name="connsiteY1" fmla="*/ 1107 h 533946"/>
                  <a:gd name="connsiteX2" fmla="*/ 551937 w 551937"/>
                  <a:gd name="connsiteY2" fmla="*/ 533946 h 533946"/>
                  <a:gd name="connsiteX3" fmla="*/ 0 w 551937"/>
                  <a:gd name="connsiteY3" fmla="*/ 533946 h 533946"/>
                  <a:gd name="connsiteX4" fmla="*/ 10361 w 551937"/>
                  <a:gd name="connsiteY4" fmla="*/ 431171 h 533946"/>
                  <a:gd name="connsiteX5" fmla="*/ 539390 w 551937"/>
                  <a:gd name="connsiteY5" fmla="*/ 0 h 53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937" h="533946">
                    <a:moveTo>
                      <a:pt x="539390" y="0"/>
                    </a:moveTo>
                    <a:lnTo>
                      <a:pt x="551937" y="1107"/>
                    </a:lnTo>
                    <a:lnTo>
                      <a:pt x="551937" y="533946"/>
                    </a:lnTo>
                    <a:lnTo>
                      <a:pt x="0" y="533946"/>
                    </a:lnTo>
                    <a:lnTo>
                      <a:pt x="10361" y="431171"/>
                    </a:lnTo>
                    <a:cubicBezTo>
                      <a:pt x="60714" y="185102"/>
                      <a:pt x="278436" y="0"/>
                      <a:pt x="539390" y="0"/>
                    </a:cubicBezTo>
                    <a:close/>
                  </a:path>
                </a:pathLst>
              </a:cu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96641D7-5430-6A41-B5D5-3597776F97FD}"/>
                </a:ext>
              </a:extLst>
            </p:cNvPr>
            <p:cNvSpPr/>
            <p:nvPr/>
          </p:nvSpPr>
          <p:spPr>
            <a:xfrm rot="5400000">
              <a:off x="3384273" y="2406790"/>
              <a:ext cx="603790" cy="533946"/>
            </a:xfrm>
            <a:custGeom>
              <a:avLst/>
              <a:gdLst>
                <a:gd name="connsiteX0" fmla="*/ 539390 w 551937"/>
                <a:gd name="connsiteY0" fmla="*/ 0 h 533946"/>
                <a:gd name="connsiteX1" fmla="*/ 551937 w 551937"/>
                <a:gd name="connsiteY1" fmla="*/ 1107 h 533946"/>
                <a:gd name="connsiteX2" fmla="*/ 551937 w 551937"/>
                <a:gd name="connsiteY2" fmla="*/ 533946 h 533946"/>
                <a:gd name="connsiteX3" fmla="*/ 0 w 551937"/>
                <a:gd name="connsiteY3" fmla="*/ 533946 h 533946"/>
                <a:gd name="connsiteX4" fmla="*/ 10361 w 551937"/>
                <a:gd name="connsiteY4" fmla="*/ 431171 h 533946"/>
                <a:gd name="connsiteX5" fmla="*/ 539390 w 551937"/>
                <a:gd name="connsiteY5" fmla="*/ 0 h 53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937" h="533946">
                  <a:moveTo>
                    <a:pt x="539390" y="0"/>
                  </a:moveTo>
                  <a:lnTo>
                    <a:pt x="551937" y="1107"/>
                  </a:lnTo>
                  <a:lnTo>
                    <a:pt x="551937" y="533946"/>
                  </a:lnTo>
                  <a:lnTo>
                    <a:pt x="0" y="533946"/>
                  </a:lnTo>
                  <a:lnTo>
                    <a:pt x="10361" y="431171"/>
                  </a:lnTo>
                  <a:cubicBezTo>
                    <a:pt x="60714" y="185102"/>
                    <a:pt x="278436" y="0"/>
                    <a:pt x="53939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89673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Thermal Analysis </a:t>
            </a:r>
            <a:r>
              <a:rPr lang="de-DE" dirty="0" err="1"/>
              <a:t>Ongoing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12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432502" y="2089470"/>
            <a:ext cx="9112018" cy="1301808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Relatively large cooling blocks/channels are possible for the small structure.</a:t>
            </a:r>
            <a:endParaRPr lang="en-GB" dirty="0"/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A6345721-6B38-C642-BD99-BB5707C7B2EB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163AE2-789E-4048-BC80-DC54F9CD8C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9" r="42857"/>
          <a:stretch/>
        </p:blipFill>
        <p:spPr>
          <a:xfrm>
            <a:off x="1295896" y="2843733"/>
            <a:ext cx="3240361" cy="4200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201E9D-28CE-0D4F-818B-ECC8D4D672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570" r="45000"/>
          <a:stretch/>
        </p:blipFill>
        <p:spPr>
          <a:xfrm>
            <a:off x="5688384" y="2843733"/>
            <a:ext cx="3168353" cy="420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41955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Single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Recap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8D0A7A-6E23-7143-A6E7-9FDDB6F57714}"/>
              </a:ext>
            </a:extLst>
          </p:cNvPr>
          <p:cNvGrpSpPr/>
          <p:nvPr/>
        </p:nvGrpSpPr>
        <p:grpSpPr>
          <a:xfrm>
            <a:off x="0" y="2411685"/>
            <a:ext cx="3727436" cy="3399477"/>
            <a:chOff x="2323526" y="2314718"/>
            <a:chExt cx="4198964" cy="382952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7EEB08F-F677-F144-871F-2F6F296E5C1B}"/>
                </a:ext>
              </a:extLst>
            </p:cNvPr>
            <p:cNvGrpSpPr/>
            <p:nvPr/>
          </p:nvGrpSpPr>
          <p:grpSpPr>
            <a:xfrm>
              <a:off x="2323526" y="2314718"/>
              <a:ext cx="4198964" cy="3829521"/>
              <a:chOff x="2323526" y="2314718"/>
              <a:chExt cx="4198964" cy="382952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E2E36CF-750D-D847-9962-561750DB34DC}"/>
                  </a:ext>
                </a:extLst>
              </p:cNvPr>
              <p:cNvGrpSpPr/>
              <p:nvPr/>
            </p:nvGrpSpPr>
            <p:grpSpPr>
              <a:xfrm>
                <a:off x="2323526" y="2314718"/>
                <a:ext cx="4198964" cy="3829521"/>
                <a:chOff x="3577041" y="2357107"/>
                <a:chExt cx="4198964" cy="3829521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A16D8335-1FA7-E742-B6FD-56CAC269E0C6}"/>
                    </a:ext>
                  </a:extLst>
                </p:cNvPr>
                <p:cNvGrpSpPr/>
                <p:nvPr/>
              </p:nvGrpSpPr>
              <p:grpSpPr>
                <a:xfrm>
                  <a:off x="3577041" y="2357107"/>
                  <a:ext cx="4198964" cy="3244820"/>
                  <a:chOff x="3764767" y="2357107"/>
                  <a:chExt cx="4198964" cy="3244820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7DC7E5E4-8A38-4141-8E26-6CE5C1A20CB8}"/>
                      </a:ext>
                    </a:extLst>
                  </p:cNvPr>
                  <p:cNvGrpSpPr/>
                  <p:nvPr/>
                </p:nvGrpSpPr>
                <p:grpSpPr>
                  <a:xfrm>
                    <a:off x="4450887" y="2357107"/>
                    <a:ext cx="3464825" cy="3178242"/>
                    <a:chOff x="1780355" y="2490331"/>
                    <a:chExt cx="3464825" cy="3178242"/>
                  </a:xfrm>
                </p:grpSpPr>
                <p:grpSp>
                  <p:nvGrpSpPr>
                    <p:cNvPr id="36" name="Group 35">
                      <a:extLst>
                        <a:ext uri="{FF2B5EF4-FFF2-40B4-BE49-F238E27FC236}">
                          <a16:creationId xmlns:a16="http://schemas.microsoft.com/office/drawing/2014/main" id="{E1342D20-4700-594C-8F28-EC7C28A0C0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93055" y="2507701"/>
                      <a:ext cx="969500" cy="1579848"/>
                      <a:chOff x="1926286" y="2507701"/>
                      <a:chExt cx="969500" cy="1579848"/>
                    </a:xfrm>
                  </p:grpSpPr>
                  <p:cxnSp>
                    <p:nvCxnSpPr>
                      <p:cNvPr id="64" name="Straight Connector 63">
                        <a:extLst>
                          <a:ext uri="{FF2B5EF4-FFF2-40B4-BE49-F238E27FC236}">
                            <a16:creationId xmlns:a16="http://schemas.microsoft.com/office/drawing/2014/main" id="{9522C997-1532-5449-84DB-E87CF247551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926286" y="2507701"/>
                        <a:ext cx="437953" cy="357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Connector 64">
                        <a:extLst>
                          <a:ext uri="{FF2B5EF4-FFF2-40B4-BE49-F238E27FC236}">
                            <a16:creationId xmlns:a16="http://schemas.microsoft.com/office/drawing/2014/main" id="{6A7B145E-55B9-A346-99A4-916538993D3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895786" y="3071147"/>
                        <a:ext cx="0" cy="1016402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D4B72022-AC30-4C43-8D1A-3A7553F8F2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62256" y="2526632"/>
                      <a:ext cx="1182924" cy="1560917"/>
                      <a:chOff x="4062256" y="2526632"/>
                      <a:chExt cx="1182924" cy="1560917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009A9B86-B481-374D-9247-47A949F746C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02081" y="2526632"/>
                        <a:ext cx="569905" cy="0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51" name="Group 50">
                        <a:extLst>
                          <a:ext uri="{FF2B5EF4-FFF2-40B4-BE49-F238E27FC236}">
                            <a16:creationId xmlns:a16="http://schemas.microsoft.com/office/drawing/2014/main" id="{43B35BDB-4638-C54D-954F-EB3CA50BCA7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62256" y="2526632"/>
                        <a:ext cx="1182924" cy="785532"/>
                        <a:chOff x="3626251" y="3362577"/>
                        <a:chExt cx="1182924" cy="785532"/>
                      </a:xfrm>
                    </p:grpSpPr>
                    <p:grpSp>
                      <p:nvGrpSpPr>
                        <p:cNvPr id="53" name="Group 52">
                          <a:extLst>
                            <a:ext uri="{FF2B5EF4-FFF2-40B4-BE49-F238E27FC236}">
                              <a16:creationId xmlns:a16="http://schemas.microsoft.com/office/drawing/2014/main" id="{F3BC57EA-1F85-3644-9091-EED3810FCAB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626251" y="3362577"/>
                          <a:ext cx="1182924" cy="533946"/>
                          <a:chOff x="3626251" y="3362577"/>
                          <a:chExt cx="1182924" cy="533946"/>
                        </a:xfrm>
                      </p:grpSpPr>
                      <p:sp>
                        <p:nvSpPr>
                          <p:cNvPr id="58" name="Freeform 57">
                            <a:extLst>
                              <a:ext uri="{FF2B5EF4-FFF2-40B4-BE49-F238E27FC236}">
                                <a16:creationId xmlns:a16="http://schemas.microsoft.com/office/drawing/2014/main" id="{AF749FD8-04B9-6048-8F81-1AF673E6DE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626251" y="3362577"/>
                            <a:ext cx="551937" cy="533946"/>
                          </a:xfrm>
                          <a:custGeom>
                            <a:avLst/>
                            <a:gdLst>
                              <a:gd name="connsiteX0" fmla="*/ 539390 w 551937"/>
                              <a:gd name="connsiteY0" fmla="*/ 0 h 533946"/>
                              <a:gd name="connsiteX1" fmla="*/ 551937 w 551937"/>
                              <a:gd name="connsiteY1" fmla="*/ 1107 h 533946"/>
                              <a:gd name="connsiteX2" fmla="*/ 551937 w 551937"/>
                              <a:gd name="connsiteY2" fmla="*/ 533946 h 533946"/>
                              <a:gd name="connsiteX3" fmla="*/ 0 w 551937"/>
                              <a:gd name="connsiteY3" fmla="*/ 533946 h 533946"/>
                              <a:gd name="connsiteX4" fmla="*/ 10361 w 551937"/>
                              <a:gd name="connsiteY4" fmla="*/ 431171 h 533946"/>
                              <a:gd name="connsiteX5" fmla="*/ 539390 w 551937"/>
                              <a:gd name="connsiteY5" fmla="*/ 0 h 53394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</a:cxnLst>
                            <a:rect l="l" t="t" r="r" b="b"/>
                            <a:pathLst>
                              <a:path w="551937" h="533946">
                                <a:moveTo>
                                  <a:pt x="539390" y="0"/>
                                </a:moveTo>
                                <a:lnTo>
                                  <a:pt x="551937" y="1107"/>
                                </a:lnTo>
                                <a:lnTo>
                                  <a:pt x="551937" y="533946"/>
                                </a:lnTo>
                                <a:lnTo>
                                  <a:pt x="0" y="533946"/>
                                </a:lnTo>
                                <a:lnTo>
                                  <a:pt x="10361" y="431171"/>
                                </a:lnTo>
                                <a:cubicBezTo>
                                  <a:pt x="60714" y="185102"/>
                                  <a:pt x="278436" y="0"/>
                                  <a:pt x="539390" y="0"/>
                                </a:cubicBezTo>
                                <a:close/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endParaRPr>
                          </a:p>
                        </p:txBody>
                      </p:sp>
                      <p:grpSp>
                        <p:nvGrpSpPr>
                          <p:cNvPr id="59" name="Group 58">
                            <a:extLst>
                              <a:ext uri="{FF2B5EF4-FFF2-40B4-BE49-F238E27FC236}">
                                <a16:creationId xmlns:a16="http://schemas.microsoft.com/office/drawing/2014/main" id="{B561708F-9AE1-6B44-973B-8650C78EBC3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044964" y="3436758"/>
                            <a:ext cx="764211" cy="419958"/>
                            <a:chOff x="4044964" y="3436758"/>
                            <a:chExt cx="764211" cy="419958"/>
                          </a:xfrm>
                        </p:grpSpPr>
                        <p:cxnSp>
                          <p:nvCxnSpPr>
                            <p:cNvPr id="60" name="Straight Connector 59">
                              <a:extLst>
                                <a:ext uri="{FF2B5EF4-FFF2-40B4-BE49-F238E27FC236}">
                                  <a16:creationId xmlns:a16="http://schemas.microsoft.com/office/drawing/2014/main" id="{8F3C0E4B-C7EF-754E-9E98-044D6BE475D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044964" y="3436758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>
                              <a:extLst>
                                <a:ext uri="{FF2B5EF4-FFF2-40B4-BE49-F238E27FC236}">
                                  <a16:creationId xmlns:a16="http://schemas.microsoft.com/office/drawing/2014/main" id="{98B6DDA3-F222-0845-9642-36019C70030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11576" y="3583102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2" name="Straight Connector 61">
                              <a:extLst>
                                <a:ext uri="{FF2B5EF4-FFF2-40B4-BE49-F238E27FC236}">
                                  <a16:creationId xmlns:a16="http://schemas.microsoft.com/office/drawing/2014/main" id="{46D75A4D-7E32-5947-81C6-1F8B4538046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06526" y="3734493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3" name="Straight Connector 62">
                              <a:extLst>
                                <a:ext uri="{FF2B5EF4-FFF2-40B4-BE49-F238E27FC236}">
                                  <a16:creationId xmlns:a16="http://schemas.microsoft.com/office/drawing/2014/main" id="{0FB53F17-A2EE-8B4B-A6AE-D5BC843DAE4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124693" y="3855609"/>
                              <a:ext cx="684482" cy="1107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cxnSp>
                      <p:nvCxnSpPr>
                        <p:cNvPr id="54" name="Straight Connector 53">
                          <a:extLst>
                            <a:ext uri="{FF2B5EF4-FFF2-40B4-BE49-F238E27FC236}">
                              <a16:creationId xmlns:a16="http://schemas.microsoft.com/office/drawing/2014/main" id="{ED056AEB-67C0-8344-93A3-292EBDA54725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4106526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" name="Straight Connector 54">
                          <a:extLst>
                            <a:ext uri="{FF2B5EF4-FFF2-40B4-BE49-F238E27FC236}">
                              <a16:creationId xmlns:a16="http://schemas.microsoft.com/office/drawing/2014/main" id="{1A63ACAD-CF0D-F945-8D89-089221034E8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968256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" name="Straight Connector 55">
                          <a:extLst>
                            <a:ext uri="{FF2B5EF4-FFF2-40B4-BE49-F238E27FC236}">
                              <a16:creationId xmlns:a16="http://schemas.microsoft.com/office/drawing/2014/main" id="{0C7C2579-CC65-0741-AF10-4F7F09CEA8A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810809" y="3792760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" name="Straight Connector 56">
                          <a:extLst>
                            <a:ext uri="{FF2B5EF4-FFF2-40B4-BE49-F238E27FC236}">
                              <a16:creationId xmlns:a16="http://schemas.microsoft.com/office/drawing/2014/main" id="{9EA1623E-DC62-434D-B040-61844A53676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689697" y="3855609"/>
                          <a:ext cx="0" cy="292500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2" name="Straight Connector 51">
                        <a:extLst>
                          <a:ext uri="{FF2B5EF4-FFF2-40B4-BE49-F238E27FC236}">
                            <a16:creationId xmlns:a16="http://schemas.microsoft.com/office/drawing/2014/main" id="{9F169CA9-4110-5C4F-B7FF-F6CB886B943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62256" y="3060578"/>
                        <a:ext cx="0" cy="1026971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1EE7A345-75D9-CD4D-8130-DB30393F75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62554" y="3850294"/>
                      <a:ext cx="1299701" cy="860486"/>
                      <a:chOff x="2824396" y="4922140"/>
                      <a:chExt cx="1299701" cy="860486"/>
                    </a:xfrm>
                  </p:grpSpPr>
                  <p:sp>
                    <p:nvSpPr>
                      <p:cNvPr id="41" name="Freeform 40">
                        <a:extLst>
                          <a:ext uri="{FF2B5EF4-FFF2-40B4-BE49-F238E27FC236}">
                            <a16:creationId xmlns:a16="http://schemas.microsoft.com/office/drawing/2014/main" id="{EC0A9481-330D-504D-9D1F-6416FED119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4396" y="5159397"/>
                        <a:ext cx="1299701" cy="623229"/>
                      </a:xfrm>
                      <a:custGeom>
                        <a:avLst/>
                        <a:gdLst>
                          <a:gd name="connsiteX0" fmla="*/ 0 w 1297680"/>
                          <a:gd name="connsiteY0" fmla="*/ 0 h 623229"/>
                          <a:gd name="connsiteX1" fmla="*/ 1297680 w 1297680"/>
                          <a:gd name="connsiteY1" fmla="*/ 0 h 623229"/>
                          <a:gd name="connsiteX2" fmla="*/ 1286070 w 1297680"/>
                          <a:gd name="connsiteY2" fmla="*/ 113115 h 623229"/>
                          <a:gd name="connsiteX3" fmla="*/ 648840 w 1297680"/>
                          <a:gd name="connsiteY3" fmla="*/ 623229 h 623229"/>
                          <a:gd name="connsiteX4" fmla="*/ 11610 w 1297680"/>
                          <a:gd name="connsiteY4" fmla="*/ 113115 h 6232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97680" h="623229">
                            <a:moveTo>
                              <a:pt x="0" y="0"/>
                            </a:moveTo>
                            <a:lnTo>
                              <a:pt x="1297680" y="0"/>
                            </a:lnTo>
                            <a:lnTo>
                              <a:pt x="1286070" y="113115"/>
                            </a:lnTo>
                            <a:cubicBezTo>
                              <a:pt x="1225419" y="404237"/>
                              <a:pt x="963167" y="623229"/>
                              <a:pt x="648840" y="623229"/>
                            </a:cubicBezTo>
                            <a:cubicBezTo>
                              <a:pt x="334513" y="623229"/>
                              <a:pt x="72261" y="404237"/>
                              <a:pt x="11610" y="113115"/>
                            </a:cubicBez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endParaRPr>
                      </a:p>
                    </p:txBody>
                  </p:sp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51194D50-401C-9D43-BEFC-7DA905465EE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2904630" y="492214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4404903A-8CC7-554A-BB9F-02A567AEEC2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057030" y="497159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CAB88BB3-53F1-AA44-BE88-2B27538B6B5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209430" y="5002871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5B13D1FC-E199-6243-88B1-D6AD00FFA0F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361830" y="5028099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336F40B8-FEA5-4646-AEE0-AA24ED03A42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514230" y="5041214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85F012FF-9314-9548-AE5C-862F7908AD3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666630" y="5017993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381FF756-3678-184F-B690-B78FBB74814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819030" y="5025050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59807B2E-2A7E-AB42-A5B0-E17DB8B4A10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971430" y="4995775"/>
                        <a:ext cx="0" cy="29250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5EDF0F2C-3D3F-FF4F-8D6D-5445F4405C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80355" y="2490331"/>
                      <a:ext cx="0" cy="31573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>
                      <a:extLst>
                        <a:ext uri="{FF2B5EF4-FFF2-40B4-BE49-F238E27FC236}">
                          <a16:creationId xmlns:a16="http://schemas.microsoft.com/office/drawing/2014/main" id="{252E6764-1737-3B49-BCEE-89C8F18DD12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71986" y="2511200"/>
                      <a:ext cx="0" cy="31573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E54A4CD9-3ACE-3B4B-ABF4-6C2D6B4E4CDC}"/>
                      </a:ext>
                    </a:extLst>
                  </p:cNvPr>
                  <p:cNvGrpSpPr/>
                  <p:nvPr/>
                </p:nvGrpSpPr>
                <p:grpSpPr>
                  <a:xfrm>
                    <a:off x="3764767" y="2392098"/>
                    <a:ext cx="4198964" cy="3209829"/>
                    <a:chOff x="3749441" y="2399697"/>
                    <a:chExt cx="4198964" cy="3209829"/>
                  </a:xfrm>
                </p:grpSpPr>
                <p:cxnSp>
                  <p:nvCxnSpPr>
                    <p:cNvPr id="25" name="Straight Arrow Connector 24">
                      <a:extLst>
                        <a:ext uri="{FF2B5EF4-FFF2-40B4-BE49-F238E27FC236}">
                          <a16:creationId xmlns:a16="http://schemas.microsoft.com/office/drawing/2014/main" id="{A5F3E54E-08E2-B649-89DB-30379BF8B0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96000" y="4662834"/>
                      <a:ext cx="0" cy="8477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1744557A-EE67-0B4E-A5FD-ECA38AE1BF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96000" y="4009570"/>
                      <a:ext cx="0" cy="5552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66C7998A-7481-DC49-B708-1EE7FE863E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62636" y="2432267"/>
                      <a:ext cx="0" cy="51325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F1A5EC3F-03DD-8740-870F-2053D5F08B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189486" y="2399697"/>
                      <a:ext cx="0" cy="311092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E08AA9AD-4E9E-FA4A-905A-F9D7507A1FB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409708" y="3467436"/>
                      <a:ext cx="1297680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0AC3C8C4-F226-BE4D-AA04-108E6B23B7B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447770" y="5609526"/>
                      <a:ext cx="3315543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" name="TextBox 30">
                          <a:extLst>
                            <a:ext uri="{FF2B5EF4-FFF2-40B4-BE49-F238E27FC236}">
                              <a16:creationId xmlns:a16="http://schemas.microsoft.com/office/drawing/2014/main" id="{EC5739F1-CBE4-9542-87C8-B64CA3C72A4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794644" y="2976231"/>
                          <a:ext cx="599449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2" name="TextBox 71">
                          <a:extLst>
                            <a:ext uri="{FF2B5EF4-FFF2-40B4-BE49-F238E27FC236}">
                              <a16:creationId xmlns:a16="http://schemas.microsoft.com/office/drawing/2014/main" id="{BA4DF9FA-A436-E54B-90A8-6707FC90087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94644" y="2976231"/>
                          <a:ext cx="599449" cy="520067"/>
                        </a:xfrm>
                        <a:prstGeom prst="rect">
                          <a:avLst/>
                        </a:prstGeom>
                        <a:blipFill>
                          <a:blip r:embed="rId2"/>
                          <a:stretch>
                            <a:fillRect b="-263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TextBox 31">
                          <a:extLst>
                            <a:ext uri="{FF2B5EF4-FFF2-40B4-BE49-F238E27FC236}">
                              <a16:creationId xmlns:a16="http://schemas.microsoft.com/office/drawing/2014/main" id="{598A9718-E101-A345-B7EE-476157EAF36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240534" y="4987600"/>
                          <a:ext cx="62964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3" name="TextBox 72">
                          <a:extLst>
                            <a:ext uri="{FF2B5EF4-FFF2-40B4-BE49-F238E27FC236}">
                              <a16:creationId xmlns:a16="http://schemas.microsoft.com/office/drawing/2014/main" id="{F20C0F77-AAA0-0A4A-B3ED-BF6A5760A28D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240534" y="4987600"/>
                          <a:ext cx="629643" cy="520067"/>
                        </a:xfrm>
                        <a:prstGeom prst="rect">
                          <a:avLst/>
                        </a:prstGeom>
                        <a:blipFill>
                          <a:blip r:embed="rId3"/>
                          <a:stretch>
                            <a:fillRect b="-270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3" name="TextBox 32">
                          <a:extLst>
                            <a:ext uri="{FF2B5EF4-FFF2-40B4-BE49-F238E27FC236}">
                              <a16:creationId xmlns:a16="http://schemas.microsoft.com/office/drawing/2014/main" id="{1681717D-A9E7-F048-9FD0-DA07E865859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749441" y="3614434"/>
                          <a:ext cx="53422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4" name="TextBox 73">
                          <a:extLst>
                            <a:ext uri="{FF2B5EF4-FFF2-40B4-BE49-F238E27FC236}">
                              <a16:creationId xmlns:a16="http://schemas.microsoft.com/office/drawing/2014/main" id="{047CC7DC-3535-0D48-8D19-51DA484B905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749441" y="3614434"/>
                          <a:ext cx="534223" cy="520067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TextBox 33">
                          <a:extLst>
                            <a:ext uri="{FF2B5EF4-FFF2-40B4-BE49-F238E27FC236}">
                              <a16:creationId xmlns:a16="http://schemas.microsoft.com/office/drawing/2014/main" id="{DE66449C-EF29-3048-8C9A-89D124BA3E8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398310" y="3902498"/>
                          <a:ext cx="792668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/2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75" name="TextBox 74">
                          <a:extLst>
                            <a:ext uri="{FF2B5EF4-FFF2-40B4-BE49-F238E27FC236}">
                              <a16:creationId xmlns:a16="http://schemas.microsoft.com/office/drawing/2014/main" id="{D720CD3D-7B8F-4448-B97F-F84BC80D8057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398310" y="3902498"/>
                          <a:ext cx="792668" cy="520067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l="-1786" t="-7895" r="-12500" b="-23684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TextBox 34">
                          <a:extLst>
                            <a:ext uri="{FF2B5EF4-FFF2-40B4-BE49-F238E27FC236}">
                              <a16:creationId xmlns:a16="http://schemas.microsoft.com/office/drawing/2014/main" id="{C571732D-BDA2-AB4B-ABB4-3BAA4AE9870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345562" y="2439225"/>
                          <a:ext cx="602843" cy="52006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6" name="TextBox 75">
                          <a:extLst>
                            <a:ext uri="{FF2B5EF4-FFF2-40B4-BE49-F238E27FC236}">
                              <a16:creationId xmlns:a16="http://schemas.microsoft.com/office/drawing/2014/main" id="{3A2489C5-5F89-4045-A16C-4E9355F0C205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345562" y="2439225"/>
                          <a:ext cx="602843" cy="520067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 b="-2703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BCE42AE4-6D97-1641-A9A7-9DF690D685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61785" y="5666561"/>
                      <a:ext cx="638526" cy="52006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958B5149-997A-6C46-A639-F09FE6D5B39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61785" y="5666561"/>
                      <a:ext cx="638526" cy="520067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B0F1094C-ECC3-474E-947A-CDDDDC987353}"/>
                  </a:ext>
                </a:extLst>
              </p:cNvPr>
              <p:cNvSpPr/>
              <p:nvPr/>
            </p:nvSpPr>
            <p:spPr>
              <a:xfrm rot="5400000">
                <a:off x="3445306" y="2342952"/>
                <a:ext cx="555594" cy="537485"/>
              </a:xfrm>
              <a:custGeom>
                <a:avLst/>
                <a:gdLst>
                  <a:gd name="connsiteX0" fmla="*/ 539390 w 551937"/>
                  <a:gd name="connsiteY0" fmla="*/ 0 h 533946"/>
                  <a:gd name="connsiteX1" fmla="*/ 551937 w 551937"/>
                  <a:gd name="connsiteY1" fmla="*/ 1107 h 533946"/>
                  <a:gd name="connsiteX2" fmla="*/ 551937 w 551937"/>
                  <a:gd name="connsiteY2" fmla="*/ 533946 h 533946"/>
                  <a:gd name="connsiteX3" fmla="*/ 0 w 551937"/>
                  <a:gd name="connsiteY3" fmla="*/ 533946 h 533946"/>
                  <a:gd name="connsiteX4" fmla="*/ 10361 w 551937"/>
                  <a:gd name="connsiteY4" fmla="*/ 431171 h 533946"/>
                  <a:gd name="connsiteX5" fmla="*/ 539390 w 551937"/>
                  <a:gd name="connsiteY5" fmla="*/ 0 h 53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1937" h="533946">
                    <a:moveTo>
                      <a:pt x="539390" y="0"/>
                    </a:moveTo>
                    <a:lnTo>
                      <a:pt x="551937" y="1107"/>
                    </a:lnTo>
                    <a:lnTo>
                      <a:pt x="551937" y="533946"/>
                    </a:lnTo>
                    <a:lnTo>
                      <a:pt x="0" y="533946"/>
                    </a:lnTo>
                    <a:lnTo>
                      <a:pt x="10361" y="431171"/>
                    </a:lnTo>
                    <a:cubicBezTo>
                      <a:pt x="60714" y="185102"/>
                      <a:pt x="278436" y="0"/>
                      <a:pt x="539390" y="0"/>
                    </a:cubicBezTo>
                    <a:close/>
                  </a:path>
                </a:pathLst>
              </a:cu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E508F2-B2EA-A547-8411-7D5DE0096BA8}"/>
                </a:ext>
              </a:extLst>
            </p:cNvPr>
            <p:cNvSpPr/>
            <p:nvPr/>
          </p:nvSpPr>
          <p:spPr>
            <a:xfrm rot="5400000">
              <a:off x="3384273" y="2406790"/>
              <a:ext cx="603790" cy="533946"/>
            </a:xfrm>
            <a:custGeom>
              <a:avLst/>
              <a:gdLst>
                <a:gd name="connsiteX0" fmla="*/ 539390 w 551937"/>
                <a:gd name="connsiteY0" fmla="*/ 0 h 533946"/>
                <a:gd name="connsiteX1" fmla="*/ 551937 w 551937"/>
                <a:gd name="connsiteY1" fmla="*/ 1107 h 533946"/>
                <a:gd name="connsiteX2" fmla="*/ 551937 w 551937"/>
                <a:gd name="connsiteY2" fmla="*/ 533946 h 533946"/>
                <a:gd name="connsiteX3" fmla="*/ 0 w 551937"/>
                <a:gd name="connsiteY3" fmla="*/ 533946 h 533946"/>
                <a:gd name="connsiteX4" fmla="*/ 10361 w 551937"/>
                <a:gd name="connsiteY4" fmla="*/ 431171 h 533946"/>
                <a:gd name="connsiteX5" fmla="*/ 539390 w 551937"/>
                <a:gd name="connsiteY5" fmla="*/ 0 h 53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937" h="533946">
                  <a:moveTo>
                    <a:pt x="539390" y="0"/>
                  </a:moveTo>
                  <a:lnTo>
                    <a:pt x="551937" y="1107"/>
                  </a:lnTo>
                  <a:lnTo>
                    <a:pt x="551937" y="533946"/>
                  </a:lnTo>
                  <a:lnTo>
                    <a:pt x="0" y="533946"/>
                  </a:lnTo>
                  <a:lnTo>
                    <a:pt x="10361" y="431171"/>
                  </a:lnTo>
                  <a:cubicBezTo>
                    <a:pt x="60714" y="185102"/>
                    <a:pt x="278436" y="0"/>
                    <a:pt x="53939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8" name="Table 67">
                <a:extLst>
                  <a:ext uri="{FF2B5EF4-FFF2-40B4-BE49-F238E27FC236}">
                    <a16:creationId xmlns:a16="http://schemas.microsoft.com/office/drawing/2014/main" id="{0C9F81A6-9B87-E34B-8B9C-574D15D116E7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3874776" y="1757234"/>
              <a:ext cx="5993094" cy="5215065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525735">
                      <a:extLst>
                        <a:ext uri="{9D8B030D-6E8A-4147-A177-3AD203B41FA5}">
                          <a16:colId xmlns:a16="http://schemas.microsoft.com/office/drawing/2014/main" val="2721068442"/>
                        </a:ext>
                      </a:extLst>
                    </a:gridCol>
                    <a:gridCol w="1069090">
                      <a:extLst>
                        <a:ext uri="{9D8B030D-6E8A-4147-A177-3AD203B41FA5}">
                          <a16:colId xmlns:a16="http://schemas.microsoft.com/office/drawing/2014/main" val="2519702041"/>
                        </a:ext>
                      </a:extLst>
                    </a:gridCol>
                    <a:gridCol w="144016">
                      <a:extLst>
                        <a:ext uri="{9D8B030D-6E8A-4147-A177-3AD203B41FA5}">
                          <a16:colId xmlns:a16="http://schemas.microsoft.com/office/drawing/2014/main" val="3393574233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04635706"/>
                        </a:ext>
                      </a:extLst>
                    </a:gridCol>
                    <a:gridCol w="216024">
                      <a:extLst>
                        <a:ext uri="{9D8B030D-6E8A-4147-A177-3AD203B41FA5}">
                          <a16:colId xmlns:a16="http://schemas.microsoft.com/office/drawing/2014/main" val="111015095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476235378"/>
                        </a:ext>
                      </a:extLst>
                    </a:gridCol>
                    <a:gridCol w="949997">
                      <a:extLst>
                        <a:ext uri="{9D8B030D-6E8A-4147-A177-3AD203B41FA5}">
                          <a16:colId xmlns:a16="http://schemas.microsoft.com/office/drawing/2014/main" val="307369436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150deg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>
                                      <a:rPr lang="el-GR" sz="180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Units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274546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Freq.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GHz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86490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5251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5251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5365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129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109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109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dirty="0"/>
                            <a:t>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47965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0.138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0.138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0.145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797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</a:t>
                          </a:r>
                          <a:r>
                            <a:rPr lang="en-US" baseline="30000" dirty="0"/>
                            <a:t>-1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45469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3.1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3.0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MV/m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961891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593781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02267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74628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2642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009376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*normalized to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=1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𝑀𝑉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79928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8" name="Table 67">
                <a:extLst>
                  <a:ext uri="{FF2B5EF4-FFF2-40B4-BE49-F238E27FC236}">
                    <a16:creationId xmlns:a16="http://schemas.microsoft.com/office/drawing/2014/main" id="{0C9F81A6-9B87-E34B-8B9C-574D15D116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87714"/>
                  </p:ext>
                </p:extLst>
              </p:nvPr>
            </p:nvGraphicFramePr>
            <p:xfrm>
              <a:off x="3874776" y="1757234"/>
              <a:ext cx="5993094" cy="5215065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525735">
                      <a:extLst>
                        <a:ext uri="{9D8B030D-6E8A-4147-A177-3AD203B41FA5}">
                          <a16:colId xmlns:a16="http://schemas.microsoft.com/office/drawing/2014/main" val="2721068442"/>
                        </a:ext>
                      </a:extLst>
                    </a:gridCol>
                    <a:gridCol w="1069090">
                      <a:extLst>
                        <a:ext uri="{9D8B030D-6E8A-4147-A177-3AD203B41FA5}">
                          <a16:colId xmlns:a16="http://schemas.microsoft.com/office/drawing/2014/main" val="2519702041"/>
                        </a:ext>
                      </a:extLst>
                    </a:gridCol>
                    <a:gridCol w="144016">
                      <a:extLst>
                        <a:ext uri="{9D8B030D-6E8A-4147-A177-3AD203B41FA5}">
                          <a16:colId xmlns:a16="http://schemas.microsoft.com/office/drawing/2014/main" val="3393574233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04635706"/>
                        </a:ext>
                      </a:extLst>
                    </a:gridCol>
                    <a:gridCol w="216024">
                      <a:extLst>
                        <a:ext uri="{9D8B030D-6E8A-4147-A177-3AD203B41FA5}">
                          <a16:colId xmlns:a16="http://schemas.microsoft.com/office/drawing/2014/main" val="111015095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476235378"/>
                        </a:ext>
                      </a:extLst>
                    </a:gridCol>
                    <a:gridCol w="949997">
                      <a:extLst>
                        <a:ext uri="{9D8B030D-6E8A-4147-A177-3AD203B41FA5}">
                          <a16:colId xmlns:a16="http://schemas.microsoft.com/office/drawing/2014/main" val="3073694360"/>
                        </a:ext>
                      </a:extLst>
                    </a:gridCol>
                  </a:tblGrid>
                  <a:tr h="7315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26042" t="-70690" r="-267708" b="-60862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150deg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41111" t="-70690" r="-185556" b="-60862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37363" t="-70690" r="-83516" b="-6086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Units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274546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Freq.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GHz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86490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5251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5251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5365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5365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129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541379" r="-294167" b="-91724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109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109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530667" t="-541379" r="-1333" b="-9172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796521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600000" r="-294167" b="-758065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0.138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0.138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0.145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797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748276" r="-294167" b="-710345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0.5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</a:t>
                          </a:r>
                          <a:r>
                            <a:rPr lang="en-US" baseline="30000" dirty="0"/>
                            <a:t>-1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4546901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793548" r="-294167" b="-564516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3.1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3.0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MV/m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961891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955172" r="-294167" b="-50344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593781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1055172" r="-294167" b="-403448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02267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1155172" r="-294167" b="-30344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74628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1213333" r="-294167" b="-193333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2642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833" t="-1358621" r="-294167" b="-100000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009376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490" t="-1458621" r="-13186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79928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7" name="Espace réservé du texte 19">
            <a:extLst>
              <a:ext uri="{FF2B5EF4-FFF2-40B4-BE49-F238E27FC236}">
                <a16:creationId xmlns:a16="http://schemas.microsoft.com/office/drawing/2014/main" id="{BCF2AA4C-2B90-7245-86FA-0906E734A843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0914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ECA4505-34D6-4D45-A471-C59BF049C1EB}"/>
              </a:ext>
            </a:extLst>
          </p:cNvPr>
          <p:cNvGrpSpPr/>
          <p:nvPr/>
        </p:nvGrpSpPr>
        <p:grpSpPr>
          <a:xfrm>
            <a:off x="-10056" y="467469"/>
            <a:ext cx="10465989" cy="6572269"/>
            <a:chOff x="838200" y="992778"/>
            <a:chExt cx="10465989" cy="657226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DB7E02-D26F-3B4F-8E0B-6D64CE310EEA}"/>
                </a:ext>
              </a:extLst>
            </p:cNvPr>
            <p:cNvGrpSpPr/>
            <p:nvPr/>
          </p:nvGrpSpPr>
          <p:grpSpPr>
            <a:xfrm>
              <a:off x="838200" y="992778"/>
              <a:ext cx="10465989" cy="6572269"/>
              <a:chOff x="838200" y="992778"/>
              <a:chExt cx="10465989" cy="6572269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3249FAD-A258-AB4E-8DDE-232CCDB87F6F}"/>
                  </a:ext>
                </a:extLst>
              </p:cNvPr>
              <p:cNvGrpSpPr/>
              <p:nvPr/>
            </p:nvGrpSpPr>
            <p:grpSpPr>
              <a:xfrm>
                <a:off x="838200" y="992778"/>
                <a:ext cx="10465989" cy="4481348"/>
                <a:chOff x="838200" y="992778"/>
                <a:chExt cx="10465989" cy="4481348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60FECA65-C4C0-7645-A745-A1BE2B76D2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968829" y="992778"/>
                  <a:ext cx="10335360" cy="4481348"/>
                </a:xfrm>
                <a:prstGeom prst="rect">
                  <a:avLst/>
                </a:prstGeom>
              </p:spPr>
            </p:pic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575E910-BAA7-BD46-A2C4-F6FB25809216}"/>
                    </a:ext>
                  </a:extLst>
                </p:cNvPr>
                <p:cNvSpPr/>
                <p:nvPr/>
              </p:nvSpPr>
              <p:spPr>
                <a:xfrm>
                  <a:off x="838200" y="4284617"/>
                  <a:ext cx="1996440" cy="11895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93EEAAD-2920-F342-A0B7-D995D323BF3E}"/>
                  </a:ext>
                </a:extLst>
              </p:cNvPr>
              <p:cNvGrpSpPr/>
              <p:nvPr/>
            </p:nvGrpSpPr>
            <p:grpSpPr>
              <a:xfrm>
                <a:off x="1489166" y="3731455"/>
                <a:ext cx="8739051" cy="3833592"/>
                <a:chOff x="1476103" y="3731455"/>
                <a:chExt cx="8778241" cy="3833592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9D33272-5DA8-B04C-8F88-7E6A2EFCBF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593670" y="3731455"/>
                  <a:ext cx="8660674" cy="3755214"/>
                </a:xfrm>
                <a:prstGeom prst="rect">
                  <a:avLst/>
                </a:prstGeom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1F8E686A-FD1C-7D49-9CC6-D8F3DDF0FDBC}"/>
                    </a:ext>
                  </a:extLst>
                </p:cNvPr>
                <p:cNvSpPr/>
                <p:nvPr/>
              </p:nvSpPr>
              <p:spPr>
                <a:xfrm>
                  <a:off x="1476103" y="6544492"/>
                  <a:ext cx="1724297" cy="10205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519D2F7-EF92-9441-9494-F8EAD688C067}"/>
                    </a:ext>
                  </a:extLst>
                </p:cNvPr>
                <p:cNvSpPr/>
                <p:nvPr/>
              </p:nvSpPr>
              <p:spPr>
                <a:xfrm>
                  <a:off x="9731829" y="6466114"/>
                  <a:ext cx="522515" cy="7968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5CA0AE-55E4-7A42-9A62-D11FC6ECE4A0}"/>
                </a:ext>
              </a:extLst>
            </p:cNvPr>
            <p:cNvSpPr txBox="1"/>
            <p:nvPr/>
          </p:nvSpPr>
          <p:spPr>
            <a:xfrm>
              <a:off x="5104335" y="3731455"/>
              <a:ext cx="11608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E-Field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CA0B38-3755-3943-95BE-F654995E4576}"/>
                </a:ext>
              </a:extLst>
            </p:cNvPr>
            <p:cNvSpPr txBox="1"/>
            <p:nvPr/>
          </p:nvSpPr>
          <p:spPr>
            <a:xfrm>
              <a:off x="5095519" y="6638111"/>
              <a:ext cx="11785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H-Field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10cm (15cm </a:t>
            </a:r>
            <a:r>
              <a:rPr lang="de-DE" dirty="0" err="1"/>
              <a:t>effective</a:t>
            </a:r>
            <a:r>
              <a:rPr lang="de-DE" dirty="0"/>
              <a:t>) </a:t>
            </a:r>
            <a:r>
              <a:rPr lang="de-DE" dirty="0" err="1"/>
              <a:t>Travelling</a:t>
            </a:r>
            <a:r>
              <a:rPr lang="de-DE" dirty="0"/>
              <a:t> Wave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177DADA5-C358-374D-BBB5-BA2C8F119E4F}"/>
              </a:ext>
            </a:extLst>
          </p:cNvPr>
          <p:cNvSpPr txBox="1">
            <a:spLocks/>
          </p:cNvSpPr>
          <p:nvPr/>
        </p:nvSpPr>
        <p:spPr>
          <a:xfrm>
            <a:off x="3787347" y="224083"/>
            <a:ext cx="2563218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Burt, A. Castilla (ULANCS)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Espace réservé du texte 19">
            <a:extLst>
              <a:ext uri="{FF2B5EF4-FFF2-40B4-BE49-F238E27FC236}">
                <a16:creationId xmlns:a16="http://schemas.microsoft.com/office/drawing/2014/main" id="{FADD92E1-5F34-6C49-80EE-63E4D041A0FD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4778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12cm </a:t>
            </a:r>
            <a:r>
              <a:rPr lang="de-DE" dirty="0" err="1"/>
              <a:t>Travelling</a:t>
            </a:r>
            <a:r>
              <a:rPr lang="de-DE" dirty="0"/>
              <a:t> Wave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746412" y="2345520"/>
            <a:ext cx="4937302" cy="2069288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Ok </a:t>
            </a:r>
            <a:r>
              <a:rPr lang="en-US" sz="2400" dirty="0"/>
              <a:t>matching.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&lt;2% field flatness.</a:t>
            </a:r>
          </a:p>
        </p:txBody>
      </p:sp>
      <p:sp>
        <p:nvSpPr>
          <p:cNvPr id="9" name="Espace réservé du texte 19">
            <a:extLst>
              <a:ext uri="{FF2B5EF4-FFF2-40B4-BE49-F238E27FC236}">
                <a16:creationId xmlns:a16="http://schemas.microsoft.com/office/drawing/2014/main" id="{B5EF4E9D-EED4-2049-B5BB-1C972BB1EEE8}"/>
              </a:ext>
            </a:extLst>
          </p:cNvPr>
          <p:cNvSpPr txBox="1">
            <a:spLocks/>
          </p:cNvSpPr>
          <p:nvPr/>
        </p:nvSpPr>
        <p:spPr>
          <a:xfrm>
            <a:off x="3787347" y="224083"/>
            <a:ext cx="2563218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Burt, A. Castilla (ULANCS)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E2BA8D-C0A3-8E45-90A3-36614F76705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212" y="4401425"/>
            <a:ext cx="6602512" cy="2762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577C3F-5070-634C-B999-4AD125CA67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041"/>
          <a:stretch/>
        </p:blipFill>
        <p:spPr>
          <a:xfrm>
            <a:off x="4519252" y="1582937"/>
            <a:ext cx="5232791" cy="2730645"/>
          </a:xfrm>
          <a:prstGeom prst="rect">
            <a:avLst/>
          </a:prstGeom>
        </p:spPr>
      </p:pic>
      <p:sp>
        <p:nvSpPr>
          <p:cNvPr id="10" name="Espace réservé du texte 19">
            <a:extLst>
              <a:ext uri="{FF2B5EF4-FFF2-40B4-BE49-F238E27FC236}">
                <a16:creationId xmlns:a16="http://schemas.microsoft.com/office/drawing/2014/main" id="{EEAC631B-A3B5-5F4B-9023-45F67BF3E7CD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29071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91F16-00FD-7B4A-8329-CCF8292C1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9AA04EF-D4B7-0A46-B210-20A2B35EEFF3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06285" y="2859980"/>
          <a:ext cx="3823439" cy="183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906">
                  <a:extLst>
                    <a:ext uri="{9D8B030D-6E8A-4147-A177-3AD203B41FA5}">
                      <a16:colId xmlns:a16="http://schemas.microsoft.com/office/drawing/2014/main" val="4066405643"/>
                    </a:ext>
                  </a:extLst>
                </a:gridCol>
                <a:gridCol w="1400729">
                  <a:extLst>
                    <a:ext uri="{9D8B030D-6E8A-4147-A177-3AD203B41FA5}">
                      <a16:colId xmlns:a16="http://schemas.microsoft.com/office/drawing/2014/main" val="2912746361"/>
                    </a:ext>
                  </a:extLst>
                </a:gridCol>
                <a:gridCol w="737804">
                  <a:extLst>
                    <a:ext uri="{9D8B030D-6E8A-4147-A177-3AD203B41FA5}">
                      <a16:colId xmlns:a16="http://schemas.microsoft.com/office/drawing/2014/main" val="658479448"/>
                    </a:ext>
                  </a:extLst>
                </a:gridCol>
              </a:tblGrid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Parameter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Value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Units</a:t>
                      </a:r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2967403342"/>
                  </a:ext>
                </a:extLst>
              </a:tr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Structure length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0.1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m</a:t>
                      </a:r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4112968839"/>
                  </a:ext>
                </a:extLst>
              </a:tr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Wake length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1.0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m</a:t>
                      </a:r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2053279536"/>
                  </a:ext>
                </a:extLst>
              </a:tr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Bunch sigma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0.3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mm</a:t>
                      </a:r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2892069370"/>
                  </a:ext>
                </a:extLst>
              </a:tr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Bunch charge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75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pC</a:t>
                      </a:r>
                      <a:endParaRPr lang="en-US" sz="1500" dirty="0"/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647756900"/>
                  </a:ext>
                </a:extLst>
              </a:tr>
              <a:tr h="306619">
                <a:tc>
                  <a:txBody>
                    <a:bodyPr/>
                    <a:lstStyle/>
                    <a:p>
                      <a:r>
                        <a:rPr lang="en-US" sz="1500" dirty="0"/>
                        <a:t>Wake-loss-factor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2.103152e+02</a:t>
                      </a:r>
                    </a:p>
                  </a:txBody>
                  <a:tcPr marL="75605" marR="75605" marT="37802" marB="37802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V/</a:t>
                      </a:r>
                      <a:r>
                        <a:rPr lang="en-US" sz="1500" dirty="0" err="1"/>
                        <a:t>pC</a:t>
                      </a:r>
                      <a:endParaRPr lang="en-US" sz="1500" dirty="0"/>
                    </a:p>
                  </a:txBody>
                  <a:tcPr marL="75605" marR="75605" marT="37802" marB="37802"/>
                </a:tc>
                <a:extLst>
                  <a:ext uri="{0D108BD9-81ED-4DB2-BD59-A6C34878D82A}">
                    <a16:rowId xmlns:a16="http://schemas.microsoft.com/office/drawing/2014/main" val="201010761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1E1B20E-D852-C34E-9A57-A546AA1050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1227" y="1303855"/>
            <a:ext cx="5839398" cy="2714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493B99-24B2-214E-AB5A-076723378B2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9723" y="4012180"/>
            <a:ext cx="6126507" cy="279199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79F14B3-9022-4640-BE37-96340E90A93F}"/>
              </a:ext>
            </a:extLst>
          </p:cNvPr>
          <p:cNvSpPr txBox="1">
            <a:spLocks/>
          </p:cNvSpPr>
          <p:nvPr/>
        </p:nvSpPr>
        <p:spPr>
          <a:xfrm>
            <a:off x="504824" y="944091"/>
            <a:ext cx="9072563" cy="720080"/>
          </a:xfr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de-DE" kern="0" dirty="0">
                <a:solidFill>
                  <a:srgbClr val="FF0000"/>
                </a:solidFill>
              </a:rPr>
              <a:t>Long. Wakes</a:t>
            </a:r>
          </a:p>
        </p:txBody>
      </p:sp>
    </p:spTree>
    <p:extLst>
      <p:ext uri="{BB962C8B-B14F-4D97-AF65-F5344CB8AC3E}">
        <p14:creationId xmlns:p14="http://schemas.microsoft.com/office/powerpoint/2010/main" val="3243873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Input </a:t>
            </a:r>
            <a:r>
              <a:rPr lang="de-DE" dirty="0" err="1"/>
              <a:t>Coupler</a:t>
            </a:r>
            <a:r>
              <a:rPr lang="de-DE" dirty="0"/>
              <a:t> Version 2.0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462789" y="6626227"/>
            <a:ext cx="9112018" cy="609437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Including a mode converter for low loss transport network.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C759FA-4CFC-0A48-9561-9A67ED22B86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2920" y="1362969"/>
            <a:ext cx="6022187" cy="25446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60F46D-0863-3747-8F9A-99E0FE17DF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7343" y="4001817"/>
            <a:ext cx="5897764" cy="253021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2C59CC-DFA8-5842-8FCE-12ED30359AA5}"/>
              </a:ext>
            </a:extLst>
          </p:cNvPr>
          <p:cNvCxnSpPr/>
          <p:nvPr/>
        </p:nvCxnSpPr>
        <p:spPr bwMode="auto">
          <a:xfrm>
            <a:off x="6552480" y="1664171"/>
            <a:ext cx="0" cy="189964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CBB8DB-CB0A-5647-8FA8-0E9FB00F3029}"/>
              </a:ext>
            </a:extLst>
          </p:cNvPr>
          <p:cNvCxnSpPr/>
          <p:nvPr/>
        </p:nvCxnSpPr>
        <p:spPr bwMode="auto">
          <a:xfrm>
            <a:off x="6912520" y="4256459"/>
            <a:ext cx="0" cy="189964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22E9E86-CE9D-D444-B0C1-BA29E141B80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152376" y="1547589"/>
            <a:ext cx="5040314" cy="27416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BC287E-FA25-1645-BAC3-224E520BCB5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37244" y="4001154"/>
            <a:ext cx="4920164" cy="2676301"/>
          </a:xfrm>
          <a:prstGeom prst="rect">
            <a:avLst/>
          </a:prstGeom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C63DCEC1-6A44-DC47-9A23-3ADD5BDEAA86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5140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Input </a:t>
            </a:r>
            <a:r>
              <a:rPr lang="de-DE" dirty="0" err="1"/>
              <a:t>Coupler</a:t>
            </a:r>
            <a:r>
              <a:rPr lang="de-DE" dirty="0"/>
              <a:t> Version 2.0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462789" y="6626227"/>
            <a:ext cx="9112018" cy="609437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Including a mode converter for low loss transport network.</a:t>
            </a:r>
            <a:endParaRPr lang="en-GB" dirty="0"/>
          </a:p>
        </p:txBody>
      </p:sp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C63DCEC1-6A44-DC47-9A23-3ADD5BDEAA86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394E64-FABB-214B-AD9C-83214663B5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427" r="29285"/>
          <a:stretch/>
        </p:blipFill>
        <p:spPr>
          <a:xfrm>
            <a:off x="5143101" y="2303269"/>
            <a:ext cx="4464497" cy="42002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0DBB8F-A837-7C40-AEEE-5FF5507242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56" r="22141"/>
          <a:stretch/>
        </p:blipFill>
        <p:spPr>
          <a:xfrm>
            <a:off x="275232" y="1983720"/>
            <a:ext cx="5544616" cy="420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0965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Pulse </a:t>
            </a:r>
            <a:r>
              <a:rPr lang="de-DE" dirty="0" err="1"/>
              <a:t>Compressor</a:t>
            </a:r>
            <a:r>
              <a:rPr lang="de-DE" dirty="0"/>
              <a:t> - SLEDII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503146" y="1979637"/>
            <a:ext cx="6632554" cy="2258287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Compression ratio= </a:t>
            </a:r>
            <a:r>
              <a:rPr lang="en-US" sz="2200" dirty="0" err="1"/>
              <a:t>Tkly</a:t>
            </a:r>
            <a:r>
              <a:rPr lang="en-US" sz="2200" dirty="0"/>
              <a:t> / </a:t>
            </a:r>
            <a:r>
              <a:rPr lang="en-US" sz="2200" dirty="0" err="1"/>
              <a:t>Tcompressed</a:t>
            </a:r>
            <a:r>
              <a:rPr lang="en-US" sz="22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/>
              <a:t>Similar gain curve at different frequencies:</a:t>
            </a:r>
          </a:p>
          <a:p>
            <a:pPr marL="702900" lvl="1" indent="-342900"/>
            <a:r>
              <a:rPr lang="en-GB" sz="2000" dirty="0"/>
              <a:t>Shorter structures =&gt; Higher compression ratio.</a:t>
            </a:r>
          </a:p>
          <a:p>
            <a:pPr marL="702900" lvl="1" indent="-342900"/>
            <a:r>
              <a:rPr lang="en-GB" sz="2000" dirty="0"/>
              <a:t>Longer Input pulse =&gt; Higher compression ratio.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E60F07-C430-2241-BC2D-A86319D33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408" y="3859247"/>
            <a:ext cx="4320480" cy="324036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0A1860B-0AFA-2E4D-B4AA-1FA76E3E2BAE}"/>
              </a:ext>
            </a:extLst>
          </p:cNvPr>
          <p:cNvGrpSpPr/>
          <p:nvPr/>
        </p:nvGrpSpPr>
        <p:grpSpPr>
          <a:xfrm>
            <a:off x="528000" y="3976296"/>
            <a:ext cx="4008348" cy="3006261"/>
            <a:chOff x="620189" y="2324649"/>
            <a:chExt cx="5334000" cy="40005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2CEC73-C25E-E747-960F-B577751AC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0189" y="2324649"/>
              <a:ext cx="5334000" cy="400050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DC1ED9-E80A-4E40-BEC5-0AF19E0B08A0}"/>
                </a:ext>
              </a:extLst>
            </p:cNvPr>
            <p:cNvSpPr/>
            <p:nvPr/>
          </p:nvSpPr>
          <p:spPr>
            <a:xfrm>
              <a:off x="2988870" y="4677718"/>
              <a:ext cx="808892" cy="491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err="1">
                  <a:solidFill>
                    <a:srgbClr val="1067EA"/>
                  </a:solidFill>
                </a:rPr>
                <a:t>Tkly</a:t>
              </a:r>
              <a:endParaRPr lang="en-GB" sz="1800" dirty="0">
                <a:solidFill>
                  <a:srgbClr val="1067EA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185CCD-2E94-3846-972E-9D3FD38F0442}"/>
                </a:ext>
              </a:extLst>
            </p:cNvPr>
            <p:cNvSpPr/>
            <p:nvPr/>
          </p:nvSpPr>
          <p:spPr>
            <a:xfrm>
              <a:off x="3361932" y="2574423"/>
              <a:ext cx="2071804" cy="491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err="1">
                  <a:solidFill>
                    <a:srgbClr val="FF0000"/>
                  </a:solidFill>
                </a:rPr>
                <a:t>Tcompressed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B99AD33-E58B-D845-B23B-1D1C64DF1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608" y="1141757"/>
            <a:ext cx="2864220" cy="2667536"/>
          </a:xfrm>
          <a:prstGeom prst="rect">
            <a:avLst/>
          </a:prstGeom>
        </p:spPr>
      </p:pic>
      <p:sp>
        <p:nvSpPr>
          <p:cNvPr id="12" name="Espace réservé du texte 19">
            <a:extLst>
              <a:ext uri="{FF2B5EF4-FFF2-40B4-BE49-F238E27FC236}">
                <a16:creationId xmlns:a16="http://schemas.microsoft.com/office/drawing/2014/main" id="{29826C57-CA6F-E641-81D6-901BE12838E2}"/>
              </a:ext>
            </a:extLst>
          </p:cNvPr>
          <p:cNvSpPr txBox="1">
            <a:spLocks/>
          </p:cNvSpPr>
          <p:nvPr/>
        </p:nvSpPr>
        <p:spPr>
          <a:xfrm>
            <a:off x="3821952" y="154811"/>
            <a:ext cx="2491210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X. Wu, W.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Wuensch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(CERN)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Espace réservé du texte 19">
            <a:extLst>
              <a:ext uri="{FF2B5EF4-FFF2-40B4-BE49-F238E27FC236}">
                <a16:creationId xmlns:a16="http://schemas.microsoft.com/office/drawing/2014/main" id="{F0C04D86-2862-6F47-9042-35D632B7925D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69787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30cm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length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74" name="Content Placeholder 70">
            <a:extLst>
              <a:ext uri="{FF2B5EF4-FFF2-40B4-BE49-F238E27FC236}">
                <a16:creationId xmlns:a16="http://schemas.microsoft.com/office/drawing/2014/main" id="{0AA39DD4-E779-C74C-8697-77CE8A858363}"/>
              </a:ext>
            </a:extLst>
          </p:cNvPr>
          <p:cNvSpPr txBox="1">
            <a:spLocks/>
          </p:cNvSpPr>
          <p:nvPr/>
        </p:nvSpPr>
        <p:spPr>
          <a:xfrm>
            <a:off x="359792" y="1763613"/>
            <a:ext cx="9112018" cy="1301808"/>
          </a:xfrm>
          <a:prstGeom prst="rect">
            <a:avLst/>
          </a:prstGeom>
          <a:noFill/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Tx/>
              <a:buNone/>
              <a:defRPr sz="20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−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3x 10cm with 54 MW total power (18Mw/structure).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2x 15cm with 40MW total power (20MW/structure).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1x  30cm with 21MW.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665697-8847-0F46-9D97-BD2150C54546}"/>
              </a:ext>
            </a:extLst>
          </p:cNvPr>
          <p:cNvGrpSpPr/>
          <p:nvPr/>
        </p:nvGrpSpPr>
        <p:grpSpPr>
          <a:xfrm>
            <a:off x="6071924" y="4852349"/>
            <a:ext cx="4065782" cy="2673516"/>
            <a:chOff x="32270" y="4505391"/>
            <a:chExt cx="5115207" cy="27024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04589C0-77EF-5349-88A3-C007745387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947"/>
            <a:stretch/>
          </p:blipFill>
          <p:spPr>
            <a:xfrm>
              <a:off x="32270" y="4505391"/>
              <a:ext cx="5115207" cy="270245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BC69E1D-92F5-9C41-B14B-794D67874D75}"/>
                </a:ext>
              </a:extLst>
            </p:cNvPr>
            <p:cNvSpPr txBox="1"/>
            <p:nvPr/>
          </p:nvSpPr>
          <p:spPr>
            <a:xfrm>
              <a:off x="2087984" y="4715941"/>
              <a:ext cx="13805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</a:rPr>
                <a:t>For 7.5MV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473B87D-8D1A-5B48-BDF0-BDE1D7B68F86}"/>
              </a:ext>
            </a:extLst>
          </p:cNvPr>
          <p:cNvGrpSpPr/>
          <p:nvPr/>
        </p:nvGrpSpPr>
        <p:grpSpPr>
          <a:xfrm>
            <a:off x="6050486" y="2292312"/>
            <a:ext cx="4030139" cy="2639653"/>
            <a:chOff x="5508627" y="2397358"/>
            <a:chExt cx="4571998" cy="277620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490A7AD-6D18-F148-95FB-4D3FEF20E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202"/>
            <a:stretch/>
          </p:blipFill>
          <p:spPr>
            <a:xfrm>
              <a:off x="5508627" y="2397358"/>
              <a:ext cx="4571998" cy="277620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596DB96-4943-AE4A-A9EB-7205CE64E699}"/>
                </a:ext>
              </a:extLst>
            </p:cNvPr>
            <p:cNvSpPr txBox="1"/>
            <p:nvPr/>
          </p:nvSpPr>
          <p:spPr>
            <a:xfrm>
              <a:off x="7488584" y="2890202"/>
              <a:ext cx="1167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</a:rPr>
                <a:t>For 5MV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01B7AA-EBFC-854D-9BCB-07B6CFA90544}"/>
              </a:ext>
            </a:extLst>
          </p:cNvPr>
          <p:cNvGrpSpPr/>
          <p:nvPr/>
        </p:nvGrpSpPr>
        <p:grpSpPr>
          <a:xfrm>
            <a:off x="0" y="3357098"/>
            <a:ext cx="5953264" cy="3571958"/>
            <a:chOff x="0" y="3357098"/>
            <a:chExt cx="5953264" cy="357195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3852BC3-0F29-4843-8C18-9696FF1B4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3357098"/>
              <a:ext cx="5953264" cy="357195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9538FA2-206F-C649-993E-7192FAC0803F}"/>
                </a:ext>
              </a:extLst>
            </p:cNvPr>
            <p:cNvSpPr txBox="1"/>
            <p:nvPr/>
          </p:nvSpPr>
          <p:spPr>
            <a:xfrm>
              <a:off x="2808064" y="4139877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</a:rPr>
                <a:t>For 15MV</a:t>
              </a:r>
            </a:p>
          </p:txBody>
        </p:sp>
      </p:grp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8BFCCFF3-116A-E141-826D-4C4F69C2D2F0}"/>
              </a:ext>
            </a:extLst>
          </p:cNvPr>
          <p:cNvSpPr txBox="1">
            <a:spLocks/>
          </p:cNvSpPr>
          <p:nvPr/>
        </p:nvSpPr>
        <p:spPr>
          <a:xfrm>
            <a:off x="1511920" y="7165445"/>
            <a:ext cx="7704856" cy="3610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Castilla – ULANCS			Oct 30</a:t>
            </a:r>
            <a:r>
              <a: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4225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460</Words>
  <Application>Microsoft Macintosh PowerPoint</Application>
  <PresentationFormat>Custom</PresentationFormat>
  <Paragraphs>147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ＭＳ Ｐゴシック</vt:lpstr>
      <vt:lpstr>Arial</vt:lpstr>
      <vt:lpstr>Cambria Math</vt:lpstr>
      <vt:lpstr>Symbol</vt:lpstr>
      <vt:lpstr>Times New Roman</vt:lpstr>
      <vt:lpstr>Wingdings</vt:lpstr>
      <vt:lpstr>CompactLight_Template Slides ENG</vt:lpstr>
      <vt:lpstr>PowerPoint Presentation</vt:lpstr>
      <vt:lpstr>Single Cell Recap</vt:lpstr>
      <vt:lpstr>10cm (15cm effective) Travelling Wave Structure</vt:lpstr>
      <vt:lpstr>12cm Travelling Wave Structure</vt:lpstr>
      <vt:lpstr>PowerPoint Presentation</vt:lpstr>
      <vt:lpstr>Input Coupler Version 2.0</vt:lpstr>
      <vt:lpstr>Input Coupler Version 2.0</vt:lpstr>
      <vt:lpstr>Pulse Compressor - SLEDII</vt:lpstr>
      <vt:lpstr>30cm active length</vt:lpstr>
      <vt:lpstr>30cm active length</vt:lpstr>
      <vt:lpstr>Single Cell Tolerances</vt:lpstr>
      <vt:lpstr>Thermal Analysis Ongoing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Castilla Loeza, Alejandro</cp:lastModifiedBy>
  <cp:revision>298</cp:revision>
  <cp:lastPrinted>2015-12-09T13:35:49Z</cp:lastPrinted>
  <dcterms:created xsi:type="dcterms:W3CDTF">2015-12-09T11:23:36Z</dcterms:created>
  <dcterms:modified xsi:type="dcterms:W3CDTF">2020-10-30T14:26:39Z</dcterms:modified>
</cp:coreProperties>
</file>