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9" r:id="rId2"/>
    <p:sldId id="914" r:id="rId3"/>
    <p:sldId id="938" r:id="rId4"/>
    <p:sldId id="920" r:id="rId5"/>
    <p:sldId id="944" r:id="rId6"/>
    <p:sldId id="946" r:id="rId7"/>
    <p:sldId id="921" r:id="rId8"/>
    <p:sldId id="940" r:id="rId9"/>
    <p:sldId id="941" r:id="rId10"/>
    <p:sldId id="922" r:id="rId11"/>
    <p:sldId id="923" r:id="rId12"/>
    <p:sldId id="924" r:id="rId13"/>
    <p:sldId id="925" r:id="rId14"/>
    <p:sldId id="947" r:id="rId15"/>
    <p:sldId id="939" r:id="rId16"/>
    <p:sldId id="919" r:id="rId17"/>
    <p:sldId id="927" r:id="rId18"/>
    <p:sldId id="918" r:id="rId19"/>
    <p:sldId id="945" r:id="rId20"/>
    <p:sldId id="951" r:id="rId21"/>
    <p:sldId id="953" r:id="rId22"/>
    <p:sldId id="950" r:id="rId23"/>
    <p:sldId id="931" r:id="rId24"/>
    <p:sldId id="930" r:id="rId25"/>
    <p:sldId id="933" r:id="rId26"/>
    <p:sldId id="932" r:id="rId27"/>
    <p:sldId id="952" r:id="rId28"/>
    <p:sldId id="934" r:id="rId29"/>
    <p:sldId id="935" r:id="rId30"/>
    <p:sldId id="936" r:id="rId31"/>
    <p:sldId id="937" r:id="rId32"/>
    <p:sldId id="948" r:id="rId33"/>
    <p:sldId id="912" r:id="rId34"/>
    <p:sldId id="942" r:id="rId35"/>
    <p:sldId id="943" r:id="rId3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0000"/>
    <a:srgbClr val="FF7E79"/>
    <a:srgbClr val="2F2F2F"/>
    <a:srgbClr val="009142"/>
    <a:srgbClr val="0432FF"/>
    <a:srgbClr val="E8BC48"/>
    <a:srgbClr val="00FB92"/>
    <a:srgbClr val="FFD579"/>
    <a:srgbClr val="73FB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46" autoAdjust="0"/>
    <p:restoredTop sz="95109"/>
  </p:normalViewPr>
  <p:slideViewPr>
    <p:cSldViewPr snapToGrid="0" snapToObjects="1">
      <p:cViewPr varScale="1">
        <p:scale>
          <a:sx n="86" d="100"/>
          <a:sy n="86" d="100"/>
        </p:scale>
        <p:origin x="224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ern.ch\dfs\Departments\AT\Projects\MAR%20and%20Long%20Magnets%20Facilities\Quality\HL-LHC\Revue%20generale%20post%20mortem\Suivi_et_Synthese_NCR_S19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baseline="0" dirty="0"/>
              <a:t>NCR </a:t>
            </a:r>
            <a:r>
              <a:rPr lang="fr-FR" baseline="0" dirty="0" err="1"/>
              <a:t>during</a:t>
            </a:r>
            <a:r>
              <a:rPr lang="fr-FR" baseline="0" dirty="0"/>
              <a:t> </a:t>
            </a:r>
            <a:r>
              <a:rPr lang="fr-FR" baseline="0" dirty="0" err="1"/>
              <a:t>winding</a:t>
            </a:r>
            <a:r>
              <a:rPr lang="fr-FR" baseline="0" dirty="0"/>
              <a:t> (</a:t>
            </a:r>
            <a:r>
              <a:rPr lang="fr-FR" baseline="0" dirty="0" err="1"/>
              <a:t>inner</a:t>
            </a:r>
            <a:r>
              <a:rPr lang="fr-FR" baseline="0" dirty="0"/>
              <a:t> or </a:t>
            </a:r>
            <a:r>
              <a:rPr lang="fr-FR" baseline="0" dirty="0" err="1"/>
              <a:t>outer</a:t>
            </a:r>
            <a:r>
              <a:rPr lang="fr-FR" baseline="0" dirty="0"/>
              <a:t> la</a:t>
            </a:r>
            <a:r>
              <a:rPr lang="fr-CH" baseline="0" dirty="0" err="1"/>
              <a:t>yer</a:t>
            </a:r>
            <a:r>
              <a:rPr lang="fr-CH" baseline="0" dirty="0"/>
              <a:t>)</a:t>
            </a:r>
            <a:endParaRPr lang="fr-F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'Synthèse Bobines'!$B$74:$B$109</c:f>
              <c:strCache>
                <c:ptCount val="36"/>
                <c:pt idx="0">
                  <c:v>HCMBH_C005-01CU0001</c:v>
                </c:pt>
                <c:pt idx="1">
                  <c:v>HCMBH_C005-01000001</c:v>
                </c:pt>
                <c:pt idx="2">
                  <c:v>HCMBH_C005-01000002</c:v>
                </c:pt>
                <c:pt idx="3">
                  <c:v>HCMBH_C005-01000003</c:v>
                </c:pt>
                <c:pt idx="4">
                  <c:v>HCMBH_C005-01000004</c:v>
                </c:pt>
                <c:pt idx="5">
                  <c:v>HCMBH_C005-01000005</c:v>
                </c:pt>
                <c:pt idx="6">
                  <c:v>HCMBH_C005-01000006</c:v>
                </c:pt>
                <c:pt idx="7">
                  <c:v>HCMBH_C005-01000007</c:v>
                </c:pt>
                <c:pt idx="8">
                  <c:v>HCMBH_C005-01000008</c:v>
                </c:pt>
                <c:pt idx="9">
                  <c:v>HCMBH_C005-01000009</c:v>
                </c:pt>
                <c:pt idx="10">
                  <c:v>HCMBH_C005-01000010</c:v>
                </c:pt>
                <c:pt idx="11">
                  <c:v>HCMBH_C005-01000011</c:v>
                </c:pt>
                <c:pt idx="12">
                  <c:v>HCMBH_C005-01000012</c:v>
                </c:pt>
                <c:pt idx="13">
                  <c:v>HCMBH_C005-01000013</c:v>
                </c:pt>
                <c:pt idx="14">
                  <c:v>HCMBH_C005-01000014</c:v>
                </c:pt>
                <c:pt idx="15">
                  <c:v>HCMBH_C005-01000015</c:v>
                </c:pt>
                <c:pt idx="16">
                  <c:v>HCMBH_C005-01000016</c:v>
                </c:pt>
                <c:pt idx="17">
                  <c:v>HCMBH_C005-01000017</c:v>
                </c:pt>
                <c:pt idx="18">
                  <c:v>HCMBH_C005-01000018</c:v>
                </c:pt>
                <c:pt idx="19">
                  <c:v>HCMBH_C005-01000019</c:v>
                </c:pt>
                <c:pt idx="20">
                  <c:v>HCMBH_C005-01000020</c:v>
                </c:pt>
                <c:pt idx="21">
                  <c:v>HCMBH_C005-01000021</c:v>
                </c:pt>
                <c:pt idx="22">
                  <c:v>HCMBH_C005-01000022</c:v>
                </c:pt>
                <c:pt idx="23">
                  <c:v>HCMBH_C005-01000023</c:v>
                </c:pt>
                <c:pt idx="24">
                  <c:v>HCMBH_C005-01000024</c:v>
                </c:pt>
                <c:pt idx="25">
                  <c:v>HCMBH_C005-01000025</c:v>
                </c:pt>
                <c:pt idx="26">
                  <c:v>HCMBH_C005-01000026</c:v>
                </c:pt>
                <c:pt idx="27">
                  <c:v>HCMBH_C005-01000027</c:v>
                </c:pt>
                <c:pt idx="28">
                  <c:v>HCMBH_C005-01000028</c:v>
                </c:pt>
                <c:pt idx="29">
                  <c:v>HCMBH_C005-01000029</c:v>
                </c:pt>
                <c:pt idx="30">
                  <c:v>HCMBH_C005-01000030</c:v>
                </c:pt>
                <c:pt idx="31">
                  <c:v>HCMBH_C005-01000031</c:v>
                </c:pt>
                <c:pt idx="32">
                  <c:v>HCMBH_C005-01000032</c:v>
                </c:pt>
                <c:pt idx="33">
                  <c:v>HCMBH_C005-01000033</c:v>
                </c:pt>
                <c:pt idx="34">
                  <c:v>HCMBH_C005-01000034</c:v>
                </c:pt>
                <c:pt idx="35">
                  <c:v>HCMBH_C005-01000035</c:v>
                </c:pt>
              </c:strCache>
            </c:strRef>
          </c:cat>
          <c:val>
            <c:numRef>
              <c:f>'Synthèse Bobines'!$C$74:$C$109</c:f>
              <c:numCache>
                <c:formatCode>General</c:formatCode>
                <c:ptCount val="36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F9-4B49-AA32-14568A2CCF19}"/>
            </c:ext>
          </c:extLst>
        </c:ser>
        <c:ser>
          <c:idx val="1"/>
          <c:order val="1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'Synthèse Bobines'!$B$74:$B$109</c:f>
              <c:strCache>
                <c:ptCount val="36"/>
                <c:pt idx="0">
                  <c:v>HCMBH_C005-01CU0001</c:v>
                </c:pt>
                <c:pt idx="1">
                  <c:v>HCMBH_C005-01000001</c:v>
                </c:pt>
                <c:pt idx="2">
                  <c:v>HCMBH_C005-01000002</c:v>
                </c:pt>
                <c:pt idx="3">
                  <c:v>HCMBH_C005-01000003</c:v>
                </c:pt>
                <c:pt idx="4">
                  <c:v>HCMBH_C005-01000004</c:v>
                </c:pt>
                <c:pt idx="5">
                  <c:v>HCMBH_C005-01000005</c:v>
                </c:pt>
                <c:pt idx="6">
                  <c:v>HCMBH_C005-01000006</c:v>
                </c:pt>
                <c:pt idx="7">
                  <c:v>HCMBH_C005-01000007</c:v>
                </c:pt>
                <c:pt idx="8">
                  <c:v>HCMBH_C005-01000008</c:v>
                </c:pt>
                <c:pt idx="9">
                  <c:v>HCMBH_C005-01000009</c:v>
                </c:pt>
                <c:pt idx="10">
                  <c:v>HCMBH_C005-01000010</c:v>
                </c:pt>
                <c:pt idx="11">
                  <c:v>HCMBH_C005-01000011</c:v>
                </c:pt>
                <c:pt idx="12">
                  <c:v>HCMBH_C005-01000012</c:v>
                </c:pt>
                <c:pt idx="13">
                  <c:v>HCMBH_C005-01000013</c:v>
                </c:pt>
                <c:pt idx="14">
                  <c:v>HCMBH_C005-01000014</c:v>
                </c:pt>
                <c:pt idx="15">
                  <c:v>HCMBH_C005-01000015</c:v>
                </c:pt>
                <c:pt idx="16">
                  <c:v>HCMBH_C005-01000016</c:v>
                </c:pt>
                <c:pt idx="17">
                  <c:v>HCMBH_C005-01000017</c:v>
                </c:pt>
                <c:pt idx="18">
                  <c:v>HCMBH_C005-01000018</c:v>
                </c:pt>
                <c:pt idx="19">
                  <c:v>HCMBH_C005-01000019</c:v>
                </c:pt>
                <c:pt idx="20">
                  <c:v>HCMBH_C005-01000020</c:v>
                </c:pt>
                <c:pt idx="21">
                  <c:v>HCMBH_C005-01000021</c:v>
                </c:pt>
                <c:pt idx="22">
                  <c:v>HCMBH_C005-01000022</c:v>
                </c:pt>
                <c:pt idx="23">
                  <c:v>HCMBH_C005-01000023</c:v>
                </c:pt>
                <c:pt idx="24">
                  <c:v>HCMBH_C005-01000024</c:v>
                </c:pt>
                <c:pt idx="25">
                  <c:v>HCMBH_C005-01000025</c:v>
                </c:pt>
                <c:pt idx="26">
                  <c:v>HCMBH_C005-01000026</c:v>
                </c:pt>
                <c:pt idx="27">
                  <c:v>HCMBH_C005-01000027</c:v>
                </c:pt>
                <c:pt idx="28">
                  <c:v>HCMBH_C005-01000028</c:v>
                </c:pt>
                <c:pt idx="29">
                  <c:v>HCMBH_C005-01000029</c:v>
                </c:pt>
                <c:pt idx="30">
                  <c:v>HCMBH_C005-01000030</c:v>
                </c:pt>
                <c:pt idx="31">
                  <c:v>HCMBH_C005-01000031</c:v>
                </c:pt>
                <c:pt idx="32">
                  <c:v>HCMBH_C005-01000032</c:v>
                </c:pt>
                <c:pt idx="33">
                  <c:v>HCMBH_C005-01000033</c:v>
                </c:pt>
                <c:pt idx="34">
                  <c:v>HCMBH_C005-01000034</c:v>
                </c:pt>
                <c:pt idx="35">
                  <c:v>HCMBH_C005-01000035</c:v>
                </c:pt>
              </c:strCache>
            </c:strRef>
          </c:cat>
          <c:val>
            <c:numRef>
              <c:f>'Synthèse Bobines'!$D$74:$D$109</c:f>
              <c:numCache>
                <c:formatCode>General</c:formatCode>
                <c:ptCount val="3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F9-4B49-AA32-14568A2CCF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74520240"/>
        <c:axId val="574520568"/>
      </c:barChart>
      <c:catAx>
        <c:axId val="57452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520568"/>
        <c:crosses val="autoZero"/>
        <c:auto val="1"/>
        <c:lblAlgn val="ctr"/>
        <c:lblOffset val="100"/>
        <c:noMultiLvlLbl val="0"/>
      </c:catAx>
      <c:valAx>
        <c:axId val="574520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520240"/>
        <c:crosses val="autoZero"/>
        <c:crossBetween val="between"/>
        <c:majorUnit val="1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92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561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188224"/>
            <a:ext cx="5616575" cy="553328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00926"/>
            <a:ext cx="5616600" cy="542811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902070"/>
            <a:ext cx="5616575" cy="429870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1902070"/>
            <a:ext cx="5616575" cy="429870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166957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179660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934592"/>
            <a:ext cx="3708400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1929829"/>
            <a:ext cx="3713187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175921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1943556"/>
            <a:ext cx="3708400" cy="426618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79600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800" y="1170000"/>
            <a:ext cx="11376000" cy="4986000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0000" y="6350851"/>
            <a:ext cx="7920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171575"/>
            <a:ext cx="11376024" cy="4984425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201479"/>
            <a:ext cx="11376025" cy="499929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170000"/>
            <a:ext cx="5616575" cy="498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170000"/>
            <a:ext cx="5611813" cy="49860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720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07987" y="1170000"/>
            <a:ext cx="5616575" cy="540000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1794875"/>
            <a:ext cx="5616575" cy="43947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70000"/>
            <a:ext cx="5616600" cy="540000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794875"/>
            <a:ext cx="5611813" cy="43947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40000" y="6350851"/>
            <a:ext cx="792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2021.04.07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New Task Force on 11T Dipole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69681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21533/1" TargetMode="External"/><Relationship Id="rId2" Type="http://schemas.openxmlformats.org/officeDocument/2006/relationships/hyperlink" Target="https://edms.cern.ch/document/2058489/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274486" TargetMode="External"/><Relationship Id="rId2" Type="http://schemas.openxmlformats.org/officeDocument/2006/relationships/hyperlink" Target="https://edms.cern.ch/document/2021818/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edms.cern.ch/document/2441803" TargetMode="External"/><Relationship Id="rId4" Type="http://schemas.openxmlformats.org/officeDocument/2006/relationships/hyperlink" Target="https://edms.cern.ch/document/243307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edms.cern.ch/document/2455792/1.0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10724/5.0" TargetMode="External"/><Relationship Id="rId2" Type="http://schemas.openxmlformats.org/officeDocument/2006/relationships/hyperlink" Target="https://edms.cern.ch/document/1427781/17.0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44995" TargetMode="External"/><Relationship Id="rId2" Type="http://schemas.openxmlformats.org/officeDocument/2006/relationships/hyperlink" Target="https://edms.cern.ch/document/1689312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552780/2.0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755" y="2665355"/>
            <a:ext cx="11932923" cy="1103456"/>
          </a:xfrm>
        </p:spPr>
        <p:txBody>
          <a:bodyPr/>
          <a:lstStyle/>
          <a:p>
            <a:r>
              <a:rPr lang="en-US" sz="4000" dirty="0"/>
              <a:t>Task Force on the 11 T dipole - Team</a:t>
            </a:r>
            <a:br>
              <a:rPr lang="en-US" sz="3600" dirty="0"/>
            </a:br>
            <a:r>
              <a:rPr lang="en-GB" sz="3600" dirty="0"/>
              <a:t>QA QC of coils and collared coils/magnets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349565"/>
            <a:ext cx="11376026" cy="1293572"/>
          </a:xfrm>
        </p:spPr>
        <p:txBody>
          <a:bodyPr/>
          <a:lstStyle/>
          <a:p>
            <a:r>
              <a:rPr lang="en-US" sz="1800" dirty="0"/>
              <a:t>O. Housiaux, R. Berthet, B. Arias Alonso, R. Principe, </a:t>
            </a:r>
          </a:p>
          <a:p>
            <a:r>
              <a:rPr lang="en-US" sz="1800" dirty="0"/>
              <a:t>05/05/2021 – </a:t>
            </a:r>
            <a:r>
              <a:rPr lang="en-US" sz="1800" dirty="0">
                <a:hlinkClick r:id="rId3"/>
              </a:rPr>
              <a:t>https://indico.cern.ch/event/969681/</a:t>
            </a:r>
            <a:r>
              <a:rPr lang="en-US" sz="1800" dirty="0"/>
              <a:t>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 txBox="1">
            <a:spLocks/>
          </p:cNvSpPr>
          <p:nvPr/>
        </p:nvSpPr>
        <p:spPr>
          <a:xfrm>
            <a:off x="3824416" y="4009768"/>
            <a:ext cx="3645243" cy="8215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/>
              <a:t>WINDING</a:t>
            </a:r>
            <a:br>
              <a:rPr lang="en-US" sz="4000" dirty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-14637"/>
            <a:ext cx="11376025" cy="720000"/>
          </a:xfrm>
        </p:spPr>
        <p:txBody>
          <a:bodyPr anchor="ctr"/>
          <a:lstStyle/>
          <a:p>
            <a:r>
              <a:rPr lang="en-GB" dirty="0"/>
              <a:t>Components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811" y="648895"/>
            <a:ext cx="11444202" cy="4986000"/>
          </a:xfrm>
        </p:spPr>
        <p:txBody>
          <a:bodyPr/>
          <a:lstStyle/>
          <a:p>
            <a:pPr marL="4572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5"/>
            </a:pPr>
            <a:r>
              <a:rPr lang="en-US" sz="2000" dirty="0">
                <a:solidFill>
                  <a:schemeClr val="tx1"/>
                </a:solidFill>
              </a:rPr>
              <a:t>Winding </a:t>
            </a:r>
            <a:r>
              <a:rPr lang="en-US" sz="2000" dirty="0" err="1">
                <a:solidFill>
                  <a:schemeClr val="tx1"/>
                </a:solidFill>
              </a:rPr>
              <a:t>ke</a:t>
            </a:r>
            <a:r>
              <a:rPr lang="fr-CH" sz="2000" dirty="0" err="1">
                <a:solidFill>
                  <a:schemeClr val="tx1"/>
                </a:solidFill>
              </a:rPr>
              <a:t>ys</a:t>
            </a:r>
            <a:r>
              <a:rPr lang="en-US" sz="2000" dirty="0">
                <a:solidFill>
                  <a:schemeClr val="tx1"/>
                </a:solidFill>
              </a:rPr>
              <a:t>: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NCR 1885697: Magnetic permeability out of tolerances @ 1.9K </a:t>
            </a:r>
            <a:r>
              <a:rPr lang="el-GR" sz="2000" dirty="0">
                <a:solidFill>
                  <a:schemeClr val="tx1"/>
                </a:solidFill>
              </a:rPr>
              <a:t>1.0</a:t>
            </a:r>
            <a:r>
              <a:rPr lang="fr-CH" sz="2000" dirty="0">
                <a:solidFill>
                  <a:schemeClr val="tx1"/>
                </a:solidFill>
              </a:rPr>
              <a:t>14</a:t>
            </a:r>
            <a:r>
              <a:rPr lang="el-GR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(</a:t>
            </a:r>
            <a:r>
              <a:rPr lang="en-US" sz="2000" dirty="0" err="1">
                <a:solidFill>
                  <a:schemeClr val="tx1"/>
                </a:solidFill>
              </a:rPr>
              <a:t>Tol</a:t>
            </a:r>
            <a:r>
              <a:rPr lang="en-US" sz="2000" dirty="0">
                <a:solidFill>
                  <a:schemeClr val="tx1"/>
                </a:solidFill>
              </a:rPr>
              <a:t>.&lt;1.005)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</a:rPr>
              <a:t>     The spacers are made of stainless steel (316L, 14435)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u="sng" dirty="0">
                <a:solidFill>
                  <a:schemeClr val="tx1"/>
                </a:solidFill>
              </a:rPr>
              <a:t>Note 1:</a:t>
            </a:r>
            <a:r>
              <a:rPr lang="en-US" sz="2000" dirty="0">
                <a:solidFill>
                  <a:schemeClr val="tx1"/>
                </a:solidFill>
              </a:rPr>
              <a:t> Metrology performed by the manufacturer on all pieces (100%),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u="sng" dirty="0">
                <a:solidFill>
                  <a:schemeClr val="tx1"/>
                </a:solidFill>
              </a:rPr>
              <a:t>Note 2: </a:t>
            </a:r>
            <a:r>
              <a:rPr lang="en-US" sz="2000" dirty="0">
                <a:solidFill>
                  <a:schemeClr val="tx1"/>
                </a:solidFill>
              </a:rPr>
              <a:t>no CERN metrology requested by the component PE on these pieces.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C4LI (internal layer, connection side):</a:t>
            </a:r>
          </a:p>
          <a:p>
            <a:pPr marL="2076450" lvl="4" indent="-342900">
              <a:spcBef>
                <a:spcPts val="0"/>
              </a:spcBef>
              <a:buFontTx/>
              <a:buChar char="-"/>
            </a:pPr>
            <a:endParaRPr lang="en-US" sz="18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endParaRPr lang="en-US" sz="23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320044" y="2174109"/>
            <a:ext cx="3211598" cy="40605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93680" y="3088859"/>
            <a:ext cx="33996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7 parts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0.062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935350" y="5574565"/>
            <a:ext cx="480646" cy="105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658497" y="3365863"/>
            <a:ext cx="2535183" cy="142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245443" y="3374568"/>
            <a:ext cx="1858743" cy="427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24246" y="5627077"/>
            <a:ext cx="33996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17 parts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0.083 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6263840" y="4615396"/>
            <a:ext cx="1691841" cy="569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910844" y="4337386"/>
            <a:ext cx="33996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3 parts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0.080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0612" y="4990702"/>
            <a:ext cx="1225837" cy="45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565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643203" y="1861294"/>
            <a:ext cx="3865173" cy="36663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899" y="3605"/>
            <a:ext cx="11376025" cy="720000"/>
          </a:xfrm>
        </p:spPr>
        <p:txBody>
          <a:bodyPr anchor="ctr"/>
          <a:lstStyle/>
          <a:p>
            <a:r>
              <a:rPr lang="en-GB" dirty="0"/>
              <a:t>Components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811" y="1015540"/>
            <a:ext cx="11444202" cy="498600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C4RI (internal layer, non connection side):</a:t>
            </a:r>
          </a:p>
          <a:p>
            <a:pPr marL="2076450" lvl="4" indent="-342900">
              <a:spcBef>
                <a:spcPts val="0"/>
              </a:spcBef>
              <a:buFontTx/>
              <a:buChar char="-"/>
            </a:pPr>
            <a:endParaRPr lang="en-US" sz="18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endParaRPr lang="en-US" sz="23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22786" y="4219470"/>
            <a:ext cx="33996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6 parts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0.066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19" idx="0"/>
          </p:cNvCxnSpPr>
          <p:nvPr/>
        </p:nvCxnSpPr>
        <p:spPr>
          <a:xfrm flipV="1">
            <a:off x="6424246" y="5124397"/>
            <a:ext cx="158802" cy="502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572000" y="2257845"/>
            <a:ext cx="2621680" cy="1108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361704" y="2696308"/>
            <a:ext cx="1742482" cy="678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4400" y="5627077"/>
            <a:ext cx="33996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4 parts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0.076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693877" y="4473381"/>
            <a:ext cx="1128909" cy="161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93680" y="3065774"/>
            <a:ext cx="33996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13 parts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0.028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168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931989" y="2061071"/>
            <a:ext cx="3305175" cy="31051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899" y="9069"/>
            <a:ext cx="11376025" cy="720000"/>
          </a:xfrm>
        </p:spPr>
        <p:txBody>
          <a:bodyPr anchor="ctr"/>
          <a:lstStyle/>
          <a:p>
            <a:r>
              <a:rPr lang="en-GB" dirty="0"/>
              <a:t>Components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811" y="1015540"/>
            <a:ext cx="11444202" cy="498600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C4RO (external layer, non connection side):</a:t>
            </a:r>
          </a:p>
          <a:p>
            <a:pPr marL="2076450" lvl="4" indent="-342900">
              <a:spcBef>
                <a:spcPts val="0"/>
              </a:spcBef>
              <a:buFontTx/>
              <a:buChar char="-"/>
            </a:pPr>
            <a:endParaRPr lang="en-US" sz="18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endParaRPr lang="en-US" sz="23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93680" y="3088859"/>
            <a:ext cx="33996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3 parts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0.025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19" idx="0"/>
          </p:cNvCxnSpPr>
          <p:nvPr/>
        </p:nvCxnSpPr>
        <p:spPr>
          <a:xfrm flipH="1" flipV="1">
            <a:off x="5955323" y="4900246"/>
            <a:ext cx="468923" cy="726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865077" y="2688065"/>
            <a:ext cx="2328604" cy="677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802923" y="3088859"/>
            <a:ext cx="1301264" cy="285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4400" y="5627077"/>
            <a:ext cx="33996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3 parts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0.061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583048" y="4473381"/>
            <a:ext cx="1239740" cy="79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777949" y="4195371"/>
            <a:ext cx="33996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4 parts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0.094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088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088243" y="2148986"/>
            <a:ext cx="2781300" cy="34480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11" y="-58847"/>
            <a:ext cx="11376025" cy="720000"/>
          </a:xfrm>
        </p:spPr>
        <p:txBody>
          <a:bodyPr anchor="ctr"/>
          <a:lstStyle/>
          <a:p>
            <a:r>
              <a:rPr lang="en-GB" dirty="0"/>
              <a:t>Components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811" y="1015540"/>
            <a:ext cx="11444202" cy="498600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C4LO (external layer, connection side):</a:t>
            </a:r>
          </a:p>
          <a:p>
            <a:pPr marL="2076450" lvl="4" indent="-342900">
              <a:spcBef>
                <a:spcPts val="0"/>
              </a:spcBef>
              <a:buFontTx/>
              <a:buChar char="-"/>
            </a:pPr>
            <a:endParaRPr lang="en-US" sz="18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endParaRPr lang="en-US" sz="23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93680" y="3088859"/>
            <a:ext cx="33996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1 part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0.025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19" idx="0"/>
          </p:cNvCxnSpPr>
          <p:nvPr/>
        </p:nvCxnSpPr>
        <p:spPr>
          <a:xfrm flipH="1" flipV="1">
            <a:off x="5955323" y="4900246"/>
            <a:ext cx="468923" cy="726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724400" y="3084614"/>
            <a:ext cx="2469282" cy="281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802923" y="3310645"/>
            <a:ext cx="1301264" cy="63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4400" y="5627077"/>
            <a:ext cx="33996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10 parts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0.075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583048" y="4473381"/>
            <a:ext cx="1239740" cy="79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777949" y="4195371"/>
            <a:ext cx="339969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On 18 parts (out of 38) </a:t>
            </a:r>
            <a:r>
              <a:rPr lang="fr-CH" dirty="0" err="1"/>
              <a:t>shape</a:t>
            </a:r>
            <a:r>
              <a:rPr lang="fr-CH" dirty="0"/>
              <a:t> </a:t>
            </a:r>
            <a:r>
              <a:rPr lang="fr-CH" dirty="0" err="1"/>
              <a:t>defect</a:t>
            </a:r>
            <a:r>
              <a:rPr lang="fr-CH" dirty="0"/>
              <a:t> up to 0.098 (0.130  for one </a:t>
            </a:r>
            <a:r>
              <a:rPr lang="fr-CH" b="1" u="sng" dirty="0"/>
              <a:t>not </a:t>
            </a:r>
            <a:r>
              <a:rPr lang="fr-CH" b="1" u="sng" dirty="0" err="1"/>
              <a:t>used</a:t>
            </a:r>
            <a:r>
              <a:rPr lang="fr-CH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6975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-59270"/>
            <a:ext cx="11376025" cy="720000"/>
          </a:xfrm>
        </p:spPr>
        <p:txBody>
          <a:bodyPr anchor="ctr"/>
          <a:lstStyle/>
          <a:p>
            <a:r>
              <a:rPr lang="en-GB" dirty="0"/>
              <a:t>Components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811" y="1015540"/>
            <a:ext cx="11444202" cy="498600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Coating of the winding keys: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000" dirty="0">
              <a:solidFill>
                <a:schemeClr val="tx1"/>
              </a:solidFill>
            </a:endParaRPr>
          </a:p>
          <a:p>
            <a:pPr marL="667050" lvl="2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900" dirty="0">
                <a:solidFill>
                  <a:schemeClr val="tx1"/>
                </a:solidFill>
              </a:rPr>
              <a:t>On all winding keys, coating thickness is ≈ 51µm (reports: EDMS </a:t>
            </a:r>
            <a:r>
              <a:rPr lang="en-US" sz="1900" dirty="0">
                <a:solidFill>
                  <a:schemeClr val="tx1"/>
                </a:solidFill>
                <a:hlinkClick r:id="rId2"/>
              </a:rPr>
              <a:t>2058489</a:t>
            </a:r>
            <a:r>
              <a:rPr lang="en-US" sz="1900" dirty="0">
                <a:solidFill>
                  <a:schemeClr val="tx1"/>
                </a:solidFill>
              </a:rPr>
              <a:t> and </a:t>
            </a:r>
            <a:r>
              <a:rPr lang="en-US" sz="1900" dirty="0">
                <a:solidFill>
                  <a:schemeClr val="tx1"/>
                </a:solidFill>
                <a:hlinkClick r:id="rId3"/>
              </a:rPr>
              <a:t>2021533</a:t>
            </a:r>
            <a:r>
              <a:rPr lang="en-US" sz="1900" dirty="0">
                <a:solidFill>
                  <a:schemeClr val="tx1"/>
                </a:solidFill>
              </a:rPr>
              <a:t>).</a:t>
            </a:r>
          </a:p>
          <a:p>
            <a:pPr marL="667050" lvl="2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18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endParaRPr lang="en-US" sz="23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4437" y="1624329"/>
            <a:ext cx="5476875" cy="571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9310" y="2981668"/>
            <a:ext cx="5476502" cy="323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466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-9466"/>
            <a:ext cx="11376025" cy="720000"/>
          </a:xfrm>
        </p:spPr>
        <p:txBody>
          <a:bodyPr anchor="ctr"/>
          <a:lstStyle/>
          <a:p>
            <a:r>
              <a:rPr lang="en-GB" dirty="0"/>
              <a:t>Components – QXFB series production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New Task Force on 11T Dipole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811" y="1015540"/>
            <a:ext cx="11444202" cy="498600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rgbClr val="0033A0"/>
                </a:solidFill>
              </a:rPr>
              <a:t>Remark: components procured via EN-MME.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b="1" dirty="0">
                <a:solidFill>
                  <a:srgbClr val="0033A0"/>
                </a:solidFill>
              </a:rPr>
              <a:t>Spacers:</a:t>
            </a:r>
          </a:p>
          <a:p>
            <a:pPr marL="66705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1900" dirty="0">
                <a:solidFill>
                  <a:srgbClr val="0033A0"/>
                </a:solidFill>
              </a:rPr>
              <a:t>Metallic parts: 2 deliveries</a:t>
            </a:r>
          </a:p>
          <a:p>
            <a:pPr marL="991050" lvl="3" indent="-342900"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solidFill>
                  <a:srgbClr val="0033A0"/>
                </a:solidFill>
              </a:rPr>
              <a:t>Metrology reports </a:t>
            </a:r>
            <a:r>
              <a:rPr lang="en-US" sz="1700" dirty="0" err="1">
                <a:solidFill>
                  <a:srgbClr val="0033A0"/>
                </a:solidFill>
              </a:rPr>
              <a:t>Gevalco</a:t>
            </a:r>
            <a:r>
              <a:rPr lang="en-US" sz="1700" dirty="0">
                <a:solidFill>
                  <a:srgbClr val="0033A0"/>
                </a:solidFill>
              </a:rPr>
              <a:t> (sampling). 1st </a:t>
            </a:r>
            <a:r>
              <a:rPr lang="en-US" sz="1700" dirty="0" err="1">
                <a:solidFill>
                  <a:srgbClr val="0033A0"/>
                </a:solidFill>
              </a:rPr>
              <a:t>deliv</a:t>
            </a:r>
            <a:r>
              <a:rPr lang="en-US" sz="1700" dirty="0">
                <a:solidFill>
                  <a:srgbClr val="0033A0"/>
                </a:solidFill>
              </a:rPr>
              <a:t>.: 57% non-conform. 2nd </a:t>
            </a:r>
            <a:r>
              <a:rPr lang="en-US" sz="1700" dirty="0" err="1">
                <a:solidFill>
                  <a:srgbClr val="0033A0"/>
                </a:solidFill>
              </a:rPr>
              <a:t>deliv</a:t>
            </a:r>
            <a:r>
              <a:rPr lang="en-US" sz="1700" dirty="0">
                <a:solidFill>
                  <a:srgbClr val="0033A0"/>
                </a:solidFill>
              </a:rPr>
              <a:t>.: 0% non-conform.</a:t>
            </a:r>
          </a:p>
          <a:p>
            <a:pPr marL="991050" lvl="3" indent="-34290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33A0"/>
                </a:solidFill>
              </a:rPr>
              <a:t>Metrology report (1 full set) from CERN available for the 2nd </a:t>
            </a:r>
            <a:r>
              <a:rPr lang="en-US" sz="1800" dirty="0" err="1">
                <a:solidFill>
                  <a:srgbClr val="0033A0"/>
                </a:solidFill>
              </a:rPr>
              <a:t>deliv</a:t>
            </a:r>
            <a:r>
              <a:rPr lang="en-US" sz="1800" dirty="0">
                <a:solidFill>
                  <a:srgbClr val="0033A0"/>
                </a:solidFill>
              </a:rPr>
              <a:t>.: 5/14 parts non-conform.</a:t>
            </a:r>
          </a:p>
          <a:p>
            <a:pPr marL="66705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1900" dirty="0">
                <a:solidFill>
                  <a:srgbClr val="0033A0"/>
                </a:solidFill>
              </a:rPr>
              <a:t>Coated parts: US vendor. All the parts are measured. Thickness: 152.4 – 254 µm (6.0-10.0 </a:t>
            </a:r>
            <a:r>
              <a:rPr lang="en-US" sz="1900" dirty="0" err="1">
                <a:solidFill>
                  <a:srgbClr val="0033A0"/>
                </a:solidFill>
              </a:rPr>
              <a:t>minch</a:t>
            </a:r>
            <a:r>
              <a:rPr lang="en-US" sz="1900" dirty="0">
                <a:solidFill>
                  <a:srgbClr val="0033A0"/>
                </a:solidFill>
              </a:rPr>
              <a:t>)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b="1" dirty="0">
                <a:solidFill>
                  <a:srgbClr val="0033A0"/>
                </a:solidFill>
              </a:rPr>
              <a:t>Poles: </a:t>
            </a:r>
            <a:r>
              <a:rPr lang="en-US" sz="2000" dirty="0">
                <a:solidFill>
                  <a:srgbClr val="0033A0"/>
                </a:solidFill>
              </a:rPr>
              <a:t>metrology by sampling. Most reports present values out of range. CERN metrology only for the last reception of outer poles: 100% parts non-conform.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b="1" dirty="0">
                <a:solidFill>
                  <a:srgbClr val="0033A0"/>
                </a:solidFill>
              </a:rPr>
              <a:t>Wedges: </a:t>
            </a:r>
            <a:r>
              <a:rPr lang="en-US" sz="2000" dirty="0">
                <a:solidFill>
                  <a:srgbClr val="0033A0"/>
                </a:solidFill>
              </a:rPr>
              <a:t>1 single batch used for the series for the time being. 1 NCR (</a:t>
            </a:r>
            <a:r>
              <a:rPr lang="en-GB" sz="2000" dirty="0">
                <a:solidFill>
                  <a:srgbClr val="0033A0"/>
                </a:solidFill>
              </a:rPr>
              <a:t>wedge profiles bent and twisted</a:t>
            </a:r>
            <a:r>
              <a:rPr lang="en-US" sz="2000" dirty="0">
                <a:solidFill>
                  <a:srgbClr val="0033A0"/>
                </a:solidFill>
              </a:rPr>
              <a:t> - EDMS </a:t>
            </a:r>
            <a:r>
              <a:rPr lang="en-US" sz="2000" dirty="0">
                <a:solidFill>
                  <a:srgbClr val="0033A0"/>
                </a:solidFill>
                <a:hlinkClick r:id="rId2"/>
              </a:rPr>
              <a:t>2021818</a:t>
            </a:r>
            <a:r>
              <a:rPr lang="en-US" sz="2000" dirty="0">
                <a:solidFill>
                  <a:srgbClr val="0033A0"/>
                </a:solidFill>
              </a:rPr>
              <a:t>). 386/1150 parts returned to the supplier for rework after QA inspection.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Interlayer</a:t>
            </a:r>
            <a:r>
              <a:rPr lang="en-US" sz="2000" dirty="0">
                <a:solidFill>
                  <a:schemeClr val="tx1"/>
                </a:solidFill>
              </a:rPr>
              <a:t> (manufactured @ CERN): </a:t>
            </a:r>
            <a:r>
              <a:rPr lang="en-US" sz="1800" dirty="0">
                <a:solidFill>
                  <a:srgbClr val="0033A0"/>
                </a:solidFill>
              </a:rPr>
              <a:t>3 NCRs detected (expired ceramic binder used </a:t>
            </a:r>
          </a:p>
          <a:p>
            <a:pPr marL="66705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1900" dirty="0">
                <a:solidFill>
                  <a:srgbClr val="0033A0"/>
                </a:solidFill>
              </a:rPr>
              <a:t>EDMS </a:t>
            </a:r>
            <a:r>
              <a:rPr lang="en-US" sz="1900" dirty="0">
                <a:solidFill>
                  <a:srgbClr val="0033A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2274486</a:t>
            </a:r>
            <a:r>
              <a:rPr lang="en-US" sz="1900" dirty="0">
                <a:solidFill>
                  <a:srgbClr val="0033A0"/>
                </a:solidFill>
              </a:rPr>
              <a:t>, polymerization cycle longer than expected </a:t>
            </a:r>
          </a:p>
          <a:p>
            <a:pPr marL="66705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1900" dirty="0">
                <a:solidFill>
                  <a:srgbClr val="0033A0"/>
                </a:solidFill>
              </a:rPr>
              <a:t>EDMS </a:t>
            </a:r>
            <a:r>
              <a:rPr lang="en-US" sz="1900" dirty="0">
                <a:solidFill>
                  <a:srgbClr val="0033A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2433071</a:t>
            </a:r>
            <a:r>
              <a:rPr lang="en-US" sz="1900" dirty="0">
                <a:solidFill>
                  <a:srgbClr val="0033A0"/>
                </a:solidFill>
              </a:rPr>
              <a:t> and layer jump cut-off location </a:t>
            </a:r>
          </a:p>
          <a:p>
            <a:pPr marL="66705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1900" dirty="0">
                <a:solidFill>
                  <a:srgbClr val="0033A0"/>
                </a:solidFill>
              </a:rPr>
              <a:t>EDMS </a:t>
            </a:r>
            <a:r>
              <a:rPr lang="en-GB" sz="1900" dirty="0">
                <a:solidFill>
                  <a:srgbClr val="0033A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2441803</a:t>
            </a:r>
            <a:r>
              <a:rPr lang="en-US" sz="1900" dirty="0">
                <a:solidFill>
                  <a:srgbClr val="0033A0"/>
                </a:solidFill>
              </a:rPr>
              <a:t>) Minor/concession, all interlayers concerned were installed on coils.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Bare cable: </a:t>
            </a:r>
          </a:p>
          <a:p>
            <a:pPr marL="66705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1900" dirty="0">
                <a:solidFill>
                  <a:srgbClr val="0033A0"/>
                </a:solidFill>
              </a:rPr>
              <a:t>1 minor NCR : non conform cable length (CR115)</a:t>
            </a:r>
          </a:p>
          <a:p>
            <a:pPr marL="285750" lvl="1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b="1" dirty="0">
                <a:solidFill>
                  <a:schemeClr val="tx1"/>
                </a:solidFill>
              </a:rPr>
              <a:t> Insulated cable: </a:t>
            </a:r>
            <a:r>
              <a:rPr lang="en-US" sz="2000" dirty="0">
                <a:solidFill>
                  <a:schemeClr val="tx1"/>
                </a:solidFill>
              </a:rPr>
              <a:t>Thickness @ 5Mpa, out of tolerance on 7 coils (see separate presentation by F. Lackner)</a:t>
            </a:r>
            <a:endParaRPr lang="en-US" sz="18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endParaRPr lang="en-US" sz="2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7938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0"/>
            <a:ext cx="11376025" cy="720000"/>
          </a:xfrm>
        </p:spPr>
        <p:txBody>
          <a:bodyPr anchor="ctr"/>
          <a:lstStyle/>
          <a:p>
            <a:r>
              <a:rPr lang="en-US" dirty="0"/>
              <a:t>Tooling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70000"/>
            <a:ext cx="11376026" cy="4986000"/>
          </a:xfrm>
        </p:spPr>
        <p:txBody>
          <a:bodyPr/>
          <a:lstStyle/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r-CH" sz="2800" dirty="0" err="1">
                <a:solidFill>
                  <a:schemeClr val="tx1"/>
                </a:solidFill>
              </a:rPr>
              <a:t>Mandrel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inner</a:t>
            </a:r>
            <a:r>
              <a:rPr lang="fr-CH" sz="2800" dirty="0">
                <a:solidFill>
                  <a:schemeClr val="tx1"/>
                </a:solidFill>
              </a:rPr>
              <a:t> layer: all </a:t>
            </a:r>
            <a:r>
              <a:rPr lang="fr-CH" sz="2800" dirty="0" err="1">
                <a:solidFill>
                  <a:schemeClr val="tx1"/>
                </a:solidFill>
              </a:rPr>
              <a:t>drawings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approved</a:t>
            </a:r>
            <a:r>
              <a:rPr lang="fr-CH" sz="2800" dirty="0">
                <a:solidFill>
                  <a:schemeClr val="tx1"/>
                </a:solidFill>
              </a:rPr>
              <a:t>: LHC-MBH_T-DF-0025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r-CH" sz="2800" dirty="0" err="1">
                <a:solidFill>
                  <a:schemeClr val="tx1"/>
                </a:solidFill>
              </a:rPr>
              <a:t>Mandrel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outer</a:t>
            </a:r>
            <a:r>
              <a:rPr lang="fr-CH" sz="2800" dirty="0">
                <a:solidFill>
                  <a:schemeClr val="tx1"/>
                </a:solidFill>
              </a:rPr>
              <a:t> layer: all </a:t>
            </a:r>
            <a:r>
              <a:rPr lang="fr-CH" sz="2800" dirty="0" err="1">
                <a:solidFill>
                  <a:schemeClr val="tx1"/>
                </a:solidFill>
              </a:rPr>
              <a:t>drawings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approved</a:t>
            </a:r>
            <a:r>
              <a:rPr lang="fr-CH" sz="2800" dirty="0">
                <a:solidFill>
                  <a:schemeClr val="tx1"/>
                </a:solidFill>
              </a:rPr>
              <a:t>: LHC-MBH_T-DF-0026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fr-CH" sz="28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r-CH" sz="2800" dirty="0" err="1">
                <a:solidFill>
                  <a:schemeClr val="tx1"/>
                </a:solidFill>
              </a:rPr>
              <a:t>Reception</a:t>
            </a:r>
            <a:r>
              <a:rPr lang="fr-CH" sz="2800" dirty="0">
                <a:solidFill>
                  <a:schemeClr val="tx1"/>
                </a:solidFill>
              </a:rPr>
              <a:t>: out of </a:t>
            </a:r>
            <a:r>
              <a:rPr lang="fr-CH" sz="2800" dirty="0" err="1">
                <a:solidFill>
                  <a:schemeClr val="tx1"/>
                </a:solidFill>
              </a:rPr>
              <a:t>tolerance</a:t>
            </a:r>
            <a:r>
              <a:rPr lang="fr-CH" sz="2800" dirty="0">
                <a:solidFill>
                  <a:schemeClr val="tx1"/>
                </a:solidFill>
              </a:rPr>
              <a:t> (LHC-MBH_T-RPT-0022)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800" dirty="0">
                <a:solidFill>
                  <a:schemeClr val="tx1"/>
                </a:solidFill>
              </a:rPr>
              <a:t> </a:t>
            </a:r>
            <a:endParaRPr lang="en-US" sz="2800" dirty="0"/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800" dirty="0"/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879" y="3226248"/>
            <a:ext cx="4875335" cy="2824691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889747" y="3226248"/>
            <a:ext cx="3038475" cy="2305050"/>
            <a:chOff x="5889747" y="3226248"/>
            <a:chExt cx="3038475" cy="23050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89747" y="3226248"/>
              <a:ext cx="3038475" cy="230505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8100646" y="4056185"/>
              <a:ext cx="738554" cy="1219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33795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982" y="58496"/>
            <a:ext cx="11376025" cy="720000"/>
          </a:xfrm>
        </p:spPr>
        <p:txBody>
          <a:bodyPr anchor="ctr"/>
          <a:lstStyle/>
          <a:p>
            <a:r>
              <a:rPr lang="en-GB" dirty="0"/>
              <a:t>Differences in the 11T and MQXF production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2774" y="780782"/>
            <a:ext cx="11376026" cy="4986000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400" b="1" u="sng" dirty="0">
                <a:solidFill>
                  <a:schemeClr val="tx1"/>
                </a:solidFill>
              </a:rPr>
              <a:t>Note:</a:t>
            </a:r>
            <a:r>
              <a:rPr lang="fr-CH" sz="2400" dirty="0">
                <a:solidFill>
                  <a:schemeClr val="tx1"/>
                </a:solidFill>
              </a:rPr>
              <a:t> In the </a:t>
            </a:r>
            <a:r>
              <a:rPr lang="fr-CH" sz="2400" dirty="0" err="1">
                <a:solidFill>
                  <a:schemeClr val="tx1"/>
                </a:solidFill>
              </a:rPr>
              <a:t>turns</a:t>
            </a:r>
            <a:r>
              <a:rPr lang="fr-CH" sz="2400" dirty="0">
                <a:solidFill>
                  <a:schemeClr val="tx1"/>
                </a:solidFill>
              </a:rPr>
              <a:t>, for 11T and MQXFB, the </a:t>
            </a:r>
            <a:r>
              <a:rPr lang="fr-CH" sz="2400" dirty="0" err="1">
                <a:solidFill>
                  <a:schemeClr val="tx1"/>
                </a:solidFill>
              </a:rPr>
              <a:t>cable</a:t>
            </a:r>
            <a:r>
              <a:rPr lang="fr-CH" sz="2400" dirty="0">
                <a:solidFill>
                  <a:schemeClr val="tx1"/>
                </a:solidFill>
              </a:rPr>
              <a:t> must </a:t>
            </a:r>
            <a:r>
              <a:rPr lang="fr-CH" sz="2400" dirty="0" err="1">
                <a:solidFill>
                  <a:schemeClr val="tx1"/>
                </a:solidFill>
              </a:rPr>
              <a:t>be</a:t>
            </a:r>
            <a:r>
              <a:rPr lang="fr-CH" sz="2400" dirty="0">
                <a:solidFill>
                  <a:schemeClr val="tx1"/>
                </a:solidFill>
              </a:rPr>
              <a:t> in contact </a:t>
            </a:r>
            <a:r>
              <a:rPr lang="fr-CH" sz="2400" dirty="0" err="1">
                <a:solidFill>
                  <a:schemeClr val="tx1"/>
                </a:solidFill>
              </a:rPr>
              <a:t>with</a:t>
            </a:r>
            <a:r>
              <a:rPr lang="fr-CH" sz="2400" dirty="0">
                <a:solidFill>
                  <a:schemeClr val="tx1"/>
                </a:solidFill>
              </a:rPr>
              <a:t> the </a:t>
            </a:r>
            <a:r>
              <a:rPr lang="fr-CH" sz="2400" dirty="0" err="1">
                <a:solidFill>
                  <a:schemeClr val="tx1"/>
                </a:solidFill>
              </a:rPr>
              <a:t>mandrel</a:t>
            </a:r>
            <a:r>
              <a:rPr lang="fr-CH" sz="2400" dirty="0">
                <a:solidFill>
                  <a:schemeClr val="tx1"/>
                </a:solidFill>
              </a:rPr>
              <a:t> </a:t>
            </a:r>
            <a:r>
              <a:rPr lang="fr-CH" sz="2400" dirty="0" err="1">
                <a:solidFill>
                  <a:schemeClr val="tx1"/>
                </a:solidFill>
              </a:rPr>
              <a:t>during</a:t>
            </a:r>
            <a:r>
              <a:rPr lang="fr-CH" sz="2400" dirty="0">
                <a:solidFill>
                  <a:schemeClr val="tx1"/>
                </a:solidFill>
              </a:rPr>
              <a:t> the </a:t>
            </a:r>
            <a:r>
              <a:rPr lang="fr-CH" sz="2400" dirty="0" err="1">
                <a:solidFill>
                  <a:schemeClr val="tx1"/>
                </a:solidFill>
              </a:rPr>
              <a:t>entire</a:t>
            </a:r>
            <a:r>
              <a:rPr lang="fr-CH" sz="2400" dirty="0">
                <a:solidFill>
                  <a:schemeClr val="tx1"/>
                </a:solidFill>
              </a:rPr>
              <a:t> </a:t>
            </a:r>
            <a:r>
              <a:rPr lang="fr-CH" sz="2400" dirty="0" err="1">
                <a:solidFill>
                  <a:schemeClr val="tx1"/>
                </a:solidFill>
              </a:rPr>
              <a:t>turn</a:t>
            </a:r>
            <a:r>
              <a:rPr lang="fr-CH" sz="2400" dirty="0">
                <a:solidFill>
                  <a:schemeClr val="tx1"/>
                </a:solidFill>
              </a:rPr>
              <a:t>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fr-CH" sz="28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fr-CH" sz="28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fr-CH" sz="28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fr-CH" sz="2800" b="1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r-CH" sz="2400" dirty="0" err="1">
                <a:solidFill>
                  <a:schemeClr val="tx1"/>
                </a:solidFill>
              </a:rPr>
              <a:t>Tooling</a:t>
            </a:r>
            <a:r>
              <a:rPr lang="fr-CH" sz="2400" dirty="0">
                <a:solidFill>
                  <a:schemeClr val="tx1"/>
                </a:solidFill>
              </a:rPr>
              <a:t> </a:t>
            </a:r>
            <a:r>
              <a:rPr lang="fr-CH" sz="2400" dirty="0" err="1">
                <a:solidFill>
                  <a:schemeClr val="tx1"/>
                </a:solidFill>
              </a:rPr>
              <a:t>poles</a:t>
            </a:r>
            <a:r>
              <a:rPr lang="fr-CH" sz="2400" dirty="0">
                <a:solidFill>
                  <a:schemeClr val="tx1"/>
                </a:solidFill>
              </a:rPr>
              <a:t> for 11T, final </a:t>
            </a:r>
            <a:r>
              <a:rPr lang="fr-CH" sz="2400" dirty="0" err="1">
                <a:solidFill>
                  <a:schemeClr val="tx1"/>
                </a:solidFill>
              </a:rPr>
              <a:t>poles</a:t>
            </a:r>
            <a:r>
              <a:rPr lang="fr-CH" sz="2400" dirty="0">
                <a:solidFill>
                  <a:schemeClr val="tx1"/>
                </a:solidFill>
              </a:rPr>
              <a:t> for MQXFB</a:t>
            </a:r>
            <a:endParaRPr lang="fr-CH" sz="2400" dirty="0">
              <a:solidFill>
                <a:srgbClr val="FF000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fr-CH" sz="2800" dirty="0">
              <a:solidFill>
                <a:srgbClr val="FF0000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fr-CH" sz="2400" dirty="0">
                <a:solidFill>
                  <a:schemeClr val="tx1"/>
                </a:solidFill>
              </a:rPr>
              <a:t>The </a:t>
            </a:r>
            <a:r>
              <a:rPr lang="fr-CH" sz="2400" dirty="0" err="1">
                <a:solidFill>
                  <a:schemeClr val="tx1"/>
                </a:solidFill>
              </a:rPr>
              <a:t>winding</a:t>
            </a:r>
            <a:r>
              <a:rPr lang="fr-CH" sz="2400" dirty="0">
                <a:solidFill>
                  <a:schemeClr val="tx1"/>
                </a:solidFill>
              </a:rPr>
              <a:t> tension </a:t>
            </a:r>
            <a:r>
              <a:rPr lang="fr-CH" sz="2400" dirty="0" err="1">
                <a:solidFill>
                  <a:schemeClr val="tx1"/>
                </a:solidFill>
              </a:rPr>
              <a:t>is</a:t>
            </a:r>
            <a:r>
              <a:rPr lang="fr-CH" sz="2400" dirty="0">
                <a:solidFill>
                  <a:schemeClr val="tx1"/>
                </a:solidFill>
              </a:rPr>
              <a:t> </a:t>
            </a:r>
            <a:r>
              <a:rPr lang="fr-CH" sz="2400" dirty="0" err="1">
                <a:solidFill>
                  <a:schemeClr val="tx1"/>
                </a:solidFill>
              </a:rPr>
              <a:t>different</a:t>
            </a:r>
            <a:r>
              <a:rPr lang="fr-CH" sz="2400" dirty="0">
                <a:solidFill>
                  <a:schemeClr val="tx1"/>
                </a:solidFill>
              </a:rPr>
              <a:t> on </a:t>
            </a:r>
            <a:r>
              <a:rPr lang="fr-CH" sz="2400" dirty="0" err="1">
                <a:solidFill>
                  <a:schemeClr val="tx1"/>
                </a:solidFill>
              </a:rPr>
              <a:t>both</a:t>
            </a:r>
            <a:r>
              <a:rPr lang="fr-CH" sz="2400" dirty="0">
                <a:solidFill>
                  <a:schemeClr val="tx1"/>
                </a:solidFill>
              </a:rPr>
              <a:t> due to the </a:t>
            </a:r>
            <a:r>
              <a:rPr lang="fr-CH" sz="2400" dirty="0" err="1">
                <a:solidFill>
                  <a:schemeClr val="tx1"/>
                </a:solidFill>
              </a:rPr>
              <a:t>cable</a:t>
            </a:r>
            <a:r>
              <a:rPr lang="fr-CH" sz="2400" dirty="0">
                <a:solidFill>
                  <a:schemeClr val="tx1"/>
                </a:solidFill>
              </a:rPr>
              <a:t> and </a:t>
            </a:r>
            <a:r>
              <a:rPr lang="fr-CH" sz="2400" dirty="0" err="1">
                <a:solidFill>
                  <a:schemeClr val="tx1"/>
                </a:solidFill>
              </a:rPr>
              <a:t>coil</a:t>
            </a:r>
            <a:r>
              <a:rPr lang="fr-CH" sz="2400" dirty="0">
                <a:solidFill>
                  <a:schemeClr val="tx1"/>
                </a:solidFill>
              </a:rPr>
              <a:t> </a:t>
            </a:r>
            <a:r>
              <a:rPr lang="fr-CH" sz="2400" dirty="0" err="1">
                <a:solidFill>
                  <a:schemeClr val="tx1"/>
                </a:solidFill>
              </a:rPr>
              <a:t>geometry</a:t>
            </a:r>
            <a:r>
              <a:rPr lang="fr-CH" sz="2400" dirty="0">
                <a:solidFill>
                  <a:schemeClr val="tx1"/>
                </a:solidFill>
              </a:rPr>
              <a:t>: </a:t>
            </a:r>
          </a:p>
          <a:p>
            <a:pPr marL="1105350" lvl="3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CH" sz="2200" dirty="0">
                <a:solidFill>
                  <a:schemeClr val="tx1"/>
                </a:solidFill>
              </a:rPr>
              <a:t>11T: 23 kg for </a:t>
            </a:r>
            <a:r>
              <a:rPr lang="fr-CH" sz="2200" dirty="0" err="1">
                <a:solidFill>
                  <a:schemeClr val="tx1"/>
                </a:solidFill>
              </a:rPr>
              <a:t>Inner</a:t>
            </a:r>
            <a:r>
              <a:rPr lang="fr-CH" sz="2200" dirty="0">
                <a:solidFill>
                  <a:schemeClr val="tx1"/>
                </a:solidFill>
              </a:rPr>
              <a:t> layer and 17 kg pour </a:t>
            </a:r>
            <a:r>
              <a:rPr lang="fr-CH" sz="2200" dirty="0" err="1">
                <a:solidFill>
                  <a:schemeClr val="tx1"/>
                </a:solidFill>
              </a:rPr>
              <a:t>outer</a:t>
            </a:r>
            <a:r>
              <a:rPr lang="fr-CH" sz="2200" dirty="0">
                <a:solidFill>
                  <a:schemeClr val="tx1"/>
                </a:solidFill>
              </a:rPr>
              <a:t> layer,</a:t>
            </a:r>
          </a:p>
          <a:p>
            <a:pPr marL="1105350" lvl="3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CH" sz="2200" dirty="0">
                <a:solidFill>
                  <a:schemeClr val="tx1"/>
                </a:solidFill>
              </a:rPr>
              <a:t>MQXFB: 19 kg for straight parts and 7 kg for </a:t>
            </a:r>
            <a:r>
              <a:rPr lang="fr-CH" sz="2200" dirty="0" err="1">
                <a:solidFill>
                  <a:schemeClr val="tx1"/>
                </a:solidFill>
              </a:rPr>
              <a:t>turns</a:t>
            </a:r>
            <a:r>
              <a:rPr lang="fr-CH" sz="2200" dirty="0">
                <a:solidFill>
                  <a:schemeClr val="tx1"/>
                </a:solidFill>
              </a:rPr>
              <a:t> on </a:t>
            </a:r>
            <a:r>
              <a:rPr lang="fr-CH" sz="2200" dirty="0" err="1">
                <a:solidFill>
                  <a:schemeClr val="tx1"/>
                </a:solidFill>
              </a:rPr>
              <a:t>both</a:t>
            </a:r>
            <a:r>
              <a:rPr lang="fr-CH" sz="2200" dirty="0">
                <a:solidFill>
                  <a:schemeClr val="tx1"/>
                </a:solidFill>
              </a:rPr>
              <a:t> </a:t>
            </a:r>
            <a:r>
              <a:rPr lang="fr-CH" sz="2200" dirty="0" err="1">
                <a:solidFill>
                  <a:schemeClr val="tx1"/>
                </a:solidFill>
              </a:rPr>
              <a:t>layers</a:t>
            </a:r>
            <a:r>
              <a:rPr lang="fr-CH" sz="2200" dirty="0">
                <a:solidFill>
                  <a:schemeClr val="tx1"/>
                </a:solidFill>
              </a:rPr>
              <a:t> (the tension in the </a:t>
            </a:r>
            <a:r>
              <a:rPr lang="fr-CH" sz="2200" dirty="0" err="1">
                <a:solidFill>
                  <a:schemeClr val="tx1"/>
                </a:solidFill>
              </a:rPr>
              <a:t>turns</a:t>
            </a:r>
            <a:r>
              <a:rPr lang="fr-CH" sz="2200" dirty="0">
                <a:solidFill>
                  <a:schemeClr val="tx1"/>
                </a:solidFill>
              </a:rPr>
              <a:t> </a:t>
            </a:r>
            <a:r>
              <a:rPr lang="fr-CH" sz="2200" dirty="0" err="1">
                <a:solidFill>
                  <a:schemeClr val="tx1"/>
                </a:solidFill>
              </a:rPr>
              <a:t>is</a:t>
            </a:r>
            <a:r>
              <a:rPr lang="fr-CH" sz="2200" dirty="0">
                <a:solidFill>
                  <a:schemeClr val="tx1"/>
                </a:solidFill>
              </a:rPr>
              <a:t> </a:t>
            </a:r>
            <a:r>
              <a:rPr lang="fr-CH" sz="2200" dirty="0" err="1">
                <a:solidFill>
                  <a:schemeClr val="tx1"/>
                </a:solidFill>
              </a:rPr>
              <a:t>decreased</a:t>
            </a:r>
            <a:r>
              <a:rPr lang="fr-CH" sz="2200" dirty="0">
                <a:solidFill>
                  <a:schemeClr val="tx1"/>
                </a:solidFill>
              </a:rPr>
              <a:t> </a:t>
            </a:r>
            <a:r>
              <a:rPr lang="fr-CH" sz="2200" dirty="0" err="1">
                <a:solidFill>
                  <a:schemeClr val="tx1"/>
                </a:solidFill>
              </a:rPr>
              <a:t>following</a:t>
            </a:r>
            <a:r>
              <a:rPr lang="fr-CH" sz="2200" dirty="0">
                <a:solidFill>
                  <a:schemeClr val="tx1"/>
                </a:solidFill>
              </a:rPr>
              <a:t> an </a:t>
            </a:r>
            <a:r>
              <a:rPr lang="fr-CH" sz="2200" dirty="0" err="1">
                <a:solidFill>
                  <a:schemeClr val="tx1"/>
                </a:solidFill>
              </a:rPr>
              <a:t>analysis</a:t>
            </a:r>
            <a:r>
              <a:rPr lang="fr-CH" sz="2200" dirty="0">
                <a:solidFill>
                  <a:schemeClr val="tx1"/>
                </a:solidFill>
              </a:rPr>
              <a:t> </a:t>
            </a:r>
            <a:r>
              <a:rPr lang="fr-CH" sz="2200" dirty="0" err="1">
                <a:solidFill>
                  <a:schemeClr val="tx1"/>
                </a:solidFill>
              </a:rPr>
              <a:t>performed</a:t>
            </a:r>
            <a:r>
              <a:rPr lang="fr-CH" sz="2200" dirty="0">
                <a:solidFill>
                  <a:schemeClr val="tx1"/>
                </a:solidFill>
              </a:rPr>
              <a:t> </a:t>
            </a:r>
            <a:r>
              <a:rPr lang="fr-CH" sz="2200" dirty="0" err="1">
                <a:solidFill>
                  <a:schemeClr val="tx1"/>
                </a:solidFill>
              </a:rPr>
              <a:t>with</a:t>
            </a:r>
            <a:r>
              <a:rPr lang="fr-CH" sz="2200" dirty="0">
                <a:solidFill>
                  <a:schemeClr val="tx1"/>
                </a:solidFill>
              </a:rPr>
              <a:t> US).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fr-CH" sz="28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</a:pPr>
            <a:r>
              <a:rPr lang="fr-CH" sz="2400" dirty="0" err="1">
                <a:solidFill>
                  <a:schemeClr val="tx1"/>
                </a:solidFill>
              </a:rPr>
              <a:t>Wedges</a:t>
            </a:r>
            <a:r>
              <a:rPr lang="fr-CH" sz="2400" dirty="0">
                <a:solidFill>
                  <a:schemeClr val="tx1"/>
                </a:solidFill>
              </a:rPr>
              <a:t>: </a:t>
            </a:r>
            <a:r>
              <a:rPr lang="fr-CH" sz="2400" dirty="0" err="1">
                <a:solidFill>
                  <a:schemeClr val="tx1"/>
                </a:solidFill>
              </a:rPr>
              <a:t>Sanded</a:t>
            </a:r>
            <a:r>
              <a:rPr lang="fr-CH" sz="2400" dirty="0">
                <a:solidFill>
                  <a:schemeClr val="tx1"/>
                </a:solidFill>
              </a:rPr>
              <a:t> for MQXFB </a:t>
            </a:r>
            <a:r>
              <a:rPr lang="fr-CH" sz="2400" dirty="0" err="1">
                <a:solidFill>
                  <a:schemeClr val="tx1"/>
                </a:solidFill>
              </a:rPr>
              <a:t>since</a:t>
            </a:r>
            <a:r>
              <a:rPr lang="fr-CH" sz="2400" dirty="0">
                <a:solidFill>
                  <a:schemeClr val="tx1"/>
                </a:solidFill>
              </a:rPr>
              <a:t> </a:t>
            </a:r>
            <a:r>
              <a:rPr lang="fr-CH" sz="2400" dirty="0" err="1">
                <a:solidFill>
                  <a:schemeClr val="tx1"/>
                </a:solidFill>
              </a:rPr>
              <a:t>beginning</a:t>
            </a:r>
            <a:r>
              <a:rPr lang="fr-CH" sz="2400" dirty="0">
                <a:solidFill>
                  <a:schemeClr val="tx1"/>
                </a:solidFill>
              </a:rPr>
              <a:t> of </a:t>
            </a:r>
            <a:r>
              <a:rPr lang="fr-CH" sz="2400" dirty="0" err="1">
                <a:solidFill>
                  <a:schemeClr val="tx1"/>
                </a:solidFill>
              </a:rPr>
              <a:t>series</a:t>
            </a:r>
            <a:r>
              <a:rPr lang="fr-CH" sz="2400" dirty="0">
                <a:solidFill>
                  <a:schemeClr val="tx1"/>
                </a:solidFill>
              </a:rPr>
              <a:t> production.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</a:pPr>
            <a:endParaRPr lang="fr-CH" sz="28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800" dirty="0">
                <a:solidFill>
                  <a:schemeClr val="tx1"/>
                </a:solidFill>
              </a:rPr>
              <a:t> </a:t>
            </a:r>
            <a:endParaRPr lang="en-US" sz="2800" dirty="0"/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800" dirty="0"/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 descr="DSC0575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00" t="31007" r="11782"/>
          <a:stretch/>
        </p:blipFill>
        <p:spPr bwMode="auto">
          <a:xfrm>
            <a:off x="2137719" y="1648870"/>
            <a:ext cx="3194222" cy="1441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020" y="1642692"/>
            <a:ext cx="1979942" cy="144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605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13593"/>
            <a:ext cx="11376025" cy="720000"/>
          </a:xfrm>
        </p:spPr>
        <p:txBody>
          <a:bodyPr anchor="ctr"/>
          <a:lstStyle/>
          <a:p>
            <a:r>
              <a:rPr lang="en-US" dirty="0"/>
              <a:t>Non conformities during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781692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Non conformities (16 non critical, 2 critical)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2 critical NCR on coils GE04 and 27 (scrapped).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14 : Minor damages of the insulation.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2 : important Pop out. Insulation damaged, repair needed.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8" name="Graphique 6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194148"/>
              </p:ext>
            </p:extLst>
          </p:nvPr>
        </p:nvGraphicFramePr>
        <p:xfrm>
          <a:off x="2058350" y="1443077"/>
          <a:ext cx="7900085" cy="3165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853934" y="2100642"/>
            <a:ext cx="362243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 err="1"/>
              <a:t>Extracted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GE’s</a:t>
            </a:r>
            <a:r>
              <a:rPr lang="fr-CH" dirty="0"/>
              <a:t> documentation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634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415" y="0"/>
            <a:ext cx="11376025" cy="720000"/>
          </a:xfrm>
        </p:spPr>
        <p:txBody>
          <a:bodyPr anchor="ctr"/>
          <a:lstStyle/>
          <a:p>
            <a:r>
              <a:rPr lang="fr-FR" dirty="0"/>
              <a:t>Non </a:t>
            </a:r>
            <a:r>
              <a:rPr lang="en-US" dirty="0"/>
              <a:t>conformities</a:t>
            </a:r>
            <a:r>
              <a:rPr lang="fr-FR" dirty="0"/>
              <a:t> </a:t>
            </a:r>
            <a:r>
              <a:rPr lang="en-US" dirty="0"/>
              <a:t>during QXFB series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293943"/>
            <a:ext cx="5616575" cy="4862057"/>
          </a:xfrm>
        </p:spPr>
        <p:txBody>
          <a:bodyPr/>
          <a:lstStyle/>
          <a:p>
            <a:pPr marL="342900" lvl="1" indent="-342900">
              <a:lnSpc>
                <a:spcPct val="110000"/>
              </a:lnSpc>
              <a:spcBef>
                <a:spcPts val="0"/>
              </a:spcBef>
            </a:pPr>
            <a:endParaRPr lang="en-US" sz="2000" dirty="0">
              <a:solidFill>
                <a:srgbClr val="0033A0"/>
              </a:solidFill>
            </a:endParaRPr>
          </a:p>
          <a:p>
            <a:pPr marL="342900" lvl="1" indent="-342900">
              <a:lnSpc>
                <a:spcPct val="110000"/>
              </a:lnSpc>
              <a:spcBef>
                <a:spcPts val="0"/>
              </a:spcBef>
            </a:pPr>
            <a:r>
              <a:rPr lang="en-US" sz="2000" dirty="0">
                <a:solidFill>
                  <a:srgbClr val="0033A0"/>
                </a:solidFill>
              </a:rPr>
              <a:t>24 non conformities (15 non critical, 9 critical)</a:t>
            </a:r>
          </a:p>
          <a:p>
            <a:pPr marL="342900" lvl="1" indent="-342900">
              <a:lnSpc>
                <a:spcPct val="110000"/>
              </a:lnSpc>
              <a:spcBef>
                <a:spcPts val="0"/>
              </a:spcBef>
            </a:pPr>
            <a:r>
              <a:rPr lang="en-US" sz="2000" dirty="0">
                <a:solidFill>
                  <a:srgbClr val="0033A0"/>
                </a:solidFill>
              </a:rPr>
              <a:t>7 critical NCRs on cable insulation thickness</a:t>
            </a:r>
          </a:p>
          <a:p>
            <a:pPr marL="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dirty="0">
                <a:solidFill>
                  <a:srgbClr val="0033A0"/>
                </a:solidFill>
              </a:rPr>
              <a:t>(CR110, CR111, CR112, CR120, CR121, CR122, CR123)</a:t>
            </a:r>
          </a:p>
          <a:p>
            <a:pPr marL="342900" lvl="1" indent="-342900">
              <a:lnSpc>
                <a:spcPct val="110000"/>
              </a:lnSpc>
              <a:spcBef>
                <a:spcPts val="0"/>
              </a:spcBef>
            </a:pPr>
            <a:r>
              <a:rPr lang="en-US" sz="2000" dirty="0">
                <a:solidFill>
                  <a:srgbClr val="0033A0"/>
                </a:solidFill>
              </a:rPr>
              <a:t>2 critical NCRs on coils CR120 and CR123:</a:t>
            </a:r>
          </a:p>
          <a:p>
            <a:pPr marL="800100" lvl="2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33A0"/>
                </a:solidFill>
              </a:rPr>
              <a:t>CR120: cable collapsed during winding</a:t>
            </a:r>
          </a:p>
          <a:p>
            <a:pPr marL="800100" lvl="2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33A0"/>
                </a:solidFill>
              </a:rPr>
              <a:t>CR123: cable insulation thickness + important pop out repaired (NCR </a:t>
            </a:r>
            <a:r>
              <a:rPr lang="en-US" sz="1800" dirty="0">
                <a:solidFill>
                  <a:srgbClr val="0033A0"/>
                </a:solidFill>
                <a:hlinkClick r:id="rId2"/>
              </a:rPr>
              <a:t>2455792</a:t>
            </a:r>
            <a:r>
              <a:rPr lang="en-US" sz="1800" dirty="0">
                <a:solidFill>
                  <a:srgbClr val="0033A0"/>
                </a:solidFill>
              </a:rPr>
              <a:t>)</a:t>
            </a:r>
          </a:p>
          <a:p>
            <a:pPr marL="342900" lvl="1" indent="-342900">
              <a:lnSpc>
                <a:spcPct val="110000"/>
              </a:lnSpc>
              <a:spcBef>
                <a:spcPts val="0"/>
              </a:spcBef>
            </a:pPr>
            <a:r>
              <a:rPr lang="en-US" sz="2000" dirty="0">
                <a:solidFill>
                  <a:srgbClr val="0033A0"/>
                </a:solidFill>
              </a:rPr>
              <a:t>15 non critical NCRs related to cable insulation defects and minor issues during coil production.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24562" y="1950720"/>
            <a:ext cx="5877878" cy="321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21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Table of contents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2063" y="1237962"/>
            <a:ext cx="11376026" cy="2950979"/>
          </a:xfrm>
        </p:spPr>
        <p:txBody>
          <a:bodyPr/>
          <a:lstStyle/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Applicable documentation and evolutions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Components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Tooling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Differences in the 11T and MQXF production strategy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Non conformities during production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Adopted mitigations following major NCR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Outcomes after cold tests inspections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Future proposed improvements 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6607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388" y="34894"/>
            <a:ext cx="11376025" cy="720000"/>
          </a:xfrm>
        </p:spPr>
        <p:txBody>
          <a:bodyPr anchor="ctr"/>
          <a:lstStyle/>
          <a:p>
            <a:r>
              <a:rPr lang="en-GB" dirty="0"/>
              <a:t>Adopted mitigations following major NCR (11T)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570" y="754894"/>
            <a:ext cx="6319815" cy="4785323"/>
          </a:xfrm>
        </p:spPr>
        <p:txBody>
          <a:bodyPr/>
          <a:lstStyle/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>
                <a:solidFill>
                  <a:schemeClr val="accent1"/>
                </a:solidFill>
              </a:rPr>
              <a:t>Since GE03 (rev.8.0): the spacers are filed to avoid sharp edges (damage of cable ‘s insulation on GE02 during spacer installation, NCR 1962584):</a:t>
            </a: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dirty="0">
              <a:solidFill>
                <a:srgbClr val="FF0000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dirty="0">
              <a:solidFill>
                <a:srgbClr val="FF0000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dirty="0">
              <a:solidFill>
                <a:srgbClr val="FF0000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>
                <a:solidFill>
                  <a:schemeClr val="accent1"/>
                </a:solidFill>
              </a:rPr>
              <a:t>Since GE05 (rev.9.0): a pins storage box is used (major NCR on GE04 due to a forgotten pin, NCR 1995788):</a:t>
            </a: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800" dirty="0">
              <a:solidFill>
                <a:schemeClr val="accent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5008" y="675764"/>
            <a:ext cx="3188892" cy="2763076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9671" y="3869819"/>
            <a:ext cx="2891097" cy="232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183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388" y="-13172"/>
            <a:ext cx="11376025" cy="720000"/>
          </a:xfrm>
        </p:spPr>
        <p:txBody>
          <a:bodyPr anchor="ctr"/>
          <a:lstStyle/>
          <a:p>
            <a:r>
              <a:rPr lang="en-GB" dirty="0"/>
              <a:t>Adopted mitigations following major NCR (11T)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570" y="754894"/>
            <a:ext cx="11380814" cy="4785323"/>
          </a:xfrm>
        </p:spPr>
        <p:txBody>
          <a:bodyPr/>
          <a:lstStyle/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>
                <a:solidFill>
                  <a:schemeClr val="accent1"/>
                </a:solidFill>
              </a:rPr>
              <a:t>Since GE28 (rev.17.0): an join inspection GE+ LMF-QA is carried out on the outer layer pushers (major NCR on GE27 due to a poor placement of the outer pushers, NCR 2346532):</a:t>
            </a: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2800" dirty="0">
              <a:solidFill>
                <a:schemeClr val="accent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50" y="1911092"/>
            <a:ext cx="63246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872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"/>
            <a:ext cx="11376025" cy="736888"/>
          </a:xfrm>
        </p:spPr>
        <p:txBody>
          <a:bodyPr anchor="ctr"/>
          <a:lstStyle/>
          <a:p>
            <a:r>
              <a:rPr lang="en-GB" dirty="0"/>
              <a:t>Adopted mitigations following major NCR (MQXFB)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3783" y="1110494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2637" y="649961"/>
            <a:ext cx="11380814" cy="492866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rgbClr val="0033A0"/>
                </a:solidFill>
              </a:rPr>
              <a:t>Adopted mitigations </a:t>
            </a:r>
            <a:r>
              <a:rPr lang="en-US" sz="2400" dirty="0">
                <a:solidFill>
                  <a:srgbClr val="0033A0"/>
                </a:solidFill>
              </a:rPr>
              <a:t>before series production:</a:t>
            </a:r>
          </a:p>
          <a:p>
            <a:pPr marL="66705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33A0"/>
                </a:solidFill>
              </a:rPr>
              <a:t>Tooling:  </a:t>
            </a:r>
            <a:r>
              <a:rPr lang="en-US" sz="2300" dirty="0">
                <a:solidFill>
                  <a:srgbClr val="0033A0"/>
                </a:solidFill>
              </a:rPr>
              <a:t>following NCR 2112154 (CR204) and NCR 2087338 (CR205), floating shim welded.</a:t>
            </a:r>
          </a:p>
          <a:p>
            <a:pPr marL="781350" lvl="2" indent="-4572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33A0"/>
                </a:solidFill>
              </a:rPr>
              <a:t>Coil: </a:t>
            </a:r>
          </a:p>
          <a:p>
            <a:pPr marL="2076450" lvl="4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rgbClr val="0033A0"/>
                </a:solidFill>
              </a:rPr>
              <a:t>following NCR 2025180 (CR201), NCR 2113779 (CR202), NCR 2142901 (CR203) and CR204, electrical insulation weakness: additional 5 turns of fiber glass around the pole parts</a:t>
            </a:r>
          </a:p>
          <a:p>
            <a:pPr marL="2076450" lvl="4" indent="-342900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300" dirty="0">
                <a:solidFill>
                  <a:srgbClr val="0033A0"/>
                </a:solidFill>
              </a:rPr>
              <a:t>Following NCR 2019982 (CR109), NCR 2113779 (CR202), NCR 2085135 (CR203), spacers coating damaged: new coating supplier.</a:t>
            </a:r>
            <a:endParaRPr lang="en-US" sz="2400" b="1" dirty="0">
              <a:solidFill>
                <a:srgbClr val="0033A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rgbClr val="0033A0"/>
                </a:solidFill>
              </a:rPr>
              <a:t>Adopted mitigations related to 11T magnet disassembly, before series production</a:t>
            </a:r>
          </a:p>
          <a:p>
            <a:pPr marL="781350" lvl="2" indent="-4572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33A0"/>
                </a:solidFill>
              </a:rPr>
              <a:t>Coil component: </a:t>
            </a:r>
            <a:r>
              <a:rPr lang="en-US" sz="2400" dirty="0">
                <a:solidFill>
                  <a:srgbClr val="0033A0"/>
                </a:solidFill>
              </a:rPr>
              <a:t>copper wedges and pole parts sandblasted.</a:t>
            </a:r>
          </a:p>
          <a:p>
            <a:pPr marL="781350" lvl="2" indent="-457200">
              <a:spcBef>
                <a:spcPts val="0"/>
              </a:spcBef>
              <a:spcAft>
                <a:spcPts val="0"/>
              </a:spcAft>
            </a:pPr>
            <a:endParaRPr lang="en-US" sz="2400" dirty="0">
              <a:solidFill>
                <a:srgbClr val="0033A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solidFill>
                  <a:srgbClr val="0033A0"/>
                </a:solidFill>
              </a:rPr>
              <a:t>Adopted mitigations du</a:t>
            </a:r>
            <a:r>
              <a:rPr lang="en-US" sz="2400" dirty="0">
                <a:solidFill>
                  <a:srgbClr val="0033A0"/>
                </a:solidFill>
              </a:rPr>
              <a:t>ring series production: </a:t>
            </a:r>
          </a:p>
          <a:p>
            <a:pPr marL="781350" lvl="2" indent="-4572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33A0"/>
                </a:solidFill>
              </a:rPr>
              <a:t>Winding machine:</a:t>
            </a:r>
            <a:r>
              <a:rPr lang="en-US" sz="2400" dirty="0">
                <a:solidFill>
                  <a:srgbClr val="0033A0"/>
                </a:solidFill>
              </a:rPr>
              <a:t> following NCR 2341294 (CR115) and NCR 2419556 (CR120), consolidation of the cable tension sub-system and improvement of the cable unrolling sub-system.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480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48" y="75243"/>
            <a:ext cx="11376025" cy="720000"/>
          </a:xfrm>
        </p:spPr>
        <p:txBody>
          <a:bodyPr anchor="ctr"/>
          <a:lstStyle/>
          <a:p>
            <a:r>
              <a:rPr lang="en-GB" dirty="0"/>
              <a:t>Outcomes after cold tests inspections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839446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Cable on inner layer (Tomography,  courtesy of Dr S. Sgobba and B. Bulat)</a:t>
            </a:r>
          </a:p>
          <a:p>
            <a:pPr marL="1105350" lvl="3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0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587" y="1853934"/>
            <a:ext cx="3061500" cy="43609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5816" y="2169463"/>
            <a:ext cx="4006036" cy="4164754"/>
          </a:xfrm>
          <a:prstGeom prst="rect">
            <a:avLst/>
          </a:prstGeom>
          <a:ln w="34925">
            <a:solidFill>
              <a:schemeClr val="tx1">
                <a:lumMod val="60000"/>
                <a:lumOff val="4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19440" y="1130186"/>
            <a:ext cx="841518" cy="13103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34503" y="1618732"/>
            <a:ext cx="23415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GE11, Connection side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777478" y="1870601"/>
            <a:ext cx="3648847" cy="5116855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624441" y="865245"/>
            <a:ext cx="992695" cy="184871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139729" y="1605809"/>
            <a:ext cx="28648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GE15, Non Connection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5546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84382"/>
            <a:ext cx="11376025" cy="720000"/>
          </a:xfrm>
        </p:spPr>
        <p:txBody>
          <a:bodyPr anchor="ctr"/>
          <a:lstStyle/>
          <a:p>
            <a:r>
              <a:rPr lang="en-GB" dirty="0"/>
              <a:t>Outcomes after cold tests inspections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714144"/>
            <a:ext cx="11380814" cy="4785323"/>
          </a:xfrm>
        </p:spPr>
        <p:txBody>
          <a:bodyPr/>
          <a:lstStyle/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Pop out during winding, on inner layer</a:t>
            </a:r>
          </a:p>
          <a:p>
            <a:pPr marL="1105350" lvl="3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0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248" y="1744567"/>
            <a:ext cx="3061500" cy="43609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1440" y="2934217"/>
            <a:ext cx="4365381" cy="29054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389" y="3023605"/>
            <a:ext cx="4374167" cy="272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9621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726638">
            <a:off x="8807744" y="1662810"/>
            <a:ext cx="982470" cy="11084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8496"/>
            <a:ext cx="11376025" cy="720000"/>
          </a:xfrm>
        </p:spPr>
        <p:txBody>
          <a:bodyPr anchor="ctr"/>
          <a:lstStyle/>
          <a:p>
            <a:r>
              <a:rPr lang="en-GB" dirty="0"/>
              <a:t>Outcomes after cold tests inspections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3481" y="839446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Cable on outer layer (Tomography,  courtesy of Dr S. Sgobba and B. Bulat):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9748" y="2355524"/>
            <a:ext cx="4189678" cy="39338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369103" y="2513308"/>
            <a:ext cx="3552585" cy="3762210"/>
          </a:xfrm>
          <a:prstGeom prst="rect">
            <a:avLst/>
          </a:prstGeom>
          <a:solidFill>
            <a:schemeClr val="accent3"/>
          </a:solidFill>
          <a:ln w="34925">
            <a:solidFill>
              <a:schemeClr val="accent3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9804423" y="2038568"/>
            <a:ext cx="26015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GE15, Non connection side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76914" y="3040024"/>
            <a:ext cx="3623714" cy="2502457"/>
          </a:xfrm>
          <a:prstGeom prst="rect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551116" y="1596456"/>
            <a:ext cx="616328" cy="10256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79868" y="2078525"/>
            <a:ext cx="23415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GE11, Connection side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532784" y="5501185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2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2459" y="5096387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4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56379" y="4710476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6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5464" y="4253513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8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79893" y="3848715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10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93594" y="3428860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12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93594" y="3030868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14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87542" y="2636313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16</a:t>
            </a:r>
            <a:endParaRPr lang="en-GB" sz="105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6005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8496"/>
            <a:ext cx="11376025" cy="720000"/>
          </a:xfrm>
        </p:spPr>
        <p:txBody>
          <a:bodyPr anchor="ctr"/>
          <a:lstStyle/>
          <a:p>
            <a:r>
              <a:rPr lang="en-GB" dirty="0"/>
              <a:t>Outcomes after cold tests inspections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839446"/>
            <a:ext cx="11380814" cy="4785323"/>
          </a:xfrm>
        </p:spPr>
        <p:txBody>
          <a:bodyPr/>
          <a:lstStyle/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Pop out during winding, on outer layer</a:t>
            </a:r>
          </a:p>
          <a:p>
            <a:pPr marL="1105350" lvl="3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0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070" y="2201370"/>
            <a:ext cx="3743325" cy="35147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448" y="2268967"/>
            <a:ext cx="3554413" cy="26258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249" y="2268967"/>
            <a:ext cx="3627193" cy="26187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40256" y="5054600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2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43831" y="4675270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4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40256" y="4324022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6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0496" y="3958733"/>
            <a:ext cx="1063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8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78509" y="3578358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10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44334" y="3213531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12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44333" y="2829652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14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62530" y="2463858"/>
            <a:ext cx="22985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accent6"/>
                </a:solidFill>
              </a:rPr>
              <a:t>16</a:t>
            </a:r>
            <a:endParaRPr lang="en-GB" sz="105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692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8496"/>
            <a:ext cx="11376025" cy="720000"/>
          </a:xfrm>
        </p:spPr>
        <p:txBody>
          <a:bodyPr anchor="ctr"/>
          <a:lstStyle/>
          <a:p>
            <a:r>
              <a:rPr lang="en-GB" dirty="0"/>
              <a:t>Outcomes after cold tests inspections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3199" y="1024798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Cable position on short coil 122 (Tomography,  courtesy of Dr S. Sgobba and B. Bulat).</a:t>
            </a:r>
          </a:p>
          <a:p>
            <a:pPr marL="1105350" lvl="3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0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451" y="2026766"/>
            <a:ext cx="5361728" cy="37009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594" y="2036956"/>
            <a:ext cx="5424772" cy="368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411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8582"/>
            <a:ext cx="11376025" cy="720000"/>
          </a:xfrm>
        </p:spPr>
        <p:txBody>
          <a:bodyPr anchor="ctr"/>
          <a:lstStyle/>
          <a:p>
            <a:r>
              <a:rPr lang="en-GB" dirty="0"/>
              <a:t>Outcomes after cold tests inspections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834883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On inner layer, empty spaces on non connection side (GE15).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The gaps are filled with fiberglass before impregnation. 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9088" r="24348"/>
          <a:stretch/>
        </p:blipFill>
        <p:spPr>
          <a:xfrm rot="10800000">
            <a:off x="63498" y="1860864"/>
            <a:ext cx="4086521" cy="25777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262" y="2498754"/>
            <a:ext cx="4128428" cy="29164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3178" y="1787408"/>
            <a:ext cx="3447374" cy="38655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2350" y="5685650"/>
            <a:ext cx="914645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Does the fiberglass fill entirely the void (in depth)?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185715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8496"/>
            <a:ext cx="11376025" cy="720000"/>
          </a:xfrm>
        </p:spPr>
        <p:txBody>
          <a:bodyPr anchor="ctr"/>
          <a:lstStyle/>
          <a:p>
            <a:r>
              <a:rPr lang="en-GB" dirty="0"/>
              <a:t>Outcomes after cold tests inspections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834883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tx1"/>
                </a:solidFill>
              </a:rPr>
              <a:t>Outcome from inspections after dismantling on </a:t>
            </a:r>
            <a:r>
              <a:rPr lang="sv-SE" sz="2400" dirty="0">
                <a:solidFill>
                  <a:schemeClr val="tx1"/>
                </a:solidFill>
              </a:rPr>
              <a:t>GE02, GE03, GE08,GE09, GE10, GE12, GE14, GE15 and GE16.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sv-SE" sz="2400" dirty="0">
                <a:solidFill>
                  <a:schemeClr val="tx1"/>
                </a:solidFill>
              </a:rPr>
              <a:t>Recurent defects detected</a:t>
            </a:r>
            <a:r>
              <a:rPr lang="en-US" sz="2400" dirty="0">
                <a:solidFill>
                  <a:schemeClr val="tx1"/>
                </a:solidFill>
              </a:rPr>
              <a:t>:</a:t>
            </a: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Delamination on winding keys (both outer and inner layers):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/>
          <a:srcRect l="9502" t="12280" b="22092"/>
          <a:stretch/>
        </p:blipFill>
        <p:spPr bwMode="auto">
          <a:xfrm>
            <a:off x="358969" y="2455031"/>
            <a:ext cx="2822906" cy="1807253"/>
          </a:xfrm>
          <a:prstGeom prst="rect">
            <a:avLst/>
          </a:prstGeom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/>
          <a:stretch/>
        </p:blipFill>
        <p:spPr bwMode="auto">
          <a:xfrm>
            <a:off x="6703105" y="2516815"/>
            <a:ext cx="3429037" cy="1807253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/>
          <a:stretch/>
        </p:blipFill>
        <p:spPr bwMode="auto">
          <a:xfrm>
            <a:off x="3246888" y="3914714"/>
            <a:ext cx="3431707" cy="2341879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5"/>
          <a:stretch/>
        </p:blipFill>
        <p:spPr bwMode="auto">
          <a:xfrm>
            <a:off x="9444949" y="4154995"/>
            <a:ext cx="2571115" cy="211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702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11" y="41895"/>
            <a:ext cx="11376025" cy="720000"/>
          </a:xfrm>
        </p:spPr>
        <p:txBody>
          <a:bodyPr anchor="ctr"/>
          <a:lstStyle/>
          <a:p>
            <a:r>
              <a:rPr lang="en-GB" dirty="0"/>
              <a:t>Applicable documentation and evolution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5722" y="624033"/>
            <a:ext cx="11444202" cy="4986000"/>
          </a:xfrm>
        </p:spPr>
        <p:txBody>
          <a:bodyPr/>
          <a:lstStyle/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300" dirty="0">
                <a:solidFill>
                  <a:schemeClr val="tx1"/>
                </a:solidFill>
              </a:rPr>
              <a:t>Procedures: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tx1"/>
                </a:solidFill>
              </a:rPr>
              <a:t> 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 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tx1"/>
                </a:solidFill>
              </a:rPr>
              <a:t>Modifications due to: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200" dirty="0">
                <a:solidFill>
                  <a:schemeClr val="tx1"/>
                </a:solidFill>
              </a:rPr>
              <a:t>Review of the applicable documentation with GE before starting production,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200" dirty="0">
                <a:solidFill>
                  <a:schemeClr val="tx1"/>
                </a:solidFill>
              </a:rPr>
              <a:t>Comments from operators,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200" dirty="0">
                <a:solidFill>
                  <a:schemeClr val="tx1"/>
                </a:solidFill>
              </a:rPr>
              <a:t>Minor NCRs mainly due to degradation of the fiberglass (1962584, 1974718, 1974457, 2004465, 2004468, 2021764, 2038193, 2151378),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200" dirty="0">
                <a:solidFill>
                  <a:schemeClr val="tx1"/>
                </a:solidFill>
              </a:rPr>
              <a:t>Knowledge transfer with MQXFB project.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200" dirty="0">
                <a:solidFill>
                  <a:schemeClr val="tx1"/>
                </a:solidFill>
              </a:rPr>
              <a:t>Critical NCRs :</a:t>
            </a:r>
          </a:p>
          <a:p>
            <a:pPr marL="667050" lvl="2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100" dirty="0">
                <a:solidFill>
                  <a:schemeClr val="tx1"/>
                </a:solidFill>
              </a:rPr>
              <a:t>1995788 : Coil’s deformation during curing due to a forgotten pin (GE04 scrapped),</a:t>
            </a:r>
            <a:endParaRPr lang="en-US" sz="2200" dirty="0">
              <a:solidFill>
                <a:schemeClr val="tx1"/>
              </a:solidFill>
            </a:endParaRPr>
          </a:p>
          <a:p>
            <a:pPr marL="667050" lvl="2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100" dirty="0">
                <a:solidFill>
                  <a:schemeClr val="tx1"/>
                </a:solidFill>
              </a:rPr>
              <a:t>2346532 : Coil’s deformation due to pushers’ poor placement (GE27 scrapped).</a:t>
            </a:r>
            <a:endParaRPr lang="en-US" sz="2300" dirty="0">
              <a:solidFill>
                <a:schemeClr val="tx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920631"/>
              </p:ext>
            </p:extLst>
          </p:nvPr>
        </p:nvGraphicFramePr>
        <p:xfrm>
          <a:off x="2549611" y="706924"/>
          <a:ext cx="8128000" cy="2479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3171266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9994889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Manufacturing </a:t>
                      </a:r>
                      <a:r>
                        <a:rPr lang="en-US" sz="1800" b="0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Procedure</a:t>
                      </a:r>
                      <a:r>
                        <a:rPr lang="fr-FR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Contrôle </a:t>
                      </a:r>
                      <a:r>
                        <a:rPr lang="en-US" sz="1800" b="0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Procedure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82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hlinkClick r:id="rId2"/>
                        </a:rPr>
                        <a:t>LHC-MBH_C-FP-0003 rev 17.0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hlinkClick r:id="rId3"/>
                        </a:rPr>
                        <a:t>LHC-MBH_C-FP-0070 rev 5.0</a:t>
                      </a:r>
                      <a:endParaRPr lang="en-GB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69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32135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1119" y="1449807"/>
            <a:ext cx="2387129" cy="16672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0491" y="1479958"/>
            <a:ext cx="2347063" cy="163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090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8496"/>
            <a:ext cx="11376025" cy="720000"/>
          </a:xfrm>
        </p:spPr>
        <p:txBody>
          <a:bodyPr anchor="ctr"/>
          <a:lstStyle/>
          <a:p>
            <a:r>
              <a:rPr lang="en-US" dirty="0"/>
              <a:t>Non conformities and defects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944011"/>
            <a:ext cx="11380814" cy="4785323"/>
          </a:xfrm>
        </p:spPr>
        <p:txBody>
          <a:bodyPr/>
          <a:lstStyle/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Cracks on the first turns on both sides (GE15):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305" y="1989735"/>
            <a:ext cx="4757630" cy="29583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175801" y="1989735"/>
            <a:ext cx="4887295" cy="295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855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98496"/>
            <a:ext cx="11376025" cy="720000"/>
          </a:xfrm>
        </p:spPr>
        <p:txBody>
          <a:bodyPr anchor="ctr"/>
          <a:lstStyle/>
          <a:p>
            <a:r>
              <a:rPr lang="en-GB" dirty="0"/>
              <a:t>Outcomes after cold tests inspections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848042"/>
            <a:ext cx="11380814" cy="4785323"/>
          </a:xfrm>
        </p:spPr>
        <p:txBody>
          <a:bodyPr/>
          <a:lstStyle/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Cracks on the between turns 14</a:t>
            </a:r>
            <a:r>
              <a:rPr lang="en-US" sz="2400" baseline="30000" dirty="0">
                <a:solidFill>
                  <a:schemeClr val="tx1"/>
                </a:solidFill>
              </a:rPr>
              <a:t>th</a:t>
            </a:r>
            <a:r>
              <a:rPr lang="en-US" sz="2400" dirty="0">
                <a:solidFill>
                  <a:schemeClr val="tx1"/>
                </a:solidFill>
              </a:rPr>
              <a:t> and 15</a:t>
            </a:r>
            <a:r>
              <a:rPr lang="en-US" sz="2400" baseline="30000" dirty="0">
                <a:solidFill>
                  <a:schemeClr val="tx1"/>
                </a:solidFill>
              </a:rPr>
              <a:t>th</a:t>
            </a:r>
            <a:r>
              <a:rPr lang="en-US" sz="2400" dirty="0">
                <a:solidFill>
                  <a:schemeClr val="tx1"/>
                </a:solidFill>
              </a:rPr>
              <a:t> on both sides: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/>
          <a:stretch/>
        </p:blipFill>
        <p:spPr bwMode="auto">
          <a:xfrm>
            <a:off x="6071814" y="1206339"/>
            <a:ext cx="4598245" cy="23747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0" y="1206339"/>
            <a:ext cx="5543550" cy="23747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57768"/>
          <a:stretch/>
        </p:blipFill>
        <p:spPr>
          <a:xfrm rot="5400000" flipV="1">
            <a:off x="7231036" y="2555689"/>
            <a:ext cx="2481350" cy="47997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43650" y="3767581"/>
            <a:ext cx="41275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Courtesy of Dr S. Sgobba and B. Bulat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76489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Future proposed improvements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093593"/>
            <a:ext cx="11380814" cy="478532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CH" sz="2800" dirty="0" err="1">
                <a:solidFill>
                  <a:schemeClr val="tx1"/>
                </a:solidFill>
              </a:rPr>
              <a:t>Winding</a:t>
            </a:r>
            <a:r>
              <a:rPr lang="fr-CH" sz="2800" dirty="0">
                <a:solidFill>
                  <a:schemeClr val="tx1"/>
                </a:solidFill>
              </a:rPr>
              <a:t> keys to </a:t>
            </a:r>
            <a:r>
              <a:rPr lang="fr-CH" sz="2800" dirty="0" err="1">
                <a:solidFill>
                  <a:schemeClr val="tx1"/>
                </a:solidFill>
              </a:rPr>
              <a:t>be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sanded</a:t>
            </a:r>
            <a:r>
              <a:rPr lang="fr-CH" sz="2800" dirty="0">
                <a:solidFill>
                  <a:schemeClr val="tx1"/>
                </a:solidFill>
              </a:rPr>
              <a:t> for a </a:t>
            </a:r>
            <a:r>
              <a:rPr lang="fr-CH" sz="2800" dirty="0" err="1">
                <a:solidFill>
                  <a:schemeClr val="tx1"/>
                </a:solidFill>
              </a:rPr>
              <a:t>better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adhesion</a:t>
            </a:r>
            <a:r>
              <a:rPr lang="fr-CH" sz="2800" dirty="0">
                <a:solidFill>
                  <a:schemeClr val="tx1"/>
                </a:solidFill>
              </a:rPr>
              <a:t> of the </a:t>
            </a:r>
            <a:r>
              <a:rPr lang="fr-CH" sz="2800" dirty="0" err="1">
                <a:solidFill>
                  <a:schemeClr val="tx1"/>
                </a:solidFill>
              </a:rPr>
              <a:t>resin</a:t>
            </a:r>
            <a:r>
              <a:rPr lang="fr-CH" sz="2800" dirty="0">
                <a:solidFill>
                  <a:schemeClr val="tx1"/>
                </a:solidFill>
              </a:rPr>
              <a:t> (action </a:t>
            </a:r>
            <a:r>
              <a:rPr lang="fr-CH" sz="2800" dirty="0" err="1">
                <a:solidFill>
                  <a:schemeClr val="tx1"/>
                </a:solidFill>
              </a:rPr>
              <a:t>already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taken</a:t>
            </a:r>
            <a:r>
              <a:rPr lang="fr-CH" sz="2800" dirty="0">
                <a:solidFill>
                  <a:schemeClr val="tx1"/>
                </a:solidFill>
              </a:rPr>
              <a:t> on MQXFB).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800" dirty="0">
                <a:solidFill>
                  <a:schemeClr val="tx1"/>
                </a:solidFill>
              </a:rPr>
              <a:t>Spacers and winding </a:t>
            </a:r>
            <a:r>
              <a:rPr lang="en-US" sz="2800" dirty="0" err="1">
                <a:solidFill>
                  <a:schemeClr val="tx1"/>
                </a:solidFill>
              </a:rPr>
              <a:t>ke</a:t>
            </a:r>
            <a:r>
              <a:rPr lang="fr-CH" sz="2800" dirty="0" err="1">
                <a:solidFill>
                  <a:schemeClr val="tx1"/>
                </a:solidFill>
              </a:rPr>
              <a:t>ys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geometry</a:t>
            </a:r>
            <a:r>
              <a:rPr lang="fr-CH" sz="2800" dirty="0">
                <a:solidFill>
                  <a:schemeClr val="tx1"/>
                </a:solidFill>
              </a:rPr>
              <a:t>? </a:t>
            </a: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CH" sz="2800" dirty="0" err="1">
                <a:solidFill>
                  <a:schemeClr val="tx1"/>
                </a:solidFill>
              </a:rPr>
              <a:t>Process</a:t>
            </a:r>
            <a:r>
              <a:rPr lang="fr-CH" sz="2800" dirty="0">
                <a:solidFill>
                  <a:schemeClr val="tx1"/>
                </a:solidFill>
              </a:rPr>
              <a:t>? </a:t>
            </a:r>
            <a:r>
              <a:rPr lang="fr-CH" sz="2800" dirty="0" err="1">
                <a:solidFill>
                  <a:schemeClr val="tx1"/>
                </a:solidFill>
              </a:rPr>
              <a:t>Choice</a:t>
            </a:r>
            <a:r>
              <a:rPr lang="fr-CH" sz="2800" dirty="0">
                <a:solidFill>
                  <a:schemeClr val="tx1"/>
                </a:solidFill>
              </a:rPr>
              <a:t> to </a:t>
            </a:r>
            <a:r>
              <a:rPr lang="fr-CH" sz="2800" dirty="0" err="1">
                <a:solidFill>
                  <a:schemeClr val="tx1"/>
                </a:solidFill>
              </a:rPr>
              <a:t>keep</a:t>
            </a:r>
            <a:r>
              <a:rPr lang="fr-CH" sz="2800" dirty="0">
                <a:solidFill>
                  <a:schemeClr val="tx1"/>
                </a:solidFill>
              </a:rPr>
              <a:t> the </a:t>
            </a:r>
            <a:r>
              <a:rPr lang="fr-CH" sz="2800" dirty="0" err="1">
                <a:solidFill>
                  <a:schemeClr val="tx1"/>
                </a:solidFill>
              </a:rPr>
              <a:t>cable</a:t>
            </a:r>
            <a:r>
              <a:rPr lang="fr-CH" sz="2800" dirty="0">
                <a:solidFill>
                  <a:schemeClr val="tx1"/>
                </a:solidFill>
              </a:rPr>
              <a:t> in contact </a:t>
            </a:r>
            <a:r>
              <a:rPr lang="fr-CH" sz="2800" dirty="0" err="1">
                <a:solidFill>
                  <a:schemeClr val="tx1"/>
                </a:solidFill>
              </a:rPr>
              <a:t>with</a:t>
            </a:r>
            <a:r>
              <a:rPr lang="fr-CH" sz="2800" dirty="0">
                <a:solidFill>
                  <a:schemeClr val="tx1"/>
                </a:solidFill>
              </a:rPr>
              <a:t> the </a:t>
            </a:r>
            <a:r>
              <a:rPr lang="fr-CH" sz="2800" dirty="0" err="1">
                <a:solidFill>
                  <a:schemeClr val="tx1"/>
                </a:solidFill>
              </a:rPr>
              <a:t>mandrel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during</a:t>
            </a:r>
            <a:r>
              <a:rPr lang="fr-CH" sz="2800" dirty="0">
                <a:solidFill>
                  <a:schemeClr val="tx1"/>
                </a:solidFill>
              </a:rPr>
              <a:t> the </a:t>
            </a:r>
            <a:r>
              <a:rPr lang="fr-CH" sz="2800" dirty="0" err="1">
                <a:solidFill>
                  <a:schemeClr val="tx1"/>
                </a:solidFill>
              </a:rPr>
              <a:t>turns</a:t>
            </a:r>
            <a:r>
              <a:rPr lang="fr-CH" sz="2800" dirty="0">
                <a:solidFill>
                  <a:schemeClr val="tx1"/>
                </a:solidFill>
              </a:rPr>
              <a:t>? 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800" dirty="0">
                <a:solidFill>
                  <a:schemeClr val="tx1"/>
                </a:solidFill>
              </a:rPr>
              <a:t>     </a:t>
            </a: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800" dirty="0">
                <a:solidFill>
                  <a:schemeClr val="tx1"/>
                </a:solidFill>
              </a:rPr>
              <a:t>The empty spaces on inner layer could be filled before outer layer winding (no more access later on the outer side of the inner layer).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tx1"/>
                </a:solidFill>
              </a:rPr>
              <a:t>     </a:t>
            </a:r>
            <a:endParaRPr lang="en-US" sz="36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6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6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6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2449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39" y="3524051"/>
            <a:ext cx="11932923" cy="1600200"/>
          </a:xfrm>
        </p:spPr>
        <p:txBody>
          <a:bodyPr anchor="ctr"/>
          <a:lstStyle/>
          <a:p>
            <a:pPr algn="ctr"/>
            <a:r>
              <a:rPr lang="it-IT" sz="4000" dirty="0"/>
              <a:t>Thank you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649249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Annex 1: Drawing HCMBH_C0048 rev B (extract)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238998" y="590861"/>
            <a:ext cx="5072602" cy="614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5203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Annex 2: Drawing HCMBH_C0093 rev B (extract)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898" y="1170000"/>
            <a:ext cx="7593226" cy="5045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167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11" y="101397"/>
            <a:ext cx="11376025" cy="720000"/>
          </a:xfrm>
        </p:spPr>
        <p:txBody>
          <a:bodyPr anchor="ctr"/>
          <a:lstStyle/>
          <a:p>
            <a:r>
              <a:rPr lang="en-GB" dirty="0"/>
              <a:t>Applicable documentation and evolution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811" y="1170000"/>
            <a:ext cx="5501575" cy="4986000"/>
          </a:xfrm>
        </p:spPr>
        <p:txBody>
          <a:bodyPr/>
          <a:lstStyle/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en-US" sz="2300" dirty="0">
                <a:solidFill>
                  <a:schemeClr val="tx1"/>
                </a:solidFill>
              </a:rPr>
              <a:t>Drawings: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solidFill>
                  <a:schemeClr val="tx1"/>
                </a:solidFill>
              </a:rPr>
              <a:t>Inner layer: LHCMBH_C0011 rev A: Approved on 15/02/2018.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solidFill>
                  <a:schemeClr val="tx1"/>
                </a:solidFill>
              </a:rPr>
              <a:t>Outer layer: LHCMBH_C0012 rev A: Approved on 15/02/2018.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3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solidFill>
                  <a:schemeClr val="tx1"/>
                </a:solidFill>
              </a:rPr>
              <a:t>Beginning of series production : </a:t>
            </a:r>
            <a:r>
              <a:rPr lang="en-US" sz="2300" u="sng" dirty="0">
                <a:solidFill>
                  <a:schemeClr val="tx1"/>
                </a:solidFill>
              </a:rPr>
              <a:t>27/02/2018.</a:t>
            </a:r>
            <a:endParaRPr lang="en-US" sz="23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3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solidFill>
                  <a:schemeClr val="tx1"/>
                </a:solidFill>
              </a:rPr>
              <a:t>Coil: LHCMBH_C005 rev B: Approved on 20/02/2018 (this drawing was updated later due to the decision to place the quench heaters outside the coil).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386" y="1521492"/>
            <a:ext cx="6045813" cy="428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514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06775" y="1188980"/>
            <a:ext cx="11376000" cy="4776780"/>
          </a:xfrm>
        </p:spPr>
        <p:txBody>
          <a:bodyPr/>
          <a:lstStyle/>
          <a:p>
            <a:r>
              <a:rPr lang="en-US" sz="2000" dirty="0">
                <a:solidFill>
                  <a:srgbClr val="0033A0"/>
                </a:solidFill>
              </a:rPr>
              <a:t>Procedures: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lvl="1" indent="0">
              <a:spcBef>
                <a:spcPts val="0"/>
              </a:spcBef>
              <a:buNone/>
            </a:pPr>
            <a:r>
              <a:rPr lang="en-US" sz="2200" dirty="0">
                <a:solidFill>
                  <a:srgbClr val="0033A0"/>
                </a:solidFill>
              </a:rPr>
              <a:t>Modifications due to:</a:t>
            </a:r>
          </a:p>
          <a:p>
            <a:pPr marL="342900" lvl="1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0033A0"/>
                </a:solidFill>
              </a:rPr>
              <a:t>Review of the applicable documentation during the “deverminage” campaign,</a:t>
            </a:r>
          </a:p>
          <a:p>
            <a:pPr marL="342900" lvl="1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0033A0"/>
                </a:solidFill>
              </a:rPr>
              <a:t>Minor comments from operators,</a:t>
            </a:r>
          </a:p>
          <a:p>
            <a:pPr marL="342900" lvl="1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0033A0"/>
                </a:solidFill>
              </a:rPr>
              <a:t>Critical NCR: </a:t>
            </a:r>
            <a:r>
              <a:rPr lang="en-US" sz="2100" dirty="0">
                <a:solidFill>
                  <a:srgbClr val="0033A0"/>
                </a:solidFill>
              </a:rPr>
              <a:t>2419556: cable collapsed during winding (CR120 considered as test coil),</a:t>
            </a:r>
          </a:p>
          <a:p>
            <a:pPr marL="342900" lvl="1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0033A0"/>
                </a:solidFill>
              </a:rPr>
              <a:t>Critical NCR: </a:t>
            </a:r>
            <a:r>
              <a:rPr lang="en-US" sz="2100" dirty="0">
                <a:solidFill>
                  <a:srgbClr val="0033A0"/>
                </a:solidFill>
              </a:rPr>
              <a:t>1964025: Outer layer cable damaged (CR201 considered as test coil),</a:t>
            </a:r>
          </a:p>
          <a:p>
            <a:pPr marL="342900" lvl="1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100" dirty="0">
                <a:solidFill>
                  <a:srgbClr val="0033A0"/>
                </a:solidFill>
              </a:rPr>
              <a:t>Knowledge transfer with 11T project.</a:t>
            </a:r>
            <a:endParaRPr lang="en-US" sz="2200" dirty="0">
              <a:solidFill>
                <a:srgbClr val="0033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775" y="89387"/>
            <a:ext cx="11376025" cy="720000"/>
          </a:xfrm>
        </p:spPr>
        <p:txBody>
          <a:bodyPr/>
          <a:lstStyle/>
          <a:p>
            <a:r>
              <a:rPr lang="en-GB" dirty="0"/>
              <a:t>Applicable documentation and evolution </a:t>
            </a:r>
            <a:br>
              <a:rPr lang="en-GB" dirty="0"/>
            </a:br>
            <a:r>
              <a:rPr lang="en-GB" dirty="0"/>
              <a:t>QXFB Series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277916"/>
              </p:ext>
            </p:extLst>
          </p:nvPr>
        </p:nvGraphicFramePr>
        <p:xfrm>
          <a:off x="2230120" y="1199977"/>
          <a:ext cx="8128000" cy="2479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3171266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9994889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Manufacturing </a:t>
                      </a:r>
                      <a:r>
                        <a:rPr lang="en-US" sz="1800" b="0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Procedure</a:t>
                      </a:r>
                      <a:r>
                        <a:rPr lang="fr-FR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Contrôle </a:t>
                      </a:r>
                      <a:r>
                        <a:rPr lang="en-US" sz="1800" b="0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Procedure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82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LHC-MQXFBC-FP-0001 v10.0</a:t>
                      </a:r>
                      <a:endParaRPr lang="en-GB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hlinkClick r:id="rId3"/>
                        </a:rPr>
                        <a:t>LHC-MQXFBC-FP-0057 v3.0</a:t>
                      </a:r>
                      <a:endParaRPr lang="en-GB" b="0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69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32135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7532" y="1970009"/>
            <a:ext cx="1183459" cy="17090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8403" y="1970009"/>
            <a:ext cx="1174781" cy="170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69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26B00C9-7D38-4E9B-A956-26ABD32D4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14101"/>
            <a:ext cx="11376025" cy="720000"/>
          </a:xfrm>
        </p:spPr>
        <p:txBody>
          <a:bodyPr/>
          <a:lstStyle/>
          <a:p>
            <a:r>
              <a:rPr lang="en-GB" dirty="0"/>
              <a:t>Applicable documentation and evolution </a:t>
            </a:r>
            <a:br>
              <a:rPr lang="en-GB" dirty="0"/>
            </a:br>
            <a:r>
              <a:rPr lang="en-GB" dirty="0"/>
              <a:t>QXFB Series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850F9C2-7297-4A85-A8ED-6814054EA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811" y="1325500"/>
            <a:ext cx="5756189" cy="4907349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33A0"/>
                </a:solidFill>
              </a:rPr>
              <a:t>Coil Drawings</a:t>
            </a:r>
            <a:r>
              <a:rPr lang="en-US" sz="2300" dirty="0">
                <a:solidFill>
                  <a:schemeClr val="tx1"/>
                </a:solidFill>
              </a:rPr>
              <a:t>: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LHCMQXFBC0031 rev 0. Approved on 02/03/2018.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chemeClr val="tx1"/>
                </a:solidFill>
              </a:rPr>
              <a:t>First series coil: CR110</a:t>
            </a:r>
            <a:r>
              <a:rPr lang="en-US" sz="2200" dirty="0">
                <a:solidFill>
                  <a:schemeClr val="tx1"/>
                </a:solidFill>
              </a:rPr>
              <a:t>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tx1"/>
                </a:solidFill>
              </a:rPr>
              <a:t>Signature of prod. start-up: </a:t>
            </a:r>
            <a:r>
              <a:rPr lang="en-US" sz="2200" u="sng" dirty="0">
                <a:solidFill>
                  <a:schemeClr val="tx1"/>
                </a:solidFill>
              </a:rPr>
              <a:t>06/03/2019.</a:t>
            </a:r>
            <a:endParaRPr lang="en-US" sz="22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LHCMQXFBC0031 rev A. Approved on 17/05/2019 (beginning of CR110 IL winding). Update of item references.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chemeClr val="tx1"/>
                </a:solidFill>
              </a:rPr>
              <a:t>LHCMQXFBC0031 rev B. Approved on 04/11/2019. Thickness update (midplane shims, pole insulation) and coil OR.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D8F7DE5-8BED-4197-911D-C52F7D4D3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029" y="1749342"/>
            <a:ext cx="5917984" cy="417293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19D7F27-E411-4068-A637-B047AC7FF1DC}"/>
              </a:ext>
            </a:extLst>
          </p:cNvPr>
          <p:cNvSpPr/>
          <p:nvPr/>
        </p:nvSpPr>
        <p:spPr>
          <a:xfrm>
            <a:off x="274321" y="2606040"/>
            <a:ext cx="5074920" cy="891540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324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11" y="426"/>
            <a:ext cx="11376025" cy="720000"/>
          </a:xfrm>
        </p:spPr>
        <p:txBody>
          <a:bodyPr anchor="ctr"/>
          <a:lstStyle/>
          <a:p>
            <a:r>
              <a:rPr lang="en-GB" dirty="0"/>
              <a:t>Components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4598" y="697067"/>
            <a:ext cx="11444202" cy="4986000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u="sng" dirty="0">
                <a:solidFill>
                  <a:schemeClr val="tx1"/>
                </a:solidFill>
              </a:rPr>
              <a:t>Reminder :</a:t>
            </a:r>
            <a:r>
              <a:rPr lang="en-US" sz="2000" dirty="0">
                <a:solidFill>
                  <a:schemeClr val="tx1"/>
                </a:solidFill>
              </a:rPr>
              <a:t> Each component is formally accepted by the Project Engineer of the component before installation in coil (Step “delivery and acceptance” in MTF see 11T QP: Procurement </a:t>
            </a:r>
            <a:r>
              <a:rPr lang="en-US" sz="2000" dirty="0">
                <a:solidFill>
                  <a:schemeClr val="tx1"/>
                </a:solidFill>
                <a:hlinkClick r:id="rId2"/>
              </a:rPr>
              <a:t>LHC-LBH-QA-0001 v.2.0</a:t>
            </a:r>
            <a:r>
              <a:rPr lang="en-US" sz="2000" dirty="0">
                <a:solidFill>
                  <a:schemeClr val="tx1"/>
                </a:solidFill>
              </a:rPr>
              <a:t>).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Insulated cable: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Thickness @ 5Mpa, out of tolerance up to 3 µm (tolerance &lt; 105 µm) on 14 coils,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Minor defects of the insulation: reparation performed during winding.</a:t>
            </a: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endParaRPr lang="en-US" sz="23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en-US" sz="2000" dirty="0">
                <a:solidFill>
                  <a:schemeClr val="tx1"/>
                </a:solidFill>
              </a:rPr>
              <a:t>Bare cable: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</a:rPr>
              <a:t>No NCR.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</a:pPr>
            <a:r>
              <a:rPr lang="en-US" sz="2000" dirty="0">
                <a:solidFill>
                  <a:schemeClr val="tx1"/>
                </a:solidFill>
              </a:rPr>
              <a:t>Wedges: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</a:rPr>
              <a:t>Metrology performed by the manufacturer shows no geometrical defect.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u="sng" dirty="0">
                <a:solidFill>
                  <a:schemeClr val="tx1"/>
                </a:solidFill>
              </a:rPr>
              <a:t>Note: </a:t>
            </a:r>
            <a:r>
              <a:rPr lang="en-US" sz="2000" dirty="0">
                <a:solidFill>
                  <a:schemeClr val="tx1"/>
                </a:solidFill>
              </a:rPr>
              <a:t>no CERN metrology requested by the component’s PE on these pieces.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r>
              <a:rPr lang="en-US" sz="2000" dirty="0">
                <a:solidFill>
                  <a:schemeClr val="tx1"/>
                </a:solidFill>
              </a:rPr>
              <a:t>Interlayer (manufactured @ CERN):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</a:rPr>
              <a:t>2 NCR detected (geometrical measurement out of tolerance, 1907891 and stain, 	2045653).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</a:rPr>
              <a:t>These 2 interlayers were rejected.</a:t>
            </a:r>
          </a:p>
        </p:txBody>
      </p:sp>
    </p:spTree>
    <p:extLst>
      <p:ext uri="{BB962C8B-B14F-4D97-AF65-F5344CB8AC3E}">
        <p14:creationId xmlns:p14="http://schemas.microsoft.com/office/powerpoint/2010/main" val="1627491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11" y="-7082"/>
            <a:ext cx="11376025" cy="720000"/>
          </a:xfrm>
        </p:spPr>
        <p:txBody>
          <a:bodyPr anchor="ctr"/>
          <a:lstStyle/>
          <a:p>
            <a:r>
              <a:rPr lang="en-GB" dirty="0"/>
              <a:t>Components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7231" y="430852"/>
            <a:ext cx="12074769" cy="474918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5"/>
            </a:pPr>
            <a:r>
              <a:rPr lang="en-US" sz="2000" dirty="0">
                <a:solidFill>
                  <a:schemeClr val="tx1"/>
                </a:solidFill>
              </a:rPr>
              <a:t>Spacers: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NCR 1885777: Magnetic permeability out of tolerances @ 1.9K </a:t>
            </a:r>
            <a:r>
              <a:rPr lang="el-GR" sz="2000" dirty="0">
                <a:solidFill>
                  <a:schemeClr val="tx1"/>
                </a:solidFill>
              </a:rPr>
              <a:t>1.0057 </a:t>
            </a:r>
            <a:r>
              <a:rPr lang="en-US" sz="2000" dirty="0">
                <a:solidFill>
                  <a:schemeClr val="tx1"/>
                </a:solidFill>
              </a:rPr>
              <a:t>to 1.0066 (</a:t>
            </a:r>
            <a:r>
              <a:rPr lang="en-US" sz="2000" dirty="0" err="1">
                <a:solidFill>
                  <a:schemeClr val="tx1"/>
                </a:solidFill>
              </a:rPr>
              <a:t>Tol</a:t>
            </a:r>
            <a:r>
              <a:rPr lang="en-US" sz="2000" dirty="0">
                <a:solidFill>
                  <a:schemeClr val="tx1"/>
                </a:solidFill>
              </a:rPr>
              <a:t>.&lt;1.005).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</a:rPr>
              <a:t>     The spacers are made of stainless steel (316L, 14435)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NCR 1898188 and 1898125 :  Geometrical defects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</a:rPr>
              <a:t>     For most of the defects the value is under 5 µm  and few are up to 40 µm (shape defect                     ).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u="sng" dirty="0">
                <a:solidFill>
                  <a:schemeClr val="tx1"/>
                </a:solidFill>
              </a:rPr>
              <a:t>Note 1:</a:t>
            </a:r>
            <a:r>
              <a:rPr lang="en-US" sz="2000" dirty="0">
                <a:solidFill>
                  <a:schemeClr val="tx1"/>
                </a:solidFill>
              </a:rPr>
              <a:t> Metrology performed by the manufacturer on samples ≈25%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000" u="sng" dirty="0">
                <a:solidFill>
                  <a:schemeClr val="tx1"/>
                </a:solidFill>
              </a:rPr>
              <a:t>Note 2: </a:t>
            </a:r>
            <a:r>
              <a:rPr lang="en-US" sz="2000" dirty="0">
                <a:solidFill>
                  <a:schemeClr val="tx1"/>
                </a:solidFill>
              </a:rPr>
              <a:t>No CERN metrology requested by the component PE on these pieces.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514350" lvl="1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endParaRPr lang="en-US" sz="23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81" y="3135414"/>
            <a:ext cx="3819877" cy="28832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35108" y="3135414"/>
            <a:ext cx="1934307" cy="7332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210" y="4296958"/>
            <a:ext cx="885825" cy="6286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8340" y="3176419"/>
            <a:ext cx="2876971" cy="29876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6802" y="4418810"/>
            <a:ext cx="783285" cy="3767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3449" y="1959099"/>
            <a:ext cx="1457387" cy="3720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9512" y="5265557"/>
            <a:ext cx="790575" cy="3714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49512" y="4881102"/>
            <a:ext cx="742950" cy="3714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71593" y="3103948"/>
            <a:ext cx="3420139" cy="30601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87836" y="4481931"/>
            <a:ext cx="1114425" cy="4191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62437" y="2941766"/>
            <a:ext cx="8630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C4LI-5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653822" y="3135414"/>
            <a:ext cx="8630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C4LI-6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32855" y="4928818"/>
            <a:ext cx="952500" cy="3524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54905" y="5336817"/>
            <a:ext cx="904875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692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6F84-4017-564D-9323-69A52E59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11" y="-4018"/>
            <a:ext cx="11376025" cy="720000"/>
          </a:xfrm>
        </p:spPr>
        <p:txBody>
          <a:bodyPr anchor="ctr"/>
          <a:lstStyle/>
          <a:p>
            <a:r>
              <a:rPr lang="en-GB" dirty="0"/>
              <a:t>Components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F4896-44BD-864E-806E-25B70144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2021.05.05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9568B0-DC2D-5F45-B500-6D118F1D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New Task Force on 11T Dipole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71380-0B72-3341-A770-27913693D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023C5D0-AA34-7543-B461-829BC2AB46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7231" y="430852"/>
            <a:ext cx="12074769" cy="4749183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200" dirty="0">
              <a:solidFill>
                <a:schemeClr val="tx1"/>
              </a:solidFill>
            </a:endParaRPr>
          </a:p>
          <a:p>
            <a:pPr marL="45720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5"/>
            </a:pPr>
            <a:r>
              <a:rPr lang="en-US" sz="2000" dirty="0">
                <a:solidFill>
                  <a:schemeClr val="tx1"/>
                </a:solidFill>
              </a:rPr>
              <a:t>Spacers: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35108" y="3135414"/>
            <a:ext cx="1934307" cy="7332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988" y="1610743"/>
            <a:ext cx="3581400" cy="37338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765914" y="1547634"/>
            <a:ext cx="8630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C4RI-3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8289" y="3513736"/>
            <a:ext cx="800100" cy="37147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8764" y="3940608"/>
            <a:ext cx="809625" cy="381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8289" y="4377005"/>
            <a:ext cx="809625" cy="39052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2686" y="4681608"/>
            <a:ext cx="771525" cy="40770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5914" y="5104367"/>
            <a:ext cx="752475" cy="35242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8126677" y="1581387"/>
            <a:ext cx="8630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C4LI-1</a:t>
            </a:r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3723" y="1855455"/>
            <a:ext cx="3228975" cy="349567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3361" y="4346364"/>
            <a:ext cx="790575" cy="37147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99875" y="4703075"/>
            <a:ext cx="942975" cy="44767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08764" y="5509050"/>
            <a:ext cx="742950" cy="31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30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11387</TotalTime>
  <Words>2333</Words>
  <Application>Microsoft Macintosh PowerPoint</Application>
  <PresentationFormat>Widescreen</PresentationFormat>
  <Paragraphs>440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Wingdings</vt:lpstr>
      <vt:lpstr>Office Theme</vt:lpstr>
      <vt:lpstr>Task Force on the 11 T dipole - Team QA QC of coils and collared coils/magnets </vt:lpstr>
      <vt:lpstr>Table of contents</vt:lpstr>
      <vt:lpstr>Applicable documentation and evolution</vt:lpstr>
      <vt:lpstr>Applicable documentation and evolution</vt:lpstr>
      <vt:lpstr>Applicable documentation and evolution  QXFB Series</vt:lpstr>
      <vt:lpstr>Applicable documentation and evolution  QXFB Series</vt:lpstr>
      <vt:lpstr>Components</vt:lpstr>
      <vt:lpstr>Components</vt:lpstr>
      <vt:lpstr>Components</vt:lpstr>
      <vt:lpstr>Components</vt:lpstr>
      <vt:lpstr>Components</vt:lpstr>
      <vt:lpstr>Components</vt:lpstr>
      <vt:lpstr>Components</vt:lpstr>
      <vt:lpstr>Components</vt:lpstr>
      <vt:lpstr>Components – QXFB series production</vt:lpstr>
      <vt:lpstr>Tooling</vt:lpstr>
      <vt:lpstr>Differences in the 11T and MQXF production</vt:lpstr>
      <vt:lpstr>Non conformities during production</vt:lpstr>
      <vt:lpstr>Non conformities during QXFB series Production</vt:lpstr>
      <vt:lpstr>Adopted mitigations following major NCR (11T)</vt:lpstr>
      <vt:lpstr>Adopted mitigations following major NCR (11T)</vt:lpstr>
      <vt:lpstr>Adopted mitigations following major NCR (MQXFB)</vt:lpstr>
      <vt:lpstr>Outcomes after cold tests inspections</vt:lpstr>
      <vt:lpstr>Outcomes after cold tests inspections</vt:lpstr>
      <vt:lpstr>Outcomes after cold tests inspections</vt:lpstr>
      <vt:lpstr>Outcomes after cold tests inspections</vt:lpstr>
      <vt:lpstr>Outcomes after cold tests inspections</vt:lpstr>
      <vt:lpstr>Outcomes after cold tests inspections</vt:lpstr>
      <vt:lpstr>Outcomes after cold tests inspections</vt:lpstr>
      <vt:lpstr>Non conformities and defects</vt:lpstr>
      <vt:lpstr>Outcomes after cold tests inspections</vt:lpstr>
      <vt:lpstr>Future proposed improvements </vt:lpstr>
      <vt:lpstr>Thank you</vt:lpstr>
      <vt:lpstr>Annex 1: Drawing HCMBH_C0048 rev B (extract)</vt:lpstr>
      <vt:lpstr>Annex 2: Drawing HCMBH_C0093 rev B (extract)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Frederic Savary</dc:creator>
  <cp:lastModifiedBy>Rosario Principe</cp:lastModifiedBy>
  <cp:revision>1042</cp:revision>
  <cp:lastPrinted>2021-04-13T09:32:08Z</cp:lastPrinted>
  <dcterms:created xsi:type="dcterms:W3CDTF">2020-05-26T07:48:52Z</dcterms:created>
  <dcterms:modified xsi:type="dcterms:W3CDTF">2021-05-07T14:30:12Z</dcterms:modified>
</cp:coreProperties>
</file>