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5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380" r:id="rId6"/>
    <p:sldId id="391" r:id="rId7"/>
    <p:sldId id="392" r:id="rId8"/>
    <p:sldId id="394" r:id="rId9"/>
    <p:sldId id="393" r:id="rId10"/>
    <p:sldId id="395" r:id="rId11"/>
    <p:sldId id="396" r:id="rId12"/>
    <p:sldId id="397" r:id="rId13"/>
    <p:sldId id="390" r:id="rId14"/>
    <p:sldId id="345" r:id="rId15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6" userDrawn="1">
          <p15:clr>
            <a:srgbClr val="A4A3A4"/>
          </p15:clr>
        </p15:guide>
        <p15:guide id="2" pos="120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Pascal Foussat" initials="APF" lastIdx="7" clrIdx="0">
    <p:extLst>
      <p:ext uri="{19B8F6BF-5375-455C-9EA6-DF929625EA0E}">
        <p15:presenceInfo xmlns:p15="http://schemas.microsoft.com/office/powerpoint/2012/main" userId="S-1-5-21-1526224874-1540688658-1361462980-44260" providerId="AD"/>
      </p:ext>
    </p:extLst>
  </p:cmAuthor>
  <p:cmAuthor id="2" name="Jan Petřík" initials="JP" lastIdx="4" clrIdx="1">
    <p:extLst>
      <p:ext uri="{19B8F6BF-5375-455C-9EA6-DF929625EA0E}">
        <p15:presenceInfo xmlns:p15="http://schemas.microsoft.com/office/powerpoint/2012/main" userId="c933dd27e62ace8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5A5A5A"/>
    <a:srgbClr val="D6E7F7"/>
    <a:srgbClr val="CA1100"/>
    <a:srgbClr val="C00000"/>
    <a:srgbClr val="700A00"/>
    <a:srgbClr val="00B050"/>
    <a:srgbClr val="64BCD9"/>
    <a:srgbClr val="0000FF"/>
    <a:srgbClr val="0072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6387" autoAdjust="0"/>
  </p:normalViewPr>
  <p:slideViewPr>
    <p:cSldViewPr snapToObjects="1" showGuides="1">
      <p:cViewPr varScale="1">
        <p:scale>
          <a:sx n="138" d="100"/>
          <a:sy n="138" d="100"/>
        </p:scale>
        <p:origin x="132" y="234"/>
      </p:cViewPr>
      <p:guideLst>
        <p:guide orient="horz" pos="1756"/>
        <p:guide pos="12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05/05/2021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465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F. Lackner, R. Principe - 05/05/2021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E6AA666-D11D-4A0C-9A45-BE001EF98F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71775" y="1995488"/>
            <a:ext cx="2447925" cy="19446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Lackner, R. Principe - 05/05/2021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187F-8FA2-40A4-ACE7-F847CE7DA0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4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F. Lackner, R. Principe - 05/05/2021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1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0725812:100725812:subDocs" TargetMode="External"/><Relationship Id="rId2" Type="http://schemas.openxmlformats.org/officeDocument/2006/relationships/hyperlink" Target="https://edms.cern.ch/nav/D:2572811:V1/D:2572811:V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32019"/>
            <a:ext cx="6944816" cy="878768"/>
          </a:xfrm>
        </p:spPr>
        <p:txBody>
          <a:bodyPr/>
          <a:lstStyle/>
          <a:p>
            <a:pPr algn="just"/>
            <a:r>
              <a:rPr lang="en-GB" dirty="0"/>
              <a:t>11T and QXF SC cable insulation, production and sampling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TE-MSC-SMT, F. Lackner</a:t>
            </a:r>
          </a:p>
          <a:p>
            <a:r>
              <a:rPr lang="en-GB" dirty="0"/>
              <a:t>TE-MSC-LMF, R. Principe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71600" y="4443958"/>
            <a:ext cx="6480000" cy="242342"/>
          </a:xfrm>
        </p:spPr>
        <p:txBody>
          <a:bodyPr>
            <a:normAutofit fontScale="55000" lnSpcReduction="20000"/>
          </a:bodyPr>
          <a:lstStyle/>
          <a:p>
            <a:endParaRPr lang="en-GB" dirty="0"/>
          </a:p>
          <a:p>
            <a:r>
              <a:rPr lang="en-GB" dirty="0"/>
              <a:t>05.05.2021, 11T New Task Force - TEAM2 11T QA QC Meeting#1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30425"/>
            <a:ext cx="7920000" cy="2809477"/>
          </a:xfrm>
        </p:spPr>
        <p:txBody>
          <a:bodyPr>
            <a:normAutofit/>
          </a:bodyPr>
          <a:lstStyle/>
          <a:p>
            <a:r>
              <a:rPr lang="en-US" sz="1600" b="1" dirty="0"/>
              <a:t>Investigation of observed NC ongoing</a:t>
            </a:r>
            <a:r>
              <a:rPr lang="en-US" sz="1600" dirty="0"/>
              <a:t>, potential root cause is given by the sample preparation at CGP.</a:t>
            </a:r>
          </a:p>
          <a:p>
            <a:r>
              <a:rPr lang="en-US" sz="1600" b="1" dirty="0"/>
              <a:t>CGP sample is prepared with last 6 m </a:t>
            </a:r>
            <a:r>
              <a:rPr lang="en-US" sz="1600" dirty="0"/>
              <a:t>of full cable length (about 750 m). </a:t>
            </a:r>
          </a:p>
          <a:p>
            <a:r>
              <a:rPr lang="en-US" sz="1600" b="1" dirty="0"/>
              <a:t>Prior sample braiding the machine is stopped </a:t>
            </a:r>
            <a:r>
              <a:rPr lang="en-US" sz="1600" dirty="0"/>
              <a:t>to re-tape the fiber insulation, avoiding to cut the sensitive fibers.</a:t>
            </a:r>
          </a:p>
          <a:p>
            <a:r>
              <a:rPr lang="en-US" sz="1600" b="1" dirty="0"/>
              <a:t>Horizontal and Vertical machine differ in their stabilization time </a:t>
            </a:r>
            <a:r>
              <a:rPr lang="en-US" sz="1600" dirty="0"/>
              <a:t>required to achieve homogeneous fiber matrix.</a:t>
            </a:r>
          </a:p>
          <a:p>
            <a:r>
              <a:rPr lang="en-US" sz="1600" b="1" dirty="0"/>
              <a:t>Mitigation on the way, 2 samples will be produced at each machine </a:t>
            </a:r>
            <a:r>
              <a:rPr lang="en-US" sz="1600" dirty="0"/>
              <a:t>(shall allow to confirm observations).</a:t>
            </a:r>
          </a:p>
          <a:p>
            <a:r>
              <a:rPr lang="en-US" sz="1600" b="1" dirty="0"/>
              <a:t>Further action items </a:t>
            </a:r>
            <a:r>
              <a:rPr lang="en-US" sz="1600" dirty="0"/>
              <a:t>will be defined subsequent to proposed analysis. 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C3922-D5E1-4A38-9E75-7CCEF47F6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79966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143000" y="1347614"/>
            <a:ext cx="6858000" cy="1790700"/>
          </a:xfrm>
        </p:spPr>
        <p:txBody>
          <a:bodyPr/>
          <a:lstStyle/>
          <a:p>
            <a:r>
              <a:rPr lang="en-GB" dirty="0"/>
              <a:t>Thank you for your attention.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187F-8FA2-40A4-ACE7-F847CE7DA04E}" type="slidenum">
              <a:rPr lang="en-GB" smtClean="0"/>
              <a:t>11</a:t>
            </a:fld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CBF449-1420-4147-AD5D-F0A2286A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Lackner, R. Principe - 05/05/2021</a:t>
            </a:r>
          </a:p>
        </p:txBody>
      </p:sp>
    </p:spTree>
    <p:extLst>
      <p:ext uri="{BB962C8B-B14F-4D97-AF65-F5344CB8AC3E}">
        <p14:creationId xmlns:p14="http://schemas.microsoft.com/office/powerpoint/2010/main" val="4169017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5000"/>
            <a:ext cx="8064456" cy="540000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Recent NC on insulation thickness of MQXFB Rutherford cables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6984336" cy="3680222"/>
          </a:xfrm>
        </p:spPr>
        <p:txBody>
          <a:bodyPr>
            <a:normAutofit/>
          </a:bodyPr>
          <a:lstStyle/>
          <a:p>
            <a:r>
              <a:rPr lang="en-US" sz="2000" dirty="0"/>
              <a:t>Main observations:</a:t>
            </a:r>
          </a:p>
          <a:p>
            <a:pPr lvl="1"/>
            <a:r>
              <a:rPr lang="en-US" sz="1400" b="1" dirty="0"/>
              <a:t>Visual inspection: </a:t>
            </a:r>
            <a:r>
              <a:rPr lang="en-US" sz="1400" dirty="0"/>
              <a:t>Irregular braiding (yarn count)</a:t>
            </a:r>
          </a:p>
          <a:p>
            <a:pPr lvl="1"/>
            <a:r>
              <a:rPr lang="en-US" sz="1400" b="1" dirty="0"/>
              <a:t>Compressive test: </a:t>
            </a:r>
            <a:r>
              <a:rPr lang="en-US" sz="1400" dirty="0"/>
              <a:t>10-stack sample thickness out of tolerance</a:t>
            </a:r>
          </a:p>
          <a:p>
            <a:pPr lvl="1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B3DEC5-6E06-4F27-81E5-772EEAEFA8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388411" y="2157995"/>
            <a:ext cx="3459164" cy="1123763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CF87F2-6031-470C-9137-9F888CB970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5940" y="2221135"/>
            <a:ext cx="2379665" cy="17847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56DC1D-7D1C-4605-BCDD-A8961C0AE1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1928062"/>
            <a:ext cx="5351850" cy="237528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56B96ED-D988-4F8F-BB54-F1321BB50B7A}"/>
              </a:ext>
            </a:extLst>
          </p:cNvPr>
          <p:cNvSpPr/>
          <p:nvPr/>
        </p:nvSpPr>
        <p:spPr>
          <a:xfrm>
            <a:off x="6615545" y="2211710"/>
            <a:ext cx="737446" cy="1296144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446FC4-4C31-4D52-AA35-EE633C9D11D4}"/>
              </a:ext>
            </a:extLst>
          </p:cNvPr>
          <p:cNvSpPr txBox="1"/>
          <p:nvPr/>
        </p:nvSpPr>
        <p:spPr>
          <a:xfrm>
            <a:off x="6876256" y="2675116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!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5D56FFD-888E-47EC-B195-B6299EE5F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18526C-1DB0-4437-BB60-2D56C1525A1A}"/>
              </a:ext>
            </a:extLst>
          </p:cNvPr>
          <p:cNvSpPr txBox="1"/>
          <p:nvPr/>
        </p:nvSpPr>
        <p:spPr>
          <a:xfrm>
            <a:off x="1905000" y="4370932"/>
            <a:ext cx="409147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0" algn="r">
              <a:buNone/>
            </a:pPr>
            <a:r>
              <a:rPr lang="en-US" sz="1000" i="1" dirty="0"/>
              <a:t>Courtesy of - Elena Fernández Mora   TE-MSC-SMT</a:t>
            </a:r>
          </a:p>
        </p:txBody>
      </p:sp>
    </p:spTree>
    <p:extLst>
      <p:ext uri="{BB962C8B-B14F-4D97-AF65-F5344CB8AC3E}">
        <p14:creationId xmlns:p14="http://schemas.microsoft.com/office/powerpoint/2010/main" val="17204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53B91-EF7F-42AB-8E71-06071681A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Company visit at          (22</a:t>
            </a:r>
            <a:r>
              <a:rPr lang="en-GB" baseline="30000" dirty="0"/>
              <a:t>nd</a:t>
            </a:r>
            <a:r>
              <a:rPr lang="en-GB" dirty="0"/>
              <a:t> of April)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1AB6CC-5813-4C70-93C6-BC3252BA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CF33CA-F8FC-4B31-93B6-9B7876196904}"/>
              </a:ext>
            </a:extLst>
          </p:cNvPr>
          <p:cNvSpPr txBox="1"/>
          <p:nvPr/>
        </p:nvSpPr>
        <p:spPr>
          <a:xfrm>
            <a:off x="323528" y="987574"/>
            <a:ext cx="8820472" cy="2997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accent6"/>
              </a:buClr>
            </a:pPr>
            <a:r>
              <a:rPr lang="en-US" sz="1600" b="1" dirty="0">
                <a:solidFill>
                  <a:schemeClr val="accent5"/>
                </a:solidFill>
              </a:rPr>
              <a:t>Agenda:</a:t>
            </a: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Observed NC’s </a:t>
            </a:r>
            <a:r>
              <a:rPr lang="en-US" sz="1600" dirty="0">
                <a:solidFill>
                  <a:schemeClr val="accent5"/>
                </a:solidFill>
              </a:rPr>
              <a:t>on CERN site </a:t>
            </a:r>
            <a:r>
              <a:rPr lang="en-US" sz="1600" b="1" dirty="0">
                <a:solidFill>
                  <a:schemeClr val="accent5"/>
                </a:solidFill>
              </a:rPr>
              <a:t>related to the braiding uniformity </a:t>
            </a:r>
            <a:endParaRPr lang="en-GB" sz="1600" b="1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Feedback from CERN QC </a:t>
            </a:r>
            <a:r>
              <a:rPr lang="en-US" sz="1600" dirty="0">
                <a:solidFill>
                  <a:schemeClr val="accent5"/>
                </a:solidFill>
              </a:rPr>
              <a:t>control of braiding thickness </a:t>
            </a:r>
            <a:endParaRPr lang="en-GB" sz="1600" dirty="0">
              <a:solidFill>
                <a:schemeClr val="accent5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Established production process/procedures</a:t>
            </a:r>
            <a:r>
              <a:rPr lang="en-US" sz="1600" dirty="0">
                <a:solidFill>
                  <a:schemeClr val="accent5"/>
                </a:solidFill>
              </a:rPr>
              <a:t> at CGP for the different production lines</a:t>
            </a:r>
            <a:endParaRPr lang="en-GB" sz="1600" dirty="0">
              <a:solidFill>
                <a:schemeClr val="accent5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The procedure for the </a:t>
            </a:r>
            <a:r>
              <a:rPr lang="en-US" sz="1600" b="1" dirty="0">
                <a:solidFill>
                  <a:schemeClr val="accent5"/>
                </a:solidFill>
              </a:rPr>
              <a:t>6 m sample preparation </a:t>
            </a:r>
            <a:r>
              <a:rPr lang="en-US" sz="1600" dirty="0">
                <a:solidFill>
                  <a:schemeClr val="accent5"/>
                </a:solidFill>
              </a:rPr>
              <a:t>at CGP</a:t>
            </a:r>
            <a:endParaRPr lang="en-GB" sz="1600" dirty="0">
              <a:solidFill>
                <a:schemeClr val="accent5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QC hardware </a:t>
            </a:r>
            <a:r>
              <a:rPr lang="en-US" sz="1600" dirty="0">
                <a:solidFill>
                  <a:schemeClr val="accent5"/>
                </a:solidFill>
              </a:rPr>
              <a:t>and established QA at CGP </a:t>
            </a:r>
            <a:endParaRPr lang="en-GB" sz="16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Documentation and reporting </a:t>
            </a:r>
            <a:endParaRPr lang="en-GB" sz="1600" b="1" dirty="0">
              <a:solidFill>
                <a:schemeClr val="accent5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Feedback and experience from CGP </a:t>
            </a:r>
            <a:r>
              <a:rPr lang="en-US" sz="1600" dirty="0">
                <a:solidFill>
                  <a:schemeClr val="accent5"/>
                </a:solidFill>
              </a:rPr>
              <a:t>on the contract B1505 with CERN </a:t>
            </a:r>
            <a:endParaRPr lang="en-GB" sz="1600" dirty="0">
              <a:solidFill>
                <a:schemeClr val="accent5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Visit</a:t>
            </a:r>
            <a:r>
              <a:rPr lang="en-US" sz="1600" dirty="0">
                <a:solidFill>
                  <a:schemeClr val="accent5"/>
                </a:solidFill>
              </a:rPr>
              <a:t> of production line</a:t>
            </a:r>
            <a:endParaRPr lang="en-GB" sz="1600" dirty="0">
              <a:solidFill>
                <a:schemeClr val="accent5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Conclusion</a:t>
            </a:r>
            <a:r>
              <a:rPr lang="en-US" sz="1600" dirty="0">
                <a:solidFill>
                  <a:schemeClr val="accent5"/>
                </a:solidFill>
              </a:rPr>
              <a:t> and identification of mitigation/action items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54EBE2-28DA-4C72-9E5C-96341F6BA7A8}"/>
              </a:ext>
            </a:extLst>
          </p:cNvPr>
          <p:cNvSpPr txBox="1"/>
          <p:nvPr/>
        </p:nvSpPr>
        <p:spPr>
          <a:xfrm>
            <a:off x="6109660" y="4120932"/>
            <a:ext cx="606867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Visit report EDMS</a:t>
            </a:r>
            <a:endParaRPr lang="en-GB" dirty="0"/>
          </a:p>
          <a:p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NC report EDMS</a:t>
            </a:r>
            <a:endParaRPr lang="en-GB" dirty="0"/>
          </a:p>
          <a:p>
            <a:endParaRPr lang="en-GB" dirty="0"/>
          </a:p>
        </p:txBody>
      </p:sp>
      <p:pic>
        <p:nvPicPr>
          <p:cNvPr id="10" name="Picture 9" descr="Câbles CGP">
            <a:extLst>
              <a:ext uri="{FF2B5EF4-FFF2-40B4-BE49-F238E27FC236}">
                <a16:creationId xmlns:a16="http://schemas.microsoft.com/office/drawing/2014/main" id="{76AE75BA-9C45-4BD9-96D5-DB4BE11CB222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46875"/>
            <a:ext cx="793750" cy="54483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0EB3481-A69F-4336-BAD1-D57B3B3E0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23118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B0C8C-338B-4933-A76C-E7C1836F2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Visit at manufacturing lines for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F070A5-3485-416F-9EE8-046F6B10C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169999-7953-4E23-A072-BA517BD2A6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000" y="677657"/>
            <a:ext cx="4248032" cy="2064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148C83-6CEE-4944-AFC9-06F2C5C12293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926184" y="-61146"/>
            <a:ext cx="2112584" cy="35279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BE48D7-4CF4-455B-89D9-F7460357F013}"/>
              </a:ext>
            </a:extLst>
          </p:cNvPr>
          <p:cNvSpPr txBox="1"/>
          <p:nvPr/>
        </p:nvSpPr>
        <p:spPr>
          <a:xfrm>
            <a:off x="612000" y="2823208"/>
            <a:ext cx="84348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accent5"/>
                </a:solidFill>
              </a:rPr>
              <a:t>Dedicated braiding area </a:t>
            </a:r>
            <a:r>
              <a:rPr lang="en-GB" sz="1600" dirty="0">
                <a:solidFill>
                  <a:schemeClr val="accent5"/>
                </a:solidFill>
              </a:rPr>
              <a:t>for CERN contract</a:t>
            </a: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accent5"/>
                </a:solidFill>
              </a:rPr>
              <a:t>Stringent QA/QC </a:t>
            </a:r>
            <a:r>
              <a:rPr lang="en-GB" sz="1600" dirty="0">
                <a:solidFill>
                  <a:schemeClr val="accent5"/>
                </a:solidFill>
              </a:rPr>
              <a:t>including documentation of NC and mitigation</a:t>
            </a: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accent5"/>
                </a:solidFill>
              </a:rPr>
              <a:t>Online monitoring (geometrical QC)</a:t>
            </a:r>
            <a:r>
              <a:rPr lang="en-GB" sz="1600" dirty="0">
                <a:solidFill>
                  <a:schemeClr val="accent5"/>
                </a:solidFill>
              </a:rPr>
              <a:t>, optical cameras (20000 points per cable length)</a:t>
            </a: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accent5"/>
                </a:solidFill>
              </a:rPr>
              <a:t>3 production lines in operation</a:t>
            </a:r>
            <a:r>
              <a:rPr lang="en-GB" sz="1600" dirty="0">
                <a:solidFill>
                  <a:schemeClr val="accent5"/>
                </a:solidFill>
              </a:rPr>
              <a:t>, varying in the amount of spindles used</a:t>
            </a: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accent5"/>
                </a:solidFill>
              </a:rPr>
              <a:t>2 vertical braiding lines </a:t>
            </a:r>
            <a:r>
              <a:rPr lang="en-GB" sz="1600" dirty="0">
                <a:solidFill>
                  <a:schemeClr val="accent5"/>
                </a:solidFill>
              </a:rPr>
              <a:t>(24 and 32 spindles max.)</a:t>
            </a: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b="1" dirty="0">
                <a:solidFill>
                  <a:schemeClr val="accent5"/>
                </a:solidFill>
              </a:rPr>
              <a:t>1 new horizontal braiding line </a:t>
            </a:r>
            <a:r>
              <a:rPr lang="en-GB" sz="1600" dirty="0">
                <a:solidFill>
                  <a:schemeClr val="accent5"/>
                </a:solidFill>
              </a:rPr>
              <a:t>(32 spindles max.)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B1F4660-DAD7-453F-9C56-4346CC610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65124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CF68D-2F65-4A78-92F5-37375A9D9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Horizontal braiding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5D636-FAE6-4A0D-9D8A-37C2BF271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137" y="675000"/>
            <a:ext cx="7920000" cy="3680222"/>
          </a:xfrm>
        </p:spPr>
        <p:txBody>
          <a:bodyPr/>
          <a:lstStyle/>
          <a:p>
            <a:pPr marL="0" indent="0" algn="just">
              <a:buNone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Several advantages were listed for the horizontal braiding:</a:t>
            </a:r>
            <a:endParaRPr lang="en-GB" sz="1800" dirty="0">
              <a:effectLst/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Increase of spindle volume, no interchange throughout long cable braiding</a:t>
            </a:r>
            <a:endParaRPr lang="en-GB" sz="1800" dirty="0">
              <a:effectLst/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Easier trajectory of cable, less deformation in transverse direction</a:t>
            </a:r>
            <a:endParaRPr lang="en-GB" sz="1800" dirty="0">
              <a:effectLst/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Reduced maintenance due to fact that small fibers are not filling up on the otherwise vertical filament guides, low risk in fiber pollution due to lubrication</a:t>
            </a:r>
            <a:endParaRPr lang="en-GB" sz="1800" dirty="0">
              <a:effectLst/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Easier manipulation of 800 m cable reels, the portal support of the unrolling and collection rolling units allow improved logistics</a:t>
            </a:r>
            <a:endParaRPr lang="en-GB" sz="1800" dirty="0">
              <a:effectLst/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29A44B-64AE-4E51-8A94-AA79F73D3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0EFE35-9E22-456F-B82D-5A27BB7167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845213"/>
            <a:ext cx="4155797" cy="18974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D58731-D63E-4089-BAA3-CA735B264E57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7606"/>
          <a:stretch/>
        </p:blipFill>
        <p:spPr bwMode="auto">
          <a:xfrm>
            <a:off x="6012160" y="2589992"/>
            <a:ext cx="1589862" cy="2383790"/>
          </a:xfrm>
          <a:prstGeom prst="rect">
            <a:avLst/>
          </a:prstGeom>
          <a:noFill/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B63F17-D424-4B6F-A49E-C95252BA8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04777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92CA2-C5B9-463A-91EC-AFA1B46AA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Observations: Sample preparation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65B93-956A-448D-9C63-70A4E9BDF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453" y="987574"/>
            <a:ext cx="7920000" cy="3680222"/>
          </a:xfrm>
        </p:spPr>
        <p:txBody>
          <a:bodyPr>
            <a:normAutofit/>
          </a:bodyPr>
          <a:lstStyle/>
          <a:p>
            <a:r>
              <a:rPr lang="en-GB" sz="1800" b="1" dirty="0"/>
              <a:t>Change towards sample preparation at CGP</a:t>
            </a:r>
          </a:p>
          <a:p>
            <a:pPr lvl="1"/>
            <a:r>
              <a:rPr lang="en-GB" sz="1800" dirty="0"/>
              <a:t>6 m samples are required to verify insulation thickness based on 10-stacks in bldg. 927.</a:t>
            </a:r>
          </a:p>
          <a:p>
            <a:pPr lvl="1"/>
            <a:r>
              <a:rPr lang="en-GB" sz="1800" b="1" dirty="0"/>
              <a:t>Previously cutting performed at LMF in non dedicated zone</a:t>
            </a:r>
            <a:r>
              <a:rPr lang="en-GB" sz="1800" dirty="0"/>
              <a:t>, therefore strong wish to improve cutting operation.</a:t>
            </a:r>
          </a:p>
          <a:p>
            <a:pPr lvl="1"/>
            <a:r>
              <a:rPr lang="en-GB" sz="1800" b="1" dirty="0"/>
              <a:t>Change of procedure correlates with NC observations</a:t>
            </a:r>
            <a:r>
              <a:rPr lang="en-GB" sz="1800" dirty="0"/>
              <a:t>, therefore careful investigation of the sample preparation.</a:t>
            </a:r>
          </a:p>
          <a:p>
            <a:pPr lvl="1"/>
            <a:r>
              <a:rPr lang="en-GB" sz="1800" b="1" dirty="0"/>
              <a:t>Due to significant amount of NC with new horizontal machine CERN requested production on vertical braiding line.</a:t>
            </a:r>
          </a:p>
          <a:p>
            <a:pPr lvl="1"/>
            <a:endParaRPr lang="en-GB" sz="1800" dirty="0"/>
          </a:p>
          <a:p>
            <a:pPr lvl="1"/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1817A7-B7D5-46D3-BF3E-6B5DD13D3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7EA65-43B9-4A99-BF0C-FA762ABA0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07787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9ED0B-9236-4DDB-9115-3559A08A3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Procedure: The 6 m sample preparation at CGP</a:t>
            </a:r>
            <a:br>
              <a:rPr lang="en-GB" sz="2000" dirty="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47AE42-9E50-4E2F-A7B3-2E7E4C902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DB8DC3-A9DA-4F5C-8098-CFA2712A4903}"/>
              </a:ext>
            </a:extLst>
          </p:cNvPr>
          <p:cNvSpPr txBox="1"/>
          <p:nvPr/>
        </p:nvSpPr>
        <p:spPr>
          <a:xfrm>
            <a:off x="359552" y="738141"/>
            <a:ext cx="8507248" cy="2913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000" indent="-342900">
              <a:spcBef>
                <a:spcPts val="384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Braiding operation is launched for MQXFB based on usual parameters for both production lines (Old vertical and new horizontal braiding line)</a:t>
            </a:r>
          </a:p>
          <a:p>
            <a:pPr marL="342000" indent="-342900">
              <a:spcBef>
                <a:spcPts val="384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Braiding full cable length (</a:t>
            </a:r>
            <a:r>
              <a:rPr lang="en-US" sz="1600" dirty="0" err="1">
                <a:solidFill>
                  <a:schemeClr val="accent5"/>
                </a:solidFill>
              </a:rPr>
              <a:t>Lcable</a:t>
            </a:r>
            <a:r>
              <a:rPr lang="en-US" sz="1600" dirty="0">
                <a:solidFill>
                  <a:schemeClr val="accent5"/>
                </a:solidFill>
              </a:rPr>
              <a:t>) minus the 6 m sample length (</a:t>
            </a:r>
            <a:r>
              <a:rPr lang="en-US" sz="1600" dirty="0" err="1">
                <a:solidFill>
                  <a:schemeClr val="accent5"/>
                </a:solidFill>
              </a:rPr>
              <a:t>Lsample</a:t>
            </a:r>
            <a:r>
              <a:rPr lang="en-US" sz="1600" dirty="0">
                <a:solidFill>
                  <a:schemeClr val="accent5"/>
                </a:solidFill>
              </a:rPr>
              <a:t>).</a:t>
            </a:r>
            <a:endParaRPr lang="en-GB" sz="1600" dirty="0">
              <a:solidFill>
                <a:schemeClr val="accent5"/>
              </a:solidFill>
            </a:endParaRPr>
          </a:p>
          <a:p>
            <a:pPr marL="342000" indent="-342900">
              <a:spcBef>
                <a:spcPts val="384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Stop after the condition </a:t>
            </a:r>
            <a:r>
              <a:rPr lang="en-US" sz="1600" dirty="0" err="1">
                <a:solidFill>
                  <a:schemeClr val="accent5"/>
                </a:solidFill>
              </a:rPr>
              <a:t>Lcable</a:t>
            </a:r>
            <a:r>
              <a:rPr lang="en-US" sz="1600" dirty="0">
                <a:solidFill>
                  <a:schemeClr val="accent5"/>
                </a:solidFill>
              </a:rPr>
              <a:t> – </a:t>
            </a:r>
            <a:r>
              <a:rPr lang="en-US" sz="1600" dirty="0" err="1">
                <a:solidFill>
                  <a:schemeClr val="accent5"/>
                </a:solidFill>
              </a:rPr>
              <a:t>Lsample</a:t>
            </a:r>
            <a:r>
              <a:rPr lang="en-US" sz="1600" dirty="0">
                <a:solidFill>
                  <a:schemeClr val="accent5"/>
                </a:solidFill>
              </a:rPr>
              <a:t> has been achieved. </a:t>
            </a:r>
            <a:endParaRPr lang="en-GB" sz="1600" dirty="0">
              <a:solidFill>
                <a:schemeClr val="accent5"/>
              </a:solidFill>
            </a:endParaRPr>
          </a:p>
          <a:p>
            <a:pPr marL="342000" indent="-342900">
              <a:spcBef>
                <a:spcPts val="384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Subsequent the braiding is cut and secured with tape. Tape is overlapping 50% of the fiber and 50% on the cable, avoiding opening or movement of the fiber scheme.</a:t>
            </a:r>
            <a:endParaRPr lang="en-GB" sz="1600" dirty="0">
              <a:solidFill>
                <a:schemeClr val="accent5"/>
              </a:solidFill>
            </a:endParaRPr>
          </a:p>
          <a:p>
            <a:pPr marL="342000" indent="-342900">
              <a:spcBef>
                <a:spcPts val="384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The braiding is prepared on the 6 m sample</a:t>
            </a:r>
            <a:endParaRPr lang="en-GB" sz="1600" dirty="0">
              <a:solidFill>
                <a:schemeClr val="accent5"/>
              </a:solidFill>
            </a:endParaRPr>
          </a:p>
          <a:p>
            <a:pPr marL="342000" indent="-342900">
              <a:spcBef>
                <a:spcPts val="384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The machine is restarted for the last 6 m. Reduced torque and tension!</a:t>
            </a:r>
            <a:endParaRPr lang="en-GB" sz="1600" dirty="0">
              <a:solidFill>
                <a:schemeClr val="accent5"/>
              </a:solidFill>
            </a:endParaRPr>
          </a:p>
          <a:p>
            <a:pPr marL="342000" lvl="0" indent="-342900">
              <a:spcBef>
                <a:spcPts val="384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The sample is cut after finalizing the 6 m braiding.</a:t>
            </a:r>
            <a:endParaRPr lang="en-GB" sz="1600" dirty="0">
              <a:solidFill>
                <a:schemeClr val="accent5"/>
              </a:solidFill>
            </a:endParaRPr>
          </a:p>
          <a:p>
            <a:pPr marL="342000" lvl="0" indent="-342900">
              <a:spcBef>
                <a:spcPts val="384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Packing and shipping of sample is prepared.</a:t>
            </a:r>
            <a:endParaRPr lang="en-GB" sz="1600" dirty="0">
              <a:solidFill>
                <a:schemeClr val="accent5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68852D8-0EC1-4A65-A72D-D7666DE5366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4940" y="3215323"/>
            <a:ext cx="3147060" cy="1551940"/>
          </a:xfrm>
          <a:prstGeom prst="rect">
            <a:avLst/>
          </a:prstGeom>
          <a:noFill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5751789-7EAB-4E33-A0C7-BCB617298683}"/>
              </a:ext>
            </a:extLst>
          </p:cNvPr>
          <p:cNvSpPr txBox="1"/>
          <p:nvPr/>
        </p:nvSpPr>
        <p:spPr>
          <a:xfrm>
            <a:off x="610187" y="4088194"/>
            <a:ext cx="5904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84"/>
              </a:spcBef>
              <a:buClr>
                <a:schemeClr val="accent6"/>
              </a:buClr>
            </a:pPr>
            <a:r>
              <a:rPr lang="en-GB" b="1" dirty="0">
                <a:solidFill>
                  <a:srgbClr val="FF0000"/>
                </a:solidFill>
              </a:rPr>
              <a:t>Risk: Sample not representative of full cable length?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F606CC17-79E8-46CC-9D3F-4F0FF4210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32245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C7680-EAF9-494C-878B-3BEF938A0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1E98A-3104-4AA7-BBDA-D46A52550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1" y="731639"/>
            <a:ext cx="6044199" cy="3680222"/>
          </a:xfrm>
        </p:spPr>
        <p:txBody>
          <a:bodyPr>
            <a:normAutofit/>
          </a:bodyPr>
          <a:lstStyle/>
          <a:p>
            <a:r>
              <a:rPr lang="en-GB" sz="1600" dirty="0"/>
              <a:t>Very low amount of NC observations related to “old” purely mechanical controlled braiding line</a:t>
            </a:r>
          </a:p>
          <a:p>
            <a:r>
              <a:rPr lang="en-GB" sz="1600" dirty="0"/>
              <a:t>Significant amount of NC on horizontal line</a:t>
            </a:r>
          </a:p>
          <a:p>
            <a:r>
              <a:rPr lang="en-GB" sz="1600" dirty="0"/>
              <a:t>Feedback CGP: Mechanical braiding line is stabilizing very quick after a restart – 6 m sample shows better results</a:t>
            </a:r>
          </a:p>
          <a:p>
            <a:r>
              <a:rPr lang="en-GB" sz="1600" dirty="0"/>
              <a:t>Newer electronic controlled production line requires longer distance to stabilize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Hypothesis:</a:t>
            </a:r>
          </a:p>
          <a:p>
            <a:r>
              <a:rPr lang="en-GB" sz="1600" dirty="0"/>
              <a:t>Current sample preparation does not allow to represent quality of full braided cable length</a:t>
            </a:r>
          </a:p>
          <a:p>
            <a:r>
              <a:rPr lang="en-GB" sz="1600" dirty="0"/>
              <a:t>Error less pronounced on vertical (“old”) machine due to faster stabilization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DDD621-D252-4E42-9B20-D4D47A50C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5406CF-29B3-410F-B78A-42BE7F8506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81" r="24912"/>
          <a:stretch/>
        </p:blipFill>
        <p:spPr bwMode="auto">
          <a:xfrm>
            <a:off x="6583752" y="731639"/>
            <a:ext cx="2315225" cy="1858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C9D8BF-B57C-48C5-AE16-AC2BECF644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9076" y="2647196"/>
            <a:ext cx="2315226" cy="112493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C71AED-C141-4500-801F-C9B2AB512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57680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B3B46-2176-40DE-A131-96A46E726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D80D2-DDCF-4A69-B9AF-3B7213EC8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600" b="1" dirty="0"/>
              <a:t>Why CGP is not unrolling the sample from finalized length?</a:t>
            </a:r>
          </a:p>
          <a:p>
            <a:pPr marL="0" indent="0">
              <a:buNone/>
            </a:pPr>
            <a:r>
              <a:rPr lang="en-GB" sz="1600" i="1" dirty="0"/>
              <a:t>According to CGP the cutting of braided fibre shall always be avoided. Taping shall always be carried out with a sufficient overlap to the base material. </a:t>
            </a:r>
          </a:p>
          <a:p>
            <a:pPr marL="0" indent="0">
              <a:buNone/>
            </a:pPr>
            <a:endParaRPr lang="en-GB" sz="1600" dirty="0"/>
          </a:p>
          <a:p>
            <a:pPr marL="0" lvl="0" indent="0" algn="just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2x 26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 long samples of the MQXFB Rutherford cable, CGP is asked to provide braiding on both, the horizontal and vertical machines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This shall allow to confirm the feedback and hypothesis regarding the sample preparation. </a:t>
            </a:r>
            <a:endParaRPr lang="en-GB" sz="1800" dirty="0">
              <a:effectLst/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lphaLcParenR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Vertical machine: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m braiding incl. a 6 m braided sample according to the same procedure as currently established for the full length production.</a:t>
            </a:r>
            <a:endParaRPr lang="en-GB" sz="1800" dirty="0">
              <a:effectLst/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lphaLcParenR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Horizontal machine: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m braiding incl. a 6 m braided sample according to the same procedure as currently established for the full length production.</a:t>
            </a:r>
          </a:p>
          <a:p>
            <a:pPr marL="0" lv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the hypothesis in confirmed further mitigation items will be discussed related to the sample preparation. </a:t>
            </a:r>
            <a:endParaRPr lang="en-GB" sz="1800" dirty="0">
              <a:effectLst/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1C431-D2E9-4A1F-BD4A-F9B251553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EB08A-63C2-424C-93AF-2DA23D25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F. Lackner, R. Principe - 05/05/2021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562543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51EECB1CAB5645944A269596E8C90A" ma:contentTypeVersion="0" ma:contentTypeDescription="Create a new document." ma:contentTypeScope="" ma:versionID="b1e5ad1599ac50ad2a3e114bea3f59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570EB52-DB59-4000-AA97-7F1CA661B4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5A4853-82FC-4C80-ADB8-5776C297A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1BBF4C5-5D4D-4305-99AF-640AE06D6121}">
  <ds:schemaRefs>
    <ds:schemaRef ds:uri="http://purl.org/dc/elements/1.1/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15847</TotalTime>
  <Words>985</Words>
  <Application>Microsoft Office PowerPoint</Application>
  <PresentationFormat>On-screen Show (16:9)</PresentationFormat>
  <Paragraphs>100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Symbol</vt:lpstr>
      <vt:lpstr>Times</vt:lpstr>
      <vt:lpstr>Wingdings</vt:lpstr>
      <vt:lpstr>Thème Office</vt:lpstr>
      <vt:lpstr>11T and QXF SC cable insulation, production and sampling</vt:lpstr>
      <vt:lpstr> Recent NC on insulation thickness of MQXFB Rutherford cables</vt:lpstr>
      <vt:lpstr>Company visit at          (22nd of April)</vt:lpstr>
      <vt:lpstr>Visit at manufacturing lines for CERN</vt:lpstr>
      <vt:lpstr>Horizontal braiding</vt:lpstr>
      <vt:lpstr>Observations: Sample preparation</vt:lpstr>
      <vt:lpstr> Procedure: The 6 m sample preparation at CGP </vt:lpstr>
      <vt:lpstr>Facts</vt:lpstr>
      <vt:lpstr>Mitigation</vt:lpstr>
      <vt:lpstr>Conclusion</vt:lpstr>
      <vt:lpstr>Thank you for your attention.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Friedrich Lackner</cp:lastModifiedBy>
  <cp:revision>1722</cp:revision>
  <cp:lastPrinted>2020-11-18T09:30:29Z</cp:lastPrinted>
  <dcterms:created xsi:type="dcterms:W3CDTF">2016-02-11T10:47:23Z</dcterms:created>
  <dcterms:modified xsi:type="dcterms:W3CDTF">2021-05-05T07:27:32Z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0x0101003151EECB1CAB5645944A269596E8C90A</vt:lpwstr>
  </property>
</Properties>
</file>