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9" r:id="rId2"/>
    <p:sldId id="914" r:id="rId3"/>
    <p:sldId id="919" r:id="rId4"/>
    <p:sldId id="918" r:id="rId5"/>
    <p:sldId id="917" r:id="rId6"/>
    <p:sldId id="916" r:id="rId7"/>
    <p:sldId id="912" r:id="rId8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000000"/>
    <a:srgbClr val="009142"/>
    <a:srgbClr val="0432FF"/>
    <a:srgbClr val="E8BC48"/>
    <a:srgbClr val="FF7E79"/>
    <a:srgbClr val="00FB92"/>
    <a:srgbClr val="FFD579"/>
    <a:srgbClr val="73FB79"/>
    <a:srgbClr val="D5FC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58"/>
    <p:restoredTop sz="95122"/>
  </p:normalViewPr>
  <p:slideViewPr>
    <p:cSldViewPr snapToGrid="0" snapToObjects="1">
      <p:cViewPr varScale="1">
        <p:scale>
          <a:sx n="105" d="100"/>
          <a:sy n="105" d="100"/>
        </p:scale>
        <p:origin x="200" y="5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5/5/21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8928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561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72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2021.04.07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72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2021.04.07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72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2021.04.07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72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188224"/>
            <a:ext cx="5616575" cy="553328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200926"/>
            <a:ext cx="5616600" cy="542811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902070"/>
            <a:ext cx="5616575" cy="429870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2021.04.07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1902070"/>
            <a:ext cx="5616575" cy="429870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72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166957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179660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1934592"/>
            <a:ext cx="3708400" cy="426618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1929829"/>
            <a:ext cx="3713187" cy="426618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175921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1943556"/>
            <a:ext cx="3708400" cy="426618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2021.04.07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72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2021.04.07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72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2021.04.07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79600" cy="72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2021.04.07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2021.04.07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2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2021.04.07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/>
              <a:t>2021.04.07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2021.04.07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800" y="1170000"/>
            <a:ext cx="11376000" cy="4986000"/>
          </a:xfrm>
        </p:spPr>
        <p:txBody>
          <a:bodyPr/>
          <a:lstStyle>
            <a:lvl1pPr>
              <a:lnSpc>
                <a:spcPct val="100000"/>
              </a:lnSpc>
              <a:spcBef>
                <a:spcPts val="800"/>
              </a:spcBef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20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40000" y="6350851"/>
            <a:ext cx="792000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/>
              <a:t>2021.04.07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07989" y="1171575"/>
            <a:ext cx="11376024" cy="4984425"/>
          </a:xfr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20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2021.04.07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20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2021.04.07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201479"/>
            <a:ext cx="11376025" cy="499929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2021.04.07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20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170000"/>
            <a:ext cx="5616575" cy="4986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170000"/>
            <a:ext cx="5611813" cy="498600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2021.04.07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720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07987" y="1170000"/>
            <a:ext cx="5616575" cy="540000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1794875"/>
            <a:ext cx="5616575" cy="43947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170000"/>
            <a:ext cx="5616600" cy="540000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794875"/>
            <a:ext cx="5611813" cy="43947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2021.04.07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40000" y="6350851"/>
            <a:ext cx="7920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2021.04.07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New Task Force on 11T Dipole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30415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538" y="3246122"/>
            <a:ext cx="11932923" cy="1600200"/>
          </a:xfrm>
        </p:spPr>
        <p:txBody>
          <a:bodyPr/>
          <a:lstStyle/>
          <a:p>
            <a:r>
              <a:rPr lang="en-US" sz="4000" dirty="0"/>
              <a:t>Task Force on the 11 T dipole – Team 2</a:t>
            </a:r>
            <a:br>
              <a:rPr lang="en-US" sz="3600" dirty="0"/>
            </a:br>
            <a:r>
              <a:rPr lang="en-GB" sz="3600" dirty="0"/>
              <a:t>QA QC of coils and collared coils/magnets</a:t>
            </a:r>
            <a:br>
              <a:rPr lang="en-US" sz="4000" dirty="0"/>
            </a:br>
            <a:br>
              <a:rPr lang="en-US" sz="4000" dirty="0"/>
            </a:br>
            <a:endParaRPr lang="en-US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349565"/>
            <a:ext cx="11376026" cy="1293572"/>
          </a:xfrm>
        </p:spPr>
        <p:txBody>
          <a:bodyPr/>
          <a:lstStyle/>
          <a:p>
            <a:r>
              <a:rPr lang="en-US" sz="1800" dirty="0"/>
              <a:t>R. Principe, on behalf of the team</a:t>
            </a:r>
          </a:p>
          <a:p>
            <a:r>
              <a:rPr lang="en-US" sz="1800" dirty="0"/>
              <a:t>21/04/2021 – </a:t>
            </a:r>
            <a:r>
              <a:rPr lang="en-US" sz="18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https://indico.cern.ch/event/1030415/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26F84-4017-564D-9323-69A52E594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GB" dirty="0"/>
              <a:t>Mandate and team members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3C5D0-AA34-7543-B461-829BC2AB46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170000"/>
            <a:ext cx="11376026" cy="49860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800" b="0" dirty="0"/>
              <a:t>Review the QA-QC of the 11-T program, report identified weaknesses and propose changes and/or mitigation solutions</a:t>
            </a:r>
            <a:endParaRPr lang="en-CH" sz="2800" b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2000" b="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400" b="0" dirty="0">
                <a:solidFill>
                  <a:schemeClr val="tx1"/>
                </a:solidFill>
              </a:rPr>
              <a:t>Sub-working Team Chair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400" b="0" dirty="0"/>
              <a:t>R. Principe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2400" b="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400" b="0" dirty="0">
                <a:solidFill>
                  <a:schemeClr val="tx1"/>
                </a:solidFill>
              </a:rPr>
              <a:t>Team Members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400" b="0" dirty="0"/>
              <a:t>TE-MSC-CMI: 	F. </a:t>
            </a:r>
            <a:r>
              <a:rPr lang="en-GB" sz="2400" b="0" dirty="0" err="1"/>
              <a:t>Savary</a:t>
            </a:r>
            <a:r>
              <a:rPr lang="fr-CH" sz="2400" b="0" dirty="0"/>
              <a:t>;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400" b="0" dirty="0"/>
              <a:t>TE-MSC-LMF: 	B. Arias, R. </a:t>
            </a:r>
            <a:r>
              <a:rPr lang="en-GB" sz="2400" b="0" dirty="0" err="1"/>
              <a:t>Berthet</a:t>
            </a:r>
            <a:r>
              <a:rPr lang="en-GB" sz="2400" b="0" dirty="0"/>
              <a:t>, N. </a:t>
            </a:r>
            <a:r>
              <a:rPr lang="en-GB" sz="2400" b="0" dirty="0" err="1"/>
              <a:t>Bourcey</a:t>
            </a:r>
            <a:r>
              <a:rPr lang="en-GB" sz="2400" b="0" dirty="0"/>
              <a:t>, O. </a:t>
            </a:r>
            <a:r>
              <a:rPr lang="en-GB" sz="2400" b="0" dirty="0" err="1"/>
              <a:t>Housiaux</a:t>
            </a:r>
            <a:r>
              <a:rPr lang="en-GB" sz="2400" b="0" dirty="0"/>
              <a:t>, S. </a:t>
            </a:r>
            <a:r>
              <a:rPr lang="en-GB" sz="2400" b="0" dirty="0" err="1"/>
              <a:t>Luzieux</a:t>
            </a:r>
            <a:r>
              <a:rPr lang="en-GB" sz="2400" b="0" dirty="0"/>
              <a:t>;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400" b="0" dirty="0"/>
              <a:t>TE-MSC-SMT: 	F. Lackner, A. </a:t>
            </a:r>
            <a:r>
              <a:rPr lang="en-GB" sz="2400" b="0" dirty="0" err="1"/>
              <a:t>Musso</a:t>
            </a:r>
            <a:r>
              <a:rPr lang="en-GB" sz="2400" b="0" dirty="0"/>
              <a:t>;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400" b="0" dirty="0"/>
              <a:t>EN-MME-DI: 		D. Perini.</a:t>
            </a:r>
            <a:endParaRPr lang="fr-CH" sz="2400" b="0" dirty="0"/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F4896-44BD-864E-806E-25B70144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2021.04.07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9568B0-DC2D-5F45-B500-6D118F1DC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D71380-0B72-3341-A770-27913693D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660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26F84-4017-564D-9323-69A52E594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GB" dirty="0"/>
              <a:t>Tasks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3C5D0-AA34-7543-B461-829BC2AB46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170000"/>
            <a:ext cx="11376026" cy="4986000"/>
          </a:xfrm>
        </p:spPr>
        <p:txBody>
          <a:bodyPr/>
          <a:lstStyle/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2800" dirty="0">
                <a:solidFill>
                  <a:schemeClr val="tx1"/>
                </a:solidFill>
              </a:rPr>
              <a:t>Review the execution procedures step by step focusing each time on </a:t>
            </a:r>
            <a:r>
              <a:rPr lang="en-GB" sz="2800" b="1" i="1" dirty="0">
                <a:solidFill>
                  <a:schemeClr val="tx1"/>
                </a:solidFill>
              </a:rPr>
              <a:t>a single production step </a:t>
            </a:r>
            <a:r>
              <a:rPr lang="en-GB" sz="2800" dirty="0">
                <a:solidFill>
                  <a:schemeClr val="tx1"/>
                </a:solidFill>
              </a:rPr>
              <a:t>in view of the recent (and still to come) observations of defects. Definition and implementation of the acceptance criteria. Report concerns and propose changes, where needed.</a:t>
            </a: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2800" dirty="0">
                <a:solidFill>
                  <a:schemeClr val="tx1"/>
                </a:solidFill>
              </a:rPr>
              <a:t>Complete the extensive review with the analysis of the execution drawings of coils parts in order to identify any deviation in terms of mechanical tolerances or conformity of the finishing. </a:t>
            </a:r>
            <a:endParaRPr lang="en-GB" sz="2800" strike="sngStrike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2800" dirty="0">
                <a:solidFill>
                  <a:schemeClr val="tx1"/>
                </a:solidFill>
              </a:rPr>
              <a:t>Prepare reports on statistics on NCs and associated RCA by families and proposals to mitigate them.</a:t>
            </a:r>
            <a:endParaRPr lang="en-US" sz="2800" dirty="0"/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F4896-44BD-864E-806E-25B70144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2021.04.07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9568B0-DC2D-5F45-B500-6D118F1DC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D71380-0B72-3341-A770-27913693D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95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26F84-4017-564D-9323-69A52E594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/>
              <a:t>Production steps (11T and MQXF)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3C5D0-AA34-7543-B461-829BC2AB46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170000"/>
            <a:ext cx="11376026" cy="4986000"/>
          </a:xfrm>
        </p:spPr>
        <p:txBody>
          <a:bodyPr/>
          <a:lstStyle/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solidFill>
                  <a:schemeClr val="tx1"/>
                </a:solidFill>
              </a:rPr>
              <a:t>Winding</a:t>
            </a: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solidFill>
                  <a:schemeClr val="tx1"/>
                </a:solidFill>
              </a:rPr>
              <a:t>Curing </a:t>
            </a: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solidFill>
                  <a:schemeClr val="tx1"/>
                </a:solidFill>
              </a:rPr>
              <a:t>Reaction and splicing</a:t>
            </a: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solidFill>
                  <a:schemeClr val="tx1"/>
                </a:solidFill>
              </a:rPr>
              <a:t>Impregnation (from preparation to coil finishing)</a:t>
            </a: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solidFill>
                  <a:schemeClr val="tx1"/>
                </a:solidFill>
              </a:rPr>
              <a:t>11T collaring </a:t>
            </a: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solidFill>
                  <a:schemeClr val="tx1"/>
                </a:solidFill>
              </a:rPr>
              <a:t>MQXF coil pack and magnet assembly </a:t>
            </a: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solidFill>
                  <a:schemeClr val="tx1"/>
                </a:solidFill>
              </a:rPr>
              <a:t>Diagnostics, statistics and improvement axes.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F4896-44BD-864E-806E-25B70144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2021.04.07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9568B0-DC2D-5F45-B500-6D118F1DC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D71380-0B72-3341-A770-27913693D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634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26F84-4017-564D-9323-69A52E594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Focus 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3C5D0-AA34-7543-B461-829BC2AB46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085776"/>
            <a:ext cx="11376026" cy="4986000"/>
          </a:xfrm>
        </p:spPr>
        <p:txBody>
          <a:bodyPr/>
          <a:lstStyle/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300" b="1" dirty="0">
                <a:solidFill>
                  <a:schemeClr val="tx1"/>
                </a:solidFill>
              </a:rPr>
              <a:t>Relevant documentation </a:t>
            </a:r>
            <a:r>
              <a:rPr lang="en-US" sz="2300" dirty="0">
                <a:solidFill>
                  <a:schemeClr val="tx1"/>
                </a:solidFill>
              </a:rPr>
              <a:t>for the concerned production step, including the fabrication and control procedure, MIP and follow up files. </a:t>
            </a: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300" b="1" dirty="0">
                <a:solidFill>
                  <a:schemeClr val="tx1"/>
                </a:solidFill>
              </a:rPr>
              <a:t>Components</a:t>
            </a:r>
            <a:r>
              <a:rPr lang="en-US" sz="2300" dirty="0">
                <a:solidFill>
                  <a:schemeClr val="tx1"/>
                </a:solidFill>
              </a:rPr>
              <a:t>: execution drawing and approval status vs. supply chain. Conformity with the design at the delivery. Traceability. Asset management. Specific topics will be added when needed (e.g. coating, quench heater).</a:t>
            </a: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300" b="1" dirty="0">
                <a:solidFill>
                  <a:schemeClr val="tx1"/>
                </a:solidFill>
              </a:rPr>
              <a:t>Tooling</a:t>
            </a:r>
            <a:r>
              <a:rPr lang="en-US" sz="2300" dirty="0">
                <a:solidFill>
                  <a:schemeClr val="tx1"/>
                </a:solidFill>
              </a:rPr>
              <a:t>: reliability, availability, documentation, process definition, acceptance criteria. Specific topic on tooling will be added when needed (e.g. reaction or impregnation tank, et.).</a:t>
            </a: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300" dirty="0">
                <a:solidFill>
                  <a:schemeClr val="tx1"/>
                </a:solidFill>
              </a:rPr>
              <a:t>Identify the </a:t>
            </a:r>
            <a:r>
              <a:rPr lang="en-US" sz="2300" b="1" dirty="0">
                <a:solidFill>
                  <a:schemeClr val="tx1"/>
                </a:solidFill>
              </a:rPr>
              <a:t>main differences in the 11T and MQXF </a:t>
            </a:r>
            <a:r>
              <a:rPr lang="en-US" sz="2300" dirty="0">
                <a:solidFill>
                  <a:schemeClr val="tx1"/>
                </a:solidFill>
              </a:rPr>
              <a:t>production strategy and the relative detected pros and cons.  </a:t>
            </a: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300" dirty="0">
                <a:solidFill>
                  <a:schemeClr val="tx1"/>
                </a:solidFill>
              </a:rPr>
              <a:t>List of </a:t>
            </a:r>
            <a:r>
              <a:rPr lang="en-US" sz="2300" b="1" dirty="0">
                <a:solidFill>
                  <a:schemeClr val="tx1"/>
                </a:solidFill>
              </a:rPr>
              <a:t>defects and NC </a:t>
            </a:r>
            <a:r>
              <a:rPr lang="en-US" sz="2300" dirty="0">
                <a:solidFill>
                  <a:schemeClr val="tx1"/>
                </a:solidFill>
              </a:rPr>
              <a:t>vs. the defined acceptance criteria. Point out the main concerns and difficulties encountered in both fabrication process and/or quality control activity.  </a:t>
            </a: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300" dirty="0">
                <a:solidFill>
                  <a:schemeClr val="tx1"/>
                </a:solidFill>
              </a:rPr>
              <a:t>Present the </a:t>
            </a:r>
            <a:r>
              <a:rPr lang="en-US" sz="2300" b="1" dirty="0">
                <a:solidFill>
                  <a:schemeClr val="tx1"/>
                </a:solidFill>
              </a:rPr>
              <a:t>adopted mitigations </a:t>
            </a:r>
            <a:r>
              <a:rPr lang="en-US" sz="2300" dirty="0">
                <a:solidFill>
                  <a:schemeClr val="tx1"/>
                </a:solidFill>
              </a:rPr>
              <a:t>and future proposed improvements if any.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F4896-44BD-864E-806E-25B70144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2021.04.07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9568B0-DC2D-5F45-B500-6D118F1DC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D71380-0B72-3341-A770-27913693D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6487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EF0A5-41D2-A948-8E39-749BB8C3A6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Deliverables 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44FC1CB1-799E-6047-A56C-0A72740A9D9A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121457127"/>
              </p:ext>
            </p:extLst>
          </p:nvPr>
        </p:nvGraphicFramePr>
        <p:xfrm>
          <a:off x="407988" y="1169989"/>
          <a:ext cx="11150599" cy="45593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254975">
                  <a:extLst>
                    <a:ext uri="{9D8B030D-6E8A-4147-A177-3AD203B41FA5}">
                      <a16:colId xmlns:a16="http://schemas.microsoft.com/office/drawing/2014/main" val="3050638504"/>
                    </a:ext>
                  </a:extLst>
                </a:gridCol>
                <a:gridCol w="4566512">
                  <a:extLst>
                    <a:ext uri="{9D8B030D-6E8A-4147-A177-3AD203B41FA5}">
                      <a16:colId xmlns:a16="http://schemas.microsoft.com/office/drawing/2014/main" val="3646204203"/>
                    </a:ext>
                  </a:extLst>
                </a:gridCol>
                <a:gridCol w="2843213">
                  <a:extLst>
                    <a:ext uri="{9D8B030D-6E8A-4147-A177-3AD203B41FA5}">
                      <a16:colId xmlns:a16="http://schemas.microsoft.com/office/drawing/2014/main" val="676475410"/>
                    </a:ext>
                  </a:extLst>
                </a:gridCol>
                <a:gridCol w="1485899">
                  <a:extLst>
                    <a:ext uri="{9D8B030D-6E8A-4147-A177-3AD203B41FA5}">
                      <a16:colId xmlns:a16="http://schemas.microsoft.com/office/drawing/2014/main" val="3183722935"/>
                    </a:ext>
                  </a:extLst>
                </a:gridCol>
              </a:tblGrid>
              <a:tr h="374252">
                <a:tc>
                  <a:txBody>
                    <a:bodyPr/>
                    <a:lstStyle/>
                    <a:p>
                      <a:r>
                        <a:rPr lang="en-US" dirty="0"/>
                        <a:t>Subject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Discussion focusing 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Deliverable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11837"/>
                  </a:ext>
                </a:extLst>
              </a:tr>
              <a:tr h="1119256">
                <a:tc>
                  <a:txBody>
                    <a:bodyPr/>
                    <a:lstStyle/>
                    <a:p>
                      <a:r>
                        <a:rPr lang="en-US" dirty="0"/>
                        <a:t>Winding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Fabrication and control procedures, components, tooling, acceptance criteria and NC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Report and proposal for a new released production and control doc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05.05.2021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5266813"/>
                  </a:ext>
                </a:extLst>
              </a:tr>
              <a:tr h="374252">
                <a:tc>
                  <a:txBody>
                    <a:bodyPr/>
                    <a:lstStyle/>
                    <a:p>
                      <a:r>
                        <a:rPr lang="en-US" dirty="0"/>
                        <a:t>Curing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Idem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Idem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12.05.2021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3339796"/>
                  </a:ext>
                </a:extLst>
              </a:tr>
              <a:tr h="374252">
                <a:tc>
                  <a:txBody>
                    <a:bodyPr/>
                    <a:lstStyle/>
                    <a:p>
                      <a:r>
                        <a:rPr lang="en-US" dirty="0"/>
                        <a:t>Reaction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Idem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Idem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19.05,2021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3999949"/>
                  </a:ext>
                </a:extLst>
              </a:tr>
              <a:tr h="374252">
                <a:tc>
                  <a:txBody>
                    <a:bodyPr/>
                    <a:lstStyle/>
                    <a:p>
                      <a:r>
                        <a:rPr lang="en-US" dirty="0"/>
                        <a:t>Impregnation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Idem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Idem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02.06.2021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8992800"/>
                  </a:ext>
                </a:extLst>
              </a:tr>
              <a:tr h="3742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11T collaring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Idem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Idem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09.06.2021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2155788"/>
                  </a:ext>
                </a:extLst>
              </a:tr>
              <a:tr h="645970">
                <a:tc>
                  <a:txBody>
                    <a:bodyPr/>
                    <a:lstStyle/>
                    <a:p>
                      <a:r>
                        <a:rPr lang="en-US" dirty="0"/>
                        <a:t>MQXF coil pack and assembly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Idem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Idem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16.06.2021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2495549"/>
                  </a:ext>
                </a:extLst>
              </a:tr>
              <a:tr h="922814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Diagnostics, statistics and improvement axes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Statistics, review of NC by families, learned lessons, proposals.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30.06.2021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67262"/>
                  </a:ext>
                </a:extLst>
              </a:tr>
            </a:tbl>
          </a:graphicData>
        </a:graphic>
      </p:graphicFrame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352011-332F-304F-A55A-C669ACCA3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2021.04.07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8A9D30-5D9C-F844-A1B9-AB470808C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New Task Force on 11T Dipole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C0B4FC-5E7D-A34D-87DF-DAAFE591B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F1C72F89-BCA2-EC4F-87EE-2183DC7585D0}"/>
              </a:ext>
            </a:extLst>
          </p:cNvPr>
          <p:cNvSpPr/>
          <p:nvPr/>
        </p:nvSpPr>
        <p:spPr>
          <a:xfrm>
            <a:off x="407988" y="1528763"/>
            <a:ext cx="11150599" cy="112871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7462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539" y="3524051"/>
            <a:ext cx="11932923" cy="1600200"/>
          </a:xfrm>
        </p:spPr>
        <p:txBody>
          <a:bodyPr anchor="ctr"/>
          <a:lstStyle/>
          <a:p>
            <a:pPr algn="ctr"/>
            <a:r>
              <a:rPr lang="it-IT" sz="4000" dirty="0"/>
              <a:t>Thank you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1649249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5987</TotalTime>
  <Words>540</Words>
  <Application>Microsoft Macintosh PowerPoint</Application>
  <PresentationFormat>Widescreen</PresentationFormat>
  <Paragraphs>84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Task Force on the 11 T dipole – Team 2 QA QC of coils and collared coils/magnets  </vt:lpstr>
      <vt:lpstr>Mandate and team members</vt:lpstr>
      <vt:lpstr>Tasks</vt:lpstr>
      <vt:lpstr>Production steps (11T and MQXF)</vt:lpstr>
      <vt:lpstr>Focus on</vt:lpstr>
      <vt:lpstr>Deliverables </vt:lpstr>
      <vt:lpstr>Thank you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Frederic Savary</dc:creator>
  <cp:lastModifiedBy>Rosario Principe</cp:lastModifiedBy>
  <cp:revision>488</cp:revision>
  <cp:lastPrinted>2021-04-13T09:32:08Z</cp:lastPrinted>
  <dcterms:created xsi:type="dcterms:W3CDTF">2020-05-26T07:48:52Z</dcterms:created>
  <dcterms:modified xsi:type="dcterms:W3CDTF">2021-05-05T04:45:04Z</dcterms:modified>
</cp:coreProperties>
</file>