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</p:sldMasterIdLst>
  <p:notesMasterIdLst>
    <p:notesMasterId r:id="rId54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viewProps" Target="view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B2B78-EABF-47CA-BC91-3DC4A53EB4B7}" type="datetimeFigureOut">
              <a:rPr lang="en-GB" smtClean="0"/>
              <a:t>16/07/2020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98204-3143-4EA7-AD27-14470F2D1D2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845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E842FEFC-5E9A-40B3-A322-F8BE37F65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1E026417-32D6-48F2-A56D-3E69FBBD3C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2D55201B-DC7E-4AE4-B2A4-FD6B270607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F857036-5AE9-4223-A550-C376BE4BE2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7F9AEBCD-384D-4032-9F1A-E601F93ACE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B647D4D5-928C-4215-B22F-572BC6138A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5792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45792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F92102CB-A439-4F97-B95D-630B38C908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D9233727-9437-4D3C-967A-89793DA957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64AD98E1-7AD1-45CD-98D6-1C6B4A0BDE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126501E-5EDF-4F44-A3CA-5F2C212E7B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-283680"/>
            <a:ext cx="360" cy="774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D3F5326D-6150-4F7C-9611-1B808ADAAC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85DA6928-7518-42C4-BEA2-FAAF145FD2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6DB3D99D-83F9-498A-AD0D-E3B285CD1A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393FECCE-A097-42B9-9C86-865050C50B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5DB8FC48-6EEB-4866-82A7-24DB387D88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C34EA6A-663E-4527-A9F0-49EB0CC27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19C26F-D15B-4464-8840-729B70F7AE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AC776F-F050-434E-A958-3BF29D6F29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3480" cy="5281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6C782E-F962-4D1F-BE0F-B7A33CFB89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048470-A6DA-4D02-9F1B-1B873CACD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91FB603-F4AF-41A7-9646-F4AEBF5B95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7C2DE964-EBB4-4113-9283-A4013C53B5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-283680"/>
            <a:ext cx="360" cy="774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76644460-177F-45FF-870B-CA45C2D05A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310575F-999C-4882-8906-D49C01B730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4720C0A-AFDC-4CE9-B416-FDE46012A7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4676C81D-2C8D-40A0-8703-AC09ED5DB2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2857CB48-A67F-4DD7-A1EC-87E4035C09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CD212149-2CC5-4122-BD7C-BA4DF3FFF0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922FCE10-F8B1-48DB-A6E4-42C53D0612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DE131D16-D864-49B6-B200-A6CF74D56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82E590F6-9E0D-4A55-8600-036C810569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B243C435-B9CD-4E59-8FB4-8654C660BA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5792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45792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033ADBBE-EC6A-48C3-AF97-4F874EE7B8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02CC712-3243-463B-B966-8162FFCE56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7CA36955-BA65-4C16-8159-E08BE88410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F48CB92-0462-4045-8A45-C813E4ED36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subTitle"/>
          </p:nvPr>
        </p:nvSpPr>
        <p:spPr>
          <a:xfrm>
            <a:off x="457200" y="-283680"/>
            <a:ext cx="360" cy="774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9BC07021-58C2-4A10-AEBA-95C9CD8EF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A3C060BA-987B-4210-BF85-8EE4A24E1E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C678E759-119E-4C66-A868-CD4CC04CBF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0B03F7B-4E78-4580-A97D-167CA0AA24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53BDA9D0-B624-4E34-B9A1-4A70B5EE2D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C36EA1C0-C4B2-4E26-8A49-9F9F5E9B34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C693C8-198F-4C60-AF30-41102D5E81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28D69A-5850-4249-AD85-9076B497D0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2861018D-6485-4712-B050-15D780D9F9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AF159F9-ECB7-4F44-9C44-9E0DD6C619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3480" cy="5281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3DB50B-8512-4053-A9C7-9A38CE3E8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8E4A6-2829-41B7-B3BA-25E04DA5FA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815E4EA7-5CEF-486D-87D6-13DD6845D0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16E6F93D-F896-45AE-A1ED-ECCA0342A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8C7C895-5844-4F2D-965B-F099646AB4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174EB2F-5BFA-4741-B923-ED776DC4E7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B4B2C863-EBE1-4242-B71F-4EF78991AC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1BE3A7B-7CC6-480B-B7F1-1866111635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4821733D-E451-4998-9BE3-4971C05B06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E98A397-3FFC-42EB-980C-CE818D0F9F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5E6F26CA-8338-4256-AFDA-1E86EF918C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60B17913-0649-422D-9D71-5C3B15848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45792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5" name="PlaceHolder 6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6" name="PlaceHolder 7"/>
          <p:cNvSpPr>
            <a:spLocks noGrp="1"/>
          </p:cNvSpPr>
          <p:nvPr>
            <p:ph type="body"/>
          </p:nvPr>
        </p:nvSpPr>
        <p:spPr>
          <a:xfrm>
            <a:off x="45792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0BFA3DF7-9C8E-406D-90DA-A0F69A18ED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93A2C7F3-63BD-4BDB-B626-67978AF9B3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F1A815DC-7C6B-4E1D-B99E-4A09983174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F5426D3C-457C-459A-A2F1-26B0CFB381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subTitle"/>
          </p:nvPr>
        </p:nvSpPr>
        <p:spPr>
          <a:xfrm>
            <a:off x="457200" y="-283680"/>
            <a:ext cx="360" cy="774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E4AA6ABB-E130-41E3-BDD0-BC70C66B9F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C5936-AF72-452F-92A4-9D02EBC48A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2E237FBB-C5FF-4D7F-B659-EB2C21C041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3EE0DCDA-F305-4BC0-9CD5-E5753BEB31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76C0358C-A527-4C35-9D73-6E9A6C270E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558BC6D-223C-40F5-B196-B842040CEE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DE42D227-805A-4831-B425-D018595297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157D6D9-14D9-479E-928A-70D02B158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596F27-5930-4643-98F9-16A372C69C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629E4B-A926-40F9-A3AB-5AF93878FF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3480" cy="5281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4E084B-97AF-4FDD-887C-A3F88DDFC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5FADE-A4B8-4A3D-8C9D-B8197D84A7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D22FE9F6-61FA-49FF-BA77-C72630A80B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1321380C-63D4-4ECF-BEB3-1CC653754D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10A17E5-852E-452E-88EB-F9E2865A07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70D1CE1A-77A6-4A86-85FC-5873421EB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303EC3F4-206A-46F4-97E0-5282C908FD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4A291262-40BD-46BB-83B3-C507FBD716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2ABBA6CE-C24E-4749-BE31-3CED55A8DF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7195660-F1AB-4A51-980D-1275E1EB88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8" name="PlaceHolder 5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476B9854-F39B-4CAD-AF96-294FCE05FE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54FDA502-2798-48F3-B5BF-0403555637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45792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4" name="PlaceHolder 6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5" name="PlaceHolder 7"/>
          <p:cNvSpPr>
            <a:spLocks noGrp="1"/>
          </p:cNvSpPr>
          <p:nvPr>
            <p:ph type="body"/>
          </p:nvPr>
        </p:nvSpPr>
        <p:spPr>
          <a:xfrm>
            <a:off x="45792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FCB509E4-5AB4-4871-B92D-F1A3C3D25B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A77F145D-8CA7-4FA5-B1F3-E064A980A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5111C508-A270-453B-B8AC-D7A948CE28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CD6D42DB-EAE5-4959-9C8F-85AD1344AA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039181-2205-49D2-B365-AC259F2C7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753850-66FB-47FF-AB46-3599499F8A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subTitle"/>
          </p:nvPr>
        </p:nvSpPr>
        <p:spPr>
          <a:xfrm>
            <a:off x="457200" y="-283680"/>
            <a:ext cx="360" cy="774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CCEAE5DB-0AB1-4424-99A1-E8632415A6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FF2AC628-D4F8-4890-960D-0794FEC38D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1EE4F54C-53CA-49F9-AF69-2112D37F0E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54D1212-463E-49E7-911A-09D773879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EBD6ECBD-0CDB-457C-BC94-74761C175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8AACEEF-8B92-4953-B55C-97D6589579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71CB8-A2BB-43B6-989B-29019A2316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D6334-2341-4A4F-9D49-062C51D946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3480" cy="5281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BCAE9E-E4B1-4347-B1C3-8785248D92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5207F4-EE45-4B4C-A937-1A78B0022F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2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BD89ACE5-C6EF-4C68-A408-A2864E3CE1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A6E382EF-6F55-4867-8DAB-1DD8CCEE2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79C319E9-5A23-4C2B-9FA5-AF0EB9749B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1EC8211-D5A0-47B2-B6C4-09D987772E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183ECCB-5C22-4339-8045-A4EC260AA8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53852333-AF3E-410E-B81B-1EB674A810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F628E7EF-2768-47BF-9F68-9BD57A5CC4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076ED52-9D5C-486D-A636-7272F15D23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8" name="PlaceHolder 5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409AE8B8-6D29-4BF9-B432-B4F31B1217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4FE19022-AE42-4F1A-966F-28B225F90C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3480" cy="5281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F27E02-4837-45F1-A302-CF864DB42C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64FDB8-9828-4A5E-9266-A8FF4501E0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2" name="PlaceHolder 4"/>
          <p:cNvSpPr>
            <a:spLocks noGrp="1"/>
          </p:cNvSpPr>
          <p:nvPr>
            <p:ph type="body"/>
          </p:nvPr>
        </p:nvSpPr>
        <p:spPr>
          <a:xfrm>
            <a:off x="45792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3" name="PlaceHolder 5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4" name="PlaceHolder 6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5" name="PlaceHolder 7"/>
          <p:cNvSpPr>
            <a:spLocks noGrp="1"/>
          </p:cNvSpPr>
          <p:nvPr>
            <p:ph type="body"/>
          </p:nvPr>
        </p:nvSpPr>
        <p:spPr>
          <a:xfrm>
            <a:off x="45792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D4CB34C4-6BB6-4446-BAB5-4A6A340C6F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6548E50F-BFCB-49D7-B489-5ADD146199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9603BAF1-5643-4A54-A0BA-97DBBC0B1F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77ABB303-57C4-480A-85D9-9B259222FC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subTitle"/>
          </p:nvPr>
        </p:nvSpPr>
        <p:spPr>
          <a:xfrm>
            <a:off x="457200" y="-283680"/>
            <a:ext cx="360" cy="774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D686A03E-927F-4BF7-99A9-303333FCA3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B8ED04AE-4EAB-411E-BB97-074F578E18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BAC344C-9D1E-4364-B9D6-96092C2731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CCED4CA9-661B-47D8-9F9C-AB961E4444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232A95D4-A261-4FE5-A329-2099DF5660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01EA36C4-31B6-43EC-8368-C666EB4F80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945A0F-F672-4C25-9A82-0174CB2BE1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9E39A8-E701-4E2E-BB06-775DB6B93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3480" cy="5281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CFFADB-247E-471A-BCDB-24A24683B2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8B4695-F921-49CA-A127-9B71E12DCC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1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649B01DC-5529-49C4-AD54-DB8E2DABF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F0ADA750-E256-40EF-8B15-C96E2DAC5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4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5" name="PlaceHolder 4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3DF9A4C7-32D5-4DFE-A70F-D578F2FFB1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0333912-783D-4F93-AB83-130FDC7BD9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9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084C20C-CC35-4CA6-8157-8B70933919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123328DF-F76E-4253-BDA0-DEE5684C5A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A0E7019-F7E2-46CE-9FFF-7A309793E1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A27A61CD-9674-4B59-BB05-7168A2CCC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A12D5D71-ED41-409E-B62C-E33771187E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635CE6E-C8F2-44AF-A452-5F1C330393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7" name="PlaceHolder 5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65728C49-8DC0-4238-BFB8-296135B781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1026A219-D2D2-42F8-963E-39668ADA5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1" name="PlaceHolder 4"/>
          <p:cNvSpPr>
            <a:spLocks noGrp="1"/>
          </p:cNvSpPr>
          <p:nvPr>
            <p:ph type="body"/>
          </p:nvPr>
        </p:nvSpPr>
        <p:spPr>
          <a:xfrm>
            <a:off x="45792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2" name="PlaceHolder 5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3" name="PlaceHolder 6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4" name="PlaceHolder 7"/>
          <p:cNvSpPr>
            <a:spLocks noGrp="1"/>
          </p:cNvSpPr>
          <p:nvPr>
            <p:ph type="body"/>
          </p:nvPr>
        </p:nvSpPr>
        <p:spPr>
          <a:xfrm>
            <a:off x="45792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C3612845-9AF7-40C6-8639-AD41B06A16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F29963BB-8E31-458D-8C37-0975BB8E3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5756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6416B8DC-6A77-4EA5-AF9C-BE1D0211DD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4BF6814-92AD-4FEB-85BB-A253563EF8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79200"/>
            <a:ext cx="360" cy="1894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9207161C-1F58-4211-85F7-D817AB79D6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6F0389E-8E47-4339-B059-CD2A19BAB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w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w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/>
          <p:cNvPicPr/>
          <p:nvPr/>
        </p:nvPicPr>
        <p:blipFill>
          <a:blip r:embed="rId14"/>
          <a:stretch/>
        </p:blipFill>
        <p:spPr>
          <a:xfrm>
            <a:off x="0" y="6157800"/>
            <a:ext cx="9134640" cy="69768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Seventh Outline Level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3EE19786-5D37-4AD4-A0C2-B6CDA74A8C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5EF5C58-F878-42DB-A137-D8F9724FF6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4"/>
          <p:cNvPicPr/>
          <p:nvPr/>
        </p:nvPicPr>
        <p:blipFill>
          <a:blip r:embed="rId14"/>
          <a:stretch/>
        </p:blipFill>
        <p:spPr>
          <a:xfrm>
            <a:off x="0" y="6157800"/>
            <a:ext cx="9134640" cy="697680"/>
          </a:xfrm>
          <a:prstGeom prst="rect">
            <a:avLst/>
          </a:prstGeom>
          <a:ln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3CD85D4F-AA91-48C4-A007-7281DE6DCD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41389B9-3A90-4D18-AF2A-7834EBFE60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Image 4"/>
          <p:cNvPicPr/>
          <p:nvPr/>
        </p:nvPicPr>
        <p:blipFill>
          <a:blip r:embed="rId14"/>
          <a:stretch/>
        </p:blipFill>
        <p:spPr>
          <a:xfrm>
            <a:off x="0" y="6157800"/>
            <a:ext cx="9136440" cy="699480"/>
          </a:xfrm>
          <a:prstGeom prst="rect">
            <a:avLst/>
          </a:prstGeom>
          <a:ln>
            <a:noFill/>
          </a:ln>
        </p:spPr>
      </p:pic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C60E2A9F-C61D-4908-B065-FF1AF3B91E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9C89EA0F-D2FC-4886-B9F1-5C23A26C18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Image 4"/>
          <p:cNvPicPr/>
          <p:nvPr/>
        </p:nvPicPr>
        <p:blipFill>
          <a:blip r:embed="rId14"/>
          <a:stretch/>
        </p:blipFill>
        <p:spPr>
          <a:xfrm>
            <a:off x="0" y="6157800"/>
            <a:ext cx="9134280" cy="697320"/>
          </a:xfrm>
          <a:prstGeom prst="rect">
            <a:avLst/>
          </a:prstGeom>
          <a:ln>
            <a:noFill/>
          </a:ln>
        </p:spPr>
      </p:pic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ACBD44BF-5F97-4752-828E-127CC5EF96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C9F7F7A2-489B-4673-B279-399D0E52B7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Image 4"/>
          <p:cNvPicPr/>
          <p:nvPr/>
        </p:nvPicPr>
        <p:blipFill>
          <a:blip r:embed="rId14"/>
          <a:stretch/>
        </p:blipFill>
        <p:spPr>
          <a:xfrm>
            <a:off x="0" y="6157800"/>
            <a:ext cx="9134280" cy="697320"/>
          </a:xfrm>
          <a:prstGeom prst="rect">
            <a:avLst/>
          </a:prstGeom>
          <a:ln>
            <a:noFill/>
          </a:ln>
        </p:spPr>
      </p:pic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3480" cy="11390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Seventh Outline Level</a:t>
            </a: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457560" y="1604520"/>
            <a:ext cx="360" cy="3971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Seventh Outline Level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BBFA2AB2-6486-41D9-BBBF-253C85E894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DB8A723C-438A-499B-83A1-9FAE4FD53B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Image 4"/>
          <p:cNvPicPr/>
          <p:nvPr/>
        </p:nvPicPr>
        <p:blipFill>
          <a:blip r:embed="rId14"/>
          <a:stretch/>
        </p:blipFill>
        <p:spPr>
          <a:xfrm>
            <a:off x="0" y="6157800"/>
            <a:ext cx="9134640" cy="697680"/>
          </a:xfrm>
          <a:prstGeom prst="rect">
            <a:avLst/>
          </a:prstGeom>
          <a:ln>
            <a:noFill/>
          </a:ln>
        </p:spPr>
      </p:pic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7A4E10AF-C8FC-46C3-BF78-229DA9A9F8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C44EBC9F-2197-4191-A5A2-4B8C65A470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3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ds.cern.ch/record/1632194/files/CERN-THESIS-2013-216.pdf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dms.cern.ch/ui/file/1841812/1/CERN-ACC-2019-MBlumenschein-2019.pdf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0" y="2284200"/>
            <a:ext cx="913500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55A0"/>
                </a:solidFill>
                <a:latin typeface="Arial"/>
                <a:ea typeface="DejaVu Sans"/>
              </a:rPr>
              <a:t>Data-driven risk matrices </a:t>
            </a:r>
            <a:br/>
            <a:r>
              <a:rPr lang="en-US" sz="4400" b="0" strike="noStrike" spc="-1">
                <a:solidFill>
                  <a:srgbClr val="0055A0"/>
                </a:solidFill>
                <a:latin typeface="Arial"/>
                <a:ea typeface="DejaVu Sans"/>
              </a:rPr>
              <a:t>for CERN accelerators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236" name="CustomShape 2"/>
          <p:cNvSpPr/>
          <p:nvPr/>
        </p:nvSpPr>
        <p:spPr>
          <a:xfrm>
            <a:off x="8185320" y="6356520"/>
            <a:ext cx="4921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CustomShape 3"/>
          <p:cNvSpPr/>
          <p:nvPr/>
        </p:nvSpPr>
        <p:spPr>
          <a:xfrm>
            <a:off x="789840" y="4754880"/>
            <a:ext cx="7887600" cy="973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0" rIns="45720" bIns="0" anchor="b"/>
          <a:lstStyle/>
          <a:p>
            <a:pPr>
              <a:lnSpc>
                <a:spcPct val="100000"/>
              </a:lnSpc>
              <a:spcBef>
                <a:spcPts val="519"/>
              </a:spcBef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A. Apollonio, G. Blarasin, </a:t>
            </a:r>
            <a:r>
              <a:rPr lang="en-US" sz="2000" b="0" u="sng" strike="noStrike" spc="-1">
                <a:solidFill>
                  <a:srgbClr val="0055A0"/>
                </a:solidFill>
                <a:uFillTx/>
                <a:latin typeface="Arial"/>
                <a:ea typeface="Noto Sans CJK SC"/>
              </a:rPr>
              <a:t>T. Cartier-Michaud</a:t>
            </a: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, J. Uythoven </a:t>
            </a:r>
            <a:br/>
            <a:endParaRPr lang="en-US" sz="2000" b="0" strike="noStrike" spc="-1">
              <a:latin typeface="Arial"/>
            </a:endParaRPr>
          </a:p>
        </p:txBody>
      </p:sp>
      <p:sp>
        <p:nvSpPr>
          <p:cNvPr id="238" name="CustomShape 4"/>
          <p:cNvSpPr/>
          <p:nvPr/>
        </p:nvSpPr>
        <p:spPr>
          <a:xfrm>
            <a:off x="2969280" y="6362280"/>
            <a:ext cx="212436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CustomShape 1"/>
          <p:cNvSpPr/>
          <p:nvPr/>
        </p:nvSpPr>
        <p:spPr>
          <a:xfrm>
            <a:off x="2969280" y="6362280"/>
            <a:ext cx="212436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0" name="CustomShape 2"/>
          <p:cNvSpPr/>
          <p:nvPr/>
        </p:nvSpPr>
        <p:spPr>
          <a:xfrm>
            <a:off x="8185320" y="6356520"/>
            <a:ext cx="4921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1" name="CustomShape 3"/>
          <p:cNvSpPr/>
          <p:nvPr/>
        </p:nvSpPr>
        <p:spPr>
          <a:xfrm>
            <a:off x="91440" y="1469520"/>
            <a:ext cx="8952480" cy="465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Back to the definition of each column:</a:t>
            </a:r>
            <a:br/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number of events of the </a:t>
            </a:r>
            <a:r>
              <a:rPr lang="en-US" sz="2200" b="0" strike="noStrike" spc="-1">
                <a:solidFill>
                  <a:srgbClr val="CE181E"/>
                </a:solidFill>
                <a:latin typeface="Arial"/>
                <a:ea typeface="Noto Sans CJK SC"/>
              </a:rPr>
              <a:t>order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of a duration </a:t>
            </a:r>
            <a:r>
              <a:rPr lang="en-US" sz="2200" b="0" strike="noStrike" spc="-1">
                <a:solidFill>
                  <a:srgbClr val="00A65D"/>
                </a:solidFill>
                <a:latin typeface="Arial"/>
                <a:ea typeface="Noto Sans CJK SC"/>
              </a:rPr>
              <a:t>d</a:t>
            </a:r>
            <a:endParaRPr lang="en-US" sz="22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CE181E"/>
                </a:solidFill>
                <a:latin typeface="Arial"/>
                <a:ea typeface="Noto Sans CJK SC"/>
              </a:rPr>
              <a:t>=&gt; use of an extra parameter: alpha</a:t>
            </a:r>
            <a:endParaRPr lang="en-US" sz="22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A65D"/>
                </a:solidFill>
                <a:latin typeface="Arial"/>
                <a:ea typeface="Noto Sans CJK SC"/>
              </a:rPr>
              <a:t>=&gt; continuous parameter</a:t>
            </a:r>
            <a:endParaRPr lang="en-US" sz="22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Font typeface="Symbol"/>
              <a:buChar char="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convolution product with rectangle window [</a:t>
            </a:r>
            <a:r>
              <a:rPr lang="en-US" sz="2200" b="0" strike="noStrike" spc="-1">
                <a:solidFill>
                  <a:srgbClr val="00A65D"/>
                </a:solidFill>
                <a:latin typeface="Arial"/>
                <a:ea typeface="Noto Sans CJK SC"/>
              </a:rPr>
              <a:t>d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/ </a:t>
            </a:r>
            <a:r>
              <a:rPr lang="en-US" sz="2200" b="0" strike="noStrike" spc="-1">
                <a:solidFill>
                  <a:srgbClr val="ED1C24"/>
                </a:solidFill>
                <a:latin typeface="Arial"/>
                <a:ea typeface="Noto Sans CJK SC"/>
              </a:rPr>
              <a:t>alpha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, </a:t>
            </a:r>
            <a:r>
              <a:rPr lang="en-US" sz="2200" b="0" strike="noStrike" spc="-1">
                <a:solidFill>
                  <a:srgbClr val="00A65D"/>
                </a:solidFill>
                <a:latin typeface="Arial"/>
                <a:ea typeface="Noto Sans CJK SC"/>
              </a:rPr>
              <a:t>d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* </a:t>
            </a:r>
            <a:r>
              <a:rPr lang="en-US" sz="2200" b="0" strike="noStrike" spc="-1">
                <a:solidFill>
                  <a:srgbClr val="ED1C24"/>
                </a:solidFill>
                <a:latin typeface="Arial"/>
                <a:ea typeface="Noto Sans CJK SC"/>
              </a:rPr>
              <a:t>alpha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]</a:t>
            </a:r>
            <a:br/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32" name="CustomShape 4"/>
          <p:cNvSpPr/>
          <p:nvPr/>
        </p:nvSpPr>
        <p:spPr>
          <a:xfrm>
            <a:off x="182880" y="233640"/>
            <a:ext cx="877176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55A0"/>
                </a:solidFill>
                <a:latin typeface="Arial"/>
                <a:ea typeface="DejaVu Sans"/>
              </a:rPr>
              <a:t>Higher resolution: Continuous Risk Curve 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(3/3)</a:t>
            </a:r>
            <a:endParaRPr lang="en-US" sz="2200" b="0" strike="noStrike" spc="-1">
              <a:latin typeface="Arial"/>
            </a:endParaRPr>
          </a:p>
        </p:txBody>
      </p:sp>
      <p:pic>
        <p:nvPicPr>
          <p:cNvPr id="333" name="Grafik 332"/>
          <p:cNvPicPr/>
          <p:nvPr/>
        </p:nvPicPr>
        <p:blipFill>
          <a:blip r:embed="rId2"/>
          <a:stretch/>
        </p:blipFill>
        <p:spPr>
          <a:xfrm>
            <a:off x="365760" y="3550680"/>
            <a:ext cx="8316360" cy="504000"/>
          </a:xfrm>
          <a:prstGeom prst="rect">
            <a:avLst/>
          </a:prstGeom>
          <a:ln>
            <a:noFill/>
          </a:ln>
        </p:spPr>
      </p:pic>
      <p:sp>
        <p:nvSpPr>
          <p:cNvPr id="334" name="CustomShape 5"/>
          <p:cNvSpPr/>
          <p:nvPr/>
        </p:nvSpPr>
        <p:spPr>
          <a:xfrm rot="18900000">
            <a:off x="1203480" y="523224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5" name="CustomShape 6"/>
          <p:cNvSpPr/>
          <p:nvPr/>
        </p:nvSpPr>
        <p:spPr>
          <a:xfrm rot="18900000">
            <a:off x="3365280" y="523224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6" name="CustomShape 7"/>
          <p:cNvSpPr/>
          <p:nvPr/>
        </p:nvSpPr>
        <p:spPr>
          <a:xfrm rot="18900000">
            <a:off x="3481920" y="523224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7" name="CustomShape 8"/>
          <p:cNvSpPr/>
          <p:nvPr/>
        </p:nvSpPr>
        <p:spPr>
          <a:xfrm rot="18900000">
            <a:off x="5925600" y="523224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8" name="CustomShape 9"/>
          <p:cNvSpPr/>
          <p:nvPr/>
        </p:nvSpPr>
        <p:spPr>
          <a:xfrm rot="18900000">
            <a:off x="5102640" y="523224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9" name="CustomShape 10"/>
          <p:cNvSpPr/>
          <p:nvPr/>
        </p:nvSpPr>
        <p:spPr>
          <a:xfrm rot="18900000">
            <a:off x="3365280" y="523224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0" name="Line 11"/>
          <p:cNvSpPr/>
          <p:nvPr/>
        </p:nvSpPr>
        <p:spPr>
          <a:xfrm>
            <a:off x="365760" y="5394960"/>
            <a:ext cx="7315200" cy="36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1" name="CustomShape 12"/>
          <p:cNvSpPr/>
          <p:nvPr/>
        </p:nvSpPr>
        <p:spPr>
          <a:xfrm>
            <a:off x="7680960" y="5394960"/>
            <a:ext cx="1456560" cy="81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duration of fault</a:t>
            </a:r>
            <a:br/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(not a timeline)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342" name="CustomShape 13"/>
          <p:cNvSpPr/>
          <p:nvPr/>
        </p:nvSpPr>
        <p:spPr>
          <a:xfrm>
            <a:off x="2468880" y="5029200"/>
            <a:ext cx="2188080" cy="359280"/>
          </a:xfrm>
          <a:prstGeom prst="rect">
            <a:avLst/>
          </a:prstGeom>
          <a:solidFill>
            <a:srgbClr val="ED1C24">
              <a:alpha val="30000"/>
            </a:srgbClr>
          </a:solidFill>
          <a:ln>
            <a:solidFill>
              <a:srgbClr val="CE181E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3" name="CustomShape 14"/>
          <p:cNvSpPr/>
          <p:nvPr/>
        </p:nvSpPr>
        <p:spPr>
          <a:xfrm>
            <a:off x="371520" y="5669280"/>
            <a:ext cx="1365120" cy="33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CE181E"/>
                </a:solidFill>
                <a:latin typeface="Arial"/>
                <a:ea typeface="DejaVu Sans"/>
              </a:rPr>
              <a:t>alpha = 3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44" name="CustomShape 15"/>
          <p:cNvSpPr/>
          <p:nvPr/>
        </p:nvSpPr>
        <p:spPr>
          <a:xfrm>
            <a:off x="2194560" y="5669280"/>
            <a:ext cx="2829960" cy="33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CE181E"/>
                </a:solidFill>
                <a:latin typeface="Arial"/>
                <a:ea typeface="DejaVu Sans"/>
              </a:rPr>
              <a:t>[</a:t>
            </a:r>
            <a:r>
              <a:rPr lang="en-US" sz="1800" b="0" strike="noStrike" spc="-1">
                <a:solidFill>
                  <a:srgbClr val="ED1C24"/>
                </a:solidFill>
                <a:latin typeface="Arial"/>
                <a:ea typeface="DejaVu Sans"/>
              </a:rPr>
              <a:t>20min    </a:t>
            </a:r>
            <a:r>
              <a:rPr lang="en-US" sz="1800" b="0" strike="noStrike" spc="-1">
                <a:solidFill>
                  <a:srgbClr val="00A65D"/>
                </a:solidFill>
                <a:latin typeface="Arial"/>
                <a:ea typeface="DejaVu Sans"/>
              </a:rPr>
              <a:t>60min   </a:t>
            </a:r>
            <a:r>
              <a:rPr lang="en-US" sz="1800" b="0" strike="noStrike" spc="-1">
                <a:solidFill>
                  <a:srgbClr val="CE181E"/>
                </a:solidFill>
                <a:latin typeface="Arial"/>
                <a:ea typeface="DejaVu Sans"/>
              </a:rPr>
              <a:t>18</a:t>
            </a:r>
            <a:r>
              <a:rPr lang="en-US" sz="1800" b="0" strike="noStrike" spc="-1">
                <a:solidFill>
                  <a:srgbClr val="ED1C24"/>
                </a:solidFill>
                <a:latin typeface="Arial"/>
                <a:ea typeface="DejaVu Sans"/>
              </a:rPr>
              <a:t>0min]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45" name="CustomShape 16"/>
          <p:cNvSpPr/>
          <p:nvPr/>
        </p:nvSpPr>
        <p:spPr>
          <a:xfrm>
            <a:off x="365760" y="4225680"/>
            <a:ext cx="1365120" cy="33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5C2D91"/>
                </a:solidFill>
                <a:latin typeface="Arial"/>
                <a:ea typeface="DejaVu Sans"/>
              </a:rPr>
              <a:t>alpha = 5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46" name="CustomShape 17"/>
          <p:cNvSpPr/>
          <p:nvPr/>
        </p:nvSpPr>
        <p:spPr>
          <a:xfrm>
            <a:off x="1828800" y="4663440"/>
            <a:ext cx="4656960" cy="725040"/>
          </a:xfrm>
          <a:prstGeom prst="rect">
            <a:avLst/>
          </a:prstGeom>
          <a:solidFill>
            <a:srgbClr val="5C2D91">
              <a:alpha val="30000"/>
            </a:srgbClr>
          </a:solidFill>
          <a:ln>
            <a:solidFill>
              <a:srgbClr val="5C2D9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47" name="CustomShape 18"/>
          <p:cNvSpPr/>
          <p:nvPr/>
        </p:nvSpPr>
        <p:spPr>
          <a:xfrm>
            <a:off x="1753920" y="4206240"/>
            <a:ext cx="4839840" cy="33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5C2D91"/>
                </a:solidFill>
                <a:latin typeface="Arial"/>
                <a:ea typeface="DejaVu Sans"/>
              </a:rPr>
              <a:t>[12min             </a:t>
            </a:r>
            <a:r>
              <a:rPr lang="en-US" sz="1800" b="0" strike="noStrike" spc="-1">
                <a:solidFill>
                  <a:srgbClr val="00A65D"/>
                </a:solidFill>
                <a:latin typeface="Arial"/>
                <a:ea typeface="DejaVu Sans"/>
              </a:rPr>
              <a:t>60min</a:t>
            </a:r>
            <a:r>
              <a:rPr lang="en-US" sz="1800" b="0" strike="noStrike" spc="-1">
                <a:solidFill>
                  <a:srgbClr val="ED1C24"/>
                </a:solidFill>
                <a:latin typeface="Arial"/>
                <a:ea typeface="DejaVu Sans"/>
              </a:rPr>
              <a:t>                          </a:t>
            </a:r>
            <a:r>
              <a:rPr lang="en-US" sz="1800" b="0" strike="noStrike" spc="-1">
                <a:solidFill>
                  <a:srgbClr val="5C2D91"/>
                </a:solidFill>
                <a:latin typeface="Arial"/>
                <a:ea typeface="DejaVu Sans"/>
              </a:rPr>
              <a:t>300min]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D9B31521-E33A-493B-8D95-E34569E1DA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22" name="Slide Number Placeholder 3">
            <a:extLst>
              <a:ext uri="{FF2B5EF4-FFF2-40B4-BE49-F238E27FC236}">
                <a16:creationId xmlns:a16="http://schemas.microsoft.com/office/drawing/2014/main" id="{D93E0A15-E406-4AD1-9115-A94925A75B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CustomShape 1"/>
          <p:cNvSpPr/>
          <p:nvPr/>
        </p:nvSpPr>
        <p:spPr>
          <a:xfrm>
            <a:off x="0" y="17640"/>
            <a:ext cx="899460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Construction of continuous curves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349" name="CustomShape 2"/>
          <p:cNvSpPr/>
          <p:nvPr/>
        </p:nvSpPr>
        <p:spPr>
          <a:xfrm>
            <a:off x="2969280" y="6362280"/>
            <a:ext cx="212436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0" name="CustomShape 3"/>
          <p:cNvSpPr/>
          <p:nvPr/>
        </p:nvSpPr>
        <p:spPr>
          <a:xfrm>
            <a:off x="8185320" y="6356520"/>
            <a:ext cx="4921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1" name="CustomShape 4"/>
          <p:cNvSpPr/>
          <p:nvPr/>
        </p:nvSpPr>
        <p:spPr>
          <a:xfrm>
            <a:off x="235440" y="4883040"/>
            <a:ext cx="9047160" cy="123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Each point of the curve represents faults with: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- a recovery time “of the order of ” the corresponding value on the x-axis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- a measured frequency indicated by the corresponding value on the y-axis</a:t>
            </a:r>
            <a:endParaRPr lang="en-US" sz="2000" b="0" strike="noStrike" spc="-1">
              <a:latin typeface="Arial"/>
            </a:endParaRPr>
          </a:p>
        </p:txBody>
      </p:sp>
      <p:pic>
        <p:nvPicPr>
          <p:cNvPr id="352" name="Grafik 351"/>
          <p:cNvPicPr/>
          <p:nvPr/>
        </p:nvPicPr>
        <p:blipFill>
          <a:blip r:embed="rId2"/>
          <a:stretch/>
        </p:blipFill>
        <p:spPr>
          <a:xfrm>
            <a:off x="1080000" y="923040"/>
            <a:ext cx="6474600" cy="3954600"/>
          </a:xfrm>
          <a:prstGeom prst="rect">
            <a:avLst/>
          </a:prstGeom>
          <a:ln>
            <a:noFill/>
          </a:ln>
        </p:spPr>
      </p:pic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79E6786F-5524-4A9A-9FBF-D89A54F867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434C8F14-D52D-4AD1-875F-4204965CC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CustomShape 1"/>
          <p:cNvSpPr/>
          <p:nvPr/>
        </p:nvSpPr>
        <p:spPr>
          <a:xfrm>
            <a:off x="457200" y="233640"/>
            <a:ext cx="821736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Advantages of CRC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354" name="CustomShape 2"/>
          <p:cNvSpPr/>
          <p:nvPr/>
        </p:nvSpPr>
        <p:spPr>
          <a:xfrm>
            <a:off x="2969280" y="6362280"/>
            <a:ext cx="212436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5" name="CustomShape 3"/>
          <p:cNvSpPr/>
          <p:nvPr/>
        </p:nvSpPr>
        <p:spPr>
          <a:xfrm>
            <a:off x="8185320" y="6356520"/>
            <a:ext cx="4921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6" name="CustomShape 4"/>
          <p:cNvSpPr/>
          <p:nvPr/>
        </p:nvSpPr>
        <p:spPr>
          <a:xfrm>
            <a:off x="0" y="1593360"/>
            <a:ext cx="2553840" cy="4179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Loss of information?</a:t>
            </a:r>
            <a:endParaRPr lang="en-US" sz="1800" b="0" strike="noStrike" spc="-1">
              <a:latin typeface="Arial"/>
            </a:endParaRPr>
          </a:p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The discretisation of the matrix should follow the main variations of the curve (of every machine)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Acceptable vs unacceptable?</a:t>
            </a:r>
            <a:endParaRPr lang="en-US" sz="1800" b="0" strike="noStrike" spc="-1">
              <a:latin typeface="Arial"/>
            </a:endParaRPr>
          </a:p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A failure mode is unacceptable if it does not lay in the shadow of the other failure modes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357" name="Imagen 4"/>
          <p:cNvPicPr/>
          <p:nvPr/>
        </p:nvPicPr>
        <p:blipFill>
          <a:blip r:embed="rId2"/>
          <a:stretch/>
        </p:blipFill>
        <p:spPr>
          <a:xfrm>
            <a:off x="2377440" y="1506240"/>
            <a:ext cx="6742440" cy="4214160"/>
          </a:xfrm>
          <a:prstGeom prst="rect">
            <a:avLst/>
          </a:prstGeom>
          <a:ln>
            <a:noFill/>
          </a:ln>
        </p:spPr>
      </p:pic>
      <p:sp>
        <p:nvSpPr>
          <p:cNvPr id="358" name="CustomShape 5"/>
          <p:cNvSpPr/>
          <p:nvPr/>
        </p:nvSpPr>
        <p:spPr>
          <a:xfrm>
            <a:off x="3657600" y="4097880"/>
            <a:ext cx="1458360" cy="509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Solved with remote reset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359" name="CustomShape 6"/>
          <p:cNvSpPr/>
          <p:nvPr/>
        </p:nvSpPr>
        <p:spPr>
          <a:xfrm>
            <a:off x="5059440" y="4575600"/>
            <a:ext cx="1458360" cy="509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No access to the machine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360" name="CustomShape 7"/>
          <p:cNvSpPr/>
          <p:nvPr/>
        </p:nvSpPr>
        <p:spPr>
          <a:xfrm>
            <a:off x="6139440" y="4107960"/>
            <a:ext cx="1458360" cy="509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Access to the machine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361" name="CustomShape 8"/>
          <p:cNvSpPr/>
          <p:nvPr/>
        </p:nvSpPr>
        <p:spPr>
          <a:xfrm>
            <a:off x="7291440" y="4576320"/>
            <a:ext cx="1458360" cy="505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Outliers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63D856CF-38BE-4110-B8E6-25B7586E28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5F0709DF-9B7B-40E9-9D04-19E01CD40E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CustomShape 1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3" name="CustomShape 2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64" name="Imagen 4"/>
          <p:cNvPicPr/>
          <p:nvPr/>
        </p:nvPicPr>
        <p:blipFill>
          <a:blip r:embed="rId2"/>
          <a:stretch/>
        </p:blipFill>
        <p:spPr>
          <a:xfrm>
            <a:off x="2989440" y="442080"/>
            <a:ext cx="5753160" cy="3632400"/>
          </a:xfrm>
          <a:prstGeom prst="rect">
            <a:avLst/>
          </a:prstGeom>
          <a:ln>
            <a:noFill/>
          </a:ln>
        </p:spPr>
      </p:pic>
      <p:sp>
        <p:nvSpPr>
          <p:cNvPr id="365" name="CustomShape 3"/>
          <p:cNvSpPr/>
          <p:nvPr/>
        </p:nvSpPr>
        <p:spPr>
          <a:xfrm>
            <a:off x="144000" y="360000"/>
            <a:ext cx="222660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55A0"/>
                </a:solidFill>
                <a:latin typeface="Arial"/>
                <a:ea typeface="DejaVu Sans"/>
              </a:rPr>
              <a:t>From CRC to 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55A0"/>
                </a:solidFill>
                <a:latin typeface="Arial"/>
                <a:ea typeface="DejaVu Sans"/>
              </a:rPr>
              <a:t>Risk Matrices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366" name="Grafik 365"/>
          <p:cNvPicPr/>
          <p:nvPr/>
        </p:nvPicPr>
        <p:blipFill>
          <a:blip r:embed="rId3"/>
          <a:stretch/>
        </p:blipFill>
        <p:spPr>
          <a:xfrm>
            <a:off x="3276000" y="4079880"/>
            <a:ext cx="5465160" cy="2358720"/>
          </a:xfrm>
          <a:prstGeom prst="rect">
            <a:avLst/>
          </a:prstGeom>
          <a:ln>
            <a:noFill/>
          </a:ln>
        </p:spPr>
      </p:pic>
      <p:sp>
        <p:nvSpPr>
          <p:cNvPr id="367" name="CustomShape 4"/>
          <p:cNvSpPr/>
          <p:nvPr/>
        </p:nvSpPr>
        <p:spPr>
          <a:xfrm rot="16200000" flipH="1">
            <a:off x="5046840" y="3607920"/>
            <a:ext cx="3533040" cy="255960"/>
          </a:xfrm>
          <a:prstGeom prst="bentConnector3">
            <a:avLst>
              <a:gd name="adj1" fmla="val 42637"/>
            </a:avLst>
          </a:prstGeom>
          <a:noFill/>
          <a:ln w="36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8" name="CustomShape 5"/>
          <p:cNvSpPr/>
          <p:nvPr/>
        </p:nvSpPr>
        <p:spPr>
          <a:xfrm rot="5400000" flipH="1">
            <a:off x="4663800" y="3686400"/>
            <a:ext cx="3541320" cy="75960"/>
          </a:xfrm>
          <a:prstGeom prst="bentConnector3">
            <a:avLst>
              <a:gd name="adj1" fmla="val 48329"/>
            </a:avLst>
          </a:prstGeom>
          <a:noFill/>
          <a:ln w="36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9" name="CustomShape 6"/>
          <p:cNvSpPr/>
          <p:nvPr/>
        </p:nvSpPr>
        <p:spPr>
          <a:xfrm rot="16200000" flipH="1">
            <a:off x="5664240" y="3505320"/>
            <a:ext cx="3277800" cy="716760"/>
          </a:xfrm>
          <a:prstGeom prst="bentConnector3">
            <a:avLst>
              <a:gd name="adj1" fmla="val 34075"/>
            </a:avLst>
          </a:prstGeom>
          <a:noFill/>
          <a:ln w="36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0" name="CustomShape 7"/>
          <p:cNvSpPr/>
          <p:nvPr/>
        </p:nvSpPr>
        <p:spPr>
          <a:xfrm rot="5400000" flipH="1" flipV="1">
            <a:off x="4136400" y="3387240"/>
            <a:ext cx="3608280" cy="177120"/>
          </a:xfrm>
          <a:prstGeom prst="bentConnector3">
            <a:avLst>
              <a:gd name="adj1" fmla="val 50000"/>
            </a:avLst>
          </a:prstGeom>
          <a:noFill/>
          <a:ln w="36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1" name="CustomShape 8"/>
          <p:cNvSpPr/>
          <p:nvPr/>
        </p:nvSpPr>
        <p:spPr>
          <a:xfrm rot="5400000">
            <a:off x="3708000" y="3126600"/>
            <a:ext cx="3378600" cy="365400"/>
          </a:xfrm>
          <a:prstGeom prst="bentConnector3">
            <a:avLst>
              <a:gd name="adj1" fmla="val 52857"/>
            </a:avLst>
          </a:prstGeom>
          <a:noFill/>
          <a:ln w="360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2" name="CustomShape 9"/>
          <p:cNvSpPr/>
          <p:nvPr/>
        </p:nvSpPr>
        <p:spPr>
          <a:xfrm rot="5400000" flipH="1" flipV="1">
            <a:off x="2747160" y="3035520"/>
            <a:ext cx="3686040" cy="227160"/>
          </a:xfrm>
          <a:prstGeom prst="bentConnector3">
            <a:avLst>
              <a:gd name="adj1" fmla="val 55454"/>
            </a:avLst>
          </a:prstGeom>
          <a:noFill/>
          <a:ln w="36000">
            <a:solidFill>
              <a:srgbClr val="0D0D0D"/>
            </a:solidFill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3" name="CustomShape 10"/>
          <p:cNvSpPr/>
          <p:nvPr/>
        </p:nvSpPr>
        <p:spPr>
          <a:xfrm>
            <a:off x="0" y="2700000"/>
            <a:ext cx="3234600" cy="1677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Calculation of failure frequency F for each cell</a:t>
            </a:r>
            <a:endParaRPr lang="en-US" sz="1800" b="0" strike="noStrike" spc="-1">
              <a:latin typeface="Arial"/>
            </a:endParaRPr>
          </a:p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1800" b="0" strike="noStrike" spc="-1">
                <a:solidFill>
                  <a:srgbClr val="00A933"/>
                </a:solidFill>
                <a:latin typeface="Arial"/>
                <a:ea typeface="DejaVu Sans"/>
              </a:rPr>
              <a:t>Acceptable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if F &gt;1</a:t>
            </a:r>
            <a:endParaRPr lang="en-US" sz="1800" b="0" strike="noStrike" spc="-1">
              <a:latin typeface="Arial"/>
            </a:endParaRPr>
          </a:p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1800" b="0" strike="noStrike" spc="-1">
                <a:solidFill>
                  <a:srgbClr val="FF0000"/>
                </a:solidFill>
                <a:latin typeface="Arial"/>
                <a:ea typeface="DejaVu Sans"/>
              </a:rPr>
              <a:t>Unacceptable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if F &lt; 0.33</a:t>
            </a:r>
            <a:endParaRPr lang="en-US" sz="1800" b="0" strike="noStrike" spc="-1">
              <a:latin typeface="Arial"/>
            </a:endParaRPr>
          </a:p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1800" b="0" strike="noStrike" spc="-1">
                <a:solidFill>
                  <a:srgbClr val="FF860D"/>
                </a:solidFill>
                <a:latin typeface="Arial"/>
                <a:ea typeface="DejaVu Sans"/>
              </a:rPr>
              <a:t>“At the limit”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if 0.33 &lt; F &lt; 1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marL="216000" indent="-2095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Note: this is the accelerator matrix, so all failure modes are contributing to each box. For individual systems a margin should be considered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374" name="CustomShape 11"/>
          <p:cNvSpPr/>
          <p:nvPr/>
        </p:nvSpPr>
        <p:spPr>
          <a:xfrm>
            <a:off x="4096440" y="1121760"/>
            <a:ext cx="1239840" cy="270720"/>
          </a:xfrm>
          <a:custGeom>
            <a:avLst/>
            <a:gdLst/>
            <a:ahLst/>
            <a:cxnLst/>
            <a:rect l="l" t="t" r="r" b="b"/>
            <a:pathLst>
              <a:path w="3456" h="764">
                <a:moveTo>
                  <a:pt x="0" y="381"/>
                </a:moveTo>
                <a:lnTo>
                  <a:pt x="687" y="0"/>
                </a:lnTo>
                <a:lnTo>
                  <a:pt x="687" y="190"/>
                </a:lnTo>
                <a:lnTo>
                  <a:pt x="2767" y="190"/>
                </a:lnTo>
                <a:lnTo>
                  <a:pt x="2767" y="0"/>
                </a:lnTo>
                <a:lnTo>
                  <a:pt x="3455" y="381"/>
                </a:lnTo>
                <a:lnTo>
                  <a:pt x="2767" y="763"/>
                </a:lnTo>
                <a:lnTo>
                  <a:pt x="2767" y="572"/>
                </a:lnTo>
                <a:lnTo>
                  <a:pt x="687" y="572"/>
                </a:lnTo>
                <a:lnTo>
                  <a:pt x="687" y="763"/>
                </a:lnTo>
                <a:lnTo>
                  <a:pt x="0" y="381"/>
                </a:lnTo>
              </a:path>
            </a:pathLst>
          </a:custGeom>
          <a:solidFill>
            <a:srgbClr val="00A65D">
              <a:alpha val="50000"/>
            </a:srgbClr>
          </a:solidFill>
          <a:ln>
            <a:solidFill>
              <a:srgbClr val="00A65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5" name="CustomShape 12"/>
          <p:cNvSpPr/>
          <p:nvPr/>
        </p:nvSpPr>
        <p:spPr>
          <a:xfrm>
            <a:off x="5339880" y="1410120"/>
            <a:ext cx="453600" cy="270720"/>
          </a:xfrm>
          <a:custGeom>
            <a:avLst/>
            <a:gdLst/>
            <a:ahLst/>
            <a:cxnLst/>
            <a:rect l="l" t="t" r="r" b="b"/>
            <a:pathLst>
              <a:path w="1272" h="764">
                <a:moveTo>
                  <a:pt x="0" y="381"/>
                </a:moveTo>
                <a:lnTo>
                  <a:pt x="253" y="0"/>
                </a:lnTo>
                <a:lnTo>
                  <a:pt x="253" y="190"/>
                </a:lnTo>
                <a:lnTo>
                  <a:pt x="1017" y="190"/>
                </a:lnTo>
                <a:lnTo>
                  <a:pt x="1017" y="0"/>
                </a:lnTo>
                <a:lnTo>
                  <a:pt x="1271" y="381"/>
                </a:lnTo>
                <a:lnTo>
                  <a:pt x="1017" y="763"/>
                </a:lnTo>
                <a:lnTo>
                  <a:pt x="1017" y="572"/>
                </a:lnTo>
                <a:lnTo>
                  <a:pt x="253" y="572"/>
                </a:lnTo>
                <a:lnTo>
                  <a:pt x="253" y="763"/>
                </a:lnTo>
                <a:lnTo>
                  <a:pt x="0" y="381"/>
                </a:lnTo>
              </a:path>
            </a:pathLst>
          </a:custGeom>
          <a:solidFill>
            <a:srgbClr val="ED1C24">
              <a:alpha val="50000"/>
            </a:srgbClr>
          </a:solidFill>
          <a:ln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6" name="CustomShape 13"/>
          <p:cNvSpPr/>
          <p:nvPr/>
        </p:nvSpPr>
        <p:spPr>
          <a:xfrm>
            <a:off x="5797440" y="1481760"/>
            <a:ext cx="453600" cy="270720"/>
          </a:xfrm>
          <a:custGeom>
            <a:avLst/>
            <a:gdLst/>
            <a:ahLst/>
            <a:cxnLst/>
            <a:rect l="l" t="t" r="r" b="b"/>
            <a:pathLst>
              <a:path w="1272" h="764">
                <a:moveTo>
                  <a:pt x="0" y="381"/>
                </a:moveTo>
                <a:lnTo>
                  <a:pt x="253" y="0"/>
                </a:lnTo>
                <a:lnTo>
                  <a:pt x="253" y="190"/>
                </a:lnTo>
                <a:lnTo>
                  <a:pt x="1017" y="190"/>
                </a:lnTo>
                <a:lnTo>
                  <a:pt x="1017" y="0"/>
                </a:lnTo>
                <a:lnTo>
                  <a:pt x="1271" y="381"/>
                </a:lnTo>
                <a:lnTo>
                  <a:pt x="1017" y="763"/>
                </a:lnTo>
                <a:lnTo>
                  <a:pt x="1017" y="572"/>
                </a:lnTo>
                <a:lnTo>
                  <a:pt x="253" y="572"/>
                </a:lnTo>
                <a:lnTo>
                  <a:pt x="253" y="763"/>
                </a:lnTo>
                <a:lnTo>
                  <a:pt x="0" y="381"/>
                </a:lnTo>
              </a:path>
            </a:pathLst>
          </a:custGeom>
          <a:solidFill>
            <a:srgbClr val="ED1C24">
              <a:alpha val="50000"/>
            </a:srgbClr>
          </a:solidFill>
          <a:ln>
            <a:solidFill>
              <a:srgbClr val="ED1C2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7" name="CustomShape 14"/>
          <p:cNvSpPr/>
          <p:nvPr/>
        </p:nvSpPr>
        <p:spPr>
          <a:xfrm>
            <a:off x="6254640" y="1733760"/>
            <a:ext cx="289080" cy="270720"/>
          </a:xfrm>
          <a:custGeom>
            <a:avLst/>
            <a:gdLst/>
            <a:ahLst/>
            <a:cxnLst/>
            <a:rect l="l" t="t" r="r" b="b"/>
            <a:pathLst>
              <a:path w="815" h="764">
                <a:moveTo>
                  <a:pt x="0" y="381"/>
                </a:moveTo>
                <a:lnTo>
                  <a:pt x="162" y="0"/>
                </a:lnTo>
                <a:lnTo>
                  <a:pt x="162" y="190"/>
                </a:lnTo>
                <a:lnTo>
                  <a:pt x="651" y="190"/>
                </a:lnTo>
                <a:lnTo>
                  <a:pt x="651" y="0"/>
                </a:lnTo>
                <a:lnTo>
                  <a:pt x="814" y="381"/>
                </a:lnTo>
                <a:lnTo>
                  <a:pt x="651" y="763"/>
                </a:lnTo>
                <a:lnTo>
                  <a:pt x="651" y="572"/>
                </a:lnTo>
                <a:lnTo>
                  <a:pt x="162" y="572"/>
                </a:lnTo>
                <a:lnTo>
                  <a:pt x="162" y="763"/>
                </a:lnTo>
                <a:lnTo>
                  <a:pt x="0" y="381"/>
                </a:lnTo>
              </a:path>
            </a:pathLst>
          </a:custGeom>
          <a:solidFill>
            <a:srgbClr val="729FCF">
              <a:alpha val="50000"/>
            </a:srgb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8" name="CustomShape 15"/>
          <p:cNvSpPr/>
          <p:nvPr/>
        </p:nvSpPr>
        <p:spPr>
          <a:xfrm>
            <a:off x="6547320" y="1805760"/>
            <a:ext cx="289080" cy="270720"/>
          </a:xfrm>
          <a:custGeom>
            <a:avLst/>
            <a:gdLst/>
            <a:ahLst/>
            <a:cxnLst/>
            <a:rect l="l" t="t" r="r" b="b"/>
            <a:pathLst>
              <a:path w="815" h="764">
                <a:moveTo>
                  <a:pt x="0" y="381"/>
                </a:moveTo>
                <a:lnTo>
                  <a:pt x="162" y="0"/>
                </a:lnTo>
                <a:lnTo>
                  <a:pt x="162" y="190"/>
                </a:lnTo>
                <a:lnTo>
                  <a:pt x="651" y="190"/>
                </a:lnTo>
                <a:lnTo>
                  <a:pt x="651" y="0"/>
                </a:lnTo>
                <a:lnTo>
                  <a:pt x="814" y="381"/>
                </a:lnTo>
                <a:lnTo>
                  <a:pt x="651" y="763"/>
                </a:lnTo>
                <a:lnTo>
                  <a:pt x="651" y="572"/>
                </a:lnTo>
                <a:lnTo>
                  <a:pt x="162" y="572"/>
                </a:lnTo>
                <a:lnTo>
                  <a:pt x="162" y="763"/>
                </a:lnTo>
                <a:lnTo>
                  <a:pt x="0" y="381"/>
                </a:lnTo>
              </a:path>
            </a:pathLst>
          </a:custGeom>
          <a:solidFill>
            <a:srgbClr val="729FCF">
              <a:alpha val="50000"/>
            </a:srgb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9" name="CustomShape 16"/>
          <p:cNvSpPr/>
          <p:nvPr/>
        </p:nvSpPr>
        <p:spPr>
          <a:xfrm>
            <a:off x="6839640" y="2005920"/>
            <a:ext cx="289080" cy="270720"/>
          </a:xfrm>
          <a:custGeom>
            <a:avLst/>
            <a:gdLst/>
            <a:ahLst/>
            <a:cxnLst/>
            <a:rect l="l" t="t" r="r" b="b"/>
            <a:pathLst>
              <a:path w="815" h="764">
                <a:moveTo>
                  <a:pt x="0" y="381"/>
                </a:moveTo>
                <a:lnTo>
                  <a:pt x="162" y="0"/>
                </a:lnTo>
                <a:lnTo>
                  <a:pt x="162" y="190"/>
                </a:lnTo>
                <a:lnTo>
                  <a:pt x="651" y="190"/>
                </a:lnTo>
                <a:lnTo>
                  <a:pt x="651" y="0"/>
                </a:lnTo>
                <a:lnTo>
                  <a:pt x="814" y="381"/>
                </a:lnTo>
                <a:lnTo>
                  <a:pt x="651" y="763"/>
                </a:lnTo>
                <a:lnTo>
                  <a:pt x="651" y="572"/>
                </a:lnTo>
                <a:lnTo>
                  <a:pt x="162" y="572"/>
                </a:lnTo>
                <a:lnTo>
                  <a:pt x="162" y="763"/>
                </a:lnTo>
                <a:lnTo>
                  <a:pt x="0" y="381"/>
                </a:lnTo>
              </a:path>
            </a:pathLst>
          </a:custGeom>
          <a:solidFill>
            <a:srgbClr val="729FCF">
              <a:alpha val="50000"/>
            </a:srgb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80" name="Grafik 379"/>
          <p:cNvPicPr/>
          <p:nvPr/>
        </p:nvPicPr>
        <p:blipFill>
          <a:blip r:embed="rId4"/>
          <a:stretch/>
        </p:blipFill>
        <p:spPr>
          <a:xfrm>
            <a:off x="3912480" y="151200"/>
            <a:ext cx="4776480" cy="288360"/>
          </a:xfrm>
          <a:prstGeom prst="rect">
            <a:avLst/>
          </a:prstGeom>
          <a:ln>
            <a:noFill/>
          </a:ln>
        </p:spPr>
      </p:pic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CE634477-174D-4658-BC6E-AD2451A47A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22" name="Slide Number Placeholder 3">
            <a:extLst>
              <a:ext uri="{FF2B5EF4-FFF2-40B4-BE49-F238E27FC236}">
                <a16:creationId xmlns:a16="http://schemas.microsoft.com/office/drawing/2014/main" id="{113A56A7-E99D-45F9-A057-1B4FF780B2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CustomShape 1"/>
          <p:cNvSpPr/>
          <p:nvPr/>
        </p:nvSpPr>
        <p:spPr>
          <a:xfrm>
            <a:off x="457200" y="233640"/>
            <a:ext cx="821736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Risk Matrices: Extension to Protection Scenarios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382" name="CustomShape 2"/>
          <p:cNvSpPr/>
          <p:nvPr/>
        </p:nvSpPr>
        <p:spPr>
          <a:xfrm>
            <a:off x="91440" y="1607040"/>
            <a:ext cx="8960760" cy="429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No statistics available for protection scenarios</a:t>
            </a:r>
            <a:r>
              <a:rPr lang="en-US" sz="16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</a:t>
            </a:r>
            <a:r>
              <a:rPr lang="en-US" sz="18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(low-frequency / high impact)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Need to define an acceptable “unavailability budget” due to the occurrence of such events</a:t>
            </a:r>
            <a:endParaRPr lang="en-US" sz="22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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consider a machine with 95% availability (5% unavailability)</a:t>
            </a:r>
            <a:endParaRPr lang="en-US" sz="22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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assume we allow a relative unavailability increase by 10% </a:t>
            </a:r>
            <a:br/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(i.e. 0.5% absolute)</a:t>
            </a: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Then all combinations of frequency/recovery time should not exceed this limit in the protection scenarios</a:t>
            </a: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In the following we assume as acceptable a </a:t>
            </a:r>
            <a:r>
              <a:rPr lang="en-US" sz="2200" b="1" strike="noStrike" spc="-1">
                <a:solidFill>
                  <a:srgbClr val="0055A0"/>
                </a:solidFill>
                <a:latin typeface="Arial"/>
                <a:ea typeface="Noto Sans CJK SC"/>
              </a:rPr>
              <a:t>10% relative unavailability increase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to define the shape of the matrices</a:t>
            </a:r>
            <a:endParaRPr lang="en-US" sz="2200" b="0" strike="noStrike" spc="-1">
              <a:latin typeface="Arial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9352E23-07E0-4AC3-B3D0-D58BF89DE0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E6D095F1-8E6F-4308-98FC-242BD4E2FE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CustomShape 1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4" name="CustomShape 2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5" name="CustomShape 3"/>
          <p:cNvSpPr/>
          <p:nvPr/>
        </p:nvSpPr>
        <p:spPr>
          <a:xfrm>
            <a:off x="3769200" y="2843640"/>
            <a:ext cx="148140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PSB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386" name="CustomShape 4"/>
          <p:cNvSpPr/>
          <p:nvPr/>
        </p:nvSpPr>
        <p:spPr>
          <a:xfrm>
            <a:off x="3384000" y="-180000"/>
            <a:ext cx="191340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Linac2</a:t>
            </a:r>
            <a:endParaRPr lang="en-US" sz="4600" b="0" strike="noStrike" spc="-1">
              <a:latin typeface="Arial"/>
            </a:endParaRPr>
          </a:p>
        </p:txBody>
      </p:sp>
      <p:pic>
        <p:nvPicPr>
          <p:cNvPr id="387" name="Grafik 386"/>
          <p:cNvPicPr/>
          <p:nvPr/>
        </p:nvPicPr>
        <p:blipFill>
          <a:blip r:embed="rId2"/>
          <a:stretch/>
        </p:blipFill>
        <p:spPr>
          <a:xfrm>
            <a:off x="0" y="612000"/>
            <a:ext cx="9139320" cy="2375640"/>
          </a:xfrm>
          <a:prstGeom prst="rect">
            <a:avLst/>
          </a:prstGeom>
          <a:ln>
            <a:noFill/>
          </a:ln>
        </p:spPr>
      </p:pic>
      <p:pic>
        <p:nvPicPr>
          <p:cNvPr id="388" name="Grafik 387"/>
          <p:cNvPicPr/>
          <p:nvPr/>
        </p:nvPicPr>
        <p:blipFill>
          <a:blip r:embed="rId3"/>
          <a:stretch/>
        </p:blipFill>
        <p:spPr>
          <a:xfrm>
            <a:off x="0" y="3754080"/>
            <a:ext cx="9139320" cy="2397600"/>
          </a:xfrm>
          <a:prstGeom prst="rect">
            <a:avLst/>
          </a:prstGeom>
          <a:ln>
            <a:noFill/>
          </a:ln>
        </p:spPr>
      </p:pic>
      <p:sp>
        <p:nvSpPr>
          <p:cNvPr id="389" name="Line 5"/>
          <p:cNvSpPr/>
          <p:nvPr/>
        </p:nvSpPr>
        <p:spPr>
          <a:xfrm>
            <a:off x="5400000" y="504000"/>
            <a:ext cx="360" cy="55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38E2A297-8266-42B4-8632-50C5D45BE5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2093D873-CD7E-4579-8142-F0F6DC2151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CustomShape 1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1" name="CustomShape 2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2" name="CustomShape 3"/>
          <p:cNvSpPr/>
          <p:nvPr/>
        </p:nvSpPr>
        <p:spPr>
          <a:xfrm>
            <a:off x="3769200" y="2843640"/>
            <a:ext cx="148140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SPS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393" name="CustomShape 4"/>
          <p:cNvSpPr/>
          <p:nvPr/>
        </p:nvSpPr>
        <p:spPr>
          <a:xfrm>
            <a:off x="3702960" y="-126000"/>
            <a:ext cx="191340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PS</a:t>
            </a:r>
            <a:endParaRPr lang="en-US" sz="4600" b="0" strike="noStrike" spc="-1">
              <a:latin typeface="Arial"/>
            </a:endParaRPr>
          </a:p>
        </p:txBody>
      </p:sp>
      <p:pic>
        <p:nvPicPr>
          <p:cNvPr id="394" name="Grafik 393"/>
          <p:cNvPicPr/>
          <p:nvPr/>
        </p:nvPicPr>
        <p:blipFill>
          <a:blip r:embed="rId2"/>
          <a:stretch/>
        </p:blipFill>
        <p:spPr>
          <a:xfrm>
            <a:off x="0" y="612000"/>
            <a:ext cx="9139320" cy="2393280"/>
          </a:xfrm>
          <a:prstGeom prst="rect">
            <a:avLst/>
          </a:prstGeom>
          <a:ln>
            <a:noFill/>
          </a:ln>
        </p:spPr>
      </p:pic>
      <p:pic>
        <p:nvPicPr>
          <p:cNvPr id="395" name="Grafik 394"/>
          <p:cNvPicPr/>
          <p:nvPr/>
        </p:nvPicPr>
        <p:blipFill>
          <a:blip r:embed="rId3"/>
          <a:stretch/>
        </p:blipFill>
        <p:spPr>
          <a:xfrm>
            <a:off x="360" y="3752280"/>
            <a:ext cx="9139320" cy="2399400"/>
          </a:xfrm>
          <a:prstGeom prst="rect">
            <a:avLst/>
          </a:prstGeom>
          <a:ln>
            <a:noFill/>
          </a:ln>
        </p:spPr>
      </p:pic>
      <p:sp>
        <p:nvSpPr>
          <p:cNvPr id="396" name="Line 5"/>
          <p:cNvSpPr/>
          <p:nvPr/>
        </p:nvSpPr>
        <p:spPr>
          <a:xfrm>
            <a:off x="5400360" y="504000"/>
            <a:ext cx="360" cy="558000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7" name="CustomShape 6"/>
          <p:cNvSpPr/>
          <p:nvPr/>
        </p:nvSpPr>
        <p:spPr>
          <a:xfrm>
            <a:off x="4408560" y="6336000"/>
            <a:ext cx="3507480" cy="598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Arial"/>
                <a:ea typeface="DejaVu Sans"/>
              </a:rPr>
              <a:t>*https://aft.cern.ch/faults/275215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98" name="CustomShape 7"/>
          <p:cNvSpPr/>
          <p:nvPr/>
        </p:nvSpPr>
        <p:spPr>
          <a:xfrm>
            <a:off x="5760000" y="5040000"/>
            <a:ext cx="303480" cy="598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Arial"/>
                <a:ea typeface="DejaVu Sans"/>
              </a:rPr>
              <a:t>*</a:t>
            </a:r>
            <a:endParaRPr lang="en-US" sz="36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CustomShape 1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0" name="CustomShape 2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1" name="CustomShape 3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Availability estimates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402" name="CustomShape 4"/>
          <p:cNvSpPr/>
          <p:nvPr/>
        </p:nvSpPr>
        <p:spPr>
          <a:xfrm>
            <a:off x="91440" y="1469520"/>
            <a:ext cx="1953000" cy="48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LINAC2</a:t>
            </a:r>
            <a:endParaRPr lang="en-US" sz="2200" b="0" strike="noStrike" spc="-1">
              <a:latin typeface="Arial"/>
            </a:endParaRPr>
          </a:p>
        </p:txBody>
      </p:sp>
      <p:sp>
        <p:nvSpPr>
          <p:cNvPr id="403" name="CustomShape 5"/>
          <p:cNvSpPr/>
          <p:nvPr/>
        </p:nvSpPr>
        <p:spPr>
          <a:xfrm>
            <a:off x="5182920" y="1469520"/>
            <a:ext cx="1953000" cy="48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PSB</a:t>
            </a:r>
            <a:endParaRPr lang="en-US" sz="2200" b="0" strike="noStrike" spc="-1">
              <a:latin typeface="Arial"/>
            </a:endParaRPr>
          </a:p>
        </p:txBody>
      </p:sp>
      <p:sp>
        <p:nvSpPr>
          <p:cNvPr id="404" name="CustomShape 6"/>
          <p:cNvSpPr/>
          <p:nvPr/>
        </p:nvSpPr>
        <p:spPr>
          <a:xfrm>
            <a:off x="91440" y="3796560"/>
            <a:ext cx="1953000" cy="48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PS</a:t>
            </a:r>
            <a:endParaRPr lang="en-US" sz="2200" b="0" strike="noStrike" spc="-1">
              <a:latin typeface="Arial"/>
            </a:endParaRPr>
          </a:p>
        </p:txBody>
      </p:sp>
      <p:sp>
        <p:nvSpPr>
          <p:cNvPr id="405" name="CustomShape 7"/>
          <p:cNvSpPr/>
          <p:nvPr/>
        </p:nvSpPr>
        <p:spPr>
          <a:xfrm>
            <a:off x="5182920" y="3796560"/>
            <a:ext cx="1953000" cy="48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SPS</a:t>
            </a:r>
            <a:endParaRPr lang="en-US" sz="2200" b="0" strike="noStrike" spc="-1">
              <a:latin typeface="Arial"/>
            </a:endParaRPr>
          </a:p>
        </p:txBody>
      </p:sp>
      <p:pic>
        <p:nvPicPr>
          <p:cNvPr id="406" name="Imagen 10"/>
          <p:cNvPicPr/>
          <p:nvPr/>
        </p:nvPicPr>
        <p:blipFill>
          <a:blip r:embed="rId2"/>
          <a:srcRect l="6064"/>
          <a:stretch/>
        </p:blipFill>
        <p:spPr>
          <a:xfrm>
            <a:off x="210240" y="1864800"/>
            <a:ext cx="3637080" cy="1825920"/>
          </a:xfrm>
          <a:prstGeom prst="rect">
            <a:avLst/>
          </a:prstGeom>
          <a:ln>
            <a:noFill/>
          </a:ln>
        </p:spPr>
      </p:pic>
      <p:pic>
        <p:nvPicPr>
          <p:cNvPr id="407" name="Imagen 11"/>
          <p:cNvPicPr/>
          <p:nvPr/>
        </p:nvPicPr>
        <p:blipFill>
          <a:blip r:embed="rId3"/>
          <a:srcRect l="7019"/>
          <a:stretch/>
        </p:blipFill>
        <p:spPr>
          <a:xfrm>
            <a:off x="5245200" y="1907280"/>
            <a:ext cx="3530520" cy="1747440"/>
          </a:xfrm>
          <a:prstGeom prst="rect">
            <a:avLst/>
          </a:prstGeom>
          <a:ln>
            <a:noFill/>
          </a:ln>
        </p:spPr>
      </p:pic>
      <p:pic>
        <p:nvPicPr>
          <p:cNvPr id="408" name="Imagen 12"/>
          <p:cNvPicPr/>
          <p:nvPr/>
        </p:nvPicPr>
        <p:blipFill>
          <a:blip r:embed="rId4"/>
          <a:srcRect l="5961"/>
          <a:stretch/>
        </p:blipFill>
        <p:spPr>
          <a:xfrm>
            <a:off x="196920" y="4186800"/>
            <a:ext cx="3640680" cy="1805760"/>
          </a:xfrm>
          <a:prstGeom prst="rect">
            <a:avLst/>
          </a:prstGeom>
          <a:ln>
            <a:noFill/>
          </a:ln>
        </p:spPr>
      </p:pic>
      <p:pic>
        <p:nvPicPr>
          <p:cNvPr id="409" name="Imagen 13"/>
          <p:cNvPicPr/>
          <p:nvPr/>
        </p:nvPicPr>
        <p:blipFill>
          <a:blip r:embed="rId5"/>
          <a:srcRect l="6483"/>
          <a:stretch/>
        </p:blipFill>
        <p:spPr>
          <a:xfrm>
            <a:off x="5267520" y="4189680"/>
            <a:ext cx="3471840" cy="1702800"/>
          </a:xfrm>
          <a:prstGeom prst="rect">
            <a:avLst/>
          </a:prstGeom>
          <a:ln>
            <a:noFill/>
          </a:ln>
        </p:spPr>
      </p:pic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22C0785F-A92D-4B1D-875C-A946EC8190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C45034E0-DA63-41B5-97CA-B39FE7A711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CustomShape 1"/>
          <p:cNvSpPr/>
          <p:nvPr/>
        </p:nvSpPr>
        <p:spPr>
          <a:xfrm>
            <a:off x="261360" y="5624640"/>
            <a:ext cx="64587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392040" indent="-286920">
              <a:lnSpc>
                <a:spcPct val="100000"/>
              </a:lnSpc>
              <a:spcBef>
                <a:spcPts val="128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350" b="0" strike="noStrike" spc="-1">
                <a:solidFill>
                  <a:srgbClr val="000000"/>
                </a:solidFill>
                <a:latin typeface="Arial"/>
                <a:ea typeface="DejaVu Sans"/>
              </a:rPr>
              <a:t>https://cds.cern.ch/record/2650574/files/awg_p+_acc_note_2018_0081.pdf</a:t>
            </a:r>
            <a:endParaRPr lang="en-US" sz="1350" b="0" strike="noStrike" spc="-1">
              <a:latin typeface="Arial"/>
            </a:endParaRPr>
          </a:p>
        </p:txBody>
      </p:sp>
      <p:pic>
        <p:nvPicPr>
          <p:cNvPr id="411" name="Imagen 93"/>
          <p:cNvPicPr/>
          <p:nvPr/>
        </p:nvPicPr>
        <p:blipFill>
          <a:blip r:embed="rId2"/>
          <a:stretch/>
        </p:blipFill>
        <p:spPr>
          <a:xfrm>
            <a:off x="1551240" y="1492560"/>
            <a:ext cx="6028920" cy="3342240"/>
          </a:xfrm>
          <a:prstGeom prst="rect">
            <a:avLst/>
          </a:prstGeom>
          <a:ln>
            <a:noFill/>
          </a:ln>
        </p:spPr>
      </p:pic>
      <p:sp>
        <p:nvSpPr>
          <p:cNvPr id="412" name="CustomShape 2"/>
          <p:cNvSpPr/>
          <p:nvPr/>
        </p:nvSpPr>
        <p:spPr>
          <a:xfrm>
            <a:off x="568440" y="5041440"/>
            <a:ext cx="2167920" cy="35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Turnaround </a:t>
            </a:r>
            <a:r>
              <a:rPr lang="en-US" sz="1800" b="0" strike="noStrike" spc="-1">
                <a:solidFill>
                  <a:srgbClr val="000000"/>
                </a:solidFill>
                <a:latin typeface="Felix Titling"/>
                <a:ea typeface="DejaVu Sans"/>
              </a:rPr>
              <a:t>≈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3h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Top Energy Penalties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414" name="CustomShape 4"/>
          <p:cNvSpPr/>
          <p:nvPr/>
        </p:nvSpPr>
        <p:spPr>
          <a:xfrm>
            <a:off x="296964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5" name="CustomShape 5"/>
          <p:cNvSpPr/>
          <p:nvPr/>
        </p:nvSpPr>
        <p:spPr>
          <a:xfrm>
            <a:off x="818568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3EF0DD9D-F9CC-41FE-ADB1-D6B878C18E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96A7C94F-DFD9-4A73-9145-F2C4C6806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CustomShape 1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Turnaround Estimation </a:t>
            </a:r>
            <a:r>
              <a:rPr lang="en-US" sz="4800" b="0" strike="noStrike" spc="-1">
                <a:solidFill>
                  <a:srgbClr val="000000"/>
                </a:solidFill>
                <a:latin typeface="Felix Titling"/>
                <a:ea typeface="DejaVu Sans"/>
              </a:rPr>
              <a:t>≈</a:t>
            </a:r>
            <a:r>
              <a:rPr lang="en-US" sz="4800" b="0" strike="noStrike" spc="-1">
                <a:solidFill>
                  <a:srgbClr val="000000"/>
                </a:solidFill>
                <a:latin typeface="Arial"/>
                <a:ea typeface="DejaVu Sans"/>
              </a:rPr>
              <a:t> 3h</a:t>
            </a: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endParaRPr lang="en-US" sz="4600" b="0" strike="noStrike" spc="-1">
              <a:latin typeface="Arial"/>
            </a:endParaRPr>
          </a:p>
        </p:txBody>
      </p:sp>
      <p:pic>
        <p:nvPicPr>
          <p:cNvPr id="417" name="Imagen 6"/>
          <p:cNvPicPr/>
          <p:nvPr/>
        </p:nvPicPr>
        <p:blipFill>
          <a:blip r:embed="rId2"/>
          <a:stretch/>
        </p:blipFill>
        <p:spPr>
          <a:xfrm>
            <a:off x="938160" y="981000"/>
            <a:ext cx="7260840" cy="4889160"/>
          </a:xfrm>
          <a:prstGeom prst="rect">
            <a:avLst/>
          </a:prstGeom>
          <a:ln>
            <a:noFill/>
          </a:ln>
        </p:spPr>
      </p:pic>
      <p:sp>
        <p:nvSpPr>
          <p:cNvPr id="418" name="CustomShape 2"/>
          <p:cNvSpPr/>
          <p:nvPr/>
        </p:nvSpPr>
        <p:spPr>
          <a:xfrm>
            <a:off x="1954800" y="5692320"/>
            <a:ext cx="746280" cy="35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Felix Titling"/>
                <a:ea typeface="DejaVu Sans"/>
              </a:rPr>
              <a:t>≈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3h</a:t>
            </a:r>
            <a:r>
              <a:rPr lang="en-US" sz="1800" b="0" strike="noStrike" spc="-1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19" name="Line 3"/>
          <p:cNvSpPr/>
          <p:nvPr/>
        </p:nvSpPr>
        <p:spPr>
          <a:xfrm>
            <a:off x="2018880" y="5691960"/>
            <a:ext cx="695520" cy="360"/>
          </a:xfrm>
          <a:prstGeom prst="line">
            <a:avLst/>
          </a:prstGeom>
          <a:ln w="93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0" name="CustomShape 4"/>
          <p:cNvSpPr/>
          <p:nvPr/>
        </p:nvSpPr>
        <p:spPr>
          <a:xfrm>
            <a:off x="296964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1" name="CustomShape 5"/>
          <p:cNvSpPr/>
          <p:nvPr/>
        </p:nvSpPr>
        <p:spPr>
          <a:xfrm>
            <a:off x="818568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FB5551B6-01A2-4F38-8264-00124885AE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9F0E2549-AAEC-43DA-B708-C9BC38D3C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457200" y="233640"/>
            <a:ext cx="821736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Outline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240" name="CustomShape 2"/>
          <p:cNvSpPr/>
          <p:nvPr/>
        </p:nvSpPr>
        <p:spPr>
          <a:xfrm>
            <a:off x="457200" y="1325520"/>
            <a:ext cx="8217360" cy="465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93920" indent="-447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Font typeface="StarSymbol"/>
              <a:buAutoNum type="arabicParenR"/>
            </a:pPr>
            <a:r>
              <a:rPr lang="en-US" sz="3000" b="0" strike="noStrike" spc="-1">
                <a:solidFill>
                  <a:srgbClr val="0055A0"/>
                </a:solidFill>
                <a:latin typeface="Arial"/>
                <a:ea typeface="DejaVu Sans"/>
              </a:rPr>
              <a:t>Introduction to Risk Matrices</a:t>
            </a:r>
            <a:endParaRPr lang="en-US" sz="3000" b="0" strike="noStrike" spc="-1">
              <a:latin typeface="Arial"/>
            </a:endParaRPr>
          </a:p>
          <a:p>
            <a:pPr marL="493920" indent="-447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Font typeface="StarSymbol"/>
              <a:buAutoNum type="arabicParenR"/>
            </a:pPr>
            <a:r>
              <a:rPr lang="en-US" sz="3000" b="0" strike="noStrike" spc="-1">
                <a:solidFill>
                  <a:srgbClr val="0055A0"/>
                </a:solidFill>
                <a:latin typeface="Arial"/>
                <a:ea typeface="DejaVu Sans"/>
              </a:rPr>
              <a:t>History of Risk Matrices at CERN</a:t>
            </a:r>
            <a:endParaRPr lang="en-US" sz="3000" b="0" strike="noStrike" spc="-1">
              <a:latin typeface="Arial"/>
            </a:endParaRPr>
          </a:p>
          <a:p>
            <a:pPr marL="493920" indent="-447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Font typeface="StarSymbol"/>
              <a:buAutoNum type="arabicParenR"/>
            </a:pPr>
            <a:r>
              <a:rPr lang="en-US" sz="3000" b="0" strike="noStrike" spc="-1">
                <a:solidFill>
                  <a:srgbClr val="0055A0"/>
                </a:solidFill>
                <a:latin typeface="Arial"/>
                <a:ea typeface="DejaVu Sans"/>
              </a:rPr>
              <a:t>#Data-driven approach</a:t>
            </a:r>
            <a:endParaRPr lang="en-US" sz="3000" b="0" strike="noStrike" spc="-1">
              <a:latin typeface="Arial"/>
            </a:endParaRPr>
          </a:p>
          <a:p>
            <a:pPr marL="493920" indent="-447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Font typeface="StarSymbol"/>
              <a:buAutoNum type="arabicParenR"/>
            </a:pPr>
            <a:r>
              <a:rPr lang="en-US" sz="3000" b="0" strike="noStrike" spc="-1">
                <a:solidFill>
                  <a:srgbClr val="0055A0"/>
                </a:solidFill>
                <a:latin typeface="Arial"/>
                <a:ea typeface="DejaVu Sans"/>
              </a:rPr>
              <a:t>Continuous Risk Curve (CRC)</a:t>
            </a:r>
            <a:endParaRPr lang="en-US" sz="3000" b="0" strike="noStrike" spc="-1">
              <a:latin typeface="Arial"/>
            </a:endParaRPr>
          </a:p>
          <a:p>
            <a:pPr marL="493920" indent="-44784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Font typeface="StarSymbol"/>
              <a:buAutoNum type="arabicParenR"/>
            </a:pPr>
            <a:r>
              <a:rPr lang="en-US" sz="3000" b="0" strike="noStrike" spc="-1">
                <a:solidFill>
                  <a:srgbClr val="0055A0"/>
                </a:solidFill>
                <a:latin typeface="Arial"/>
                <a:ea typeface="DejaVu Sans"/>
              </a:rPr>
              <a:t>Risk Matrices and CRC for</a:t>
            </a:r>
            <a:br/>
            <a:r>
              <a:rPr lang="en-US" sz="3000" b="0" strike="noStrike" spc="-1">
                <a:solidFill>
                  <a:srgbClr val="0055A0"/>
                </a:solidFill>
                <a:latin typeface="Arial"/>
                <a:ea typeface="DejaVu Sans"/>
              </a:rPr>
              <a:t>CERN accelerators</a:t>
            </a:r>
            <a:endParaRPr lang="en-US" sz="3000" b="0" strike="noStrike" spc="-1">
              <a:latin typeface="Arial"/>
            </a:endParaRPr>
          </a:p>
        </p:txBody>
      </p:sp>
      <p:sp>
        <p:nvSpPr>
          <p:cNvPr id="241" name="CustomShape 3"/>
          <p:cNvSpPr/>
          <p:nvPr/>
        </p:nvSpPr>
        <p:spPr>
          <a:xfrm>
            <a:off x="2969280" y="6362280"/>
            <a:ext cx="212436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2" name="CustomShape 4"/>
          <p:cNvSpPr/>
          <p:nvPr/>
        </p:nvSpPr>
        <p:spPr>
          <a:xfrm>
            <a:off x="8185320" y="6356520"/>
            <a:ext cx="4921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BA0C92E5-0E25-469D-8F51-F25A55C451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D1ACEC5C-E00C-49D5-8E93-2DAA438B13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CustomShape 1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3" name="CustomShape 2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24" name="Imagen 5"/>
          <p:cNvPicPr/>
          <p:nvPr/>
        </p:nvPicPr>
        <p:blipFill>
          <a:blip r:embed="rId2"/>
          <a:stretch/>
        </p:blipFill>
        <p:spPr>
          <a:xfrm>
            <a:off x="27720" y="504000"/>
            <a:ext cx="8966880" cy="5662800"/>
          </a:xfrm>
          <a:prstGeom prst="rect">
            <a:avLst/>
          </a:prstGeom>
          <a:ln>
            <a:noFill/>
          </a:ln>
        </p:spPr>
      </p:pic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1565F968-B95C-4A50-93F2-F92660D6C9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975B008-CD40-4844-B2EB-569A936BFF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CustomShape 1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6" name="CustomShape 2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7" name="CustomShape 3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LHC Risk Matrix</a:t>
            </a:r>
            <a:endParaRPr lang="en-US" sz="4600" b="0" strike="noStrike" spc="-1">
              <a:latin typeface="Arial"/>
            </a:endParaRPr>
          </a:p>
        </p:txBody>
      </p:sp>
      <p:pic>
        <p:nvPicPr>
          <p:cNvPr id="428" name="Grafik 427"/>
          <p:cNvPicPr/>
          <p:nvPr/>
        </p:nvPicPr>
        <p:blipFill>
          <a:blip r:embed="rId2"/>
          <a:stretch/>
        </p:blipFill>
        <p:spPr>
          <a:xfrm>
            <a:off x="0" y="1238400"/>
            <a:ext cx="9139320" cy="2393280"/>
          </a:xfrm>
          <a:prstGeom prst="rect">
            <a:avLst/>
          </a:prstGeom>
          <a:ln>
            <a:noFill/>
          </a:ln>
        </p:spPr>
      </p:pic>
      <p:sp>
        <p:nvSpPr>
          <p:cNvPr id="429" name="CustomShape 4"/>
          <p:cNvSpPr/>
          <p:nvPr/>
        </p:nvSpPr>
        <p:spPr>
          <a:xfrm>
            <a:off x="144000" y="3780000"/>
            <a:ext cx="8851680" cy="21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The matrix well reflects how the LHC has operated in the last years</a:t>
            </a:r>
            <a:endParaRPr lang="en-US" sz="2200" b="0" strike="noStrike" spc="-1">
              <a:latin typeface="Arial"/>
            </a:endParaRPr>
          </a:p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Faults with up to 6h recovery times are expected on a daily basis</a:t>
            </a:r>
            <a:br/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(R2E dumps, UFOs, QPS trips, PC trips, etc.)</a:t>
            </a:r>
            <a:endParaRPr lang="en-US" sz="2200" b="0" strike="noStrike" spc="-1">
              <a:latin typeface="Arial"/>
            </a:endParaRPr>
          </a:p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Longer stops (6h&lt;d&lt;24h) are expected on a weekly basis (e.g. quenches, cryo stops, …)</a:t>
            </a:r>
            <a:endParaRPr lang="en-US" sz="2200" b="0" strike="noStrike" spc="-1">
              <a:latin typeface="Arial"/>
            </a:endParaRPr>
          </a:p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Some outliers are expected once per year (e.g. weasel)</a:t>
            </a: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5BFA14E8-EA85-4447-BBB9-077789F439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D38FC314-D6C3-44FD-8069-0461BBF5B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CustomShape 1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LHC – Correction Effect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431" name="CustomShape 2"/>
          <p:cNvSpPr/>
          <p:nvPr/>
        </p:nvSpPr>
        <p:spPr>
          <a:xfrm>
            <a:off x="327960" y="1766160"/>
            <a:ext cx="4018680" cy="53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Without Correction</a:t>
            </a: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</p:txBody>
      </p:sp>
      <p:sp>
        <p:nvSpPr>
          <p:cNvPr id="432" name="CustomShape 3"/>
          <p:cNvSpPr/>
          <p:nvPr/>
        </p:nvSpPr>
        <p:spPr>
          <a:xfrm>
            <a:off x="818280" y="5329080"/>
            <a:ext cx="7855920" cy="53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Corrections lead to a decrease in availability of about 9%</a:t>
            </a: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</p:txBody>
      </p:sp>
      <p:sp>
        <p:nvSpPr>
          <p:cNvPr id="433" name="CustomShape 4"/>
          <p:cNvSpPr/>
          <p:nvPr/>
        </p:nvSpPr>
        <p:spPr>
          <a:xfrm>
            <a:off x="4686480" y="1766160"/>
            <a:ext cx="4018680" cy="53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With Correction</a:t>
            </a: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</p:txBody>
      </p:sp>
      <p:sp>
        <p:nvSpPr>
          <p:cNvPr id="434" name="CustomShape 5"/>
          <p:cNvSpPr/>
          <p:nvPr/>
        </p:nvSpPr>
        <p:spPr>
          <a:xfrm>
            <a:off x="296964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5" name="CustomShape 6"/>
          <p:cNvSpPr/>
          <p:nvPr/>
        </p:nvSpPr>
        <p:spPr>
          <a:xfrm>
            <a:off x="818568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36" name="Grafik 435"/>
          <p:cNvPicPr/>
          <p:nvPr/>
        </p:nvPicPr>
        <p:blipFill>
          <a:blip r:embed="rId2"/>
          <a:srcRect l="5925"/>
          <a:stretch/>
        </p:blipFill>
        <p:spPr>
          <a:xfrm>
            <a:off x="218880" y="2379600"/>
            <a:ext cx="3656520" cy="1824840"/>
          </a:xfrm>
          <a:prstGeom prst="rect">
            <a:avLst/>
          </a:prstGeom>
          <a:ln>
            <a:noFill/>
          </a:ln>
        </p:spPr>
      </p:pic>
      <p:pic>
        <p:nvPicPr>
          <p:cNvPr id="437" name="Grafik 436"/>
          <p:cNvPicPr/>
          <p:nvPr/>
        </p:nvPicPr>
        <p:blipFill>
          <a:blip r:embed="rId3"/>
          <a:srcRect l="6966"/>
          <a:stretch/>
        </p:blipFill>
        <p:spPr>
          <a:xfrm>
            <a:off x="4663440" y="2341440"/>
            <a:ext cx="3656160" cy="1807920"/>
          </a:xfrm>
          <a:prstGeom prst="rect">
            <a:avLst/>
          </a:prstGeom>
          <a:ln>
            <a:noFill/>
          </a:ln>
        </p:spPr>
      </p:pic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0A64382B-A377-4EA8-8EDB-F5EC85929B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8433587B-22F2-498C-A81B-90437F0DE8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CustomShape 1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Comparison Among Machines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439" name="CustomShape 2"/>
          <p:cNvSpPr/>
          <p:nvPr/>
        </p:nvSpPr>
        <p:spPr>
          <a:xfrm>
            <a:off x="296964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0" name="CustomShape 3"/>
          <p:cNvSpPr/>
          <p:nvPr/>
        </p:nvSpPr>
        <p:spPr>
          <a:xfrm>
            <a:off x="818568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41" name="Grafik 440"/>
          <p:cNvPicPr/>
          <p:nvPr/>
        </p:nvPicPr>
        <p:blipFill>
          <a:blip r:embed="rId2"/>
          <a:stretch/>
        </p:blipFill>
        <p:spPr>
          <a:xfrm>
            <a:off x="766800" y="1254960"/>
            <a:ext cx="7353360" cy="4644000"/>
          </a:xfrm>
          <a:prstGeom prst="rect">
            <a:avLst/>
          </a:prstGeom>
          <a:ln>
            <a:noFill/>
          </a:ln>
        </p:spPr>
      </p:pic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A43C27C8-87A2-4919-AA56-F85DB7707D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5038307-CE30-4109-8289-12740536E8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CustomShape 1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55A0"/>
                </a:solidFill>
                <a:latin typeface="Arial"/>
                <a:ea typeface="DejaVu Sans"/>
              </a:rPr>
              <a:t>Conclusions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443" name="CustomShape 2"/>
          <p:cNvSpPr/>
          <p:nvPr/>
        </p:nvSpPr>
        <p:spPr>
          <a:xfrm>
            <a:off x="91440" y="1253520"/>
            <a:ext cx="8952120" cy="465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Risk matrices are a widely used tool for risk analysis</a:t>
            </a:r>
            <a:endParaRPr lang="en-US" sz="2200" b="0" strike="noStrike" spc="-1">
              <a:latin typeface="Arial"/>
            </a:endParaRPr>
          </a:p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Their use at CERN goes back to the LHC design phase, where failure probabilities and consequences were </a:t>
            </a:r>
            <a:r>
              <a:rPr lang="en-US" sz="2200" b="0" u="sng" strike="noStrike" spc="-1">
                <a:solidFill>
                  <a:srgbClr val="0055A0"/>
                </a:solidFill>
                <a:uFillTx/>
                <a:latin typeface="Arial"/>
                <a:ea typeface="Noto Sans CJK SC"/>
              </a:rPr>
              <a:t>estimated by experts</a:t>
            </a:r>
            <a:endParaRPr lang="en-US" sz="2200" b="0" strike="noStrike" spc="-1">
              <a:latin typeface="Arial"/>
            </a:endParaRPr>
          </a:p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A new data-driven approach was proposed for a better definition of acceptable and unacceptable failure modes, thanks to the gained </a:t>
            </a:r>
            <a:r>
              <a:rPr lang="en-US" sz="2200" b="0" u="sng" strike="noStrike" spc="-1">
                <a:solidFill>
                  <a:srgbClr val="0055A0"/>
                </a:solidFill>
                <a:uFillTx/>
                <a:latin typeface="Arial"/>
                <a:ea typeface="Noto Sans CJK SC"/>
              </a:rPr>
              <a:t>experience with the machine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:</a:t>
            </a:r>
            <a:endParaRPr lang="en-US" sz="2200" b="0" strike="noStrike" spc="-1">
              <a:latin typeface="Arial"/>
            </a:endParaRPr>
          </a:p>
          <a:p>
            <a:pPr marL="432000" lvl="1" indent="-2091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Continuous risk curves</a:t>
            </a:r>
            <a:endParaRPr lang="en-US" sz="2200" b="0" strike="noStrike" spc="-1">
              <a:latin typeface="Arial"/>
            </a:endParaRPr>
          </a:p>
          <a:p>
            <a:pPr marL="432000" lvl="1" indent="-2091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New risk matrix discretisation</a:t>
            </a:r>
            <a:endParaRPr lang="en-US" sz="2200" b="0" strike="noStrike" spc="-1">
              <a:latin typeface="Arial"/>
            </a:endParaRPr>
          </a:p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The approach was for the first time extended to </a:t>
            </a:r>
            <a:r>
              <a:rPr lang="en-US" sz="2200" b="0" u="sng" strike="noStrike" spc="-1">
                <a:solidFill>
                  <a:srgbClr val="0055A0"/>
                </a:solidFill>
                <a:uFillTx/>
                <a:latin typeface="Arial"/>
                <a:ea typeface="Noto Sans CJK SC"/>
              </a:rPr>
              <a:t>all CERN machines</a:t>
            </a:r>
            <a:endParaRPr lang="en-US" sz="2200" b="0" strike="noStrike" spc="-1">
              <a:latin typeface="Arial"/>
            </a:endParaRPr>
          </a:p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Data-driven risk matrices can be used to improve the definition of reliability requirements for new systems designs (e.g. BIS and SMP 2.0, D1 and D2 protection, R2E project goals, etc.)</a:t>
            </a:r>
            <a:endParaRPr lang="en-US" sz="2200" b="0" strike="noStrike" spc="-1">
              <a:latin typeface="Arial"/>
            </a:endParaRPr>
          </a:p>
        </p:txBody>
      </p:sp>
      <p:sp>
        <p:nvSpPr>
          <p:cNvPr id="444" name="CustomShape 3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5" name="CustomShape 4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840F03C9-7D62-4FD8-A757-4078C4E992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1BAAB00-8AC0-425F-A43C-6CA219D787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CustomShape 1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55A0"/>
                </a:solidFill>
                <a:latin typeface="Arial"/>
                <a:ea typeface="DejaVu Sans"/>
              </a:rPr>
              <a:t>Outlook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447" name="CustomShape 2"/>
          <p:cNvSpPr/>
          <p:nvPr/>
        </p:nvSpPr>
        <p:spPr>
          <a:xfrm>
            <a:off x="91440" y="1469520"/>
            <a:ext cx="8952120" cy="465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1800" b="0" strike="noStrike" spc="-1">
              <a:latin typeface="Arial"/>
            </a:endParaRPr>
          </a:p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A note is under preparation to summarize the outcomes of the analysis (with a detailed description of the process and maths behind) under review of the MARP members</a:t>
            </a: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Proposition of an implementation of the data-driven approach directly in AFT: the matrices would be updated online and be self-maintained</a:t>
            </a:r>
            <a:endParaRPr lang="en-US" sz="2200" b="0" strike="noStrike" spc="-1">
              <a:latin typeface="Arial"/>
            </a:endParaRPr>
          </a:p>
        </p:txBody>
      </p:sp>
      <p:sp>
        <p:nvSpPr>
          <p:cNvPr id="448" name="CustomShape 3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9" name="CustomShape 4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2FCB144-6A0D-4627-82BC-D1A63A016D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1BEF31EF-7604-422B-8DA1-1651BA7F20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CustomShape 1"/>
          <p:cNvSpPr/>
          <p:nvPr/>
        </p:nvSpPr>
        <p:spPr>
          <a:xfrm>
            <a:off x="457200" y="244476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Thank you :-)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451" name="CustomShape 2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2" name="CustomShape 3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E67FDDA4-08AD-47CA-81FB-9E9FFAC33D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C7218934-EA1D-4C73-B1A0-242696391B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CustomShape 1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4" name="CustomShape 2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55" name="Imagen 7"/>
          <p:cNvPicPr/>
          <p:nvPr/>
        </p:nvPicPr>
        <p:blipFill>
          <a:blip r:embed="rId2"/>
          <a:stretch/>
        </p:blipFill>
        <p:spPr>
          <a:xfrm>
            <a:off x="0" y="343440"/>
            <a:ext cx="8966880" cy="5662800"/>
          </a:xfrm>
          <a:prstGeom prst="rect">
            <a:avLst/>
          </a:prstGeom>
          <a:ln>
            <a:noFill/>
          </a:ln>
        </p:spPr>
      </p:pic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E96BF1DD-BE42-4BD2-AD3D-27CC1A7208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1A776C50-C372-458A-9AF7-51BD27E464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CustomShape 1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7" name="CustomShape 2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58" name="Imagen 4"/>
          <p:cNvPicPr/>
          <p:nvPr/>
        </p:nvPicPr>
        <p:blipFill>
          <a:blip r:embed="rId2"/>
          <a:stretch/>
        </p:blipFill>
        <p:spPr>
          <a:xfrm>
            <a:off x="367920" y="2705760"/>
            <a:ext cx="8309160" cy="2602800"/>
          </a:xfrm>
          <a:prstGeom prst="rect">
            <a:avLst/>
          </a:prstGeom>
          <a:ln>
            <a:noFill/>
          </a:ln>
        </p:spPr>
      </p:pic>
      <p:sp>
        <p:nvSpPr>
          <p:cNvPr id="459" name="CustomShape 3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LINAC2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5B32017C-B2B3-4EB1-8ABF-810B74033B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F82F9B56-C34E-4F13-AD97-D058B0AF3D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CustomShape 1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1" name="CustomShape 2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62" name="Imagen 4"/>
          <p:cNvPicPr/>
          <p:nvPr/>
        </p:nvPicPr>
        <p:blipFill>
          <a:blip r:embed="rId2"/>
          <a:stretch/>
        </p:blipFill>
        <p:spPr>
          <a:xfrm>
            <a:off x="170280" y="72000"/>
            <a:ext cx="8966880" cy="5662800"/>
          </a:xfrm>
          <a:prstGeom prst="rect">
            <a:avLst/>
          </a:prstGeom>
          <a:ln>
            <a:noFill/>
          </a:ln>
        </p:spPr>
      </p:pic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63405557-2CE6-4868-A89F-B192379F6E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C971E00-5B74-4655-81BF-867465B275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457200" y="233640"/>
            <a:ext cx="821736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Risk Matrix: what, why, how? </a:t>
            </a:r>
            <a:r>
              <a:rPr lang="en-US" sz="1800" b="0" strike="noStrike" spc="-1">
                <a:solidFill>
                  <a:srgbClr val="0055A0"/>
                </a:solidFill>
                <a:latin typeface="Arial"/>
                <a:ea typeface="DejaVu Sans"/>
              </a:rPr>
              <a:t>(1/2)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44" name="CustomShape 2"/>
          <p:cNvSpPr/>
          <p:nvPr/>
        </p:nvSpPr>
        <p:spPr>
          <a:xfrm>
            <a:off x="91440" y="1371600"/>
            <a:ext cx="8588880" cy="465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Decision tool summarizing occurrence (measured as probability or frequency) vs severity (measured in CHF, downtime, …) of an undesired event in order to derive reliability targets / risk reduction for systems under design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0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Failure mode analysis used to identify undesired events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0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Comparison of different events based on risk = probability * severity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000" b="0" strike="noStrike" spc="-1">
              <a:latin typeface="Arial"/>
            </a:endParaRPr>
          </a:p>
        </p:txBody>
      </p:sp>
      <p:sp>
        <p:nvSpPr>
          <p:cNvPr id="245" name="CustomShape 3"/>
          <p:cNvSpPr/>
          <p:nvPr/>
        </p:nvSpPr>
        <p:spPr>
          <a:xfrm>
            <a:off x="2969280" y="6362280"/>
            <a:ext cx="212436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6" name="CustomShape 4"/>
          <p:cNvSpPr/>
          <p:nvPr/>
        </p:nvSpPr>
        <p:spPr>
          <a:xfrm>
            <a:off x="8185320" y="6362280"/>
            <a:ext cx="4921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7" name="CustomShape 5"/>
          <p:cNvSpPr/>
          <p:nvPr/>
        </p:nvSpPr>
        <p:spPr>
          <a:xfrm>
            <a:off x="6766560" y="1005840"/>
            <a:ext cx="2368800" cy="417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48" name="Table 6"/>
          <p:cNvGraphicFramePr/>
          <p:nvPr/>
        </p:nvGraphicFramePr>
        <p:xfrm>
          <a:off x="432360" y="4207680"/>
          <a:ext cx="8138160" cy="1854000"/>
        </p:xfrm>
        <a:graphic>
          <a:graphicData uri="http://schemas.openxmlformats.org/drawingml/2006/table">
            <a:tbl>
              <a:tblPr/>
              <a:tblGrid>
                <a:gridCol w="1627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7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7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7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7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99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0" strike="noStrike" spc="-1">
                          <a:latin typeface="Arial"/>
                        </a:rPr>
                        <a:t>Negligible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0" strike="noStrike" spc="-1">
                          <a:latin typeface="Arial"/>
                        </a:rPr>
                        <a:t>Marginal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0" strike="noStrike" spc="-1">
                          <a:latin typeface="Arial"/>
                        </a:rPr>
                        <a:t>Critical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0" strike="noStrike" spc="-1">
                          <a:latin typeface="Arial"/>
                        </a:rPr>
                        <a:t>Catastrophic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Certain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Moderate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2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High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5822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Extreme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D1C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Extreme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D1C2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5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Possible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Low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A65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Moderate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2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High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5822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Extreme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D1C2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Rare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Low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A65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Low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A65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Moderate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2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High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582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A27989E5-7003-4EF7-B537-B9A67AB8BA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A2B22570-FAD5-436A-B95C-A8F3605074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CustomShape 1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4" name="CustomShape 2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5" name="CustomShape 3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PSB</a:t>
            </a:r>
            <a:endParaRPr lang="en-US" sz="4600" b="0" strike="noStrike" spc="-1">
              <a:latin typeface="Arial"/>
            </a:endParaRPr>
          </a:p>
        </p:txBody>
      </p:sp>
      <p:pic>
        <p:nvPicPr>
          <p:cNvPr id="466" name="Imagen 5"/>
          <p:cNvPicPr/>
          <p:nvPr/>
        </p:nvPicPr>
        <p:blipFill>
          <a:blip r:embed="rId2"/>
          <a:stretch/>
        </p:blipFill>
        <p:spPr>
          <a:xfrm>
            <a:off x="416160" y="2139840"/>
            <a:ext cx="8299440" cy="2574360"/>
          </a:xfrm>
          <a:prstGeom prst="rect">
            <a:avLst/>
          </a:prstGeom>
          <a:ln>
            <a:noFill/>
          </a:ln>
        </p:spPr>
      </p:pic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7B5FBC18-16D2-4A43-A8FC-97AA34778E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E3BF64FC-706E-4304-AE0F-5A2CE77131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CustomShape 1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8" name="CustomShape 2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69" name="Imagen 4"/>
          <p:cNvPicPr/>
          <p:nvPr/>
        </p:nvPicPr>
        <p:blipFill>
          <a:blip r:embed="rId2"/>
          <a:stretch/>
        </p:blipFill>
        <p:spPr>
          <a:xfrm>
            <a:off x="0" y="268920"/>
            <a:ext cx="8966880" cy="5662800"/>
          </a:xfrm>
          <a:prstGeom prst="rect">
            <a:avLst/>
          </a:prstGeom>
          <a:ln>
            <a:noFill/>
          </a:ln>
        </p:spPr>
      </p:pic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AC1F166F-4FCA-4AE7-8E51-B98C95E43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CAE3CC89-B8B1-4AE3-9D26-5C949DEE08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CustomShape 1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1" name="CustomShape 2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2" name="CustomShape 3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PS</a:t>
            </a:r>
            <a:endParaRPr lang="en-US" sz="4600" b="0" strike="noStrike" spc="-1">
              <a:latin typeface="Arial"/>
            </a:endParaRPr>
          </a:p>
        </p:txBody>
      </p:sp>
      <p:pic>
        <p:nvPicPr>
          <p:cNvPr id="473" name="Imagen 5"/>
          <p:cNvPicPr/>
          <p:nvPr/>
        </p:nvPicPr>
        <p:blipFill>
          <a:blip r:embed="rId2"/>
          <a:stretch/>
        </p:blipFill>
        <p:spPr>
          <a:xfrm>
            <a:off x="457200" y="2035800"/>
            <a:ext cx="8290080" cy="2583720"/>
          </a:xfrm>
          <a:prstGeom prst="rect">
            <a:avLst/>
          </a:prstGeom>
          <a:ln>
            <a:noFill/>
          </a:ln>
        </p:spPr>
      </p:pic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F5B2D39-203D-4393-8513-8FFDD42541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6147A1BC-52DF-4877-A2C5-4EB95D232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CustomShape 1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5" name="CustomShape 2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76" name="Imagen 4"/>
          <p:cNvPicPr/>
          <p:nvPr/>
        </p:nvPicPr>
        <p:blipFill>
          <a:blip r:embed="rId2"/>
          <a:stretch/>
        </p:blipFill>
        <p:spPr>
          <a:xfrm>
            <a:off x="0" y="163800"/>
            <a:ext cx="8966880" cy="5662800"/>
          </a:xfrm>
          <a:prstGeom prst="rect">
            <a:avLst/>
          </a:prstGeom>
          <a:ln>
            <a:noFill/>
          </a:ln>
        </p:spPr>
      </p:pic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70EAED4F-2C45-4EA9-A058-6FBFA5D976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4C453D8C-1D3D-4377-8626-37151868AF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CustomShape 1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8" name="CustomShape 2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79" name="Imagen 4"/>
          <p:cNvPicPr/>
          <p:nvPr/>
        </p:nvPicPr>
        <p:blipFill>
          <a:blip r:embed="rId2"/>
          <a:stretch/>
        </p:blipFill>
        <p:spPr>
          <a:xfrm>
            <a:off x="367920" y="2199600"/>
            <a:ext cx="8309160" cy="2631240"/>
          </a:xfrm>
          <a:prstGeom prst="rect">
            <a:avLst/>
          </a:prstGeom>
          <a:ln>
            <a:noFill/>
          </a:ln>
        </p:spPr>
      </p:pic>
      <p:sp>
        <p:nvSpPr>
          <p:cNvPr id="480" name="CustomShape 3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SPS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CBD7FC2-CB44-4126-AFB5-476545D543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D7B44FD-0A96-4624-BDC1-8D434E0C3F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CustomShape 1"/>
          <p:cNvSpPr/>
          <p:nvPr/>
        </p:nvSpPr>
        <p:spPr>
          <a:xfrm>
            <a:off x="91440" y="1469520"/>
            <a:ext cx="8952480" cy="47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2020 Data-Driven risk matrices and continuous risk curves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A. Apollonio, G. Blarasin, T. Cartier-Michaud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=&gt; use of AFT to populate the risk matrix  </a:t>
            </a:r>
            <a:r>
              <a:rPr lang="en-US" sz="2000" b="1" strike="noStrike" spc="-1">
                <a:solidFill>
                  <a:srgbClr val="000000"/>
                </a:solidFill>
                <a:latin typeface="Arial"/>
                <a:ea typeface="Noto Sans CJK SC"/>
              </a:rPr>
              <a:t>#Data-Driven ;-)</a:t>
            </a:r>
            <a:br/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=&gt; introduction of “Continuous Risk Curve” to access the whole knowledge to define the discretization and acceptable / unacceptable criterion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How to better define the acceptable / unacceptable limit? </a:t>
            </a:r>
            <a:br/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==&gt; “unique solution” or “unique shape” of the matrix?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How to better define the discretisation in both dimensions?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br/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==&gt; quantification of the loss of information?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000" b="0" strike="noStrike" spc="-1">
              <a:latin typeface="Arial"/>
            </a:endParaRPr>
          </a:p>
        </p:txBody>
      </p:sp>
      <p:sp>
        <p:nvSpPr>
          <p:cNvPr id="482" name="CustomShape 2"/>
          <p:cNvSpPr/>
          <p:nvPr/>
        </p:nvSpPr>
        <p:spPr>
          <a:xfrm>
            <a:off x="2969280" y="6362280"/>
            <a:ext cx="212436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3" name="CustomShape 3"/>
          <p:cNvSpPr/>
          <p:nvPr/>
        </p:nvSpPr>
        <p:spPr>
          <a:xfrm>
            <a:off x="8185320" y="6356520"/>
            <a:ext cx="4921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4" name="CustomShape 4"/>
          <p:cNvSpPr/>
          <p:nvPr/>
        </p:nvSpPr>
        <p:spPr>
          <a:xfrm>
            <a:off x="0" y="233640"/>
            <a:ext cx="913608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5" name="CustomShape 5"/>
          <p:cNvSpPr/>
          <p:nvPr/>
        </p:nvSpPr>
        <p:spPr>
          <a:xfrm>
            <a:off x="0" y="233640"/>
            <a:ext cx="913608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Latest developments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93992ECB-90E7-4809-85F4-48C3263B3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A75BF827-7FCF-4B46-86C9-85748B2A9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CustomShape 1"/>
          <p:cNvSpPr/>
          <p:nvPr/>
        </p:nvSpPr>
        <p:spPr>
          <a:xfrm>
            <a:off x="91440" y="1289520"/>
            <a:ext cx="8952480" cy="465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88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How to better define the acceptable / unacceptable? </a:t>
            </a:r>
            <a:br/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==&gt; “unique solution” or “unique shape” of the matrix?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0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Several shapes can lead to the same</a:t>
            </a:r>
            <a:br/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recovery time / cost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0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Are we (more or less) pleased with </a:t>
            </a:r>
            <a:br/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the way injectors operate already?</a:t>
            </a:r>
            <a:endParaRPr lang="en-US" sz="20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==&gt; definition of the shape by</a:t>
            </a:r>
            <a:br/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using AFT data + processing of data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487" name="CustomShape 2"/>
          <p:cNvSpPr/>
          <p:nvPr/>
        </p:nvSpPr>
        <p:spPr>
          <a:xfrm>
            <a:off x="2969280" y="6362280"/>
            <a:ext cx="212436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8" name="CustomShape 3"/>
          <p:cNvSpPr/>
          <p:nvPr/>
        </p:nvSpPr>
        <p:spPr>
          <a:xfrm>
            <a:off x="8185320" y="6356520"/>
            <a:ext cx="4921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9" name="CustomShape 4"/>
          <p:cNvSpPr/>
          <p:nvPr/>
        </p:nvSpPr>
        <p:spPr>
          <a:xfrm>
            <a:off x="0" y="233640"/>
            <a:ext cx="913608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#Data-driven shapes</a:t>
            </a:r>
            <a:endParaRPr lang="en-US" sz="4600" b="0" strike="noStrike" spc="-1">
              <a:latin typeface="Arial"/>
            </a:endParaRPr>
          </a:p>
        </p:txBody>
      </p:sp>
      <p:pic>
        <p:nvPicPr>
          <p:cNvPr id="490" name="Grafik 489"/>
          <p:cNvPicPr/>
          <p:nvPr/>
        </p:nvPicPr>
        <p:blipFill>
          <a:blip r:embed="rId2"/>
          <a:stretch/>
        </p:blipFill>
        <p:spPr>
          <a:xfrm>
            <a:off x="4663440" y="2103120"/>
            <a:ext cx="4426920" cy="2323800"/>
          </a:xfrm>
          <a:prstGeom prst="rect">
            <a:avLst/>
          </a:prstGeom>
          <a:ln>
            <a:noFill/>
          </a:ln>
        </p:spPr>
      </p:pic>
      <p:pic>
        <p:nvPicPr>
          <p:cNvPr id="491" name="Grafik 490"/>
          <p:cNvPicPr/>
          <p:nvPr/>
        </p:nvPicPr>
        <p:blipFill>
          <a:blip r:embed="rId3"/>
          <a:stretch/>
        </p:blipFill>
        <p:spPr>
          <a:xfrm>
            <a:off x="4663440" y="4462200"/>
            <a:ext cx="4426920" cy="2296440"/>
          </a:xfrm>
          <a:prstGeom prst="rect">
            <a:avLst/>
          </a:prstGeom>
          <a:ln>
            <a:noFill/>
          </a:ln>
        </p:spPr>
      </p:pic>
      <p:pic>
        <p:nvPicPr>
          <p:cNvPr id="492" name="Grafik 491"/>
          <p:cNvPicPr/>
          <p:nvPr/>
        </p:nvPicPr>
        <p:blipFill>
          <a:blip r:embed="rId4"/>
          <a:stretch/>
        </p:blipFill>
        <p:spPr>
          <a:xfrm>
            <a:off x="767520" y="4790880"/>
            <a:ext cx="3833280" cy="1965600"/>
          </a:xfrm>
          <a:prstGeom prst="rect">
            <a:avLst/>
          </a:prstGeom>
          <a:ln>
            <a:noFill/>
          </a:ln>
        </p:spPr>
      </p:pic>
      <p:sp>
        <p:nvSpPr>
          <p:cNvPr id="493" name="CustomShape 5"/>
          <p:cNvSpPr/>
          <p:nvPr/>
        </p:nvSpPr>
        <p:spPr>
          <a:xfrm>
            <a:off x="0" y="4699440"/>
            <a:ext cx="1181520" cy="595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Hedi Trabelsi</a:t>
            </a:r>
            <a:br/>
            <a:r>
              <a:rPr lang="en-US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2 weeks intern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CustomShape 1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Extracting the data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495" name="CustomShape 2"/>
          <p:cNvSpPr/>
          <p:nvPr/>
        </p:nvSpPr>
        <p:spPr>
          <a:xfrm>
            <a:off x="91440" y="1469520"/>
            <a:ext cx="8952120" cy="465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Data-sources</a:t>
            </a:r>
            <a:endParaRPr lang="en-US" sz="2200" b="0" strike="noStrike" spc="-1">
              <a:latin typeface="Arial"/>
            </a:endParaRPr>
          </a:p>
          <a:p>
            <a:pPr marL="2160"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  <a:p>
            <a:pPr marL="2160"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Since the study is data-driven, </a:t>
            </a:r>
            <a:endParaRPr lang="en-US" sz="2200" b="0" strike="noStrike" spc="-1">
              <a:latin typeface="Arial"/>
            </a:endParaRPr>
          </a:p>
          <a:p>
            <a:pPr marL="2160">
              <a:lnSpc>
                <a:spcPct val="100000"/>
              </a:lnSpc>
              <a:spcBef>
                <a:spcPts val="601"/>
              </a:spcBef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choosing and pre-processing</a:t>
            </a:r>
            <a:endParaRPr lang="en-US" sz="2200" b="0" strike="noStrike" spc="-1">
              <a:latin typeface="Arial"/>
            </a:endParaRPr>
          </a:p>
          <a:p>
            <a:pPr marL="2160">
              <a:lnSpc>
                <a:spcPct val="100000"/>
              </a:lnSpc>
              <a:spcBef>
                <a:spcPts val="601"/>
              </a:spcBef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databases is an important task</a:t>
            </a:r>
            <a:endParaRPr lang="en-US" sz="2200" b="0" strike="noStrike" spc="-1">
              <a:latin typeface="Arial"/>
            </a:endParaRPr>
          </a:p>
        </p:txBody>
      </p:sp>
      <p:sp>
        <p:nvSpPr>
          <p:cNvPr id="496" name="CustomShape 3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7" name="CustomShape 4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98" name="Imagen 6"/>
          <p:cNvPicPr/>
          <p:nvPr/>
        </p:nvPicPr>
        <p:blipFill>
          <a:blip r:embed="rId2"/>
          <a:stretch/>
        </p:blipFill>
        <p:spPr>
          <a:xfrm>
            <a:off x="5100120" y="1469520"/>
            <a:ext cx="2378520" cy="864000"/>
          </a:xfrm>
          <a:prstGeom prst="rect">
            <a:avLst/>
          </a:prstGeom>
          <a:ln>
            <a:noFill/>
          </a:ln>
        </p:spPr>
      </p:pic>
      <p:sp>
        <p:nvSpPr>
          <p:cNvPr id="499" name="CustomShape 5"/>
          <p:cNvSpPr/>
          <p:nvPr/>
        </p:nvSpPr>
        <p:spPr>
          <a:xfrm>
            <a:off x="5114520" y="3343680"/>
            <a:ext cx="2398320" cy="648360"/>
          </a:xfrm>
          <a:prstGeom prst="rect">
            <a:avLst/>
          </a:prstGeom>
          <a:solidFill>
            <a:srgbClr val="004078"/>
          </a:solidFill>
          <a:ln w="25560">
            <a:solidFill>
              <a:srgbClr val="A3A3A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Arial"/>
                <a:ea typeface="DejaVu Sans"/>
              </a:rPr>
              <a:t>Post Mortem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00" name="CustomShape 6"/>
          <p:cNvSpPr/>
          <p:nvPr/>
        </p:nvSpPr>
        <p:spPr>
          <a:xfrm>
            <a:off x="5114520" y="4655880"/>
            <a:ext cx="2398320" cy="578160"/>
          </a:xfrm>
          <a:prstGeom prst="rect">
            <a:avLst/>
          </a:prstGeom>
          <a:solidFill>
            <a:srgbClr val="2D9DFF"/>
          </a:solidFill>
          <a:ln w="25560">
            <a:solidFill>
              <a:srgbClr val="A3A3A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latin typeface="Arial"/>
                <a:ea typeface="DejaVu Sans"/>
              </a:rPr>
              <a:t>E-Logbook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9FDD1B0E-04C2-4CBC-A6E4-AF82DA3050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70CEDFB3-B749-465F-8814-1058E26ED8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CustomShape 1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Extracting the data - Filters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502" name="CustomShape 2"/>
          <p:cNvSpPr/>
          <p:nvPr/>
        </p:nvSpPr>
        <p:spPr>
          <a:xfrm>
            <a:off x="91440" y="1202760"/>
            <a:ext cx="8952120" cy="465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3" name="CustomShape 3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4" name="CustomShape 4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05" name="Imagen 6"/>
          <p:cNvPicPr/>
          <p:nvPr/>
        </p:nvPicPr>
        <p:blipFill>
          <a:blip r:embed="rId2"/>
          <a:srcRect t="13206" r="8571"/>
          <a:stretch/>
        </p:blipFill>
        <p:spPr>
          <a:xfrm>
            <a:off x="-38160" y="1580400"/>
            <a:ext cx="9208800" cy="4655160"/>
          </a:xfrm>
          <a:prstGeom prst="rect">
            <a:avLst/>
          </a:prstGeom>
          <a:ln>
            <a:noFill/>
          </a:ln>
        </p:spPr>
      </p:pic>
      <p:sp>
        <p:nvSpPr>
          <p:cNvPr id="506" name="CustomShape 5"/>
          <p:cNvSpPr/>
          <p:nvPr/>
        </p:nvSpPr>
        <p:spPr>
          <a:xfrm>
            <a:off x="8185320" y="1580400"/>
            <a:ext cx="1142280" cy="622800"/>
          </a:xfrm>
          <a:prstGeom prst="ellipse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A1008BDC-FF63-436D-961F-E5C88D0318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C6D3CE81-B79A-4BC4-A9FE-5F5B095DD1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CustomShape 1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Extracting the data - Filters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508" name="CustomShape 2"/>
          <p:cNvSpPr/>
          <p:nvPr/>
        </p:nvSpPr>
        <p:spPr>
          <a:xfrm>
            <a:off x="91440" y="1202760"/>
            <a:ext cx="5114160" cy="171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Whenever beam is not available for a given machine due to faults of its injectors a fault is assigned to ”injector complex”</a:t>
            </a:r>
            <a:endParaRPr lang="en-US" sz="2200" b="0" strike="noStrike" spc="-1">
              <a:latin typeface="Arial"/>
            </a:endParaRPr>
          </a:p>
        </p:txBody>
      </p:sp>
      <p:sp>
        <p:nvSpPr>
          <p:cNvPr id="509" name="CustomShape 3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0" name="CustomShape 4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11" name="Imagen 7"/>
          <p:cNvPicPr/>
          <p:nvPr/>
        </p:nvPicPr>
        <p:blipFill>
          <a:blip r:embed="rId2"/>
          <a:stretch/>
        </p:blipFill>
        <p:spPr>
          <a:xfrm>
            <a:off x="5334120" y="1202760"/>
            <a:ext cx="3709440" cy="4832280"/>
          </a:xfrm>
          <a:prstGeom prst="rect">
            <a:avLst/>
          </a:prstGeom>
          <a:ln>
            <a:noFill/>
          </a:ln>
        </p:spPr>
      </p:pic>
      <p:sp>
        <p:nvSpPr>
          <p:cNvPr id="512" name="CustomShape 5"/>
          <p:cNvSpPr/>
          <p:nvPr/>
        </p:nvSpPr>
        <p:spPr>
          <a:xfrm>
            <a:off x="5100120" y="5295960"/>
            <a:ext cx="2030400" cy="564480"/>
          </a:xfrm>
          <a:prstGeom prst="ellipse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13" name="Imagen 9"/>
          <p:cNvPicPr/>
          <p:nvPr/>
        </p:nvPicPr>
        <p:blipFill>
          <a:blip r:embed="rId3"/>
          <a:stretch/>
        </p:blipFill>
        <p:spPr>
          <a:xfrm>
            <a:off x="205920" y="2320560"/>
            <a:ext cx="4839120" cy="3809520"/>
          </a:xfrm>
          <a:prstGeom prst="rect">
            <a:avLst/>
          </a:prstGeom>
          <a:ln>
            <a:noFill/>
          </a:ln>
        </p:spPr>
      </p:pic>
      <p:sp>
        <p:nvSpPr>
          <p:cNvPr id="514" name="CustomShape 6"/>
          <p:cNvSpPr/>
          <p:nvPr/>
        </p:nvSpPr>
        <p:spPr>
          <a:xfrm>
            <a:off x="1444680" y="2542320"/>
            <a:ext cx="771120" cy="3318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B03DE30C-966F-4417-8B83-796E7809FA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7575E0BE-E099-4A8D-BD1E-53153DB937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CustomShape 1"/>
          <p:cNvSpPr/>
          <p:nvPr/>
        </p:nvSpPr>
        <p:spPr>
          <a:xfrm>
            <a:off x="457200" y="233640"/>
            <a:ext cx="821736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Risk Matrix: Limitations </a:t>
            </a:r>
            <a:r>
              <a:rPr lang="en-US" sz="1800" b="0" strike="noStrike" spc="-1">
                <a:solidFill>
                  <a:srgbClr val="0055A0"/>
                </a:solidFill>
                <a:latin typeface="Arial"/>
                <a:ea typeface="DejaVu Sans"/>
              </a:rPr>
              <a:t>(2/2)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50" name="CustomShape 2"/>
          <p:cNvSpPr/>
          <p:nvPr/>
        </p:nvSpPr>
        <p:spPr>
          <a:xfrm>
            <a:off x="91440" y="1469520"/>
            <a:ext cx="8952480" cy="4556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Many events could result in the same classification, even being of very different nature</a:t>
            </a:r>
            <a:endParaRPr lang="en-US" sz="2000" b="0" strike="noStrike" spc="-1">
              <a:latin typeface="Arial"/>
            </a:endParaRPr>
          </a:p>
          <a:p>
            <a:pPr marL="432000" lvl="1" indent="-210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High probability*low severity =?= low probability*high severity</a:t>
            </a:r>
            <a:endParaRPr lang="en-US" sz="20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Definition of axes depends on the application</a:t>
            </a:r>
            <a:endParaRPr lang="en-US" sz="2000" b="0" strike="noStrike" spc="-1">
              <a:latin typeface="Arial"/>
            </a:endParaRPr>
          </a:p>
          <a:p>
            <a:pPr marL="432000" lvl="1" indent="-210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Strongly non-linear or non-logaritmic in some cases</a:t>
            </a:r>
            <a:endParaRPr lang="en-US" sz="2000" b="0" strike="noStrike" spc="-1">
              <a:latin typeface="Arial"/>
            </a:endParaRPr>
          </a:p>
          <a:p>
            <a:pPr marL="432000" lvl="1" indent="-2106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"/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A wrong discretization can lead to significant errors in requirements definitions</a:t>
            </a:r>
            <a:br/>
            <a:r>
              <a:rPr lang="en-US" sz="2000" b="0" strike="noStrike" spc="-1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251" name="CustomShape 3"/>
          <p:cNvSpPr/>
          <p:nvPr/>
        </p:nvSpPr>
        <p:spPr>
          <a:xfrm>
            <a:off x="2969280" y="6362280"/>
            <a:ext cx="212436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CustomShape 4"/>
          <p:cNvSpPr/>
          <p:nvPr/>
        </p:nvSpPr>
        <p:spPr>
          <a:xfrm>
            <a:off x="8185320" y="6356520"/>
            <a:ext cx="4921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3" name="CustomShape 5"/>
          <p:cNvSpPr/>
          <p:nvPr/>
        </p:nvSpPr>
        <p:spPr>
          <a:xfrm>
            <a:off x="6766560" y="1005840"/>
            <a:ext cx="2368800" cy="417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54" name="Table 6"/>
          <p:cNvGraphicFramePr/>
          <p:nvPr/>
        </p:nvGraphicFramePr>
        <p:xfrm>
          <a:off x="432360" y="4207680"/>
          <a:ext cx="8138160" cy="1854000"/>
        </p:xfrm>
        <a:graphic>
          <a:graphicData uri="http://schemas.openxmlformats.org/drawingml/2006/table">
            <a:tbl>
              <a:tblPr/>
              <a:tblGrid>
                <a:gridCol w="1627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7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7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7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7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996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0" strike="noStrike" spc="-1">
                          <a:latin typeface="Arial"/>
                        </a:rPr>
                        <a:t>Negligible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0" strike="noStrike" spc="-1">
                          <a:latin typeface="Arial"/>
                        </a:rPr>
                        <a:t>Marginal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0" strike="noStrike" spc="-1">
                          <a:latin typeface="Arial"/>
                        </a:rPr>
                        <a:t>Critical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000" b="0" strike="noStrike" spc="-1">
                          <a:latin typeface="Arial"/>
                        </a:rPr>
                        <a:t>Catastrophic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Certain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Moderate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2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High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5822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Extreme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D1C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Extreme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D1C2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5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Possible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Low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A65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Moderate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2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High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5822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Extreme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D1C2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Rare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Low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A65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Low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A65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Moderate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2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latin typeface="Arial"/>
                        </a:rPr>
                        <a:t>High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582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55" name="CustomShape 7"/>
          <p:cNvSpPr/>
          <p:nvPr/>
        </p:nvSpPr>
        <p:spPr>
          <a:xfrm rot="18900000">
            <a:off x="5003640" y="552960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1"/>
                </a:lnTo>
                <a:lnTo>
                  <a:pt x="552" y="551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1"/>
                </a:lnTo>
                <a:lnTo>
                  <a:pt x="0" y="551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6" name="CustomShape 8"/>
          <p:cNvSpPr/>
          <p:nvPr/>
        </p:nvSpPr>
        <p:spPr>
          <a:xfrm rot="18900000">
            <a:off x="5222520" y="541404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139293C3-161F-45B9-BEDD-9BF36C46F7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128F6543-B09E-44BB-B899-297A7A0423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CustomShape 1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Extracting the data - Scope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516" name="CustomShape 2"/>
          <p:cNvSpPr/>
          <p:nvPr/>
        </p:nvSpPr>
        <p:spPr>
          <a:xfrm>
            <a:off x="91440" y="1469520"/>
            <a:ext cx="8952120" cy="465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Injectors: [2017 - 2018]</a:t>
            </a:r>
            <a:endParaRPr lang="en-US" sz="2200" b="0" strike="noStrike" spc="-1">
              <a:latin typeface="Arial"/>
            </a:endParaRPr>
          </a:p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LHC: [2015 – 2018]</a:t>
            </a:r>
            <a:endParaRPr lang="en-US" sz="2200" b="0" strike="noStrike" spc="-1">
              <a:latin typeface="Arial"/>
            </a:endParaRPr>
          </a:p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=&gt; AFT has been in use in injectors since 2017, only considering 2 years to have the same accuracy</a:t>
            </a:r>
            <a:endParaRPr lang="en-US" sz="2200" b="0" strike="noStrike" spc="-1">
              <a:latin typeface="Arial"/>
            </a:endParaRPr>
          </a:p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=&gt; Operational Years. Double check with E-Logbook</a:t>
            </a: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</p:txBody>
      </p:sp>
      <p:sp>
        <p:nvSpPr>
          <p:cNvPr id="517" name="CustomShape 3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8" name="CustomShape 4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19" name="Imagen 3"/>
          <p:cNvPicPr/>
          <p:nvPr/>
        </p:nvPicPr>
        <p:blipFill>
          <a:blip r:embed="rId2"/>
          <a:stretch/>
        </p:blipFill>
        <p:spPr>
          <a:xfrm>
            <a:off x="274320" y="3784320"/>
            <a:ext cx="8407800" cy="2342880"/>
          </a:xfrm>
          <a:prstGeom prst="rect">
            <a:avLst/>
          </a:prstGeom>
          <a:ln>
            <a:noFill/>
          </a:ln>
        </p:spPr>
      </p:pic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68491C71-EACA-4EC1-9114-0C9819CBCB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8FFA5CD2-5B2C-4712-A109-3456535027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CustomShape 1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Scope - Cardiogram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521" name="CustomShape 2"/>
          <p:cNvSpPr/>
          <p:nvPr/>
        </p:nvSpPr>
        <p:spPr>
          <a:xfrm>
            <a:off x="2329560" y="1873080"/>
            <a:ext cx="8952120" cy="465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2" name="CustomShape 3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3" name="CustomShape 4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24" name="Imagen 1"/>
          <p:cNvPicPr/>
          <p:nvPr/>
        </p:nvPicPr>
        <p:blipFill>
          <a:blip r:embed="rId2"/>
          <a:srcRect t="14364"/>
          <a:stretch/>
        </p:blipFill>
        <p:spPr>
          <a:xfrm>
            <a:off x="0" y="1692360"/>
            <a:ext cx="9137160" cy="4166280"/>
          </a:xfrm>
          <a:prstGeom prst="rect">
            <a:avLst/>
          </a:prstGeom>
          <a:ln>
            <a:noFill/>
          </a:ln>
        </p:spPr>
      </p:pic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BB23735-63D8-4BBE-B9E4-18C485DBB0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C3DADBEB-6028-47F6-AAB6-77F5A399DF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CustomShape 1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Scope - Cardiogram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526" name="CustomShape 2"/>
          <p:cNvSpPr/>
          <p:nvPr/>
        </p:nvSpPr>
        <p:spPr>
          <a:xfrm>
            <a:off x="2329560" y="1873080"/>
            <a:ext cx="8952120" cy="465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7" name="CustomShape 3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8" name="CustomShape 4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29" name="Imagen 1"/>
          <p:cNvPicPr/>
          <p:nvPr/>
        </p:nvPicPr>
        <p:blipFill>
          <a:blip r:embed="rId2"/>
          <a:srcRect t="14364"/>
          <a:stretch/>
        </p:blipFill>
        <p:spPr>
          <a:xfrm>
            <a:off x="0" y="1692360"/>
            <a:ext cx="9137160" cy="4166280"/>
          </a:xfrm>
          <a:prstGeom prst="rect">
            <a:avLst/>
          </a:prstGeom>
          <a:ln>
            <a:noFill/>
          </a:ln>
        </p:spPr>
      </p:pic>
      <p:sp>
        <p:nvSpPr>
          <p:cNvPr id="530" name="Line 5"/>
          <p:cNvSpPr/>
          <p:nvPr/>
        </p:nvSpPr>
        <p:spPr>
          <a:xfrm>
            <a:off x="3261600" y="2216880"/>
            <a:ext cx="360" cy="3698640"/>
          </a:xfrm>
          <a:prstGeom prst="line">
            <a:avLst/>
          </a:prstGeom>
          <a:ln w="38160">
            <a:solidFill>
              <a:srgbClr val="5F5F5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1" name="Line 6"/>
          <p:cNvSpPr/>
          <p:nvPr/>
        </p:nvSpPr>
        <p:spPr>
          <a:xfrm>
            <a:off x="5338440" y="2205360"/>
            <a:ext cx="360" cy="3698640"/>
          </a:xfrm>
          <a:prstGeom prst="line">
            <a:avLst/>
          </a:prstGeom>
          <a:ln w="38160">
            <a:solidFill>
              <a:srgbClr val="5F5F5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2" name="CustomShape 7"/>
          <p:cNvSpPr/>
          <p:nvPr/>
        </p:nvSpPr>
        <p:spPr>
          <a:xfrm>
            <a:off x="3930480" y="5802480"/>
            <a:ext cx="1422000" cy="35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2017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33" name="CustomShape 8"/>
          <p:cNvSpPr/>
          <p:nvPr/>
        </p:nvSpPr>
        <p:spPr>
          <a:xfrm>
            <a:off x="3152520" y="3671280"/>
            <a:ext cx="279720" cy="279720"/>
          </a:xfrm>
          <a:prstGeom prst="ellipse">
            <a:avLst/>
          </a:prstGeom>
          <a:noFill/>
          <a:ln w="25560">
            <a:solidFill>
              <a:srgbClr val="2D9D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8F6235DC-812F-4547-BF44-B0C909053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59A695D7-1BBC-467E-9216-9FF87B58FA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CustomShape 1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Scope – E-Logbook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535" name="CustomShape 2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6" name="CustomShape 3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37" name="Imagen 6"/>
          <p:cNvPicPr/>
          <p:nvPr/>
        </p:nvPicPr>
        <p:blipFill>
          <a:blip r:embed="rId2"/>
          <a:srcRect t="13782"/>
          <a:stretch/>
        </p:blipFill>
        <p:spPr>
          <a:xfrm>
            <a:off x="0" y="1879560"/>
            <a:ext cx="9276840" cy="4278960"/>
          </a:xfrm>
          <a:prstGeom prst="rect">
            <a:avLst/>
          </a:prstGeom>
          <a:ln>
            <a:noFill/>
          </a:ln>
        </p:spPr>
      </p:pic>
      <p:sp>
        <p:nvSpPr>
          <p:cNvPr id="538" name="CustomShape 4"/>
          <p:cNvSpPr/>
          <p:nvPr/>
        </p:nvSpPr>
        <p:spPr>
          <a:xfrm>
            <a:off x="91440" y="1181520"/>
            <a:ext cx="8952120" cy="1098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Once we check that is the first (or last) fault, we can define the data extraction interval</a:t>
            </a:r>
            <a:endParaRPr lang="en-US" sz="2200" b="0" strike="noStrike" spc="-1">
              <a:latin typeface="Arial"/>
            </a:endParaRPr>
          </a:p>
        </p:txBody>
      </p:sp>
      <p:sp>
        <p:nvSpPr>
          <p:cNvPr id="539" name="CustomShape 5"/>
          <p:cNvSpPr/>
          <p:nvPr/>
        </p:nvSpPr>
        <p:spPr>
          <a:xfrm>
            <a:off x="2969280" y="2108160"/>
            <a:ext cx="3234240" cy="32328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65130D6B-DF79-45C1-9DB0-75AF70EF34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173AC826-BF12-4D29-AEA8-4A42B39CFC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CustomShape 1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Top Energy Penalties</a:t>
            </a:r>
            <a:endParaRPr lang="en-US" sz="4600" b="0" strike="noStrike" spc="-1">
              <a:latin typeface="Arial"/>
            </a:endParaRPr>
          </a:p>
        </p:txBody>
      </p:sp>
      <p:graphicFrame>
        <p:nvGraphicFramePr>
          <p:cNvPr id="541" name="Table 2"/>
          <p:cNvGraphicFramePr/>
          <p:nvPr/>
        </p:nvGraphicFramePr>
        <p:xfrm>
          <a:off x="3882240" y="1604520"/>
          <a:ext cx="5261400" cy="5045400"/>
        </p:xfrm>
        <a:graphic>
          <a:graphicData uri="http://schemas.openxmlformats.org/drawingml/2006/table">
            <a:tbl>
              <a:tblPr/>
              <a:tblGrid>
                <a:gridCol w="836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0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1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Event Timestamp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Event Category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Beam Mode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Beam Energy [MeV]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4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28-JUN-2017 10.12.26.564739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PROGRAMMED_DUMP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INJECTION PHYSICS BEAM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450000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4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28-JUN-2017 14.00.55.120649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PROTECTION_DUMP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STABLE BEAMS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6499320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4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28-JUN-2017 17.47.59.417364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PROGRAMMED_DUMP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INJECTION PHYSICS BEAM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450000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4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28-JUN-2017 18.03.54.215489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PROGRAMMED_DUMP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INJECTION PHYSICS BEAM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449880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4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29-JUN-2017 05.29.45.697000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PROTECTION_DUMP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STABLE BEAMS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6499320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4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29-JUN-2017 13.51.41.118703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PROTECTION_DUMP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STABLE BEAMS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  <a:ea typeface="DejaVu Sans"/>
                        </a:rPr>
                        <a:t>6499440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42" name="CustomShape 3"/>
          <p:cNvSpPr/>
          <p:nvPr/>
        </p:nvSpPr>
        <p:spPr>
          <a:xfrm>
            <a:off x="91440" y="1469520"/>
            <a:ext cx="3783960" cy="462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First Approach:</a:t>
            </a: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Using Pandas</a:t>
            </a: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  <a:p>
            <a:pPr marL="2160"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PM → Protection Dump → Top Energy → Search matches in AFT → Apply penalties</a:t>
            </a: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</p:txBody>
      </p:sp>
      <p:sp>
        <p:nvSpPr>
          <p:cNvPr id="543" name="CustomShape 4"/>
          <p:cNvSpPr/>
          <p:nvPr/>
        </p:nvSpPr>
        <p:spPr>
          <a:xfrm>
            <a:off x="296964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4" name="CustomShape 5"/>
          <p:cNvSpPr/>
          <p:nvPr/>
        </p:nvSpPr>
        <p:spPr>
          <a:xfrm>
            <a:off x="818568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CustomShape 1"/>
          <p:cNvSpPr/>
          <p:nvPr/>
        </p:nvSpPr>
        <p:spPr>
          <a:xfrm>
            <a:off x="296928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6" name="CustomShape 2"/>
          <p:cNvSpPr/>
          <p:nvPr/>
        </p:nvSpPr>
        <p:spPr>
          <a:xfrm>
            <a:off x="818532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47" name="Imagen 5"/>
          <p:cNvPicPr/>
          <p:nvPr/>
        </p:nvPicPr>
        <p:blipFill>
          <a:blip r:embed="rId2"/>
          <a:stretch/>
        </p:blipFill>
        <p:spPr>
          <a:xfrm>
            <a:off x="274320" y="3562560"/>
            <a:ext cx="8318520" cy="2593440"/>
          </a:xfrm>
          <a:prstGeom prst="rect">
            <a:avLst/>
          </a:prstGeom>
          <a:ln>
            <a:noFill/>
          </a:ln>
        </p:spPr>
      </p:pic>
      <p:sp>
        <p:nvSpPr>
          <p:cNvPr id="548" name="CustomShape 3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LHC – With/Without Penalties</a:t>
            </a:r>
            <a:endParaRPr lang="en-US" sz="4600" b="0" strike="noStrike" spc="-1">
              <a:latin typeface="Arial"/>
            </a:endParaRPr>
          </a:p>
        </p:txBody>
      </p:sp>
      <p:pic>
        <p:nvPicPr>
          <p:cNvPr id="549" name="Imagen 5"/>
          <p:cNvPicPr/>
          <p:nvPr/>
        </p:nvPicPr>
        <p:blipFill>
          <a:blip r:embed="rId3"/>
          <a:stretch/>
        </p:blipFill>
        <p:spPr>
          <a:xfrm>
            <a:off x="26280" y="1005840"/>
            <a:ext cx="9019800" cy="2551320"/>
          </a:xfrm>
          <a:prstGeom prst="rect">
            <a:avLst/>
          </a:prstGeom>
          <a:ln>
            <a:noFill/>
          </a:ln>
        </p:spPr>
      </p:pic>
      <p:sp>
        <p:nvSpPr>
          <p:cNvPr id="550" name="CustomShape 4"/>
          <p:cNvSpPr/>
          <p:nvPr/>
        </p:nvSpPr>
        <p:spPr>
          <a:xfrm rot="5400000">
            <a:off x="-913680" y="2152800"/>
            <a:ext cx="2128320" cy="35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Without penalties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551" name="CustomShape 5"/>
          <p:cNvSpPr/>
          <p:nvPr/>
        </p:nvSpPr>
        <p:spPr>
          <a:xfrm rot="5400000">
            <a:off x="-877680" y="4785120"/>
            <a:ext cx="2128320" cy="35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With penalties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64CF3EAB-8500-4A1A-8FEF-671C20C90D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CD3A32A-4081-4B33-9888-59107CF217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45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CustomShape 1"/>
          <p:cNvSpPr/>
          <p:nvPr/>
        </p:nvSpPr>
        <p:spPr>
          <a:xfrm>
            <a:off x="457200" y="233640"/>
            <a:ext cx="821736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Computation of Availability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553" name="CustomShape 2"/>
          <p:cNvSpPr/>
          <p:nvPr/>
        </p:nvSpPr>
        <p:spPr>
          <a:xfrm>
            <a:off x="2969280" y="6362280"/>
            <a:ext cx="212436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4" name="CustomShape 3"/>
          <p:cNvSpPr/>
          <p:nvPr/>
        </p:nvSpPr>
        <p:spPr>
          <a:xfrm>
            <a:off x="8185320" y="6356520"/>
            <a:ext cx="4921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5" name="CustomShape 4"/>
          <p:cNvSpPr/>
          <p:nvPr/>
        </p:nvSpPr>
        <p:spPr>
          <a:xfrm>
            <a:off x="91440" y="857520"/>
            <a:ext cx="8952480" cy="465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18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Availability = (operation time – </a:t>
            </a:r>
            <a:r>
              <a:rPr lang="en-US" sz="2200" b="1" strike="noStrike" spc="-1">
                <a:solidFill>
                  <a:srgbClr val="0055A0"/>
                </a:solidFill>
                <a:latin typeface="Arial"/>
                <a:ea typeface="Noto Sans CJK SC"/>
              </a:rPr>
              <a:t>down time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) / operation time</a:t>
            </a:r>
            <a:br/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(or </a:t>
            </a:r>
            <a:r>
              <a:rPr lang="en-US" sz="2200" b="1" strike="noStrike" spc="-1">
                <a:solidFill>
                  <a:srgbClr val="0055A0"/>
                </a:solidFill>
                <a:latin typeface="Arial"/>
                <a:ea typeface="Noto Sans CJK SC"/>
              </a:rPr>
              <a:t>recovery time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)</a:t>
            </a: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Raw availability: </a:t>
            </a:r>
            <a:r>
              <a:rPr lang="en-US" sz="2200" b="1" strike="noStrike" spc="-1">
                <a:solidFill>
                  <a:srgbClr val="0055A0"/>
                </a:solidFill>
                <a:latin typeface="Arial"/>
                <a:ea typeface="Noto Sans CJK SC"/>
              </a:rPr>
              <a:t>sum duration of faults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provided by AFT</a:t>
            </a: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Optimistic Risk Matrix Availability:</a:t>
            </a:r>
            <a:br/>
            <a:r>
              <a:rPr lang="en-US" sz="2200" b="1" strike="noStrike" spc="-1">
                <a:solidFill>
                  <a:srgbClr val="0055A0"/>
                </a:solidFill>
                <a:latin typeface="Arial"/>
                <a:ea typeface="Noto Sans CJK SC"/>
              </a:rPr>
              <a:t>frequency * lowest bin of each box</a:t>
            </a:r>
            <a:endParaRPr lang="en-US" sz="22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Pessimistic Risk Matrix Availability:</a:t>
            </a:r>
            <a:br/>
            <a:r>
              <a:rPr lang="en-US" sz="2200" b="1" strike="noStrike" spc="-1">
                <a:solidFill>
                  <a:srgbClr val="0055A0"/>
                </a:solidFill>
                <a:latin typeface="Arial"/>
                <a:ea typeface="Noto Sans CJK SC"/>
              </a:rPr>
              <a:t>frequency * highest bin of each box</a:t>
            </a:r>
            <a:endParaRPr lang="en-US" sz="22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Geometric Risk Matrix Availability:</a:t>
            </a:r>
            <a:br/>
            <a:r>
              <a:rPr lang="en-US" sz="2200" b="1" strike="noStrike" spc="-1">
                <a:solidFill>
                  <a:srgbClr val="0055A0"/>
                </a:solidFill>
                <a:latin typeface="Arial"/>
                <a:ea typeface="Noto Sans CJK SC"/>
              </a:rPr>
              <a:t>frequency * “geometric center” of each box</a:t>
            </a: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Continuous Risk Curve Availability:</a:t>
            </a:r>
            <a:br/>
            <a:r>
              <a:rPr lang="en-US" sz="2200" b="1" strike="noStrike" spc="-1">
                <a:solidFill>
                  <a:srgbClr val="0055A0"/>
                </a:solidFill>
                <a:latin typeface="Arial"/>
                <a:ea typeface="Noto Sans CJK SC"/>
              </a:rPr>
              <a:t>Integral of the curve</a:t>
            </a:r>
            <a:endParaRPr lang="en-US" sz="2200" b="0" strike="noStrike" spc="-1">
              <a:latin typeface="Arial"/>
            </a:endParaRPr>
          </a:p>
        </p:txBody>
      </p:sp>
      <p:pic>
        <p:nvPicPr>
          <p:cNvPr id="556" name="Imagen 5"/>
          <p:cNvPicPr/>
          <p:nvPr/>
        </p:nvPicPr>
        <p:blipFill>
          <a:blip r:embed="rId2"/>
          <a:srcRect r="29025"/>
          <a:stretch/>
        </p:blipFill>
        <p:spPr>
          <a:xfrm>
            <a:off x="4846320" y="2418120"/>
            <a:ext cx="4291200" cy="1893600"/>
          </a:xfrm>
          <a:prstGeom prst="rect">
            <a:avLst/>
          </a:prstGeom>
          <a:ln>
            <a:noFill/>
          </a:ln>
        </p:spPr>
      </p:pic>
      <p:pic>
        <p:nvPicPr>
          <p:cNvPr id="557" name="Imagen 7"/>
          <p:cNvPicPr/>
          <p:nvPr/>
        </p:nvPicPr>
        <p:blipFill>
          <a:blip r:embed="rId3"/>
          <a:stretch/>
        </p:blipFill>
        <p:spPr>
          <a:xfrm>
            <a:off x="5486400" y="4563360"/>
            <a:ext cx="3651120" cy="2304000"/>
          </a:xfrm>
          <a:prstGeom prst="rect">
            <a:avLst/>
          </a:prstGeom>
          <a:ln>
            <a:noFill/>
          </a:ln>
        </p:spPr>
      </p:pic>
      <p:pic>
        <p:nvPicPr>
          <p:cNvPr id="558" name="Imagen 10"/>
          <p:cNvPicPr/>
          <p:nvPr/>
        </p:nvPicPr>
        <p:blipFill>
          <a:blip r:embed="rId4"/>
          <a:srcRect l="6514"/>
          <a:stretch/>
        </p:blipFill>
        <p:spPr>
          <a:xfrm>
            <a:off x="2687760" y="5460480"/>
            <a:ext cx="2828160" cy="1427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CustomShape 1"/>
          <p:cNvSpPr/>
          <p:nvPr/>
        </p:nvSpPr>
        <p:spPr>
          <a:xfrm>
            <a:off x="457200" y="233640"/>
            <a:ext cx="8217000" cy="93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LHC – Penalty Effect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560" name="CustomShape 2"/>
          <p:cNvSpPr/>
          <p:nvPr/>
        </p:nvSpPr>
        <p:spPr>
          <a:xfrm>
            <a:off x="2556360" y="1407600"/>
            <a:ext cx="4018680" cy="53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RM_Pen  -  RM_No_Pen =</a:t>
            </a: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</p:txBody>
      </p:sp>
      <p:pic>
        <p:nvPicPr>
          <p:cNvPr id="561" name="Imagen 6"/>
          <p:cNvPicPr/>
          <p:nvPr/>
        </p:nvPicPr>
        <p:blipFill>
          <a:blip r:embed="rId2"/>
          <a:stretch/>
        </p:blipFill>
        <p:spPr>
          <a:xfrm>
            <a:off x="75600" y="2189160"/>
            <a:ext cx="9061560" cy="2555280"/>
          </a:xfrm>
          <a:prstGeom prst="rect">
            <a:avLst/>
          </a:prstGeom>
          <a:ln>
            <a:noFill/>
          </a:ln>
        </p:spPr>
      </p:pic>
      <p:sp>
        <p:nvSpPr>
          <p:cNvPr id="562" name="CustomShape 3"/>
          <p:cNvSpPr/>
          <p:nvPr/>
        </p:nvSpPr>
        <p:spPr>
          <a:xfrm>
            <a:off x="818280" y="5329080"/>
            <a:ext cx="7855920" cy="53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As expected, penalties increase the frequency of “medium/long” duration.</a:t>
            </a:r>
            <a:endParaRPr lang="en-US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200" b="0" strike="noStrike" spc="-1">
              <a:latin typeface="Arial"/>
            </a:endParaRPr>
          </a:p>
        </p:txBody>
      </p:sp>
      <p:sp>
        <p:nvSpPr>
          <p:cNvPr id="563" name="CustomShape 4"/>
          <p:cNvSpPr/>
          <p:nvPr/>
        </p:nvSpPr>
        <p:spPr>
          <a:xfrm>
            <a:off x="2969640" y="6362280"/>
            <a:ext cx="212400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4" name="CustomShape 5"/>
          <p:cNvSpPr/>
          <p:nvPr/>
        </p:nvSpPr>
        <p:spPr>
          <a:xfrm>
            <a:off x="8185680" y="6356520"/>
            <a:ext cx="4917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A64F0A3B-47D6-4E28-B066-8DE3CCBE8D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F2B9FF0F-FF11-417D-8AD2-C512297779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47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ustomShape 1"/>
          <p:cNvSpPr/>
          <p:nvPr/>
        </p:nvSpPr>
        <p:spPr>
          <a:xfrm>
            <a:off x="0" y="233640"/>
            <a:ext cx="913608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History of CERN’s risk matrices 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(1/2)</a:t>
            </a:r>
            <a:endParaRPr lang="en-US" sz="2200" b="0" strike="noStrike" spc="-1">
              <a:latin typeface="Arial"/>
            </a:endParaRPr>
          </a:p>
        </p:txBody>
      </p:sp>
      <p:sp>
        <p:nvSpPr>
          <p:cNvPr id="258" name="CustomShape 2"/>
          <p:cNvSpPr/>
          <p:nvPr/>
        </p:nvSpPr>
        <p:spPr>
          <a:xfrm>
            <a:off x="91440" y="1469520"/>
            <a:ext cx="8952480" cy="465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Risk matrix for LHC Machine Protection Design, most recent = 2013</a:t>
            </a:r>
            <a:br/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M. Kwiaktowski (link to </a:t>
            </a:r>
            <a:r>
              <a:rPr lang="en-US" sz="2000" b="0" u="sng" strike="noStrike" spc="-1">
                <a:solidFill>
                  <a:srgbClr val="0000FF"/>
                </a:solidFill>
                <a:uFillTx/>
                <a:latin typeface="Arial"/>
                <a:ea typeface="Noto Sans CJK SC"/>
                <a:hlinkClick r:id="rId2"/>
              </a:rPr>
              <a:t>PhD</a:t>
            </a: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), B. Todd, R. Schmidt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000" b="0" strike="noStrike" spc="-1">
              <a:latin typeface="Arial"/>
            </a:endParaRPr>
          </a:p>
        </p:txBody>
      </p:sp>
      <p:sp>
        <p:nvSpPr>
          <p:cNvPr id="259" name="CustomShape 3"/>
          <p:cNvSpPr/>
          <p:nvPr/>
        </p:nvSpPr>
        <p:spPr>
          <a:xfrm>
            <a:off x="2969280" y="6362280"/>
            <a:ext cx="212436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CustomShape 4"/>
          <p:cNvSpPr/>
          <p:nvPr/>
        </p:nvSpPr>
        <p:spPr>
          <a:xfrm>
            <a:off x="8185320" y="6356520"/>
            <a:ext cx="4921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61" name="Grafik 260"/>
          <p:cNvPicPr/>
          <p:nvPr/>
        </p:nvPicPr>
        <p:blipFill>
          <a:blip r:embed="rId3"/>
          <a:stretch/>
        </p:blipFill>
        <p:spPr>
          <a:xfrm>
            <a:off x="1019520" y="2301120"/>
            <a:ext cx="7110720" cy="2080080"/>
          </a:xfrm>
          <a:prstGeom prst="rect">
            <a:avLst/>
          </a:prstGeom>
          <a:ln>
            <a:noFill/>
          </a:ln>
        </p:spPr>
      </p:pic>
      <p:sp>
        <p:nvSpPr>
          <p:cNvPr id="262" name="CustomShape 5"/>
          <p:cNvSpPr/>
          <p:nvPr/>
        </p:nvSpPr>
        <p:spPr>
          <a:xfrm>
            <a:off x="0" y="4480560"/>
            <a:ext cx="4841640" cy="206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0055A0"/>
                </a:solidFill>
                <a:latin typeface="Arial"/>
                <a:ea typeface="Noto Sans CJK SC"/>
              </a:rPr>
              <a:t>Frequent</a:t>
            </a: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= once per 0 - 100 days</a:t>
            </a:r>
            <a:br/>
            <a:r>
              <a:rPr lang="en-US" sz="2000" b="1" strike="noStrike" spc="-1">
                <a:solidFill>
                  <a:srgbClr val="0055A0"/>
                </a:solidFill>
                <a:latin typeface="Arial"/>
                <a:ea typeface="Noto Sans CJK SC"/>
              </a:rPr>
              <a:t>Probable</a:t>
            </a: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= once per 100 - 1000 days</a:t>
            </a:r>
            <a:br/>
            <a:r>
              <a:rPr lang="en-US" sz="2000" b="1" strike="noStrike" spc="-1">
                <a:solidFill>
                  <a:srgbClr val="0055A0"/>
                </a:solidFill>
                <a:latin typeface="Arial"/>
                <a:ea typeface="Noto Sans CJK SC"/>
              </a:rPr>
              <a:t>Occasional</a:t>
            </a: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= once per 1000 – 10,000 d.</a:t>
            </a:r>
            <a:br/>
            <a:r>
              <a:rPr lang="en-US" sz="2000" b="1" strike="noStrike" spc="-1">
                <a:solidFill>
                  <a:srgbClr val="0055A0"/>
                </a:solidFill>
                <a:latin typeface="Arial"/>
                <a:ea typeface="Noto Sans CJK SC"/>
              </a:rPr>
              <a:t>Remote</a:t>
            </a: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= not expected in 10,000 days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263" name="CustomShape 6"/>
          <p:cNvSpPr/>
          <p:nvPr/>
        </p:nvSpPr>
        <p:spPr>
          <a:xfrm>
            <a:off x="4754880" y="4480560"/>
            <a:ext cx="4289760" cy="206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0055A0"/>
                </a:solidFill>
                <a:latin typeface="Arial"/>
                <a:ea typeface="Noto Sans CJK SC"/>
              </a:rPr>
              <a:t>Catastrophic</a:t>
            </a: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= more than 200 days of repair or more than 50 MCHF</a:t>
            </a:r>
            <a:br/>
            <a:r>
              <a:rPr lang="en-US" sz="2000" b="1" strike="noStrike" spc="-1">
                <a:solidFill>
                  <a:srgbClr val="0055A0"/>
                </a:solidFill>
                <a:latin typeface="Arial"/>
                <a:ea typeface="Noto Sans CJK SC"/>
              </a:rPr>
              <a:t>Major</a:t>
            </a: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= 20 - 200 d. or 1 - 50 MCHF</a:t>
            </a:r>
            <a:br/>
            <a:r>
              <a:rPr lang="en-US" sz="2000" b="1" strike="noStrike" spc="-1">
                <a:solidFill>
                  <a:srgbClr val="0055A0"/>
                </a:solidFill>
                <a:latin typeface="Arial"/>
                <a:ea typeface="Noto Sans CJK SC"/>
              </a:rPr>
              <a:t>Severe </a:t>
            </a: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= 2 - 20 d. or 0.1 - 1 MCHF</a:t>
            </a:r>
            <a:br/>
            <a:r>
              <a:rPr lang="en-US" sz="2000" b="1" strike="noStrike" spc="-1">
                <a:solidFill>
                  <a:srgbClr val="0055A0"/>
                </a:solidFill>
                <a:latin typeface="Arial"/>
                <a:ea typeface="Noto Sans CJK SC"/>
              </a:rPr>
              <a:t>Minor</a:t>
            </a: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= 0 - 2 d. or 0 - 0.1 MCHF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93F1FF61-4A53-4420-8C10-DA8FFD7EFF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B1B36829-D956-410F-B5BB-A7D317A01A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CustomShape 1"/>
          <p:cNvSpPr/>
          <p:nvPr/>
        </p:nvSpPr>
        <p:spPr>
          <a:xfrm>
            <a:off x="91440" y="1440000"/>
            <a:ext cx="9047160" cy="468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2019 Reliability Requirement and Initial Risk Evaluation (RIRE)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M. Blumenschein (link to </a:t>
            </a:r>
            <a:r>
              <a:rPr lang="en-US" sz="2000" b="0" u="sng" strike="noStrike" spc="-1">
                <a:solidFill>
                  <a:srgbClr val="0000FF"/>
                </a:solidFill>
                <a:uFillTx/>
                <a:latin typeface="Arial"/>
                <a:ea typeface="Noto Sans CJK SC"/>
                <a:hlinkClick r:id="rId2"/>
              </a:rPr>
              <a:t>paper</a:t>
            </a: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), J. Spasic, J. Steckert, J. Uythoven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=&gt; higher resolution (especially towards short / low impact faults)</a:t>
            </a:r>
            <a:br/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=&gt; use of recovery time to account for impact of high-energy dumps</a:t>
            </a:r>
            <a:br/>
            <a:r>
              <a:rPr lang="en-US" sz="20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=&gt; based on LHC experience (expert estimates for acceptable/unacceptable)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265" name="CustomShape 2"/>
          <p:cNvSpPr/>
          <p:nvPr/>
        </p:nvSpPr>
        <p:spPr>
          <a:xfrm>
            <a:off x="2969280" y="6362280"/>
            <a:ext cx="212436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CustomShape 3"/>
          <p:cNvSpPr/>
          <p:nvPr/>
        </p:nvSpPr>
        <p:spPr>
          <a:xfrm>
            <a:off x="8185320" y="6356520"/>
            <a:ext cx="4921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67" name="Grafik 266"/>
          <p:cNvPicPr/>
          <p:nvPr/>
        </p:nvPicPr>
        <p:blipFill>
          <a:blip r:embed="rId3"/>
          <a:stretch/>
        </p:blipFill>
        <p:spPr>
          <a:xfrm>
            <a:off x="2406960" y="3378960"/>
            <a:ext cx="6693120" cy="3435120"/>
          </a:xfrm>
          <a:prstGeom prst="rect">
            <a:avLst/>
          </a:prstGeom>
          <a:ln>
            <a:noFill/>
          </a:ln>
        </p:spPr>
      </p:pic>
      <p:sp>
        <p:nvSpPr>
          <p:cNvPr id="268" name="CustomShape 4"/>
          <p:cNvSpPr/>
          <p:nvPr/>
        </p:nvSpPr>
        <p:spPr>
          <a:xfrm>
            <a:off x="91440" y="3749040"/>
            <a:ext cx="2186640" cy="213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LHC risk matrix filled with quench detection system End Effect (consequence of a given failure mode)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69" name="CustomShape 5"/>
          <p:cNvSpPr/>
          <p:nvPr/>
        </p:nvSpPr>
        <p:spPr>
          <a:xfrm>
            <a:off x="0" y="233640"/>
            <a:ext cx="913608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History of CERN’s risk matrices 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(2/2)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457200" y="53640"/>
            <a:ext cx="8217720" cy="931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marL="36720"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latin typeface="Arial"/>
                <a:ea typeface="DejaVu Sans"/>
              </a:rPr>
              <a:t>Protection and Availability</a:t>
            </a:r>
            <a:endParaRPr lang="en-US" sz="4600" b="0" strike="noStrike" spc="-1">
              <a:latin typeface="Arial"/>
            </a:endParaRPr>
          </a:p>
        </p:txBody>
      </p:sp>
      <p:sp>
        <p:nvSpPr>
          <p:cNvPr id="271" name="CustomShape 2"/>
          <p:cNvSpPr/>
          <p:nvPr/>
        </p:nvSpPr>
        <p:spPr>
          <a:xfrm rot="5400000">
            <a:off x="5527440" y="3234960"/>
            <a:ext cx="263880" cy="2435040"/>
          </a:xfrm>
          <a:prstGeom prst="rightBrace">
            <a:avLst>
              <a:gd name="adj1" fmla="val 8333"/>
              <a:gd name="adj2" fmla="val 50000"/>
            </a:avLst>
          </a:prstGeom>
          <a:noFill/>
          <a:ln w="381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2" name="CustomShape 3"/>
          <p:cNvSpPr/>
          <p:nvPr/>
        </p:nvSpPr>
        <p:spPr>
          <a:xfrm rot="5400000">
            <a:off x="3458880" y="3607200"/>
            <a:ext cx="263880" cy="1690560"/>
          </a:xfrm>
          <a:prstGeom prst="rightBrace">
            <a:avLst>
              <a:gd name="adj1" fmla="val 8333"/>
              <a:gd name="adj2" fmla="val 50000"/>
            </a:avLst>
          </a:prstGeom>
          <a:noFill/>
          <a:ln w="381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3" name="CustomShape 4"/>
          <p:cNvSpPr/>
          <p:nvPr/>
        </p:nvSpPr>
        <p:spPr>
          <a:xfrm>
            <a:off x="2731680" y="4751280"/>
            <a:ext cx="1758600" cy="357480"/>
          </a:xfrm>
          <a:prstGeom prst="rect">
            <a:avLst/>
          </a:prstGeom>
          <a:noFill/>
          <a:ln w="507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  <a:ea typeface="DejaVu Sans"/>
              </a:rPr>
              <a:t>Protection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74" name="CustomShape 5"/>
          <p:cNvSpPr/>
          <p:nvPr/>
        </p:nvSpPr>
        <p:spPr>
          <a:xfrm>
            <a:off x="4495680" y="4752000"/>
            <a:ext cx="2401560" cy="357480"/>
          </a:xfrm>
          <a:prstGeom prst="rect">
            <a:avLst/>
          </a:prstGeom>
          <a:noFill/>
          <a:ln w="50760">
            <a:solidFill>
              <a:srgbClr val="FFC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  <a:ea typeface="DejaVu Sans"/>
              </a:rPr>
              <a:t>Availability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75" name="CustomShape 6"/>
          <p:cNvSpPr/>
          <p:nvPr/>
        </p:nvSpPr>
        <p:spPr>
          <a:xfrm>
            <a:off x="0" y="5112000"/>
            <a:ext cx="2802600" cy="100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  <a:ea typeface="DejaVu Sans"/>
              </a:rPr>
              <a:t>No statistics available: extrapolations based on operational experience</a:t>
            </a:r>
            <a:endParaRPr lang="en-US" sz="1800" b="0" strike="noStrike" spc="-1">
              <a:latin typeface="Arial"/>
            </a:endParaRPr>
          </a:p>
          <a:p>
            <a:pPr marL="37800">
              <a:lnSpc>
                <a:spcPct val="100000"/>
              </a:lnSpc>
              <a:spcBef>
                <a:spcPts val="400"/>
              </a:spcBef>
            </a:pPr>
            <a:endParaRPr lang="en-US" sz="1800" b="0" strike="noStrike" spc="-1">
              <a:latin typeface="Arial"/>
            </a:endParaRPr>
          </a:p>
          <a:p>
            <a:pPr marL="37800">
              <a:lnSpc>
                <a:spcPct val="100000"/>
              </a:lnSpc>
              <a:spcBef>
                <a:spcPts val="400"/>
              </a:spcBef>
            </a:pPr>
            <a:endParaRPr lang="en-US" sz="1800" b="0" strike="noStrike" spc="-1">
              <a:latin typeface="Arial"/>
            </a:endParaRPr>
          </a:p>
        </p:txBody>
      </p:sp>
      <p:pic>
        <p:nvPicPr>
          <p:cNvPr id="276" name="Picture 4"/>
          <p:cNvPicPr/>
          <p:nvPr/>
        </p:nvPicPr>
        <p:blipFill>
          <a:blip r:embed="rId2"/>
          <a:stretch/>
        </p:blipFill>
        <p:spPr>
          <a:xfrm>
            <a:off x="1083600" y="1170360"/>
            <a:ext cx="5785560" cy="3096720"/>
          </a:xfrm>
          <a:prstGeom prst="rect">
            <a:avLst/>
          </a:prstGeom>
          <a:ln>
            <a:noFill/>
          </a:ln>
        </p:spPr>
      </p:pic>
      <p:sp>
        <p:nvSpPr>
          <p:cNvPr id="277" name="CustomShape 7"/>
          <p:cNvSpPr/>
          <p:nvPr/>
        </p:nvSpPr>
        <p:spPr>
          <a:xfrm>
            <a:off x="864000" y="3574080"/>
            <a:ext cx="6145560" cy="360"/>
          </a:xfrm>
          <a:custGeom>
            <a:avLst/>
            <a:gdLst/>
            <a:ahLst/>
            <a:cxnLst/>
            <a:rect l="l" t="t" r="r" b="b"/>
            <a:pathLst>
              <a:path w="17073" h="2">
                <a:moveTo>
                  <a:pt x="0" y="0"/>
                </a:moveTo>
                <a:lnTo>
                  <a:pt x="17072" y="1"/>
                </a:lnTo>
              </a:path>
            </a:pathLst>
          </a:custGeom>
          <a:noFill/>
          <a:ln w="38160">
            <a:solidFill>
              <a:srgbClr val="ED1C2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8" name="CustomShape 8"/>
          <p:cNvSpPr/>
          <p:nvPr/>
        </p:nvSpPr>
        <p:spPr>
          <a:xfrm>
            <a:off x="2968920" y="6343920"/>
            <a:ext cx="212436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9" name="CustomShape 9"/>
          <p:cNvSpPr/>
          <p:nvPr/>
        </p:nvSpPr>
        <p:spPr>
          <a:xfrm>
            <a:off x="8184960" y="6338160"/>
            <a:ext cx="4921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0" name="CustomShape 10"/>
          <p:cNvSpPr/>
          <p:nvPr/>
        </p:nvSpPr>
        <p:spPr>
          <a:xfrm>
            <a:off x="2748240" y="3574080"/>
            <a:ext cx="4052880" cy="578160"/>
          </a:xfrm>
          <a:prstGeom prst="rect">
            <a:avLst/>
          </a:prstGeom>
          <a:solidFill>
            <a:srgbClr val="ED1C2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1" name="CustomShape 11"/>
          <p:cNvSpPr/>
          <p:nvPr/>
        </p:nvSpPr>
        <p:spPr>
          <a:xfrm>
            <a:off x="4968000" y="5214960"/>
            <a:ext cx="1546920" cy="39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* P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Arial"/>
                <a:ea typeface="DejaVu Sans"/>
              </a:rPr>
              <a:t>prot_eff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82" name="CustomShape 12"/>
          <p:cNvSpPr/>
          <p:nvPr/>
        </p:nvSpPr>
        <p:spPr>
          <a:xfrm>
            <a:off x="2736000" y="5256000"/>
            <a:ext cx="1762920" cy="426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* (1 - P</a:t>
            </a:r>
            <a:r>
              <a:rPr lang="en-US" sz="1800" b="0" strike="noStrike" spc="-1" baseline="-25000">
                <a:solidFill>
                  <a:srgbClr val="000000"/>
                </a:solidFill>
                <a:latin typeface="Arial"/>
                <a:ea typeface="DejaVu Sans"/>
              </a:rPr>
              <a:t>prot_eff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83" name="CustomShape 13"/>
          <p:cNvSpPr/>
          <p:nvPr/>
        </p:nvSpPr>
        <p:spPr>
          <a:xfrm>
            <a:off x="6624000" y="5261760"/>
            <a:ext cx="2370600" cy="85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55A0"/>
                </a:solidFill>
                <a:latin typeface="Arial"/>
                <a:ea typeface="DejaVu Sans"/>
              </a:rPr>
              <a:t>Statistics available: data-driven approach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BE721791-5812-4D21-9FFB-C0596EBBFD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FCAA9BE5-929B-43F5-B1CF-945EF818E2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CustomShape 1"/>
          <p:cNvSpPr/>
          <p:nvPr/>
        </p:nvSpPr>
        <p:spPr>
          <a:xfrm>
            <a:off x="2969280" y="6362280"/>
            <a:ext cx="212436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5" name="CustomShape 2"/>
          <p:cNvSpPr/>
          <p:nvPr/>
        </p:nvSpPr>
        <p:spPr>
          <a:xfrm>
            <a:off x="8185320" y="6356520"/>
            <a:ext cx="4921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6" name="CustomShape 3"/>
          <p:cNvSpPr/>
          <p:nvPr/>
        </p:nvSpPr>
        <p:spPr>
          <a:xfrm>
            <a:off x="91440" y="1469520"/>
            <a:ext cx="8952480" cy="465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Discretization problem – statistical relevance</a:t>
            </a:r>
            <a:br/>
            <a:r>
              <a:rPr lang="en-US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endParaRPr lang="en-US" sz="2200" b="0" strike="noStrike" spc="-1">
              <a:latin typeface="Arial"/>
            </a:endParaRPr>
          </a:p>
        </p:txBody>
      </p:sp>
      <p:sp>
        <p:nvSpPr>
          <p:cNvPr id="287" name="CustomShape 4"/>
          <p:cNvSpPr/>
          <p:nvPr/>
        </p:nvSpPr>
        <p:spPr>
          <a:xfrm rot="18900000">
            <a:off x="1120680" y="316800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8" name="CustomShape 5"/>
          <p:cNvSpPr/>
          <p:nvPr/>
        </p:nvSpPr>
        <p:spPr>
          <a:xfrm rot="18900000">
            <a:off x="3282480" y="316800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9" name="CustomShape 6"/>
          <p:cNvSpPr/>
          <p:nvPr/>
        </p:nvSpPr>
        <p:spPr>
          <a:xfrm rot="18900000">
            <a:off x="3399120" y="316800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0" name="CustomShape 7"/>
          <p:cNvSpPr/>
          <p:nvPr/>
        </p:nvSpPr>
        <p:spPr>
          <a:xfrm rot="18900000">
            <a:off x="5842800" y="316800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1" name="CustomShape 8"/>
          <p:cNvSpPr/>
          <p:nvPr/>
        </p:nvSpPr>
        <p:spPr>
          <a:xfrm rot="18900000">
            <a:off x="5019840" y="316800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2" name="CustomShape 9"/>
          <p:cNvSpPr/>
          <p:nvPr/>
        </p:nvSpPr>
        <p:spPr>
          <a:xfrm rot="18900000">
            <a:off x="3282480" y="316800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3" name="Line 10"/>
          <p:cNvSpPr/>
          <p:nvPr/>
        </p:nvSpPr>
        <p:spPr>
          <a:xfrm>
            <a:off x="282960" y="3330720"/>
            <a:ext cx="7315200" cy="36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4" name="CustomShape 11"/>
          <p:cNvSpPr/>
          <p:nvPr/>
        </p:nvSpPr>
        <p:spPr>
          <a:xfrm>
            <a:off x="560160" y="2964960"/>
            <a:ext cx="2188080" cy="359280"/>
          </a:xfrm>
          <a:prstGeom prst="rect">
            <a:avLst/>
          </a:prstGeom>
          <a:solidFill>
            <a:srgbClr val="729FCF">
              <a:alpha val="30000"/>
            </a:srgb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5" name="CustomShape 12"/>
          <p:cNvSpPr/>
          <p:nvPr/>
        </p:nvSpPr>
        <p:spPr>
          <a:xfrm>
            <a:off x="2754720" y="2599200"/>
            <a:ext cx="2188080" cy="725040"/>
          </a:xfrm>
          <a:prstGeom prst="rect">
            <a:avLst/>
          </a:prstGeom>
          <a:solidFill>
            <a:srgbClr val="729FCF">
              <a:alpha val="30000"/>
            </a:srgb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6" name="CustomShape 13"/>
          <p:cNvSpPr/>
          <p:nvPr/>
        </p:nvSpPr>
        <p:spPr>
          <a:xfrm>
            <a:off x="4949280" y="2599200"/>
            <a:ext cx="2188080" cy="725040"/>
          </a:xfrm>
          <a:prstGeom prst="rect">
            <a:avLst/>
          </a:prstGeom>
          <a:solidFill>
            <a:srgbClr val="729FCF">
              <a:alpha val="30000"/>
            </a:srgb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CustomShape 14"/>
          <p:cNvSpPr/>
          <p:nvPr/>
        </p:nvSpPr>
        <p:spPr>
          <a:xfrm>
            <a:off x="7598160" y="3330720"/>
            <a:ext cx="1456560" cy="81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duration of fault</a:t>
            </a:r>
            <a:br/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(not a timeline)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98" name="CustomShape 15"/>
          <p:cNvSpPr/>
          <p:nvPr/>
        </p:nvSpPr>
        <p:spPr>
          <a:xfrm rot="18900000">
            <a:off x="1203480" y="487512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9" name="CustomShape 16"/>
          <p:cNvSpPr/>
          <p:nvPr/>
        </p:nvSpPr>
        <p:spPr>
          <a:xfrm rot="18900000">
            <a:off x="3365280" y="487512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CustomShape 17"/>
          <p:cNvSpPr/>
          <p:nvPr/>
        </p:nvSpPr>
        <p:spPr>
          <a:xfrm rot="18900000">
            <a:off x="3481920" y="487512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CustomShape 18"/>
          <p:cNvSpPr/>
          <p:nvPr/>
        </p:nvSpPr>
        <p:spPr>
          <a:xfrm rot="18900000">
            <a:off x="5925600" y="487512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2" name="CustomShape 19"/>
          <p:cNvSpPr/>
          <p:nvPr/>
        </p:nvSpPr>
        <p:spPr>
          <a:xfrm rot="18900000">
            <a:off x="5102640" y="487512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3" name="CustomShape 20"/>
          <p:cNvSpPr/>
          <p:nvPr/>
        </p:nvSpPr>
        <p:spPr>
          <a:xfrm rot="18900000">
            <a:off x="3365280" y="487512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4" name="CustomShape 21"/>
          <p:cNvSpPr/>
          <p:nvPr/>
        </p:nvSpPr>
        <p:spPr>
          <a:xfrm>
            <a:off x="365760" y="5037840"/>
            <a:ext cx="7314840" cy="360"/>
          </a:xfrm>
          <a:custGeom>
            <a:avLst/>
            <a:gdLst/>
            <a:ahLst/>
            <a:cxnLst/>
            <a:rect l="l" t="t" r="r" b="b"/>
            <a:pathLst>
              <a:path w="20321" h="2">
                <a:moveTo>
                  <a:pt x="0" y="0"/>
                </a:moveTo>
                <a:lnTo>
                  <a:pt x="20320" y="1"/>
                </a:lnTo>
              </a:path>
            </a:pathLst>
          </a:custGeom>
          <a:noFill/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CustomShape 22"/>
          <p:cNvSpPr/>
          <p:nvPr/>
        </p:nvSpPr>
        <p:spPr>
          <a:xfrm>
            <a:off x="1188720" y="4672080"/>
            <a:ext cx="542160" cy="359280"/>
          </a:xfrm>
          <a:prstGeom prst="rect">
            <a:avLst/>
          </a:prstGeom>
          <a:solidFill>
            <a:srgbClr val="729FCF">
              <a:alpha val="30000"/>
            </a:srgb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6" name="CustomShape 23"/>
          <p:cNvSpPr/>
          <p:nvPr/>
        </p:nvSpPr>
        <p:spPr>
          <a:xfrm>
            <a:off x="3383280" y="4306320"/>
            <a:ext cx="542160" cy="725040"/>
          </a:xfrm>
          <a:prstGeom prst="rect">
            <a:avLst/>
          </a:prstGeom>
          <a:solidFill>
            <a:srgbClr val="729FCF">
              <a:alpha val="30000"/>
            </a:srgb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7" name="CustomShape 24"/>
          <p:cNvSpPr/>
          <p:nvPr/>
        </p:nvSpPr>
        <p:spPr>
          <a:xfrm>
            <a:off x="5032080" y="4672080"/>
            <a:ext cx="539280" cy="359280"/>
          </a:xfrm>
          <a:prstGeom prst="rect">
            <a:avLst/>
          </a:prstGeom>
          <a:solidFill>
            <a:srgbClr val="729FCF">
              <a:alpha val="30000"/>
            </a:srgb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8" name="CustomShape 25"/>
          <p:cNvSpPr/>
          <p:nvPr/>
        </p:nvSpPr>
        <p:spPr>
          <a:xfrm>
            <a:off x="5577840" y="4672080"/>
            <a:ext cx="542160" cy="359280"/>
          </a:xfrm>
          <a:prstGeom prst="rect">
            <a:avLst/>
          </a:prstGeom>
          <a:solidFill>
            <a:srgbClr val="729FCF">
              <a:alpha val="30000"/>
            </a:srgb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9" name="CustomShape 26"/>
          <p:cNvSpPr/>
          <p:nvPr/>
        </p:nvSpPr>
        <p:spPr>
          <a:xfrm>
            <a:off x="182880" y="233640"/>
            <a:ext cx="877176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55A0"/>
                </a:solidFill>
                <a:latin typeface="Arial"/>
                <a:ea typeface="DejaVu Sans"/>
              </a:rPr>
              <a:t>Higher resolution: Continuous Risk Curve 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(1/3)</a:t>
            </a:r>
            <a:endParaRPr lang="en-US" sz="2200" b="0" strike="noStrike" spc="-1">
              <a:latin typeface="Arial"/>
            </a:endParaRPr>
          </a:p>
        </p:txBody>
      </p:sp>
      <p:sp>
        <p:nvSpPr>
          <p:cNvPr id="310" name="CustomShape 27"/>
          <p:cNvSpPr/>
          <p:nvPr/>
        </p:nvSpPr>
        <p:spPr>
          <a:xfrm>
            <a:off x="7589520" y="5212080"/>
            <a:ext cx="1456560" cy="81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62D5C661-4CA0-4BDE-95D1-5B541B52E8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30" name="Slide Number Placeholder 3">
            <a:extLst>
              <a:ext uri="{FF2B5EF4-FFF2-40B4-BE49-F238E27FC236}">
                <a16:creationId xmlns:a16="http://schemas.microsoft.com/office/drawing/2014/main" id="{8542BF31-1CF1-4432-9565-F3AC5090AF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CustomShape 1"/>
          <p:cNvSpPr/>
          <p:nvPr/>
        </p:nvSpPr>
        <p:spPr>
          <a:xfrm>
            <a:off x="2969280" y="6362280"/>
            <a:ext cx="212436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2" name="CustomShape 2"/>
          <p:cNvSpPr/>
          <p:nvPr/>
        </p:nvSpPr>
        <p:spPr>
          <a:xfrm>
            <a:off x="8185320" y="6356520"/>
            <a:ext cx="49212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3" name="CustomShape 3"/>
          <p:cNvSpPr/>
          <p:nvPr/>
        </p:nvSpPr>
        <p:spPr>
          <a:xfrm>
            <a:off x="91440" y="1469520"/>
            <a:ext cx="8952480" cy="465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Back to the definition of each column:</a:t>
            </a:r>
            <a:br/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number of events of the </a:t>
            </a:r>
            <a:r>
              <a:rPr lang="en-US" sz="2200" b="0" strike="noStrike" spc="-1">
                <a:solidFill>
                  <a:srgbClr val="CE181E"/>
                </a:solidFill>
                <a:latin typeface="Arial"/>
                <a:ea typeface="Noto Sans CJK SC"/>
              </a:rPr>
              <a:t>order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of a duration </a:t>
            </a:r>
            <a:r>
              <a:rPr lang="en-US" sz="2200" b="0" strike="noStrike" spc="-1">
                <a:solidFill>
                  <a:srgbClr val="00A65D"/>
                </a:solidFill>
                <a:latin typeface="Arial"/>
                <a:ea typeface="Noto Sans CJK SC"/>
              </a:rPr>
              <a:t>d</a:t>
            </a:r>
            <a:endParaRPr lang="en-US" sz="22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CE181E"/>
                </a:solidFill>
                <a:latin typeface="Arial"/>
                <a:ea typeface="Noto Sans CJK SC"/>
              </a:rPr>
              <a:t>=&gt; use of an extra parameter: alpha</a:t>
            </a:r>
            <a:endParaRPr lang="en-US" sz="22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0A65D"/>
                </a:solidFill>
                <a:latin typeface="Arial"/>
                <a:ea typeface="Noto Sans CJK SC"/>
              </a:rPr>
              <a:t>=&gt; continuous parameter</a:t>
            </a:r>
            <a:endParaRPr lang="en-US" sz="2200" b="0" strike="noStrike" spc="-1">
              <a:latin typeface="Arial"/>
            </a:endParaRPr>
          </a:p>
          <a:p>
            <a:pPr marL="216000" indent="-207360">
              <a:lnSpc>
                <a:spcPct val="100000"/>
              </a:lnSpc>
              <a:spcBef>
                <a:spcPts val="601"/>
              </a:spcBef>
              <a:buClr>
                <a:srgbClr val="0055A0"/>
              </a:buClr>
              <a:buFont typeface="Symbol"/>
              <a:buChar char=""/>
            </a:pP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convolution product with rectangle window [</a:t>
            </a:r>
            <a:r>
              <a:rPr lang="en-US" sz="2200" b="0" strike="noStrike" spc="-1">
                <a:solidFill>
                  <a:srgbClr val="00A65D"/>
                </a:solidFill>
                <a:latin typeface="Arial"/>
                <a:ea typeface="Noto Sans CJK SC"/>
              </a:rPr>
              <a:t>d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/ </a:t>
            </a:r>
            <a:r>
              <a:rPr lang="en-US" sz="2200" b="0" strike="noStrike" spc="-1">
                <a:solidFill>
                  <a:srgbClr val="ED1C24"/>
                </a:solidFill>
                <a:latin typeface="Arial"/>
                <a:ea typeface="Noto Sans CJK SC"/>
              </a:rPr>
              <a:t>alpha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, </a:t>
            </a:r>
            <a:r>
              <a:rPr lang="en-US" sz="2200" b="0" strike="noStrike" spc="-1">
                <a:solidFill>
                  <a:srgbClr val="00A65D"/>
                </a:solidFill>
                <a:latin typeface="Arial"/>
                <a:ea typeface="Noto Sans CJK SC"/>
              </a:rPr>
              <a:t>d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 * </a:t>
            </a:r>
            <a:r>
              <a:rPr lang="en-US" sz="2200" b="0" strike="noStrike" spc="-1">
                <a:solidFill>
                  <a:srgbClr val="ED1C24"/>
                </a:solidFill>
                <a:latin typeface="Arial"/>
                <a:ea typeface="Noto Sans CJK SC"/>
              </a:rPr>
              <a:t>alpha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Noto Sans CJK SC"/>
              </a:rPr>
              <a:t>]</a:t>
            </a:r>
            <a:br/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14" name="CustomShape 4"/>
          <p:cNvSpPr/>
          <p:nvPr/>
        </p:nvSpPr>
        <p:spPr>
          <a:xfrm>
            <a:off x="182880" y="233640"/>
            <a:ext cx="8771760" cy="93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55A0"/>
                </a:solidFill>
                <a:latin typeface="Arial"/>
                <a:ea typeface="DejaVu Sans"/>
              </a:rPr>
              <a:t>Higher resolution: Continuous Risk Curve </a:t>
            </a:r>
            <a:r>
              <a:rPr lang="en-US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(2/3)</a:t>
            </a:r>
            <a:endParaRPr lang="en-US" sz="2200" b="0" strike="noStrike" spc="-1">
              <a:latin typeface="Arial"/>
            </a:endParaRPr>
          </a:p>
        </p:txBody>
      </p:sp>
      <p:sp>
        <p:nvSpPr>
          <p:cNvPr id="315" name="CustomShape 5"/>
          <p:cNvSpPr/>
          <p:nvPr/>
        </p:nvSpPr>
        <p:spPr>
          <a:xfrm rot="18900000">
            <a:off x="1203480" y="501624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6" name="CustomShape 6"/>
          <p:cNvSpPr/>
          <p:nvPr/>
        </p:nvSpPr>
        <p:spPr>
          <a:xfrm rot="18900000">
            <a:off x="3365280" y="501624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7" name="CustomShape 7"/>
          <p:cNvSpPr/>
          <p:nvPr/>
        </p:nvSpPr>
        <p:spPr>
          <a:xfrm rot="18900000">
            <a:off x="3481920" y="501624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8" name="CustomShape 8"/>
          <p:cNvSpPr/>
          <p:nvPr/>
        </p:nvSpPr>
        <p:spPr>
          <a:xfrm rot="18900000">
            <a:off x="5925600" y="501624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9" name="CustomShape 9"/>
          <p:cNvSpPr/>
          <p:nvPr/>
        </p:nvSpPr>
        <p:spPr>
          <a:xfrm rot="18900000">
            <a:off x="5102640" y="501624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0" name="CustomShape 10"/>
          <p:cNvSpPr/>
          <p:nvPr/>
        </p:nvSpPr>
        <p:spPr>
          <a:xfrm rot="18900000">
            <a:off x="3365280" y="5016240"/>
            <a:ext cx="358200" cy="358200"/>
          </a:xfrm>
          <a:custGeom>
            <a:avLst/>
            <a:gdLst/>
            <a:ahLst/>
            <a:cxnLst/>
            <a:rect l="l" t="t" r="r" b="b"/>
            <a:pathLst>
              <a:path w="1018" h="1018">
                <a:moveTo>
                  <a:pt x="464" y="0"/>
                </a:moveTo>
                <a:lnTo>
                  <a:pt x="552" y="0"/>
                </a:lnTo>
                <a:lnTo>
                  <a:pt x="552" y="464"/>
                </a:lnTo>
                <a:lnTo>
                  <a:pt x="1017" y="464"/>
                </a:lnTo>
                <a:lnTo>
                  <a:pt x="1017" y="552"/>
                </a:lnTo>
                <a:lnTo>
                  <a:pt x="552" y="552"/>
                </a:lnTo>
                <a:lnTo>
                  <a:pt x="552" y="1017"/>
                </a:lnTo>
                <a:lnTo>
                  <a:pt x="464" y="1017"/>
                </a:lnTo>
                <a:lnTo>
                  <a:pt x="464" y="552"/>
                </a:lnTo>
                <a:lnTo>
                  <a:pt x="0" y="552"/>
                </a:lnTo>
                <a:lnTo>
                  <a:pt x="0" y="464"/>
                </a:lnTo>
                <a:lnTo>
                  <a:pt x="464" y="464"/>
                </a:lnTo>
                <a:lnTo>
                  <a:pt x="464" y="0"/>
                </a:lnTo>
              </a:path>
            </a:pathLst>
          </a:custGeom>
          <a:solidFill>
            <a:srgbClr val="FFFFFF"/>
          </a:solidFill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1" name="CustomShape 11"/>
          <p:cNvSpPr/>
          <p:nvPr/>
        </p:nvSpPr>
        <p:spPr>
          <a:xfrm>
            <a:off x="365760" y="5178960"/>
            <a:ext cx="7314840" cy="360"/>
          </a:xfrm>
          <a:custGeom>
            <a:avLst/>
            <a:gdLst/>
            <a:ahLst/>
            <a:cxnLst/>
            <a:rect l="l" t="t" r="r" b="b"/>
            <a:pathLst>
              <a:path w="20321" h="2">
                <a:moveTo>
                  <a:pt x="0" y="0"/>
                </a:moveTo>
                <a:lnTo>
                  <a:pt x="20320" y="1"/>
                </a:lnTo>
              </a:path>
            </a:pathLst>
          </a:custGeom>
          <a:noFill/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2" name="CustomShape 12"/>
          <p:cNvSpPr/>
          <p:nvPr/>
        </p:nvSpPr>
        <p:spPr>
          <a:xfrm>
            <a:off x="642960" y="4813200"/>
            <a:ext cx="2188080" cy="359280"/>
          </a:xfrm>
          <a:prstGeom prst="rect">
            <a:avLst/>
          </a:prstGeom>
          <a:solidFill>
            <a:srgbClr val="00A65D">
              <a:alpha val="30000"/>
            </a:srgbClr>
          </a:solidFill>
          <a:ln>
            <a:solidFill>
              <a:srgbClr val="00A65D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3" name="CustomShape 13"/>
          <p:cNvSpPr/>
          <p:nvPr/>
        </p:nvSpPr>
        <p:spPr>
          <a:xfrm>
            <a:off x="7680960" y="5178960"/>
            <a:ext cx="1456560" cy="81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d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duration of fault</a:t>
            </a:r>
            <a:br/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(not a timeline)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324" name="CustomShape 14"/>
          <p:cNvSpPr/>
          <p:nvPr/>
        </p:nvSpPr>
        <p:spPr>
          <a:xfrm>
            <a:off x="914400" y="4813200"/>
            <a:ext cx="2188080" cy="359280"/>
          </a:xfrm>
          <a:prstGeom prst="rect">
            <a:avLst/>
          </a:prstGeom>
          <a:solidFill>
            <a:srgbClr val="5C2D91">
              <a:alpha val="30000"/>
            </a:srgbClr>
          </a:solidFill>
          <a:ln>
            <a:solidFill>
              <a:srgbClr val="5C2D9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5" name="CustomShape 15"/>
          <p:cNvSpPr/>
          <p:nvPr/>
        </p:nvSpPr>
        <p:spPr>
          <a:xfrm>
            <a:off x="640080" y="4356000"/>
            <a:ext cx="2188080" cy="33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A65D"/>
                </a:solidFill>
                <a:latin typeface="Arial"/>
                <a:ea typeface="DejaVu Sans"/>
              </a:rPr>
              <a:t>d = 60min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26" name="CustomShape 16"/>
          <p:cNvSpPr/>
          <p:nvPr/>
        </p:nvSpPr>
        <p:spPr>
          <a:xfrm>
            <a:off x="914400" y="5381280"/>
            <a:ext cx="2188080" cy="33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5C2D91"/>
                </a:solidFill>
                <a:latin typeface="Arial"/>
                <a:ea typeface="DejaVu Sans"/>
              </a:rPr>
              <a:t>d = 61min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327" name="Grafik 326"/>
          <p:cNvPicPr/>
          <p:nvPr/>
        </p:nvPicPr>
        <p:blipFill>
          <a:blip r:embed="rId2"/>
          <a:stretch/>
        </p:blipFill>
        <p:spPr>
          <a:xfrm>
            <a:off x="365760" y="3550680"/>
            <a:ext cx="8316360" cy="504000"/>
          </a:xfrm>
          <a:prstGeom prst="rect">
            <a:avLst/>
          </a:prstGeom>
          <a:ln>
            <a:noFill/>
          </a:ln>
        </p:spPr>
      </p:pic>
      <p:sp>
        <p:nvSpPr>
          <p:cNvPr id="328" name="CustomShape 17"/>
          <p:cNvSpPr/>
          <p:nvPr/>
        </p:nvSpPr>
        <p:spPr>
          <a:xfrm>
            <a:off x="640080" y="5760720"/>
            <a:ext cx="6213240" cy="597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ED1C24"/>
                </a:solidFill>
                <a:latin typeface="Arial"/>
                <a:ea typeface="DejaVu Sans"/>
              </a:rPr>
              <a:t>A unique fault is “visible” from different points of the curve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0" name="Footer Placeholder 2">
            <a:extLst>
              <a:ext uri="{FF2B5EF4-FFF2-40B4-BE49-F238E27FC236}">
                <a16:creationId xmlns:a16="http://schemas.microsoft.com/office/drawing/2014/main" id="{3244CA91-47BF-47AB-8A6C-F26234EE51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1831" y="644747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RASWG - Data-driven risk matrices</a:t>
            </a:r>
          </a:p>
        </p:txBody>
      </p:sp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E36CF5B7-F372-4EE3-8400-BD3F95FB1D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4451" y="6447478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0</TotalTime>
  <Words>2028</Words>
  <Application>Microsoft Office PowerPoint</Application>
  <PresentationFormat>Bildschirmpräsentation (4:3)</PresentationFormat>
  <Paragraphs>350</Paragraphs>
  <Slides>47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6</vt:i4>
      </vt:variant>
      <vt:variant>
        <vt:lpstr>Folientitel</vt:lpstr>
      </vt:variant>
      <vt:variant>
        <vt:i4>47</vt:i4>
      </vt:variant>
    </vt:vector>
  </HeadingPairs>
  <TitlesOfParts>
    <vt:vector size="59" baseType="lpstr">
      <vt:lpstr>Arial</vt:lpstr>
      <vt:lpstr>Calibri</vt:lpstr>
      <vt:lpstr>Felix Titling</vt:lpstr>
      <vt:lpstr>StarSymbol</vt:lpstr>
      <vt:lpstr>Symbol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steps in MPE-PE group</dc:title>
  <dc:subject/>
  <dc:creator>Lorenzo Bortot</dc:creator>
  <dc:description/>
  <cp:lastModifiedBy> </cp:lastModifiedBy>
  <cp:revision>552</cp:revision>
  <dcterms:created xsi:type="dcterms:W3CDTF">2015-04-22T07:39:45Z</dcterms:created>
  <dcterms:modified xsi:type="dcterms:W3CDTF">2020-07-16T08:01:32Z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pany">
    <vt:lpwstr>CERN</vt:lpwstr>
  </property>
  <property fmtid="{D5CDD505-2E9C-101B-9397-08002B2CF9AE}" pid="3" name="DocSecurity">
    <vt:i4>0</vt:i4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2</vt:i4>
  </property>
  <property fmtid="{D5CDD505-2E9C-101B-9397-08002B2CF9AE}" pid="8" name="Notes">
    <vt:i4>47</vt:i4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47</vt:i4>
  </property>
</Properties>
</file>