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87" r:id="rId3"/>
  </p:sldMasterIdLst>
  <p:notesMasterIdLst>
    <p:notesMasterId r:id="rId9"/>
  </p:notesMasterIdLst>
  <p:sldIdLst>
    <p:sldId id="256" r:id="rId4"/>
    <p:sldId id="262" r:id="rId5"/>
    <p:sldId id="259" r:id="rId6"/>
    <p:sldId id="263" r:id="rId7"/>
    <p:sldId id="261" r:id="rId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2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GB" sz="3800" b="0" strike="noStrike" spc="-1">
                <a:solidFill>
                  <a:srgbClr val="FFFFFF"/>
                </a:solidFill>
                <a:latin typeface="Arial"/>
              </a:rPr>
              <a:t>Click to move the slide</a:t>
            </a: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notes' format</a:t>
            </a:r>
          </a:p>
        </p:txBody>
      </p:sp>
      <p:sp>
        <p:nvSpPr>
          <p:cNvPr id="13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 </a:t>
            </a:r>
          </a:p>
        </p:txBody>
      </p:sp>
      <p:sp>
        <p:nvSpPr>
          <p:cNvPr id="138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 </a:t>
            </a:r>
          </a:p>
        </p:txBody>
      </p:sp>
      <p:sp>
        <p:nvSpPr>
          <p:cNvPr id="139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 </a:t>
            </a:r>
          </a:p>
        </p:txBody>
      </p:sp>
      <p:sp>
        <p:nvSpPr>
          <p:cNvPr id="140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8F1F3AA4-557D-4CB5-9AF7-73C3E2E5F080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DCEDF626-9FA1-4D11-A94B-818B35C9C58D}" type="slidenum">
              <a:rPr lang="en-GB" sz="1300" b="0" strike="noStrike" spc="-1">
                <a:latin typeface="Times New Roman"/>
              </a:rPr>
              <a:t>1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65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167E87-3B14-4795-9E97-A57FF9BE610D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5828" y="6065758"/>
            <a:ext cx="6343227" cy="2812018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8812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D1BE9B58-7F6B-4CEF-A3E9-1F79C9B34ACE}" type="slidenum">
              <a:rPr lang="en-GB" sz="1300" b="0" strike="noStrike" spc="-1">
                <a:latin typeface="Times New Roman"/>
              </a:rPr>
              <a:t>3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7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D1BE9B58-7F6B-4CEF-A3E9-1F79C9B34ACE}" type="slidenum">
              <a:rPr lang="en-GB" sz="1300" b="0" strike="noStrike" spc="-1">
                <a:latin typeface="Times New Roman"/>
              </a:rPr>
              <a:t>4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7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802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00F28606-C585-4E98-83CA-DFCEAE15BDB0}" type="slidenum">
              <a:rPr lang="en-GB" sz="1300" b="0" strike="noStrike" spc="-1">
                <a:latin typeface="Times New Roman"/>
              </a:rPr>
              <a:t>5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8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0920" y="723960"/>
            <a:ext cx="9078480" cy="5108040"/>
          </a:xfrm>
          <a:prstGeom prst="rect">
            <a:avLst/>
          </a:prstGeom>
        </p:spPr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75429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90363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9300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50161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56896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66800"/>
            <a:ext cx="56896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99111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4354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980050"/>
      </p:ext>
    </p:extLst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0604759"/>
      </p:ext>
    </p:extLst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2952116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17188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298445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20200" y="0"/>
            <a:ext cx="2971800" cy="6400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8712200" cy="6400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2644823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0" y="0"/>
            <a:ext cx="12191760" cy="76176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2"/>
          <p:cNvSpPr/>
          <p:nvPr/>
        </p:nvSpPr>
        <p:spPr>
          <a:xfrm>
            <a:off x="0" y="6629400"/>
            <a:ext cx="12191760" cy="22824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/>
          <p:cNvPicPr/>
          <p:nvPr/>
        </p:nvPicPr>
        <p:blipFill>
          <a:blip r:embed="rId14"/>
          <a:stretch/>
        </p:blipFill>
        <p:spPr>
          <a:xfrm>
            <a:off x="99360" y="92160"/>
            <a:ext cx="712800" cy="631440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15"/>
          <a:stretch/>
        </p:blipFill>
        <p:spPr>
          <a:xfrm>
            <a:off x="237240" y="160200"/>
            <a:ext cx="529920" cy="463320"/>
          </a:xfrm>
          <a:prstGeom prst="rect">
            <a:avLst/>
          </a:prstGeom>
          <a:ln>
            <a:noFill/>
          </a:ln>
        </p:spPr>
      </p:pic>
      <p:sp>
        <p:nvSpPr>
          <p:cNvPr id="4" name="CustomShape 3"/>
          <p:cNvSpPr/>
          <p:nvPr/>
        </p:nvSpPr>
        <p:spPr>
          <a:xfrm>
            <a:off x="-12600" y="187200"/>
            <a:ext cx="812520" cy="25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FFFFFF"/>
                </a:solidFill>
                <a:latin typeface="Times New Roman"/>
              </a:rPr>
              <a:t>CERN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" name="CustomShape 4"/>
          <p:cNvSpPr/>
          <p:nvPr/>
        </p:nvSpPr>
        <p:spPr>
          <a:xfrm>
            <a:off x="0" y="6629400"/>
            <a:ext cx="11988360" cy="24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</a:rPr>
              <a:t>         Andrea Apollonio 				                               page </a:t>
            </a:r>
            <a:fld id="{BDA27445-9FF2-4A6D-81AC-8843AF503A74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6" name="CustomShape 5"/>
          <p:cNvSpPr/>
          <p:nvPr/>
        </p:nvSpPr>
        <p:spPr>
          <a:xfrm>
            <a:off x="0" y="6642000"/>
            <a:ext cx="9753120" cy="215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6"/>
          <p:cNvSpPr>
            <a:spLocks noGrp="1"/>
          </p:cNvSpPr>
          <p:nvPr>
            <p:ph type="title"/>
          </p:nvPr>
        </p:nvSpPr>
        <p:spPr>
          <a:xfrm>
            <a:off x="914400" y="2130480"/>
            <a:ext cx="1036296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GB" sz="3800" b="0" strike="noStrike" spc="-1">
                <a:solidFill>
                  <a:srgbClr val="FFFFFF"/>
                </a:solidFill>
                <a:latin typeface="Calibri"/>
              </a:rPr>
              <a:t>Click to edit Master title style</a:t>
            </a:r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62F67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0"/>
            <a:ext cx="12191760" cy="76176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0" y="6629400"/>
            <a:ext cx="12191760" cy="22824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" name="Picture 1"/>
          <p:cNvPicPr/>
          <p:nvPr/>
        </p:nvPicPr>
        <p:blipFill>
          <a:blip r:embed="rId14"/>
          <a:stretch/>
        </p:blipFill>
        <p:spPr>
          <a:xfrm>
            <a:off x="99360" y="92160"/>
            <a:ext cx="712800" cy="631440"/>
          </a:xfrm>
          <a:prstGeom prst="rect">
            <a:avLst/>
          </a:prstGeom>
          <a:ln>
            <a:noFill/>
          </a:ln>
        </p:spPr>
      </p:pic>
      <p:pic>
        <p:nvPicPr>
          <p:cNvPr id="48" name="Picture 2"/>
          <p:cNvPicPr/>
          <p:nvPr/>
        </p:nvPicPr>
        <p:blipFill>
          <a:blip r:embed="rId15"/>
          <a:stretch/>
        </p:blipFill>
        <p:spPr>
          <a:xfrm>
            <a:off x="237240" y="160200"/>
            <a:ext cx="529920" cy="463320"/>
          </a:xfrm>
          <a:prstGeom prst="rect">
            <a:avLst/>
          </a:prstGeom>
          <a:ln>
            <a:noFill/>
          </a:ln>
        </p:spPr>
      </p:pic>
      <p:sp>
        <p:nvSpPr>
          <p:cNvPr id="49" name="CustomShape 3"/>
          <p:cNvSpPr/>
          <p:nvPr/>
        </p:nvSpPr>
        <p:spPr>
          <a:xfrm>
            <a:off x="-12600" y="187200"/>
            <a:ext cx="812520" cy="25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FFFFFF"/>
                </a:solidFill>
                <a:latin typeface="Times New Roman"/>
              </a:rPr>
              <a:t>CERN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0" y="6629400"/>
            <a:ext cx="11988360" cy="24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</a:rPr>
              <a:t>         Andrea Apollonio 				                               page </a:t>
            </a:r>
            <a:fld id="{8D85AD8E-9041-4534-AFF8-43879AE8A772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51" name="CustomShape 5"/>
          <p:cNvSpPr/>
          <p:nvPr/>
        </p:nvSpPr>
        <p:spPr>
          <a:xfrm>
            <a:off x="0" y="6642000"/>
            <a:ext cx="9753120" cy="215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PlaceHolder 6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GB" sz="3800" b="0" strike="noStrike" spc="-1">
                <a:solidFill>
                  <a:srgbClr val="FFFFFF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3" name="PlaceHolder 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62F67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12192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3124" name="Picture 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85" y="92076"/>
            <a:ext cx="713316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67" y="160338"/>
            <a:ext cx="530341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12700" y="187325"/>
            <a:ext cx="812800" cy="261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19888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Andrea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				                      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page </a:t>
            </a:r>
            <a:fld id="{CA10588F-E863-4252-93DD-A449825AC83B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9753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1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115824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31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0"/>
            <a:ext cx="11176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613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914400" y="2130480"/>
            <a:ext cx="1036296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800" b="0" strike="noStrike" spc="-1">
                <a:solidFill>
                  <a:srgbClr val="FFFFFF"/>
                </a:solidFill>
                <a:latin typeface="Calibri"/>
              </a:rPr>
              <a:t>AFT: Why was it invented?</a:t>
            </a:r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1055520" y="1775880"/>
            <a:ext cx="10221840" cy="2732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lang="en-GB" sz="5400" b="1" strike="noStrike" spc="-1" dirty="0" smtClean="0">
                <a:solidFill>
                  <a:srgbClr val="000066"/>
                </a:solidFill>
                <a:latin typeface="Calibri"/>
              </a:rPr>
              <a:t>Final thoughts on RM note</a:t>
            </a:r>
            <a:endParaRPr lang="en-GB" sz="5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</a:pPr>
            <a:endParaRPr lang="en-GB" sz="5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en-GB" sz="2400" b="0" strike="noStrike" spc="-1" dirty="0" smtClean="0">
                <a:solidFill>
                  <a:srgbClr val="062F67"/>
                </a:solidFill>
                <a:latin typeface="Calibri"/>
              </a:rPr>
              <a:t>1 October </a:t>
            </a:r>
            <a:r>
              <a:rPr lang="en-GB" sz="2400" b="0" strike="noStrike" spc="-1" dirty="0">
                <a:solidFill>
                  <a:srgbClr val="062F67"/>
                </a:solidFill>
                <a:latin typeface="Calibri"/>
              </a:rPr>
              <a:t>2020</a:t>
            </a:r>
            <a:endParaRPr lang="en-GB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lang="en-GB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lang="en-GB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en-GB" sz="2400" b="1" strike="noStrike" spc="-1" dirty="0">
                <a:solidFill>
                  <a:srgbClr val="062F67"/>
                </a:solidFill>
                <a:latin typeface="Calibri"/>
              </a:rPr>
              <a:t>A. Apollonio</a:t>
            </a:r>
            <a:endParaRPr lang="en-GB" sz="2400" b="0" strike="noStrike" spc="-1" dirty="0"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0" y="6590520"/>
            <a:ext cx="12191760" cy="287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16000" y="0"/>
            <a:ext cx="4338595" cy="762000"/>
          </a:xfrm>
        </p:spPr>
        <p:txBody>
          <a:bodyPr/>
          <a:lstStyle/>
          <a:p>
            <a:pPr algn="ctr"/>
            <a:r>
              <a:rPr lang="en-US" dirty="0" smtClean="0"/>
              <a:t>Risk Matrices</a:t>
            </a:r>
            <a:endParaRPr lang="en-GB" dirty="0"/>
          </a:p>
        </p:txBody>
      </p:sp>
      <p:pic>
        <p:nvPicPr>
          <p:cNvPr id="4" name="Imagen 4"/>
          <p:cNvPicPr/>
          <p:nvPr/>
        </p:nvPicPr>
        <p:blipFill>
          <a:blip r:embed="rId3"/>
          <a:stretch/>
        </p:blipFill>
        <p:spPr>
          <a:xfrm>
            <a:off x="5617318" y="227893"/>
            <a:ext cx="5753160" cy="3632400"/>
          </a:xfrm>
          <a:prstGeom prst="rect">
            <a:avLst/>
          </a:prstGeom>
          <a:ln>
            <a:noFill/>
          </a:ln>
        </p:spPr>
      </p:pic>
      <p:pic>
        <p:nvPicPr>
          <p:cNvPr id="5" name="Grafik 365"/>
          <p:cNvPicPr/>
          <p:nvPr/>
        </p:nvPicPr>
        <p:blipFill>
          <a:blip r:embed="rId4"/>
          <a:stretch/>
        </p:blipFill>
        <p:spPr>
          <a:xfrm>
            <a:off x="5903878" y="3865693"/>
            <a:ext cx="5465160" cy="2358720"/>
          </a:xfrm>
          <a:prstGeom prst="rect">
            <a:avLst/>
          </a:prstGeom>
          <a:ln>
            <a:noFill/>
          </a:ln>
        </p:spPr>
      </p:pic>
      <p:sp>
        <p:nvSpPr>
          <p:cNvPr id="6" name="CustomShape 4"/>
          <p:cNvSpPr/>
          <p:nvPr/>
        </p:nvSpPr>
        <p:spPr>
          <a:xfrm rot="16200000" flipH="1">
            <a:off x="7674718" y="3393733"/>
            <a:ext cx="3533040" cy="255960"/>
          </a:xfrm>
          <a:prstGeom prst="bentConnector3">
            <a:avLst>
              <a:gd name="adj1" fmla="val 42637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5"/>
          <p:cNvSpPr/>
          <p:nvPr/>
        </p:nvSpPr>
        <p:spPr>
          <a:xfrm rot="5400000" flipH="1">
            <a:off x="7291678" y="3472213"/>
            <a:ext cx="3541320" cy="75960"/>
          </a:xfrm>
          <a:prstGeom prst="bentConnector3">
            <a:avLst>
              <a:gd name="adj1" fmla="val 48329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6"/>
          <p:cNvSpPr/>
          <p:nvPr/>
        </p:nvSpPr>
        <p:spPr>
          <a:xfrm rot="16200000" flipH="1">
            <a:off x="8292118" y="3291133"/>
            <a:ext cx="3277800" cy="716760"/>
          </a:xfrm>
          <a:prstGeom prst="bentConnector3">
            <a:avLst>
              <a:gd name="adj1" fmla="val 34075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7"/>
          <p:cNvSpPr/>
          <p:nvPr/>
        </p:nvSpPr>
        <p:spPr>
          <a:xfrm rot="5400000" flipH="1" flipV="1">
            <a:off x="6764278" y="3173053"/>
            <a:ext cx="3608280" cy="177120"/>
          </a:xfrm>
          <a:prstGeom prst="bentConnector3">
            <a:avLst>
              <a:gd name="adj1" fmla="val 50000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8"/>
          <p:cNvSpPr/>
          <p:nvPr/>
        </p:nvSpPr>
        <p:spPr>
          <a:xfrm rot="5400000">
            <a:off x="6335878" y="2912413"/>
            <a:ext cx="3378600" cy="365400"/>
          </a:xfrm>
          <a:prstGeom prst="bentConnector3">
            <a:avLst>
              <a:gd name="adj1" fmla="val 52857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9"/>
          <p:cNvSpPr/>
          <p:nvPr/>
        </p:nvSpPr>
        <p:spPr>
          <a:xfrm rot="5400000" flipH="1" flipV="1">
            <a:off x="5375038" y="2821333"/>
            <a:ext cx="3686040" cy="227160"/>
          </a:xfrm>
          <a:prstGeom prst="bentConnector3">
            <a:avLst>
              <a:gd name="adj1" fmla="val 55454"/>
            </a:avLst>
          </a:prstGeom>
          <a:noFill/>
          <a:ln w="36000">
            <a:solidFill>
              <a:srgbClr val="0D0D0D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ustomShape 10"/>
          <p:cNvSpPr/>
          <p:nvPr/>
        </p:nvSpPr>
        <p:spPr>
          <a:xfrm>
            <a:off x="250583" y="1331293"/>
            <a:ext cx="5060795" cy="28711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Data-driven risk matrices for all CERN machines</a:t>
            </a: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 smtClean="0">
                <a:solidFill>
                  <a:srgbClr val="000000"/>
                </a:solidFill>
                <a:latin typeface="Arial"/>
                <a:ea typeface="DejaVu Sans"/>
              </a:rPr>
              <a:t>Based on 2015-2018 data for LHC</a:t>
            </a: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Based on 2017-2018 data for injectors</a:t>
            </a: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Calculation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of failure frequency F for each cell</a:t>
            </a:r>
            <a:endParaRPr lang="en-US" sz="1800" b="0" strike="noStrike" spc="-1" dirty="0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800" b="0" strike="noStrike" spc="-1" dirty="0">
                <a:solidFill>
                  <a:srgbClr val="00A933"/>
                </a:solidFill>
                <a:latin typeface="Arial"/>
                <a:ea typeface="DejaVu Sans"/>
              </a:rPr>
              <a:t>Acceptable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if F &gt;1</a:t>
            </a:r>
            <a:endParaRPr lang="en-US" sz="1800" b="0" strike="noStrike" spc="-1" dirty="0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Unacceptable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if F &lt; 0.33</a:t>
            </a:r>
            <a:endParaRPr lang="en-US" sz="1800" b="0" strike="noStrike" spc="-1" dirty="0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800" b="0" strike="noStrike" spc="-1" dirty="0">
                <a:solidFill>
                  <a:srgbClr val="FF860D"/>
                </a:solidFill>
                <a:latin typeface="Arial"/>
                <a:ea typeface="DejaVu Sans"/>
              </a:rPr>
              <a:t>“At the limit”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if 0.33 &lt; F &lt; 1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Note: this is the accelerator matrix, so all failure modes are contributing to each box. For individual systems a margin should be considered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13" name="CustomShape 11"/>
          <p:cNvSpPr/>
          <p:nvPr/>
        </p:nvSpPr>
        <p:spPr>
          <a:xfrm>
            <a:off x="6724318" y="907573"/>
            <a:ext cx="1239840" cy="270720"/>
          </a:xfrm>
          <a:custGeom>
            <a:avLst/>
            <a:gdLst/>
            <a:ahLst/>
            <a:cxnLst/>
            <a:rect l="l" t="t" r="r" b="b"/>
            <a:pathLst>
              <a:path w="3456" h="764">
                <a:moveTo>
                  <a:pt x="0" y="381"/>
                </a:moveTo>
                <a:lnTo>
                  <a:pt x="687" y="0"/>
                </a:lnTo>
                <a:lnTo>
                  <a:pt x="687" y="190"/>
                </a:lnTo>
                <a:lnTo>
                  <a:pt x="2767" y="190"/>
                </a:lnTo>
                <a:lnTo>
                  <a:pt x="2767" y="0"/>
                </a:lnTo>
                <a:lnTo>
                  <a:pt x="3455" y="381"/>
                </a:lnTo>
                <a:lnTo>
                  <a:pt x="2767" y="763"/>
                </a:lnTo>
                <a:lnTo>
                  <a:pt x="2767" y="572"/>
                </a:lnTo>
                <a:lnTo>
                  <a:pt x="687" y="572"/>
                </a:lnTo>
                <a:lnTo>
                  <a:pt x="687" y="763"/>
                </a:lnTo>
                <a:lnTo>
                  <a:pt x="0" y="381"/>
                </a:lnTo>
              </a:path>
            </a:pathLst>
          </a:custGeom>
          <a:solidFill>
            <a:srgbClr val="00A65D">
              <a:alpha val="50000"/>
            </a:srgbClr>
          </a:solidFill>
          <a:ln>
            <a:solidFill>
              <a:srgbClr val="00A65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12"/>
          <p:cNvSpPr/>
          <p:nvPr/>
        </p:nvSpPr>
        <p:spPr>
          <a:xfrm>
            <a:off x="7967758" y="1195933"/>
            <a:ext cx="453600" cy="270720"/>
          </a:xfrm>
          <a:custGeom>
            <a:avLst/>
            <a:gdLst/>
            <a:ahLst/>
            <a:cxnLst/>
            <a:rect l="l" t="t" r="r" b="b"/>
            <a:pathLst>
              <a:path w="1272" h="764">
                <a:moveTo>
                  <a:pt x="0" y="381"/>
                </a:moveTo>
                <a:lnTo>
                  <a:pt x="253" y="0"/>
                </a:lnTo>
                <a:lnTo>
                  <a:pt x="253" y="190"/>
                </a:lnTo>
                <a:lnTo>
                  <a:pt x="1017" y="190"/>
                </a:lnTo>
                <a:lnTo>
                  <a:pt x="1017" y="0"/>
                </a:lnTo>
                <a:lnTo>
                  <a:pt x="1271" y="381"/>
                </a:lnTo>
                <a:lnTo>
                  <a:pt x="1017" y="763"/>
                </a:lnTo>
                <a:lnTo>
                  <a:pt x="1017" y="572"/>
                </a:lnTo>
                <a:lnTo>
                  <a:pt x="253" y="572"/>
                </a:lnTo>
                <a:lnTo>
                  <a:pt x="253" y="763"/>
                </a:lnTo>
                <a:lnTo>
                  <a:pt x="0" y="381"/>
                </a:lnTo>
              </a:path>
            </a:pathLst>
          </a:custGeom>
          <a:solidFill>
            <a:srgbClr val="ED1C24">
              <a:alpha val="50000"/>
            </a:srgbClr>
          </a:solidFill>
          <a:ln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13"/>
          <p:cNvSpPr/>
          <p:nvPr/>
        </p:nvSpPr>
        <p:spPr>
          <a:xfrm>
            <a:off x="8425318" y="1267573"/>
            <a:ext cx="453600" cy="270720"/>
          </a:xfrm>
          <a:custGeom>
            <a:avLst/>
            <a:gdLst/>
            <a:ahLst/>
            <a:cxnLst/>
            <a:rect l="l" t="t" r="r" b="b"/>
            <a:pathLst>
              <a:path w="1272" h="764">
                <a:moveTo>
                  <a:pt x="0" y="381"/>
                </a:moveTo>
                <a:lnTo>
                  <a:pt x="253" y="0"/>
                </a:lnTo>
                <a:lnTo>
                  <a:pt x="253" y="190"/>
                </a:lnTo>
                <a:lnTo>
                  <a:pt x="1017" y="190"/>
                </a:lnTo>
                <a:lnTo>
                  <a:pt x="1017" y="0"/>
                </a:lnTo>
                <a:lnTo>
                  <a:pt x="1271" y="381"/>
                </a:lnTo>
                <a:lnTo>
                  <a:pt x="1017" y="763"/>
                </a:lnTo>
                <a:lnTo>
                  <a:pt x="1017" y="572"/>
                </a:lnTo>
                <a:lnTo>
                  <a:pt x="253" y="572"/>
                </a:lnTo>
                <a:lnTo>
                  <a:pt x="253" y="763"/>
                </a:lnTo>
                <a:lnTo>
                  <a:pt x="0" y="381"/>
                </a:lnTo>
              </a:path>
            </a:pathLst>
          </a:custGeom>
          <a:solidFill>
            <a:srgbClr val="ED1C24">
              <a:alpha val="50000"/>
            </a:srgbClr>
          </a:solidFill>
          <a:ln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14"/>
          <p:cNvSpPr/>
          <p:nvPr/>
        </p:nvSpPr>
        <p:spPr>
          <a:xfrm>
            <a:off x="8882518" y="1519573"/>
            <a:ext cx="289080" cy="270720"/>
          </a:xfrm>
          <a:custGeom>
            <a:avLst/>
            <a:gdLst/>
            <a:ahLst/>
            <a:cxnLst/>
            <a:rect l="l" t="t" r="r" b="b"/>
            <a:pathLst>
              <a:path w="815" h="764">
                <a:moveTo>
                  <a:pt x="0" y="381"/>
                </a:moveTo>
                <a:lnTo>
                  <a:pt x="162" y="0"/>
                </a:lnTo>
                <a:lnTo>
                  <a:pt x="162" y="190"/>
                </a:lnTo>
                <a:lnTo>
                  <a:pt x="651" y="190"/>
                </a:lnTo>
                <a:lnTo>
                  <a:pt x="651" y="0"/>
                </a:lnTo>
                <a:lnTo>
                  <a:pt x="814" y="381"/>
                </a:lnTo>
                <a:lnTo>
                  <a:pt x="651" y="763"/>
                </a:lnTo>
                <a:lnTo>
                  <a:pt x="651" y="572"/>
                </a:lnTo>
                <a:lnTo>
                  <a:pt x="162" y="572"/>
                </a:lnTo>
                <a:lnTo>
                  <a:pt x="162" y="763"/>
                </a:lnTo>
                <a:lnTo>
                  <a:pt x="0" y="381"/>
                </a:lnTo>
              </a:path>
            </a:pathLst>
          </a:custGeom>
          <a:solidFill>
            <a:srgbClr val="729FCF">
              <a:alpha val="5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5"/>
          <p:cNvSpPr/>
          <p:nvPr/>
        </p:nvSpPr>
        <p:spPr>
          <a:xfrm>
            <a:off x="9175198" y="1591573"/>
            <a:ext cx="289080" cy="270720"/>
          </a:xfrm>
          <a:custGeom>
            <a:avLst/>
            <a:gdLst/>
            <a:ahLst/>
            <a:cxnLst/>
            <a:rect l="l" t="t" r="r" b="b"/>
            <a:pathLst>
              <a:path w="815" h="764">
                <a:moveTo>
                  <a:pt x="0" y="381"/>
                </a:moveTo>
                <a:lnTo>
                  <a:pt x="162" y="0"/>
                </a:lnTo>
                <a:lnTo>
                  <a:pt x="162" y="190"/>
                </a:lnTo>
                <a:lnTo>
                  <a:pt x="651" y="190"/>
                </a:lnTo>
                <a:lnTo>
                  <a:pt x="651" y="0"/>
                </a:lnTo>
                <a:lnTo>
                  <a:pt x="814" y="381"/>
                </a:lnTo>
                <a:lnTo>
                  <a:pt x="651" y="763"/>
                </a:lnTo>
                <a:lnTo>
                  <a:pt x="651" y="572"/>
                </a:lnTo>
                <a:lnTo>
                  <a:pt x="162" y="572"/>
                </a:lnTo>
                <a:lnTo>
                  <a:pt x="162" y="763"/>
                </a:lnTo>
                <a:lnTo>
                  <a:pt x="0" y="381"/>
                </a:lnTo>
              </a:path>
            </a:pathLst>
          </a:custGeom>
          <a:solidFill>
            <a:srgbClr val="729FCF">
              <a:alpha val="5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6"/>
          <p:cNvSpPr/>
          <p:nvPr/>
        </p:nvSpPr>
        <p:spPr>
          <a:xfrm>
            <a:off x="9467518" y="1791733"/>
            <a:ext cx="289080" cy="270720"/>
          </a:xfrm>
          <a:custGeom>
            <a:avLst/>
            <a:gdLst/>
            <a:ahLst/>
            <a:cxnLst/>
            <a:rect l="l" t="t" r="r" b="b"/>
            <a:pathLst>
              <a:path w="815" h="764">
                <a:moveTo>
                  <a:pt x="0" y="381"/>
                </a:moveTo>
                <a:lnTo>
                  <a:pt x="162" y="0"/>
                </a:lnTo>
                <a:lnTo>
                  <a:pt x="162" y="190"/>
                </a:lnTo>
                <a:lnTo>
                  <a:pt x="651" y="190"/>
                </a:lnTo>
                <a:lnTo>
                  <a:pt x="651" y="0"/>
                </a:lnTo>
                <a:lnTo>
                  <a:pt x="814" y="381"/>
                </a:lnTo>
                <a:lnTo>
                  <a:pt x="651" y="763"/>
                </a:lnTo>
                <a:lnTo>
                  <a:pt x="651" y="572"/>
                </a:lnTo>
                <a:lnTo>
                  <a:pt x="162" y="572"/>
                </a:lnTo>
                <a:lnTo>
                  <a:pt x="162" y="763"/>
                </a:lnTo>
                <a:lnTo>
                  <a:pt x="0" y="381"/>
                </a:lnTo>
              </a:path>
            </a:pathLst>
          </a:custGeom>
          <a:solidFill>
            <a:srgbClr val="729FCF">
              <a:alpha val="5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" name="Grafik 379"/>
          <p:cNvPicPr/>
          <p:nvPr/>
        </p:nvPicPr>
        <p:blipFill>
          <a:blip r:embed="rId5"/>
          <a:stretch/>
        </p:blipFill>
        <p:spPr>
          <a:xfrm>
            <a:off x="321368" y="6080233"/>
            <a:ext cx="4776480" cy="2883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740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800" b="0" strike="noStrike" spc="-1" dirty="0">
                <a:solidFill>
                  <a:srgbClr val="FFFFFF"/>
                </a:solidFill>
                <a:latin typeface="Calibri"/>
              </a:rPr>
              <a:t>Summary of </a:t>
            </a:r>
            <a:r>
              <a:rPr lang="en-GB" sz="3800" b="0" strike="noStrike" spc="-1" dirty="0" smtClean="0">
                <a:solidFill>
                  <a:srgbClr val="FFFFFF"/>
                </a:solidFill>
                <a:latin typeface="Calibri"/>
              </a:rPr>
              <a:t>MARP Observations</a:t>
            </a:r>
            <a:endParaRPr lang="en-GB" sz="3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335520" y="869592"/>
            <a:ext cx="11472480" cy="482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062F67"/>
                </a:solidFill>
                <a:latin typeface="Calibri"/>
              </a:rPr>
              <a:t>We </a:t>
            </a:r>
            <a:r>
              <a:rPr lang="en-US" sz="2000" b="0" strike="noStrike" spc="-1" dirty="0" smtClean="0">
                <a:solidFill>
                  <a:srgbClr val="062F67"/>
                </a:solidFill>
                <a:latin typeface="Calibri"/>
              </a:rPr>
              <a:t>implemented </a:t>
            </a:r>
            <a:r>
              <a:rPr lang="en-US" sz="2000" b="0" strike="noStrike" spc="-1" dirty="0" smtClean="0">
                <a:solidFill>
                  <a:srgbClr val="062F67"/>
                </a:solidFill>
                <a:latin typeface="Calibri"/>
              </a:rPr>
              <a:t>all received comments, but some are more ‘conceptual’.</a:t>
            </a:r>
            <a:endParaRPr lang="en-GB" sz="2000" b="0" strike="noStrike" spc="-1" dirty="0" smtClean="0">
              <a:solidFill>
                <a:srgbClr val="062F67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2000" b="0" strike="noStrike" spc="-1" dirty="0" smtClean="0">
                <a:solidFill>
                  <a:srgbClr val="062F67"/>
                </a:solidFill>
                <a:latin typeface="Calibri"/>
              </a:rPr>
              <a:t>Main observations J. Uythoven</a:t>
            </a:r>
            <a:endParaRPr lang="en-GB" sz="2000" b="0" strike="noStrike" spc="-1" dirty="0">
              <a:latin typeface="Arial"/>
            </a:endParaRPr>
          </a:p>
          <a:p>
            <a:pPr marL="914400" lvl="1" indent="-4568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GB" b="0" strike="noStrike" spc="-1" dirty="0" smtClean="0">
                <a:solidFill>
                  <a:srgbClr val="008000"/>
                </a:solidFill>
                <a:latin typeface="Calibri"/>
              </a:rPr>
              <a:t>No need to distinguish machine with active machine protection (MPS) from machines without. I think we can remove the expression ‘low-beam power’, as we had damage in Linac4</a:t>
            </a:r>
            <a:endParaRPr lang="en-GB" b="0" strike="noStrike" spc="-1" dirty="0">
              <a:latin typeface="Arial"/>
            </a:endParaRP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GB" spc="-1" dirty="0" smtClean="0">
                <a:solidFill>
                  <a:srgbClr val="6666FF"/>
                </a:solidFill>
                <a:latin typeface="Calibri"/>
              </a:rPr>
              <a:t>The approach was made to be as generic as possible (C = consequence), also because some machines at CERN don’t (yet) have MPS:</a:t>
            </a:r>
          </a:p>
          <a:p>
            <a:pPr lvl="3"/>
            <a:r>
              <a:rPr lang="en-US" sz="1600" dirty="0"/>
              <a:t>P</a:t>
            </a:r>
            <a:r>
              <a:rPr lang="en-US" sz="1600" baseline="-25000" dirty="0"/>
              <a:t>C1 </a:t>
            </a:r>
            <a:r>
              <a:rPr lang="en-US" sz="1600" dirty="0"/>
              <a:t>= P</a:t>
            </a:r>
            <a:r>
              <a:rPr lang="en-US" sz="1600" baseline="-25000" dirty="0"/>
              <a:t>F</a:t>
            </a:r>
            <a:r>
              <a:rPr lang="en-US" sz="1600" dirty="0"/>
              <a:t> * </a:t>
            </a:r>
            <a:r>
              <a:rPr lang="en-US" sz="1600" dirty="0" err="1"/>
              <a:t>P</a:t>
            </a:r>
            <a:r>
              <a:rPr lang="en-US" sz="1600" baseline="-25000" dirty="0" err="1"/>
              <a:t>prot_eff</a:t>
            </a:r>
            <a:endParaRPr lang="en-GB" sz="1600" dirty="0"/>
          </a:p>
          <a:p>
            <a:pPr lvl="3"/>
            <a:r>
              <a:rPr lang="en-US" sz="1600" dirty="0"/>
              <a:t>P</a:t>
            </a:r>
            <a:r>
              <a:rPr lang="en-US" sz="1600" baseline="-25000" dirty="0"/>
              <a:t>C2 </a:t>
            </a:r>
            <a:r>
              <a:rPr lang="en-US" sz="1600" dirty="0"/>
              <a:t>= P</a:t>
            </a:r>
            <a:r>
              <a:rPr lang="en-US" sz="1600" baseline="-25000" dirty="0"/>
              <a:t>F</a:t>
            </a:r>
            <a:r>
              <a:rPr lang="en-US" sz="1600" dirty="0"/>
              <a:t> * (1-P</a:t>
            </a:r>
            <a:r>
              <a:rPr lang="en-US" sz="1600" baseline="-25000" dirty="0"/>
              <a:t>prot_eff</a:t>
            </a:r>
            <a:r>
              <a:rPr lang="en-US" sz="1600" dirty="0"/>
              <a:t>) = P</a:t>
            </a:r>
            <a:r>
              <a:rPr lang="en-US" sz="1600" baseline="-25000" dirty="0"/>
              <a:t>F</a:t>
            </a:r>
            <a:r>
              <a:rPr lang="en-US" sz="1600" dirty="0"/>
              <a:t> *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prot_ineff</a:t>
            </a:r>
            <a:endParaRPr lang="en-GB" b="0" strike="noStrike" spc="-1" dirty="0" smtClean="0">
              <a:latin typeface="Arial"/>
            </a:endParaRP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GB" b="0" strike="noStrike" spc="-1" dirty="0" smtClean="0">
                <a:solidFill>
                  <a:srgbClr val="6666FF"/>
                </a:solidFill>
                <a:latin typeface="Calibri"/>
              </a:rPr>
              <a:t>(Elegantly) For machines with no MPS </a:t>
            </a:r>
            <a:r>
              <a:rPr lang="en-US" sz="1600" dirty="0" err="1"/>
              <a:t>P</a:t>
            </a:r>
            <a:r>
              <a:rPr lang="en-US" sz="1600" baseline="-25000" dirty="0" err="1"/>
              <a:t>prot_eff</a:t>
            </a:r>
            <a:r>
              <a:rPr lang="en-US" sz="1600" dirty="0"/>
              <a:t> = 1</a:t>
            </a:r>
            <a:endParaRPr lang="en-GB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2000" b="0" strike="noStrike" spc="-1" dirty="0" smtClean="0">
                <a:solidFill>
                  <a:srgbClr val="062F67"/>
                </a:solidFill>
                <a:latin typeface="Calibri"/>
              </a:rPr>
              <a:t>Main observations B. Todd</a:t>
            </a:r>
          </a:p>
          <a:p>
            <a:pPr marL="914400" lvl="1" indent="-4568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GB" spc="-1" dirty="0" smtClean="0">
                <a:solidFill>
                  <a:srgbClr val="008000"/>
                </a:solidFill>
                <a:latin typeface="Calibri"/>
              </a:rPr>
              <a:t>Difficult to digest part on extension to non data-driven scenarios:</a:t>
            </a:r>
            <a:endParaRPr lang="en-GB" spc="-1" dirty="0"/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US" spc="-1" dirty="0" smtClean="0">
                <a:solidFill>
                  <a:srgbClr val="6666FF"/>
                </a:solidFill>
                <a:latin typeface="Calibri"/>
              </a:rPr>
              <a:t>Example for the LHC, assuming 20 % downtime (caused by ‘protected failures’). Question: how much increase of this downtime do we allow from ‘unprotected failures’? This has to be distributed (equally) across the intervals where we don’t have data</a:t>
            </a:r>
            <a:endParaRPr lang="en-GB" b="0" strike="noStrike" spc="-1" dirty="0">
              <a:latin typeface="Arial"/>
            </a:endParaRPr>
          </a:p>
          <a:p>
            <a:pPr marL="914400" lvl="1" indent="-4568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GB" spc="-1" dirty="0" smtClean="0">
                <a:solidFill>
                  <a:srgbClr val="008000"/>
                </a:solidFill>
                <a:latin typeface="Calibri"/>
              </a:rPr>
              <a:t>(From MARP meeting) More granularity, less easy to use for decision making? </a:t>
            </a:r>
            <a:endParaRPr lang="en-GB" spc="-1" dirty="0" smtClean="0"/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US" spc="-1" dirty="0" smtClean="0">
                <a:solidFill>
                  <a:srgbClr val="6666FF"/>
                </a:solidFill>
                <a:latin typeface="Calibri"/>
              </a:rPr>
              <a:t>True. Maybe one should define one risk matrix for the LHC and one for all other injectors? (see next slide). Using a dedicated discretization (with more granularity, reflecting the different failure modes) for the LHC would help</a:t>
            </a:r>
            <a:endParaRPr lang="en-GB" b="0" strike="noStrike" spc="-1" dirty="0" smtClean="0"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GB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r>
              <a:rPr lang="en-GB" sz="2400" b="0" strike="noStrike" spc="-1" dirty="0">
                <a:solidFill>
                  <a:srgbClr val="062F67"/>
                </a:solidFill>
                <a:latin typeface="Calibri"/>
              </a:rPr>
              <a:t> </a:t>
            </a:r>
            <a:endParaRPr lang="en-GB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800" b="0" strike="noStrike" spc="-1" dirty="0" smtClean="0">
                <a:solidFill>
                  <a:srgbClr val="FFFFFF"/>
                </a:solidFill>
                <a:latin typeface="Arial"/>
              </a:rPr>
              <a:t>Comparison </a:t>
            </a:r>
            <a:r>
              <a:rPr lang="en-US" sz="3800" b="0" strike="noStrike" spc="-1" smtClean="0">
                <a:solidFill>
                  <a:srgbClr val="FFFFFF"/>
                </a:solidFill>
                <a:latin typeface="Arial"/>
              </a:rPr>
              <a:t>across machines</a:t>
            </a:r>
            <a:endParaRPr lang="en-GB" sz="3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pictur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908" y="1104514"/>
            <a:ext cx="7870221" cy="496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4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3143520" y="3141000"/>
            <a:ext cx="5760360" cy="86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799"/>
              </a:spcBef>
            </a:pPr>
            <a:r>
              <a:rPr lang="en-GB" sz="4000" b="0" strike="noStrike" spc="-1">
                <a:solidFill>
                  <a:srgbClr val="062F67"/>
                </a:solidFill>
                <a:latin typeface="Calibri"/>
              </a:rPr>
              <a:t>Thanks for your attention!</a:t>
            </a:r>
            <a:endParaRPr lang="en-GB" sz="4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en-GB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TS-KT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6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17420</TotalTime>
  <Words>342</Words>
  <Application>Microsoft Office PowerPoint</Application>
  <PresentationFormat>Widescreen</PresentationFormat>
  <Paragraphs>41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Arial</vt:lpstr>
      <vt:lpstr>Arial Unicode MS</vt:lpstr>
      <vt:lpstr>Calibri</vt:lpstr>
      <vt:lpstr>DejaVu Sans</vt:lpstr>
      <vt:lpstr>Franklin Gothic Medium</vt:lpstr>
      <vt:lpstr>Symbol</vt:lpstr>
      <vt:lpstr>Times New Roman</vt:lpstr>
      <vt:lpstr>Wingdings</vt:lpstr>
      <vt:lpstr>Office Theme</vt:lpstr>
      <vt:lpstr>Office Theme</vt:lpstr>
      <vt:lpstr>ATS-KT</vt:lpstr>
      <vt:lpstr>PowerPoint Presentation</vt:lpstr>
      <vt:lpstr>Risk Matrices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rudi</dc:creator>
  <dc:description/>
  <cp:lastModifiedBy>Andrea Apollonio</cp:lastModifiedBy>
  <cp:revision>811</cp:revision>
  <cp:lastPrinted>2012-10-14T09:04:03Z</cp:lastPrinted>
  <dcterms:created xsi:type="dcterms:W3CDTF">2010-10-07T08:40:58Z</dcterms:created>
  <dcterms:modified xsi:type="dcterms:W3CDTF">2020-10-28T16:29:56Z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6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</Properties>
</file>