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embeddedFontLst>
    <p:embeddedFont>
      <p:font typeface="Source Code Pro"/>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SourceCodePro-regular.fntdata"/><Relationship Id="rId21" Type="http://schemas.openxmlformats.org/officeDocument/2006/relationships/slide" Target="slides/slide16.xml"/><Relationship Id="rId24" Type="http://schemas.openxmlformats.org/officeDocument/2006/relationships/font" Target="fonts/SourceCodePro-italic.fntdata"/><Relationship Id="rId23" Type="http://schemas.openxmlformats.org/officeDocument/2006/relationships/font" Target="fonts/SourceCodePro-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font" Target="fonts/SourceCodePr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This is a 15 minute presentation so I’m thinking 12 slides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b3ad382918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b3ad382918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Describo desktop can save and export described folders as plain zip files or bagit bags for upload to institutional repositories/archives.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b3b370409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b3b370409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Describo Online is targeted at the group / institutional deployment. It uses okta for authentication or it can be integrated into existing services by accepting delegated authentication.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Describo Online has been architected for extensibility to other back file sync and store applications such as OwnCloud  and it supports multi user access by operating on  the data in a database and then synchronising that back to the remote resource.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b3ad382918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b3ad382918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Describo Online currently works with Microsoft OneDrive. This was a use case of UTS but the backend is extensible to other cloud resources via rclone.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b3ad382918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b3ad382918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Describo Online supports the full schema.org schema by default.</a:t>
            </a:r>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b3ad382918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b3ad382918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Describo Online makes it easy to find entities and update them.</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b3b3704094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b3b3704094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Describo Desktop and Online have some difference. Future work will aim to bring the two more inline and ensure that all capabilities are supported in both environments.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afbf15d42c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afbf15d42c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Find out more by visiting the Arkisto site where we also talk about repository patterns and use cases.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b3ad382918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b3ad382918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For research data to be *F*indable, and *I*interoperable and *R*eusable, it has to have metadata that makes it so - and this needs to be both human and machine readable so that finding aids can be built and people can search, or write programs to discover and use data. Also for research data to be distributed it has to be *packaged* into distributable objects - otherwise there is no digital object. This talk looks at one tool that implements the Research Object Crate standard that supports such FAIR packaging.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In an ideal data management lifecycle Describo slots into the Description section of the lifecycle.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b3ad382918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b3ad38291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RO-Crate grew out of work on packaging file-based data, but as it uses JSON-LD as a serialization for linked-data metadata it can also aggregate any URI-addressable resource, or if necessary describe physical objects. RO-Crates have a metadata file describing a research object, and optionally its content and useful context such as who created the objects, using what equipment, software and workflows, and how to reuse the data and under which license(s). The idea is that if a user finds a zip file on their hard drive, and opens it there is an HTML file within which explains the data enough for them to be able to reuse it.</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afd5aa3a5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afd5aa3a5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RO-Crate can (and should) have a human-readable summary of the metadata in the data package (or on the a website or repository).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ab96bfc82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ab96bfc82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b3ad382918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b3ad382918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Describo exists as a desktop application and an online application. Both create spec compliant RO-Crates.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The desktop application is useful for describing filesystem based objects attached to the local machine including share drives and cloud drives like Dropbox.</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The online application is designed for group / institutional level deployment and it supports describing content in Microsoft OneDrive. The Online version is multi user.</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b3ad382918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b3ad382918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The UI of describo enables the user to define and describe context entities like People, Places, Organizations and many others. Entities can be  Interlinked.</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b3ad382918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b3ad382918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Describo allow the user to describe the content of the folder - ie image, audio and video content. Content previews are available whilst describing individual items.</a:t>
            </a:r>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b3ad382918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b3ad382918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Describo desktop supports loading custom profiles. This enables a community to define which entities / properties are relevant to them in order to guide the user when describing their data. The UI of describo is driven by the profile.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13.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www.researchobject.org/ro-crat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mod.paradisec.org.au/" TargetMode="External"/><Relationship Id="rId4" Type="http://schemas.openxmlformats.org/officeDocument/2006/relationships/hyperlink" Target="https://github.com/elixir-europe/BioHackathon-projects-2020/tree/master/projects/14"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uts-eresearch.github.io/describo/" TargetMode="External"/><Relationship Id="rId4" Type="http://schemas.openxmlformats.org/officeDocument/2006/relationships/hyperlink" Target="https://github.com/UTS-eResearch/describo-online" TargetMode="External"/><Relationship Id="rId5" Type="http://schemas.openxmlformats.org/officeDocument/2006/relationships/hyperlink" Target="https://arkisto-platform.github.io/assets/docs/Describo-WhitePaper.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0.png"/><Relationship Id="rId5"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19.png"/><Relationship Id="rId4" Type="http://schemas.openxmlformats.org/officeDocument/2006/relationships/image" Target="../media/image9.png"/><Relationship Id="rId5" Type="http://schemas.openxmlformats.org/officeDocument/2006/relationships/image" Target="../media/image6.png"/><Relationship Id="rId6" Type="http://schemas.openxmlformats.org/officeDocument/2006/relationships/image" Target="../media/image4.png"/><Relationship Id="rId7"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963075" y="245925"/>
            <a:ext cx="7451400" cy="4523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700">
              <a:solidFill>
                <a:schemeClr val="dk1"/>
              </a:solidFill>
            </a:endParaRPr>
          </a:p>
          <a:p>
            <a:pPr indent="0" lvl="0" marL="0" rtl="0" algn="l">
              <a:lnSpc>
                <a:spcPct val="115000"/>
              </a:lnSpc>
              <a:spcBef>
                <a:spcPts val="0"/>
              </a:spcBef>
              <a:spcAft>
                <a:spcPts val="0"/>
              </a:spcAft>
              <a:buNone/>
            </a:pPr>
            <a:r>
              <a:t/>
            </a:r>
            <a:endParaRPr sz="1700">
              <a:solidFill>
                <a:schemeClr val="dk1"/>
              </a:solidFill>
            </a:endParaRPr>
          </a:p>
          <a:p>
            <a:pPr indent="0" lvl="0" marL="0" rtl="0" algn="l">
              <a:lnSpc>
                <a:spcPct val="115000"/>
              </a:lnSpc>
              <a:spcBef>
                <a:spcPts val="0"/>
              </a:spcBef>
              <a:spcAft>
                <a:spcPts val="0"/>
              </a:spcAft>
              <a:buNone/>
            </a:pPr>
            <a:r>
              <a:t/>
            </a:r>
            <a:endParaRPr sz="1700">
              <a:solidFill>
                <a:schemeClr val="dk1"/>
              </a:solidFill>
            </a:endParaRPr>
          </a:p>
          <a:p>
            <a:pPr indent="0" lvl="0" marL="0" rtl="0" algn="ctr">
              <a:lnSpc>
                <a:spcPct val="115000"/>
              </a:lnSpc>
              <a:spcBef>
                <a:spcPts val="0"/>
              </a:spcBef>
              <a:spcAft>
                <a:spcPts val="0"/>
              </a:spcAft>
              <a:buNone/>
            </a:pPr>
            <a:r>
              <a:rPr lang="en-GB" sz="2200">
                <a:solidFill>
                  <a:schemeClr val="dk1"/>
                </a:solidFill>
              </a:rPr>
              <a:t>Describo and RO-Crate - the FAIR data research helpers</a:t>
            </a:r>
            <a:endParaRPr sz="2200">
              <a:solidFill>
                <a:schemeClr val="dk1"/>
              </a:solidFill>
            </a:endParaRPr>
          </a:p>
          <a:p>
            <a:pPr indent="0" lvl="0" marL="0" rtl="0" algn="ctr">
              <a:lnSpc>
                <a:spcPct val="115000"/>
              </a:lnSpc>
              <a:spcBef>
                <a:spcPts val="0"/>
              </a:spcBef>
              <a:spcAft>
                <a:spcPts val="0"/>
              </a:spcAft>
              <a:buNone/>
            </a:pPr>
            <a:r>
              <a:t/>
            </a:r>
            <a:endParaRPr sz="1100">
              <a:solidFill>
                <a:schemeClr val="dk1"/>
              </a:solidFill>
            </a:endParaRPr>
          </a:p>
          <a:p>
            <a:pPr indent="0" lvl="0" marL="0" rtl="0" algn="ctr">
              <a:lnSpc>
                <a:spcPct val="115000"/>
              </a:lnSpc>
              <a:spcBef>
                <a:spcPts val="0"/>
              </a:spcBef>
              <a:spcAft>
                <a:spcPts val="0"/>
              </a:spcAft>
              <a:buNone/>
            </a:pPr>
            <a:r>
              <a:rPr lang="en-GB">
                <a:solidFill>
                  <a:schemeClr val="dk1"/>
                </a:solidFill>
              </a:rPr>
              <a:t>Dr Marco La Rosa</a:t>
            </a:r>
            <a:r>
              <a:rPr baseline="30000" lang="en-GB">
                <a:solidFill>
                  <a:schemeClr val="dk1"/>
                </a:solidFill>
              </a:rPr>
              <a:t>1</a:t>
            </a:r>
            <a:r>
              <a:rPr lang="en-GB">
                <a:solidFill>
                  <a:schemeClr val="dk1"/>
                </a:solidFill>
              </a:rPr>
              <a:t>, Dr Peter Sefton</a:t>
            </a:r>
            <a:r>
              <a:rPr baseline="30000" lang="en-GB">
                <a:solidFill>
                  <a:schemeClr val="dk1"/>
                </a:solidFill>
              </a:rPr>
              <a:t>2</a:t>
            </a:r>
            <a:endParaRPr baseline="30000">
              <a:solidFill>
                <a:schemeClr val="dk1"/>
              </a:solidFill>
            </a:endParaRPr>
          </a:p>
          <a:p>
            <a:pPr indent="0" lvl="0" marL="0" rtl="0" algn="ctr">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sz="1300">
              <a:solidFill>
                <a:schemeClr val="dk1"/>
              </a:solidFill>
            </a:endParaRPr>
          </a:p>
          <a:p>
            <a:pPr indent="-292100" lvl="0" marL="457200" rtl="0" algn="l">
              <a:lnSpc>
                <a:spcPct val="115000"/>
              </a:lnSpc>
              <a:spcBef>
                <a:spcPts val="0"/>
              </a:spcBef>
              <a:spcAft>
                <a:spcPts val="0"/>
              </a:spcAft>
              <a:buClr>
                <a:schemeClr val="dk1"/>
              </a:buClr>
              <a:buSzPts val="1000"/>
              <a:buAutoNum type="arabicPeriod"/>
            </a:pPr>
            <a:r>
              <a:rPr i="1" lang="en-GB" sz="1000">
                <a:solidFill>
                  <a:schemeClr val="dk1"/>
                </a:solidFill>
              </a:rPr>
              <a:t>PARADISEC and The University of Melbourne</a:t>
            </a:r>
            <a:endParaRPr i="1" sz="1000">
              <a:solidFill>
                <a:schemeClr val="dk1"/>
              </a:solidFill>
            </a:endParaRPr>
          </a:p>
          <a:p>
            <a:pPr indent="-292100" lvl="0" marL="457200" rtl="0" algn="l">
              <a:lnSpc>
                <a:spcPct val="115000"/>
              </a:lnSpc>
              <a:spcBef>
                <a:spcPts val="0"/>
              </a:spcBef>
              <a:spcAft>
                <a:spcPts val="0"/>
              </a:spcAft>
              <a:buClr>
                <a:schemeClr val="dk1"/>
              </a:buClr>
              <a:buSzPts val="1000"/>
              <a:buAutoNum type="arabicPeriod"/>
            </a:pPr>
            <a:r>
              <a:rPr i="1" lang="en-GB" sz="1000">
                <a:solidFill>
                  <a:schemeClr val="dk1"/>
                </a:solidFill>
              </a:rPr>
              <a:t>University of Technology Sydney</a:t>
            </a:r>
            <a:endParaRPr i="1" sz="1000">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2"/>
          <p:cNvSpPr txBox="1"/>
          <p:nvPr/>
        </p:nvSpPr>
        <p:spPr>
          <a:xfrm>
            <a:off x="153550" y="48075"/>
            <a:ext cx="8923200" cy="51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200"/>
              <a:t>Describo Desktop - save / export</a:t>
            </a:r>
            <a:endParaRPr sz="22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116" name="Google Shape;116;p22"/>
          <p:cNvPicPr preferRelativeResize="0"/>
          <p:nvPr/>
        </p:nvPicPr>
        <p:blipFill>
          <a:blip r:embed="rId3">
            <a:alphaModFix/>
          </a:blip>
          <a:stretch>
            <a:fillRect/>
          </a:stretch>
        </p:blipFill>
        <p:spPr>
          <a:xfrm>
            <a:off x="3336625" y="949550"/>
            <a:ext cx="5617824" cy="3162524"/>
          </a:xfrm>
          <a:prstGeom prst="rect">
            <a:avLst/>
          </a:prstGeom>
          <a:noFill/>
          <a:ln cap="flat" cmpd="sng" w="9525">
            <a:solidFill>
              <a:srgbClr val="999999"/>
            </a:solidFill>
            <a:prstDash val="solid"/>
            <a:round/>
            <a:headEnd len="sm" w="sm" type="none"/>
            <a:tailEnd len="sm" w="sm" type="none"/>
          </a:ln>
        </p:spPr>
      </p:pic>
      <p:pic>
        <p:nvPicPr>
          <p:cNvPr id="117" name="Google Shape;117;p22"/>
          <p:cNvPicPr preferRelativeResize="0"/>
          <p:nvPr/>
        </p:nvPicPr>
        <p:blipFill>
          <a:blip r:embed="rId4">
            <a:alphaModFix/>
          </a:blip>
          <a:stretch>
            <a:fillRect/>
          </a:stretch>
        </p:blipFill>
        <p:spPr>
          <a:xfrm>
            <a:off x="425425" y="703575"/>
            <a:ext cx="2818050" cy="4006200"/>
          </a:xfrm>
          <a:prstGeom prst="rect">
            <a:avLst/>
          </a:prstGeom>
          <a:noFill/>
          <a:ln cap="flat" cmpd="sng" w="9525">
            <a:solidFill>
              <a:srgbClr val="999999"/>
            </a:solidFill>
            <a:prstDash val="solid"/>
            <a:round/>
            <a:headEnd len="sm" w="sm" type="none"/>
            <a:tailEnd len="sm" w="sm" type="none"/>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3"/>
          <p:cNvSpPr txBox="1"/>
          <p:nvPr/>
        </p:nvSpPr>
        <p:spPr>
          <a:xfrm>
            <a:off x="153550" y="48075"/>
            <a:ext cx="8923200" cy="51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200"/>
              <a:t>Describo Online - architecture: integrate or standalone service</a:t>
            </a:r>
            <a:endParaRPr sz="22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123" name="Google Shape;123;p23"/>
          <p:cNvPicPr preferRelativeResize="0"/>
          <p:nvPr/>
        </p:nvPicPr>
        <p:blipFill>
          <a:blip r:embed="rId3">
            <a:alphaModFix/>
          </a:blip>
          <a:stretch>
            <a:fillRect/>
          </a:stretch>
        </p:blipFill>
        <p:spPr>
          <a:xfrm>
            <a:off x="5699873" y="995213"/>
            <a:ext cx="2745825" cy="3461024"/>
          </a:xfrm>
          <a:prstGeom prst="rect">
            <a:avLst/>
          </a:prstGeom>
          <a:noFill/>
          <a:ln cap="flat" cmpd="sng" w="9525">
            <a:solidFill>
              <a:srgbClr val="999999"/>
            </a:solidFill>
            <a:prstDash val="solid"/>
            <a:round/>
            <a:headEnd len="sm" w="sm" type="none"/>
            <a:tailEnd len="sm" w="sm" type="none"/>
          </a:ln>
        </p:spPr>
      </p:pic>
      <p:sp>
        <p:nvSpPr>
          <p:cNvPr id="124" name="Google Shape;124;p23"/>
          <p:cNvSpPr txBox="1"/>
          <p:nvPr/>
        </p:nvSpPr>
        <p:spPr>
          <a:xfrm>
            <a:off x="322825" y="734625"/>
            <a:ext cx="5184600" cy="398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t>Easily deployed via docker containers: UI, API and PostgreSQL database. Start one instance and scale to many users or start small instances for individual domains.</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Architected for extensibility to other backends and data stores: S3, Dropbox, Google Drive,  Openstack Swift, webdav, SFTP.</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Operates on RO-Crate in database and synchronises back to target resource on change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Dynamically loads existing crates into DB and can associate crates on disk with in database entries to support multiple users operating on the data</a:t>
            </a:r>
            <a:endParaRPr/>
          </a:p>
          <a:p>
            <a:pPr indent="0" lvl="0" marL="914400" rtl="0" algn="l">
              <a:spcBef>
                <a:spcPts val="0"/>
              </a:spcBef>
              <a:spcAft>
                <a:spcPts val="0"/>
              </a:spcAft>
              <a:buNone/>
            </a:pPr>
            <a:r>
              <a:rPr lang="en-GB"/>
              <a:t>  </a:t>
            </a:r>
            <a:endParaRPr/>
          </a:p>
          <a:p>
            <a:pPr indent="0" lvl="0" marL="0" rtl="0" algn="l">
              <a:spcBef>
                <a:spcPts val="0"/>
              </a:spcBef>
              <a:spcAft>
                <a:spcPts val="0"/>
              </a:spcAft>
              <a:buNone/>
            </a:pPr>
            <a:r>
              <a:rPr lang="en-GB"/>
              <a:t>User management and authentication</a:t>
            </a:r>
            <a:endParaRPr/>
          </a:p>
          <a:p>
            <a:pPr indent="-317500" lvl="0" marL="457200" rtl="0" algn="l">
              <a:spcBef>
                <a:spcPts val="0"/>
              </a:spcBef>
              <a:spcAft>
                <a:spcPts val="0"/>
              </a:spcAft>
              <a:buSzPts val="1400"/>
              <a:buChar char="●"/>
            </a:pPr>
            <a:r>
              <a:rPr lang="en-GB"/>
              <a:t>via okta.com (developer.okta.com) (free up to 1000 Monthly Active Users)</a:t>
            </a:r>
            <a:endParaRPr/>
          </a:p>
          <a:p>
            <a:pPr indent="-317500" lvl="0" marL="457200" rtl="0" algn="l">
              <a:spcBef>
                <a:spcPts val="0"/>
              </a:spcBef>
              <a:spcAft>
                <a:spcPts val="0"/>
              </a:spcAft>
              <a:buSzPts val="1400"/>
              <a:buChar char="●"/>
            </a:pPr>
            <a:r>
              <a:rPr lang="en-GB"/>
              <a:t>or integrate into your own application.</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4"/>
          <p:cNvSpPr txBox="1"/>
          <p:nvPr/>
        </p:nvSpPr>
        <p:spPr>
          <a:xfrm>
            <a:off x="153550" y="48075"/>
            <a:ext cx="8923200" cy="51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200"/>
              <a:t>Describo Online - works with folders in Microsoft OneDrive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130" name="Google Shape;130;p24"/>
          <p:cNvPicPr preferRelativeResize="0"/>
          <p:nvPr/>
        </p:nvPicPr>
        <p:blipFill>
          <a:blip r:embed="rId3">
            <a:alphaModFix/>
          </a:blip>
          <a:stretch>
            <a:fillRect/>
          </a:stretch>
        </p:blipFill>
        <p:spPr>
          <a:xfrm>
            <a:off x="1268675" y="632850"/>
            <a:ext cx="6606647" cy="4280625"/>
          </a:xfrm>
          <a:prstGeom prst="rect">
            <a:avLst/>
          </a:prstGeom>
          <a:noFill/>
          <a:ln cap="flat" cmpd="sng" w="9525">
            <a:solidFill>
              <a:srgbClr val="999999"/>
            </a:solidFill>
            <a:prstDash val="solid"/>
            <a:round/>
            <a:headEnd len="sm" w="sm" type="none"/>
            <a:tailEnd len="sm" w="sm"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5"/>
          <p:cNvSpPr txBox="1"/>
          <p:nvPr/>
        </p:nvSpPr>
        <p:spPr>
          <a:xfrm>
            <a:off x="153550" y="48075"/>
            <a:ext cx="8923200" cy="51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200"/>
              <a:t>Describo Online - define and link entities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136" name="Google Shape;136;p25"/>
          <p:cNvPicPr preferRelativeResize="0"/>
          <p:nvPr/>
        </p:nvPicPr>
        <p:blipFill>
          <a:blip r:embed="rId3">
            <a:alphaModFix/>
          </a:blip>
          <a:stretch>
            <a:fillRect/>
          </a:stretch>
        </p:blipFill>
        <p:spPr>
          <a:xfrm>
            <a:off x="1600526" y="2720776"/>
            <a:ext cx="7204251" cy="1962975"/>
          </a:xfrm>
          <a:prstGeom prst="rect">
            <a:avLst/>
          </a:prstGeom>
          <a:noFill/>
          <a:ln cap="flat" cmpd="sng" w="9525">
            <a:solidFill>
              <a:srgbClr val="999999"/>
            </a:solidFill>
            <a:prstDash val="solid"/>
            <a:round/>
            <a:headEnd len="sm" w="sm" type="none"/>
            <a:tailEnd len="sm" w="sm" type="none"/>
          </a:ln>
        </p:spPr>
      </p:pic>
      <p:pic>
        <p:nvPicPr>
          <p:cNvPr id="137" name="Google Shape;137;p25"/>
          <p:cNvPicPr preferRelativeResize="0"/>
          <p:nvPr/>
        </p:nvPicPr>
        <p:blipFill>
          <a:blip r:embed="rId4">
            <a:alphaModFix/>
          </a:blip>
          <a:stretch>
            <a:fillRect/>
          </a:stretch>
        </p:blipFill>
        <p:spPr>
          <a:xfrm>
            <a:off x="324300" y="976900"/>
            <a:ext cx="8110101" cy="1475350"/>
          </a:xfrm>
          <a:prstGeom prst="rect">
            <a:avLst/>
          </a:prstGeom>
          <a:noFill/>
          <a:ln cap="flat" cmpd="sng" w="9525">
            <a:solidFill>
              <a:srgbClr val="999999"/>
            </a:solidFill>
            <a:prstDash val="solid"/>
            <a:round/>
            <a:headEnd len="sm" w="sm" type="none"/>
            <a:tailEnd len="sm" w="sm" type="none"/>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6"/>
          <p:cNvSpPr txBox="1"/>
          <p:nvPr/>
        </p:nvSpPr>
        <p:spPr>
          <a:xfrm>
            <a:off x="153550" y="48075"/>
            <a:ext cx="8923200" cy="51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200"/>
              <a:t>Describo Online - manage crate entities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143" name="Google Shape;143;p26"/>
          <p:cNvPicPr preferRelativeResize="0"/>
          <p:nvPr/>
        </p:nvPicPr>
        <p:blipFill>
          <a:blip r:embed="rId3">
            <a:alphaModFix/>
          </a:blip>
          <a:stretch>
            <a:fillRect/>
          </a:stretch>
        </p:blipFill>
        <p:spPr>
          <a:xfrm>
            <a:off x="507600" y="608000"/>
            <a:ext cx="7980684" cy="4280624"/>
          </a:xfrm>
          <a:prstGeom prst="rect">
            <a:avLst/>
          </a:prstGeom>
          <a:noFill/>
          <a:ln cap="flat" cmpd="sng" w="9525">
            <a:solidFill>
              <a:srgbClr val="999999"/>
            </a:solidFill>
            <a:prstDash val="solid"/>
            <a:round/>
            <a:headEnd len="sm" w="sm" type="none"/>
            <a:tailEnd len="sm" w="sm" type="none"/>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7"/>
          <p:cNvSpPr txBox="1"/>
          <p:nvPr/>
        </p:nvSpPr>
        <p:spPr>
          <a:xfrm>
            <a:off x="153550" y="48075"/>
            <a:ext cx="8923200" cy="51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200"/>
              <a:t>Describo Online - MVP - next steps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49" name="Google Shape;149;p27"/>
          <p:cNvSpPr txBox="1"/>
          <p:nvPr/>
        </p:nvSpPr>
        <p:spPr>
          <a:xfrm>
            <a:off x="153550" y="591350"/>
            <a:ext cx="8722500" cy="18849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GB"/>
              <a:t>Develop other backend integrations</a:t>
            </a:r>
            <a:endParaRPr/>
          </a:p>
          <a:p>
            <a:pPr indent="0" lvl="0" marL="457200" rtl="0" algn="l">
              <a:spcBef>
                <a:spcPts val="0"/>
              </a:spcBef>
              <a:spcAft>
                <a:spcPts val="0"/>
              </a:spcAft>
              <a:buNone/>
            </a:pPr>
            <a:r>
              <a:t/>
            </a:r>
            <a:endParaRPr/>
          </a:p>
          <a:p>
            <a:pPr indent="-317500" lvl="0" marL="457200" rtl="0" algn="l">
              <a:spcBef>
                <a:spcPts val="0"/>
              </a:spcBef>
              <a:spcAft>
                <a:spcPts val="0"/>
              </a:spcAft>
              <a:buSzPts val="1400"/>
              <a:buChar char="●"/>
            </a:pPr>
            <a:r>
              <a:rPr lang="en-GB"/>
              <a:t>Develop a UI for novice users - current UI = expert RO-Crate user</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rPr lang="en-GB"/>
              <a:t>Develop a UI to manage cultural collections</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rPr lang="en-GB"/>
              <a:t>Port capability to upload domain specific profiles from desktop</a:t>
            </a:r>
            <a:endParaRPr/>
          </a:p>
          <a:p>
            <a:pPr indent="0" lvl="0" marL="0" rtl="0" algn="l">
              <a:spcBef>
                <a:spcPts val="0"/>
              </a:spcBef>
              <a:spcAft>
                <a:spcPts val="0"/>
              </a:spcAft>
              <a:buNone/>
            </a:pPr>
            <a:r>
              <a:t/>
            </a:r>
            <a:endParaRPr/>
          </a:p>
        </p:txBody>
      </p:sp>
      <p:sp>
        <p:nvSpPr>
          <p:cNvPr id="150" name="Google Shape;150;p27"/>
          <p:cNvSpPr txBox="1"/>
          <p:nvPr/>
        </p:nvSpPr>
        <p:spPr>
          <a:xfrm>
            <a:off x="153550" y="2444950"/>
            <a:ext cx="8923200" cy="51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200"/>
              <a:t>Describo Desktop - next steps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51" name="Google Shape;151;p27"/>
          <p:cNvSpPr txBox="1"/>
          <p:nvPr/>
        </p:nvSpPr>
        <p:spPr>
          <a:xfrm>
            <a:off x="153550" y="2983675"/>
            <a:ext cx="8765400" cy="20820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Char char="●"/>
            </a:pPr>
            <a:r>
              <a:rPr lang="en-GB">
                <a:solidFill>
                  <a:schemeClr val="dk1"/>
                </a:solidFill>
              </a:rPr>
              <a:t>Port online entity rendering code from online - implementation cleaner than initial implementation in desktop</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317500" lvl="0" marL="457200" rtl="0" algn="l">
              <a:spcBef>
                <a:spcPts val="0"/>
              </a:spcBef>
              <a:spcAft>
                <a:spcPts val="0"/>
              </a:spcAft>
              <a:buClr>
                <a:schemeClr val="dk1"/>
              </a:buClr>
              <a:buSzPts val="1400"/>
              <a:buChar char="●"/>
            </a:pPr>
            <a:r>
              <a:rPr lang="en-GB">
                <a:solidFill>
                  <a:schemeClr val="dk1"/>
                </a:solidFill>
              </a:rPr>
              <a:t>Port novice user and cultural collections UI from online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317500" lvl="0" marL="457200" rtl="0" algn="l">
              <a:spcBef>
                <a:spcPts val="0"/>
              </a:spcBef>
              <a:spcAft>
                <a:spcPts val="0"/>
              </a:spcAft>
              <a:buClr>
                <a:schemeClr val="dk1"/>
              </a:buClr>
              <a:buSzPts val="1400"/>
              <a:buChar char="●"/>
            </a:pPr>
            <a:r>
              <a:rPr lang="en-GB">
                <a:solidFill>
                  <a:schemeClr val="dk1"/>
                </a:solidFill>
              </a:rPr>
              <a:t>Port backend integrations from online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pic>
        <p:nvPicPr>
          <p:cNvPr id="156" name="Google Shape;156;p28"/>
          <p:cNvPicPr preferRelativeResize="0"/>
          <p:nvPr/>
        </p:nvPicPr>
        <p:blipFill>
          <a:blip r:embed="rId3">
            <a:alphaModFix/>
          </a:blip>
          <a:stretch>
            <a:fillRect/>
          </a:stretch>
        </p:blipFill>
        <p:spPr>
          <a:xfrm>
            <a:off x="126650" y="860525"/>
            <a:ext cx="8839200" cy="2935281"/>
          </a:xfrm>
          <a:prstGeom prst="rect">
            <a:avLst/>
          </a:prstGeom>
          <a:noFill/>
          <a:ln>
            <a:noFill/>
          </a:ln>
        </p:spPr>
      </p:pic>
      <p:sp>
        <p:nvSpPr>
          <p:cNvPr id="157" name="Google Shape;157;p28"/>
          <p:cNvSpPr txBox="1"/>
          <p:nvPr/>
        </p:nvSpPr>
        <p:spPr>
          <a:xfrm>
            <a:off x="1733100" y="302575"/>
            <a:ext cx="56778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2000"/>
              <a:t>https://arkisto-platform.github.io/</a:t>
            </a: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txBox="1"/>
          <p:nvPr>
            <p:ph idx="1" type="body"/>
          </p:nvPr>
        </p:nvSpPr>
        <p:spPr>
          <a:xfrm>
            <a:off x="100800" y="153950"/>
            <a:ext cx="4471200" cy="4733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2200">
                <a:solidFill>
                  <a:srgbClr val="FF0000"/>
                </a:solidFill>
              </a:rPr>
              <a:t>Problem</a:t>
            </a:r>
            <a:endParaRPr sz="2200">
              <a:solidFill>
                <a:srgbClr val="FF0000"/>
              </a:solidFill>
            </a:endParaRPr>
          </a:p>
          <a:p>
            <a:pPr indent="0" lvl="0" marL="0" rtl="0" algn="ctr">
              <a:spcBef>
                <a:spcPts val="1600"/>
              </a:spcBef>
              <a:spcAft>
                <a:spcPts val="0"/>
              </a:spcAft>
              <a:buNone/>
            </a:pPr>
            <a:r>
              <a:rPr lang="en-GB">
                <a:solidFill>
                  <a:srgbClr val="000000"/>
                </a:solidFill>
              </a:rPr>
              <a:t>Research projects don’t always involve work practices that describe the data generated so that it meets the FAIR principles.</a:t>
            </a:r>
            <a:endParaRPr>
              <a:solidFill>
                <a:srgbClr val="000000"/>
              </a:solidFill>
            </a:endParaRPr>
          </a:p>
          <a:p>
            <a:pPr indent="0" lvl="0" marL="0" rtl="0" algn="ctr">
              <a:spcBef>
                <a:spcPts val="1600"/>
              </a:spcBef>
              <a:spcAft>
                <a:spcPts val="0"/>
              </a:spcAft>
              <a:buNone/>
            </a:pPr>
            <a:r>
              <a:t/>
            </a:r>
            <a:endParaRPr sz="2200">
              <a:solidFill>
                <a:srgbClr val="38761D"/>
              </a:solidFill>
            </a:endParaRPr>
          </a:p>
          <a:p>
            <a:pPr indent="0" lvl="0" marL="0" rtl="0" algn="ctr">
              <a:spcBef>
                <a:spcPts val="1600"/>
              </a:spcBef>
              <a:spcAft>
                <a:spcPts val="0"/>
              </a:spcAft>
              <a:buNone/>
            </a:pPr>
            <a:r>
              <a:rPr lang="en-GB" sz="2200">
                <a:solidFill>
                  <a:srgbClr val="38761D"/>
                </a:solidFill>
              </a:rPr>
              <a:t>Solution</a:t>
            </a:r>
            <a:endParaRPr sz="2200">
              <a:solidFill>
                <a:srgbClr val="38761D"/>
              </a:solidFill>
            </a:endParaRPr>
          </a:p>
          <a:p>
            <a:pPr indent="0" lvl="0" marL="0" rtl="0" algn="ctr">
              <a:spcBef>
                <a:spcPts val="1600"/>
              </a:spcBef>
              <a:spcAft>
                <a:spcPts val="0"/>
              </a:spcAft>
              <a:buNone/>
            </a:pPr>
            <a:r>
              <a:rPr lang="en-GB">
                <a:solidFill>
                  <a:srgbClr val="000000"/>
                </a:solidFill>
              </a:rPr>
              <a:t>Describe the data as it’s being created using open standards and tools</a:t>
            </a:r>
            <a:endParaRPr>
              <a:solidFill>
                <a:srgbClr val="000000"/>
              </a:solidFill>
            </a:endParaRPr>
          </a:p>
          <a:p>
            <a:pPr indent="-342900" lvl="0" marL="457200" rtl="0" algn="ctr">
              <a:spcBef>
                <a:spcPts val="1600"/>
              </a:spcBef>
              <a:spcAft>
                <a:spcPts val="0"/>
              </a:spcAft>
              <a:buClr>
                <a:srgbClr val="000000"/>
              </a:buClr>
              <a:buSzPts val="1800"/>
              <a:buChar char="➔"/>
            </a:pPr>
            <a:r>
              <a:rPr lang="en-GB">
                <a:solidFill>
                  <a:srgbClr val="000000"/>
                </a:solidFill>
              </a:rPr>
              <a:t>use Describo</a:t>
            </a:r>
            <a:endParaRPr>
              <a:solidFill>
                <a:srgbClr val="000000"/>
              </a:solidFill>
            </a:endParaRPr>
          </a:p>
        </p:txBody>
      </p:sp>
      <p:pic>
        <p:nvPicPr>
          <p:cNvPr id="60" name="Google Shape;60;p14"/>
          <p:cNvPicPr preferRelativeResize="0"/>
          <p:nvPr/>
        </p:nvPicPr>
        <p:blipFill>
          <a:blip r:embed="rId3">
            <a:alphaModFix/>
          </a:blip>
          <a:stretch>
            <a:fillRect/>
          </a:stretch>
        </p:blipFill>
        <p:spPr>
          <a:xfrm>
            <a:off x="4496150" y="506450"/>
            <a:ext cx="4340150" cy="3349550"/>
          </a:xfrm>
          <a:prstGeom prst="rect">
            <a:avLst/>
          </a:prstGeom>
          <a:noFill/>
          <a:ln>
            <a:noFill/>
          </a:ln>
        </p:spPr>
      </p:pic>
      <p:sp>
        <p:nvSpPr>
          <p:cNvPr id="61" name="Google Shape;61;p14"/>
          <p:cNvSpPr txBox="1"/>
          <p:nvPr/>
        </p:nvSpPr>
        <p:spPr>
          <a:xfrm>
            <a:off x="4686750" y="153950"/>
            <a:ext cx="40233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200"/>
              <a:t>source: https://guides.library.ucsc.edu/datamanagement/</a:t>
            </a:r>
            <a:endParaRPr sz="1200"/>
          </a:p>
        </p:txBody>
      </p:sp>
      <p:sp>
        <p:nvSpPr>
          <p:cNvPr id="62" name="Google Shape;62;p14"/>
          <p:cNvSpPr txBox="1"/>
          <p:nvPr/>
        </p:nvSpPr>
        <p:spPr>
          <a:xfrm>
            <a:off x="6263625" y="4486875"/>
            <a:ext cx="2742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FF0000"/>
                </a:solidFill>
                <a:latin typeface="Source Code Pro"/>
                <a:ea typeface="Source Code Pro"/>
                <a:cs typeface="Source Code Pro"/>
                <a:sym typeface="Source Code Pro"/>
              </a:rPr>
              <a:t>Describo goes here</a:t>
            </a:r>
            <a:endParaRPr sz="1800">
              <a:solidFill>
                <a:srgbClr val="FF0000"/>
              </a:solidFill>
              <a:latin typeface="Source Code Pro"/>
              <a:ea typeface="Source Code Pro"/>
              <a:cs typeface="Source Code Pro"/>
              <a:sym typeface="Source Code Pro"/>
            </a:endParaRPr>
          </a:p>
        </p:txBody>
      </p:sp>
      <p:cxnSp>
        <p:nvCxnSpPr>
          <p:cNvPr id="63" name="Google Shape;63;p14"/>
          <p:cNvCxnSpPr/>
          <p:nvPr/>
        </p:nvCxnSpPr>
        <p:spPr>
          <a:xfrm flipH="1" rot="10800000">
            <a:off x="7905150" y="2555775"/>
            <a:ext cx="405600" cy="2014800"/>
          </a:xfrm>
          <a:prstGeom prst="straightConnector1">
            <a:avLst/>
          </a:prstGeom>
          <a:noFill/>
          <a:ln cap="flat" cmpd="sng" w="38100">
            <a:solidFill>
              <a:srgbClr val="FF0000"/>
            </a:solidFill>
            <a:prstDash val="solid"/>
            <a:round/>
            <a:headEnd len="med" w="med" type="none"/>
            <a:tailEnd len="med" w="med" type="triangl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5"/>
          <p:cNvSpPr txBox="1"/>
          <p:nvPr/>
        </p:nvSpPr>
        <p:spPr>
          <a:xfrm>
            <a:off x="155700" y="163950"/>
            <a:ext cx="8832600" cy="481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200"/>
              <a:t>What is Research Object Crate (RO-Crate)?</a:t>
            </a:r>
            <a:endParaRPr sz="22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342900" lvl="0" marL="457200" rtl="0" algn="l">
              <a:spcBef>
                <a:spcPts val="0"/>
              </a:spcBef>
              <a:spcAft>
                <a:spcPts val="0"/>
              </a:spcAft>
              <a:buClr>
                <a:schemeClr val="dk1"/>
              </a:buClr>
              <a:buSzPts val="1800"/>
              <a:buChar char="●"/>
            </a:pPr>
            <a:r>
              <a:rPr lang="en-GB" sz="1800">
                <a:solidFill>
                  <a:schemeClr val="dk1"/>
                </a:solidFill>
              </a:rPr>
              <a:t>Lightweight approach to packaging research data with metadata</a:t>
            </a:r>
            <a:endParaRPr sz="1800">
              <a:solidFill>
                <a:schemeClr val="dk1"/>
              </a:solidFill>
            </a:endParaRPr>
          </a:p>
          <a:p>
            <a:pPr indent="0" lvl="0" marL="0" rtl="0" algn="l">
              <a:spcBef>
                <a:spcPts val="0"/>
              </a:spcBef>
              <a:spcAft>
                <a:spcPts val="0"/>
              </a:spcAft>
              <a:buNone/>
            </a:pPr>
            <a:r>
              <a:t/>
            </a:r>
            <a:endParaRPr sz="1800">
              <a:solidFill>
                <a:schemeClr val="dk1"/>
              </a:solidFill>
            </a:endParaRPr>
          </a:p>
          <a:p>
            <a:pPr indent="-342900" lvl="0" marL="457200" rtl="0" algn="l">
              <a:spcBef>
                <a:spcPts val="0"/>
              </a:spcBef>
              <a:spcAft>
                <a:spcPts val="0"/>
              </a:spcAft>
              <a:buSzPts val="1800"/>
              <a:buChar char="●"/>
            </a:pPr>
            <a:r>
              <a:rPr lang="en-GB" sz="1800"/>
              <a:t>Community effort - </a:t>
            </a:r>
            <a:r>
              <a:rPr lang="en-GB"/>
              <a:t>38 contributors from AU, EU and US.</a:t>
            </a:r>
            <a:endParaRPr/>
          </a:p>
          <a:p>
            <a:pPr indent="0" lvl="0" marL="0" rtl="0" algn="l">
              <a:spcBef>
                <a:spcPts val="0"/>
              </a:spcBef>
              <a:spcAft>
                <a:spcPts val="0"/>
              </a:spcAft>
              <a:buNone/>
            </a:pPr>
            <a:r>
              <a:t/>
            </a:r>
            <a:endParaRPr sz="1800"/>
          </a:p>
          <a:p>
            <a:pPr indent="-342900" lvl="0" marL="457200" rtl="0" algn="l">
              <a:spcBef>
                <a:spcPts val="0"/>
              </a:spcBef>
              <a:spcAft>
                <a:spcPts val="0"/>
              </a:spcAft>
              <a:buSzPts val="1800"/>
              <a:buChar char="●"/>
            </a:pPr>
            <a:r>
              <a:rPr lang="en-GB" sz="1800"/>
              <a:t>Can aggregate files and/or any URI-addressable content, with contextual information to aid decisions about re-use. (Who What When Where Why How).</a:t>
            </a:r>
            <a:endParaRPr sz="1800"/>
          </a:p>
          <a:p>
            <a:pPr indent="0" lvl="0" marL="0" rtl="0" algn="l">
              <a:spcBef>
                <a:spcPts val="0"/>
              </a:spcBef>
              <a:spcAft>
                <a:spcPts val="0"/>
              </a:spcAft>
              <a:buNone/>
            </a:pPr>
            <a:r>
              <a:t/>
            </a:r>
            <a:endParaRPr sz="1800"/>
          </a:p>
          <a:p>
            <a:pPr indent="-342900" lvl="0" marL="457200" rtl="0" algn="l">
              <a:spcBef>
                <a:spcPts val="0"/>
              </a:spcBef>
              <a:spcAft>
                <a:spcPts val="0"/>
              </a:spcAft>
              <a:buSzPts val="1800"/>
              <a:buChar char="●"/>
            </a:pPr>
            <a:r>
              <a:rPr lang="en-GB" sz="1800"/>
              <a:t>Uses Schema.org as the main ontology, with domain-specific extensions</a:t>
            </a:r>
            <a:endParaRPr sz="1800"/>
          </a:p>
          <a:p>
            <a:pPr indent="0" lvl="0" marL="0" rtl="0" algn="l">
              <a:spcBef>
                <a:spcPts val="0"/>
              </a:spcBef>
              <a:spcAft>
                <a:spcPts val="0"/>
              </a:spcAft>
              <a:buNone/>
            </a:pPr>
            <a:r>
              <a:t/>
            </a:r>
            <a:endParaRPr sz="1800"/>
          </a:p>
          <a:p>
            <a:pPr indent="-342900" lvl="0" marL="457200" rtl="0" algn="l">
              <a:spcBef>
                <a:spcPts val="0"/>
              </a:spcBef>
              <a:spcAft>
                <a:spcPts val="0"/>
              </a:spcAft>
              <a:buSzPts val="1800"/>
              <a:buChar char="●"/>
            </a:pPr>
            <a:r>
              <a:rPr lang="en-GB" sz="1800"/>
              <a:t>Has human readable summaries of datasets</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330200" lvl="0" marL="457200" rtl="0" algn="l">
              <a:spcBef>
                <a:spcPts val="0"/>
              </a:spcBef>
              <a:spcAft>
                <a:spcPts val="0"/>
              </a:spcAft>
              <a:buSzPts val="1600"/>
              <a:buChar char="➔"/>
            </a:pPr>
            <a:r>
              <a:rPr i="1" lang="en-GB" sz="1600"/>
              <a:t>Sefton is an Editor of the specification: </a:t>
            </a:r>
            <a:r>
              <a:rPr i="1" lang="en-GB" sz="1600" u="sng">
                <a:solidFill>
                  <a:schemeClr val="hlink"/>
                </a:solidFill>
                <a:hlinkClick r:id="rId3"/>
              </a:rPr>
              <a:t>http://www.researchobject.org/ro-crate/</a:t>
            </a:r>
            <a:endParaRPr i="1" sz="1600"/>
          </a:p>
          <a:p>
            <a:pPr indent="0" lvl="0" marL="0" rtl="0" algn="l">
              <a:spcBef>
                <a:spcPts val="0"/>
              </a:spcBef>
              <a:spcAft>
                <a:spcPts val="0"/>
              </a:spcAft>
              <a:buNone/>
            </a:pPr>
            <a:r>
              <a:t/>
            </a:r>
            <a:endParaRPr sz="18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pic>
        <p:nvPicPr>
          <p:cNvPr id="73" name="Google Shape;73;p16"/>
          <p:cNvPicPr preferRelativeResize="0"/>
          <p:nvPr/>
        </p:nvPicPr>
        <p:blipFill>
          <a:blip r:embed="rId3">
            <a:alphaModFix/>
          </a:blip>
          <a:stretch>
            <a:fillRect/>
          </a:stretch>
        </p:blipFill>
        <p:spPr>
          <a:xfrm>
            <a:off x="2112065" y="0"/>
            <a:ext cx="4919871" cy="514350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7"/>
          <p:cNvSpPr txBox="1"/>
          <p:nvPr/>
        </p:nvSpPr>
        <p:spPr>
          <a:xfrm>
            <a:off x="191675" y="167700"/>
            <a:ext cx="8832600" cy="481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200"/>
              <a:t>Who is using it?</a:t>
            </a:r>
            <a:endParaRPr sz="22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387350" lvl="0" marL="457200" rtl="0" algn="l">
              <a:lnSpc>
                <a:spcPct val="115000"/>
              </a:lnSpc>
              <a:spcBef>
                <a:spcPts val="0"/>
              </a:spcBef>
              <a:spcAft>
                <a:spcPts val="0"/>
              </a:spcAft>
              <a:buClr>
                <a:schemeClr val="dk1"/>
              </a:buClr>
              <a:buSzPts val="2500"/>
              <a:buChar char="●"/>
            </a:pPr>
            <a:r>
              <a:rPr lang="en-GB" sz="1800">
                <a:solidFill>
                  <a:schemeClr val="dk1"/>
                </a:solidFill>
              </a:rPr>
              <a:t>Pacific and Regional Archive for Digital Sources in Endangered Cultures (PARADISEC). </a:t>
            </a:r>
            <a:r>
              <a:rPr lang="en-GB">
                <a:solidFill>
                  <a:schemeClr val="dk1"/>
                </a:solidFill>
              </a:rPr>
              <a:t>Demonstrator with &gt; 16k items and &gt; 500 collections exported as RO-Crates into OCFL @ </a:t>
            </a:r>
            <a:r>
              <a:rPr lang="en-GB" u="sng">
                <a:solidFill>
                  <a:schemeClr val="hlink"/>
                </a:solidFill>
                <a:hlinkClick r:id="rId3"/>
              </a:rPr>
              <a:t>http://mod.paradisec.org.au/</a:t>
            </a:r>
            <a:endParaRPr sz="1800">
              <a:solidFill>
                <a:schemeClr val="dk1"/>
              </a:solidFill>
            </a:endParaRPr>
          </a:p>
          <a:p>
            <a:pPr indent="0" lvl="0" marL="457200" rtl="0" algn="l">
              <a:lnSpc>
                <a:spcPct val="115000"/>
              </a:lnSpc>
              <a:spcBef>
                <a:spcPts val="0"/>
              </a:spcBef>
              <a:spcAft>
                <a:spcPts val="0"/>
              </a:spcAft>
              <a:buNone/>
            </a:pPr>
            <a:r>
              <a:t/>
            </a:r>
            <a:endParaRPr sz="1800">
              <a:solidFill>
                <a:schemeClr val="dk1"/>
              </a:solidFill>
            </a:endParaRPr>
          </a:p>
          <a:p>
            <a:pPr indent="-342900" lvl="0" marL="457200" rtl="0" algn="l">
              <a:spcBef>
                <a:spcPts val="0"/>
              </a:spcBef>
              <a:spcAft>
                <a:spcPts val="0"/>
              </a:spcAft>
              <a:buClr>
                <a:schemeClr val="dk1"/>
              </a:buClr>
              <a:buSzPts val="1800"/>
              <a:buChar char="●"/>
            </a:pPr>
            <a:r>
              <a:rPr lang="en-GB" sz="1800">
                <a:solidFill>
                  <a:schemeClr val="dk1"/>
                </a:solidFill>
              </a:rPr>
              <a:t>University of Technology Sydney data repository</a:t>
            </a:r>
            <a:endParaRPr sz="1800">
              <a:solidFill>
                <a:schemeClr val="dk1"/>
              </a:solidFill>
            </a:endParaRPr>
          </a:p>
          <a:p>
            <a:pPr indent="0" lvl="0" marL="457200" rtl="0" algn="l">
              <a:spcBef>
                <a:spcPts val="0"/>
              </a:spcBef>
              <a:spcAft>
                <a:spcPts val="0"/>
              </a:spcAft>
              <a:buNone/>
            </a:pPr>
            <a:r>
              <a:t/>
            </a:r>
            <a:endParaRPr sz="1800">
              <a:solidFill>
                <a:schemeClr val="dk1"/>
              </a:solidFill>
            </a:endParaRPr>
          </a:p>
          <a:p>
            <a:pPr indent="-342900" lvl="0" marL="457200" rtl="0" algn="l">
              <a:spcBef>
                <a:spcPts val="0"/>
              </a:spcBef>
              <a:spcAft>
                <a:spcPts val="0"/>
              </a:spcAft>
              <a:buClr>
                <a:schemeClr val="dk1"/>
              </a:buClr>
              <a:buSzPts val="1800"/>
              <a:buChar char="●"/>
            </a:pPr>
            <a:r>
              <a:rPr lang="en-GB" sz="1800" u="sng">
                <a:solidFill>
                  <a:schemeClr val="hlink"/>
                </a:solidFill>
                <a:hlinkClick r:id="rId4"/>
              </a:rPr>
              <a:t>Galaxy</a:t>
            </a:r>
            <a:endParaRPr sz="1800">
              <a:solidFill>
                <a:schemeClr val="dk1"/>
              </a:solidFill>
            </a:endParaRPr>
          </a:p>
          <a:p>
            <a:pPr indent="0" lvl="0" marL="457200" rtl="0" algn="l">
              <a:spcBef>
                <a:spcPts val="0"/>
              </a:spcBef>
              <a:spcAft>
                <a:spcPts val="0"/>
              </a:spcAft>
              <a:buNone/>
            </a:pPr>
            <a:r>
              <a:t/>
            </a:r>
            <a:endParaRPr sz="1800">
              <a:solidFill>
                <a:schemeClr val="dk1"/>
              </a:solidFill>
            </a:endParaRPr>
          </a:p>
          <a:p>
            <a:pPr indent="-342900" lvl="0" marL="457200" rtl="0" algn="l">
              <a:spcBef>
                <a:spcPts val="0"/>
              </a:spcBef>
              <a:spcAft>
                <a:spcPts val="0"/>
              </a:spcAft>
              <a:buClr>
                <a:schemeClr val="dk1"/>
              </a:buClr>
              <a:buSzPts val="1800"/>
              <a:buChar char="●"/>
            </a:pPr>
            <a:r>
              <a:rPr lang="en-GB" sz="1800">
                <a:solidFill>
                  <a:schemeClr val="dk1"/>
                </a:solidFill>
              </a:rPr>
              <a:t>WorkflowHub: https://about.workflowhub.eu/</a:t>
            </a:r>
            <a:endParaRPr sz="1800">
              <a:solidFill>
                <a:schemeClr val="dk1"/>
              </a:solidFill>
            </a:endParaRPr>
          </a:p>
          <a:p>
            <a:pPr indent="0" lvl="0" marL="457200" rtl="0" algn="l">
              <a:spcBef>
                <a:spcPts val="0"/>
              </a:spcBef>
              <a:spcAft>
                <a:spcPts val="0"/>
              </a:spcAft>
              <a:buNone/>
            </a:pPr>
            <a:r>
              <a:t/>
            </a:r>
            <a:endParaRPr sz="1800">
              <a:solidFill>
                <a:schemeClr val="dk1"/>
              </a:solidFill>
            </a:endParaRPr>
          </a:p>
          <a:p>
            <a:pPr indent="-342900" lvl="0" marL="457200" rtl="0" algn="l">
              <a:lnSpc>
                <a:spcPct val="115000"/>
              </a:lnSpc>
              <a:spcBef>
                <a:spcPts val="0"/>
              </a:spcBef>
              <a:spcAft>
                <a:spcPts val="0"/>
              </a:spcAft>
              <a:buClr>
                <a:schemeClr val="dk1"/>
              </a:buClr>
              <a:buSzPts val="1800"/>
              <a:buChar char="●"/>
            </a:pPr>
            <a:r>
              <a:rPr lang="en-GB" sz="1800">
                <a:solidFill>
                  <a:schemeClr val="dk1"/>
                </a:solidFill>
              </a:rPr>
              <a:t>CS3MESH4EOSC</a:t>
            </a:r>
            <a:r>
              <a:rPr lang="en-GB" sz="1100">
                <a:solidFill>
                  <a:schemeClr val="dk1"/>
                </a:solidFill>
              </a:rPr>
              <a:t> </a:t>
            </a:r>
            <a:endParaRPr sz="180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8"/>
          <p:cNvSpPr txBox="1"/>
          <p:nvPr/>
        </p:nvSpPr>
        <p:spPr>
          <a:xfrm>
            <a:off x="151725" y="215625"/>
            <a:ext cx="8832600" cy="47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8"/>
          <p:cNvSpPr txBox="1"/>
          <p:nvPr/>
        </p:nvSpPr>
        <p:spPr>
          <a:xfrm>
            <a:off x="191625" y="116575"/>
            <a:ext cx="8792700" cy="48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200"/>
              <a:t>Describo</a:t>
            </a:r>
            <a:endParaRPr sz="2200"/>
          </a:p>
          <a:p>
            <a:pPr indent="0" lvl="0" marL="0" rtl="0" algn="l">
              <a:spcBef>
                <a:spcPts val="0"/>
              </a:spcBef>
              <a:spcAft>
                <a:spcPts val="0"/>
              </a:spcAft>
              <a:buNone/>
            </a:pPr>
            <a:r>
              <a:t/>
            </a:r>
            <a:endParaRPr/>
          </a:p>
          <a:p>
            <a:pPr indent="-330200" lvl="0" marL="457200" rtl="0" algn="l">
              <a:spcBef>
                <a:spcPts val="0"/>
              </a:spcBef>
              <a:spcAft>
                <a:spcPts val="0"/>
              </a:spcAft>
              <a:buSzPts val="1600"/>
              <a:buChar char="●"/>
            </a:pPr>
            <a:r>
              <a:rPr lang="en-GB" sz="1600"/>
              <a:t>Describo is a pair of tools for researchers and support staff to create spec-compliant RO-Crates w/:</a:t>
            </a:r>
            <a:endParaRPr sz="1600"/>
          </a:p>
          <a:p>
            <a:pPr indent="-330200" lvl="1" marL="914400" rtl="0" algn="l">
              <a:spcBef>
                <a:spcPts val="0"/>
              </a:spcBef>
              <a:spcAft>
                <a:spcPts val="0"/>
              </a:spcAft>
              <a:buSzPts val="1600"/>
              <a:buAutoNum type="alphaLcPeriod"/>
            </a:pPr>
            <a:r>
              <a:rPr lang="en-GB" sz="1600"/>
              <a:t>Linked data for high-precision unambiguous metadata</a:t>
            </a:r>
            <a:endParaRPr sz="1600"/>
          </a:p>
          <a:p>
            <a:pPr indent="-330200" lvl="1" marL="914400" rtl="0" algn="l">
              <a:spcBef>
                <a:spcPts val="0"/>
              </a:spcBef>
              <a:spcAft>
                <a:spcPts val="0"/>
              </a:spcAft>
              <a:buSzPts val="1600"/>
              <a:buAutoNum type="alphaLcPeriod"/>
            </a:pPr>
            <a:r>
              <a:rPr lang="en-GB" sz="1600"/>
              <a:t>Package level “who, what, where” metadata</a:t>
            </a:r>
            <a:endParaRPr sz="1600"/>
          </a:p>
          <a:p>
            <a:pPr indent="-330200" lvl="1" marL="914400" rtl="0" algn="l">
              <a:spcBef>
                <a:spcPts val="0"/>
              </a:spcBef>
              <a:spcAft>
                <a:spcPts val="0"/>
              </a:spcAft>
              <a:buSzPts val="1600"/>
              <a:buAutoNum type="alphaLcPeriod"/>
            </a:pPr>
            <a:r>
              <a:rPr lang="en-GB" sz="1600"/>
              <a:t>Individual file-level metadata including provenance</a:t>
            </a:r>
            <a:endParaRPr sz="1600"/>
          </a:p>
          <a:p>
            <a:pPr indent="0" lvl="0" marL="0" rtl="0" algn="l">
              <a:spcBef>
                <a:spcPts val="0"/>
              </a:spcBef>
              <a:spcAft>
                <a:spcPts val="0"/>
              </a:spcAft>
              <a:buNone/>
            </a:pPr>
            <a:r>
              <a:t/>
            </a:r>
            <a:endParaRPr sz="1600"/>
          </a:p>
          <a:p>
            <a:pPr indent="-330200" lvl="0" marL="457200" rtl="0" algn="l">
              <a:spcBef>
                <a:spcPts val="0"/>
              </a:spcBef>
              <a:spcAft>
                <a:spcPts val="0"/>
              </a:spcAft>
              <a:buSzPts val="1600"/>
              <a:buChar char="●"/>
            </a:pPr>
            <a:r>
              <a:rPr lang="en-GB" sz="1600"/>
              <a:t>Describo exists as:</a:t>
            </a:r>
            <a:endParaRPr sz="1600"/>
          </a:p>
          <a:p>
            <a:pPr indent="-330200" lvl="1" marL="914400" rtl="0" algn="l">
              <a:spcBef>
                <a:spcPts val="0"/>
              </a:spcBef>
              <a:spcAft>
                <a:spcPts val="0"/>
              </a:spcAft>
              <a:buSzPts val="1600"/>
              <a:buAutoNum type="alphaLcPeriod"/>
            </a:pPr>
            <a:r>
              <a:rPr lang="en-GB" sz="1600"/>
              <a:t>a desktop tool (electron application) for all major platforms: </a:t>
            </a:r>
            <a:r>
              <a:rPr lang="en-GB" sz="1600" u="sng">
                <a:solidFill>
                  <a:schemeClr val="hlink"/>
                </a:solidFill>
                <a:hlinkClick r:id="rId3"/>
              </a:rPr>
              <a:t>https://uts-eresearch.github.io/describo/</a:t>
            </a:r>
            <a:endParaRPr sz="1600"/>
          </a:p>
          <a:p>
            <a:pPr indent="-330200" lvl="1" marL="914400" rtl="0" algn="l">
              <a:spcBef>
                <a:spcPts val="0"/>
              </a:spcBef>
              <a:spcAft>
                <a:spcPts val="0"/>
              </a:spcAft>
              <a:buSzPts val="1600"/>
              <a:buAutoNum type="alphaLcPeriod"/>
            </a:pPr>
            <a:r>
              <a:rPr lang="en-GB" sz="1600"/>
              <a:t>an online tool that integrates with Microsoft OneDrive: </a:t>
            </a:r>
            <a:r>
              <a:rPr lang="en-GB" sz="1600" u="sng">
                <a:solidFill>
                  <a:schemeClr val="hlink"/>
                </a:solidFill>
                <a:hlinkClick r:id="rId4"/>
              </a:rPr>
              <a:t>https://github.com/UTS-eResearch/describo-online</a:t>
            </a:r>
            <a:endParaRPr b="1" sz="1600"/>
          </a:p>
          <a:p>
            <a:pPr indent="0" lvl="0" marL="0" rtl="0" algn="l">
              <a:spcBef>
                <a:spcPts val="0"/>
              </a:spcBef>
              <a:spcAft>
                <a:spcPts val="0"/>
              </a:spcAft>
              <a:buNone/>
            </a:pPr>
            <a:r>
              <a:t/>
            </a:r>
            <a:endParaRPr sz="1600"/>
          </a:p>
          <a:p>
            <a:pPr indent="-330200" lvl="0" marL="457200" rtl="0" algn="l">
              <a:spcBef>
                <a:spcPts val="0"/>
              </a:spcBef>
              <a:spcAft>
                <a:spcPts val="0"/>
              </a:spcAft>
              <a:buSzPts val="1600"/>
              <a:buChar char="●"/>
            </a:pPr>
            <a:r>
              <a:rPr lang="en-GB" sz="1600"/>
              <a:t>Describo was developed as a proof of concept in two short sprints in 2020 (Desktop ~ 3 months and Online ~ 2 months). Both are viable release candidates.</a:t>
            </a:r>
            <a:endParaRPr sz="1600"/>
          </a:p>
          <a:p>
            <a:pPr indent="0" lvl="0" marL="457200" rtl="0" algn="l">
              <a:spcBef>
                <a:spcPts val="0"/>
              </a:spcBef>
              <a:spcAft>
                <a:spcPts val="0"/>
              </a:spcAft>
              <a:buNone/>
            </a:pPr>
            <a:r>
              <a:t/>
            </a:r>
            <a:endParaRPr sz="1600"/>
          </a:p>
          <a:p>
            <a:pPr indent="-330200" lvl="0" marL="457200" rtl="0" algn="l">
              <a:spcBef>
                <a:spcPts val="0"/>
              </a:spcBef>
              <a:spcAft>
                <a:spcPts val="0"/>
              </a:spcAft>
              <a:buSzPts val="1600"/>
              <a:buChar char="●"/>
            </a:pPr>
            <a:r>
              <a:rPr lang="en-GB" sz="1600" u="sng">
                <a:solidFill>
                  <a:schemeClr val="hlink"/>
                </a:solidFill>
                <a:hlinkClick r:id="rId5"/>
              </a:rPr>
              <a:t>https://arkisto-platform.github.io/assets/docs/Describo-WhitePaper.pdf</a:t>
            </a:r>
            <a:endParaRPr sz="1600"/>
          </a:p>
          <a:p>
            <a:pPr indent="0" lvl="0" marL="0" rtl="0" algn="l">
              <a:spcBef>
                <a:spcPts val="0"/>
              </a:spcBef>
              <a:spcAft>
                <a:spcPts val="0"/>
              </a:spcAft>
              <a:buNone/>
            </a:pPr>
            <a:r>
              <a:t/>
            </a:r>
            <a:endParaRPr sz="16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9"/>
          <p:cNvSpPr txBox="1"/>
          <p:nvPr/>
        </p:nvSpPr>
        <p:spPr>
          <a:xfrm>
            <a:off x="153550" y="48075"/>
            <a:ext cx="8923200" cy="51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200"/>
              <a:t>Describo Desktop - define and link entities</a:t>
            </a:r>
            <a:endParaRPr sz="2200"/>
          </a:p>
          <a:p>
            <a:pPr indent="0" lvl="0" marL="0" rtl="0" algn="l">
              <a:spcBef>
                <a:spcPts val="0"/>
              </a:spcBef>
              <a:spcAft>
                <a:spcPts val="0"/>
              </a:spcAft>
              <a:buNone/>
            </a:pPr>
            <a:r>
              <a:t/>
            </a:r>
            <a:endParaRPr sz="22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90" name="Google Shape;90;p19"/>
          <p:cNvPicPr preferRelativeResize="0"/>
          <p:nvPr/>
        </p:nvPicPr>
        <p:blipFill>
          <a:blip r:embed="rId3">
            <a:alphaModFix/>
          </a:blip>
          <a:stretch>
            <a:fillRect/>
          </a:stretch>
        </p:blipFill>
        <p:spPr>
          <a:xfrm>
            <a:off x="654425" y="904538"/>
            <a:ext cx="3067050" cy="1752600"/>
          </a:xfrm>
          <a:prstGeom prst="rect">
            <a:avLst/>
          </a:prstGeom>
          <a:noFill/>
          <a:ln cap="flat" cmpd="sng" w="9525">
            <a:solidFill>
              <a:srgbClr val="999999"/>
            </a:solidFill>
            <a:prstDash val="solid"/>
            <a:round/>
            <a:headEnd len="sm" w="sm" type="none"/>
            <a:tailEnd len="sm" w="sm" type="none"/>
          </a:ln>
        </p:spPr>
      </p:pic>
      <p:pic>
        <p:nvPicPr>
          <p:cNvPr id="91" name="Google Shape;91;p19"/>
          <p:cNvPicPr preferRelativeResize="0"/>
          <p:nvPr/>
        </p:nvPicPr>
        <p:blipFill>
          <a:blip r:embed="rId4">
            <a:alphaModFix/>
          </a:blip>
          <a:stretch>
            <a:fillRect/>
          </a:stretch>
        </p:blipFill>
        <p:spPr>
          <a:xfrm>
            <a:off x="1537775" y="2812350"/>
            <a:ext cx="3190875" cy="1504950"/>
          </a:xfrm>
          <a:prstGeom prst="rect">
            <a:avLst/>
          </a:prstGeom>
          <a:noFill/>
          <a:ln cap="flat" cmpd="sng" w="9525">
            <a:solidFill>
              <a:srgbClr val="999999"/>
            </a:solidFill>
            <a:prstDash val="solid"/>
            <a:round/>
            <a:headEnd len="sm" w="sm" type="none"/>
            <a:tailEnd len="sm" w="sm" type="none"/>
          </a:ln>
        </p:spPr>
      </p:pic>
      <p:pic>
        <p:nvPicPr>
          <p:cNvPr id="92" name="Google Shape;92;p19"/>
          <p:cNvPicPr preferRelativeResize="0"/>
          <p:nvPr/>
        </p:nvPicPr>
        <p:blipFill>
          <a:blip r:embed="rId5">
            <a:alphaModFix/>
          </a:blip>
          <a:stretch>
            <a:fillRect/>
          </a:stretch>
        </p:blipFill>
        <p:spPr>
          <a:xfrm>
            <a:off x="5116175" y="634400"/>
            <a:ext cx="3531450" cy="4371926"/>
          </a:xfrm>
          <a:prstGeom prst="rect">
            <a:avLst/>
          </a:prstGeom>
          <a:noFill/>
          <a:ln cap="flat" cmpd="sng" w="9525">
            <a:solidFill>
              <a:srgbClr val="999999"/>
            </a:solidFill>
            <a:prstDash val="solid"/>
            <a:round/>
            <a:headEnd len="sm" w="sm" type="none"/>
            <a:tailEnd len="sm" w="sm"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20"/>
          <p:cNvSpPr txBox="1"/>
          <p:nvPr/>
        </p:nvSpPr>
        <p:spPr>
          <a:xfrm>
            <a:off x="153550" y="48075"/>
            <a:ext cx="8923200" cy="51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200"/>
              <a:t>Describo Desktop - define and document data</a:t>
            </a:r>
            <a:endParaRPr sz="22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98" name="Google Shape;98;p20"/>
          <p:cNvPicPr preferRelativeResize="0"/>
          <p:nvPr/>
        </p:nvPicPr>
        <p:blipFill>
          <a:blip r:embed="rId3">
            <a:alphaModFix/>
          </a:blip>
          <a:stretch>
            <a:fillRect/>
          </a:stretch>
        </p:blipFill>
        <p:spPr>
          <a:xfrm>
            <a:off x="5007375" y="917738"/>
            <a:ext cx="3563725" cy="1732875"/>
          </a:xfrm>
          <a:prstGeom prst="rect">
            <a:avLst/>
          </a:prstGeom>
          <a:noFill/>
          <a:ln cap="flat" cmpd="sng" w="9525">
            <a:solidFill>
              <a:srgbClr val="999999"/>
            </a:solidFill>
            <a:prstDash val="solid"/>
            <a:round/>
            <a:headEnd len="sm" w="sm" type="none"/>
            <a:tailEnd len="sm" w="sm" type="none"/>
          </a:ln>
        </p:spPr>
      </p:pic>
      <p:pic>
        <p:nvPicPr>
          <p:cNvPr id="99" name="Google Shape;99;p20"/>
          <p:cNvPicPr preferRelativeResize="0"/>
          <p:nvPr/>
        </p:nvPicPr>
        <p:blipFill>
          <a:blip r:embed="rId4">
            <a:alphaModFix/>
          </a:blip>
          <a:stretch>
            <a:fillRect/>
          </a:stretch>
        </p:blipFill>
        <p:spPr>
          <a:xfrm>
            <a:off x="345800" y="635588"/>
            <a:ext cx="4506026" cy="2187850"/>
          </a:xfrm>
          <a:prstGeom prst="rect">
            <a:avLst/>
          </a:prstGeom>
          <a:noFill/>
          <a:ln cap="flat" cmpd="sng" w="9525">
            <a:solidFill>
              <a:srgbClr val="999999"/>
            </a:solidFill>
            <a:prstDash val="solid"/>
            <a:round/>
            <a:headEnd len="sm" w="sm" type="none"/>
            <a:tailEnd len="sm" w="sm" type="none"/>
          </a:ln>
        </p:spPr>
      </p:pic>
      <p:pic>
        <p:nvPicPr>
          <p:cNvPr id="100" name="Google Shape;100;p20"/>
          <p:cNvPicPr preferRelativeResize="0"/>
          <p:nvPr/>
        </p:nvPicPr>
        <p:blipFill>
          <a:blip r:embed="rId5">
            <a:alphaModFix/>
          </a:blip>
          <a:stretch>
            <a:fillRect/>
          </a:stretch>
        </p:blipFill>
        <p:spPr>
          <a:xfrm>
            <a:off x="2140724" y="2900950"/>
            <a:ext cx="4752849" cy="2187851"/>
          </a:xfrm>
          <a:prstGeom prst="rect">
            <a:avLst/>
          </a:prstGeom>
          <a:noFill/>
          <a:ln cap="flat" cmpd="sng" w="9525">
            <a:solidFill>
              <a:srgbClr val="999999"/>
            </a:solidFill>
            <a:prstDash val="solid"/>
            <a:round/>
            <a:headEnd len="sm" w="sm" type="none"/>
            <a:tailEnd len="sm" w="sm" type="none"/>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1"/>
          <p:cNvSpPr txBox="1"/>
          <p:nvPr/>
        </p:nvSpPr>
        <p:spPr>
          <a:xfrm>
            <a:off x="153550" y="48075"/>
            <a:ext cx="8923200" cy="51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200"/>
              <a:t>Describo Desktop - load custom data profiles</a:t>
            </a:r>
            <a:endParaRPr sz="22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106" name="Google Shape;106;p21"/>
          <p:cNvPicPr preferRelativeResize="0"/>
          <p:nvPr/>
        </p:nvPicPr>
        <p:blipFill>
          <a:blip r:embed="rId3">
            <a:alphaModFix/>
          </a:blip>
          <a:stretch>
            <a:fillRect/>
          </a:stretch>
        </p:blipFill>
        <p:spPr>
          <a:xfrm>
            <a:off x="153550" y="745925"/>
            <a:ext cx="3994864" cy="4280624"/>
          </a:xfrm>
          <a:prstGeom prst="rect">
            <a:avLst/>
          </a:prstGeom>
          <a:noFill/>
          <a:ln cap="flat" cmpd="sng" w="9525">
            <a:solidFill>
              <a:srgbClr val="999999"/>
            </a:solidFill>
            <a:prstDash val="solid"/>
            <a:round/>
            <a:headEnd len="sm" w="sm" type="none"/>
            <a:tailEnd len="sm" w="sm" type="none"/>
          </a:ln>
        </p:spPr>
      </p:pic>
      <p:pic>
        <p:nvPicPr>
          <p:cNvPr id="107" name="Google Shape;107;p21"/>
          <p:cNvPicPr preferRelativeResize="0"/>
          <p:nvPr/>
        </p:nvPicPr>
        <p:blipFill>
          <a:blip r:embed="rId4">
            <a:alphaModFix/>
          </a:blip>
          <a:stretch>
            <a:fillRect/>
          </a:stretch>
        </p:blipFill>
        <p:spPr>
          <a:xfrm>
            <a:off x="4497772" y="512400"/>
            <a:ext cx="3582925" cy="1984025"/>
          </a:xfrm>
          <a:prstGeom prst="rect">
            <a:avLst/>
          </a:prstGeom>
          <a:noFill/>
          <a:ln cap="flat" cmpd="sng" w="9525">
            <a:solidFill>
              <a:srgbClr val="999999"/>
            </a:solidFill>
            <a:prstDash val="solid"/>
            <a:round/>
            <a:headEnd len="sm" w="sm" type="none"/>
            <a:tailEnd len="sm" w="sm" type="none"/>
          </a:ln>
        </p:spPr>
      </p:pic>
      <p:pic>
        <p:nvPicPr>
          <p:cNvPr id="108" name="Google Shape;108;p21"/>
          <p:cNvPicPr preferRelativeResize="0"/>
          <p:nvPr/>
        </p:nvPicPr>
        <p:blipFill>
          <a:blip r:embed="rId5">
            <a:alphaModFix/>
          </a:blip>
          <a:stretch>
            <a:fillRect/>
          </a:stretch>
        </p:blipFill>
        <p:spPr>
          <a:xfrm>
            <a:off x="7277825" y="2784051"/>
            <a:ext cx="1779495" cy="2242500"/>
          </a:xfrm>
          <a:prstGeom prst="rect">
            <a:avLst/>
          </a:prstGeom>
          <a:noFill/>
          <a:ln cap="flat" cmpd="sng" w="9525">
            <a:solidFill>
              <a:srgbClr val="999999"/>
            </a:solidFill>
            <a:prstDash val="solid"/>
            <a:round/>
            <a:headEnd len="sm" w="sm" type="none"/>
            <a:tailEnd len="sm" w="sm" type="none"/>
          </a:ln>
        </p:spPr>
      </p:pic>
      <p:pic>
        <p:nvPicPr>
          <p:cNvPr id="109" name="Google Shape;109;p21"/>
          <p:cNvPicPr preferRelativeResize="0"/>
          <p:nvPr/>
        </p:nvPicPr>
        <p:blipFill>
          <a:blip r:embed="rId6">
            <a:alphaModFix/>
          </a:blip>
          <a:stretch>
            <a:fillRect/>
          </a:stretch>
        </p:blipFill>
        <p:spPr>
          <a:xfrm>
            <a:off x="4250950" y="2698100"/>
            <a:ext cx="2972674" cy="672950"/>
          </a:xfrm>
          <a:prstGeom prst="rect">
            <a:avLst/>
          </a:prstGeom>
          <a:noFill/>
          <a:ln cap="flat" cmpd="sng" w="9525">
            <a:solidFill>
              <a:srgbClr val="999999"/>
            </a:solidFill>
            <a:prstDash val="solid"/>
            <a:round/>
            <a:headEnd len="sm" w="sm" type="none"/>
            <a:tailEnd len="sm" w="sm" type="none"/>
          </a:ln>
        </p:spPr>
      </p:pic>
      <p:pic>
        <p:nvPicPr>
          <p:cNvPr id="110" name="Google Shape;110;p21"/>
          <p:cNvPicPr preferRelativeResize="0"/>
          <p:nvPr/>
        </p:nvPicPr>
        <p:blipFill>
          <a:blip r:embed="rId7">
            <a:alphaModFix/>
          </a:blip>
          <a:stretch>
            <a:fillRect/>
          </a:stretch>
        </p:blipFill>
        <p:spPr>
          <a:xfrm>
            <a:off x="5374976" y="3493901"/>
            <a:ext cx="1674275" cy="1532650"/>
          </a:xfrm>
          <a:prstGeom prst="rect">
            <a:avLst/>
          </a:prstGeom>
          <a:noFill/>
          <a:ln cap="flat" cmpd="sng" w="9525">
            <a:solidFill>
              <a:srgbClr val="999999"/>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