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5" r:id="rId2"/>
    <p:sldId id="276" r:id="rId3"/>
    <p:sldId id="259" r:id="rId4"/>
    <p:sldId id="262" r:id="rId5"/>
    <p:sldId id="263" r:id="rId6"/>
    <p:sldId id="258" r:id="rId7"/>
    <p:sldId id="264" r:id="rId8"/>
    <p:sldId id="272" r:id="rId9"/>
    <p:sldId id="27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0" autoAdjust="0"/>
    <p:restoredTop sz="94660"/>
  </p:normalViewPr>
  <p:slideViewPr>
    <p:cSldViewPr snapToGrid="0">
      <p:cViewPr varScale="1">
        <p:scale>
          <a:sx n="82" d="100"/>
          <a:sy n="82" d="100"/>
        </p:scale>
        <p:origin x="187"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DE898B-426E-444C-9B21-3F2BF8917B14}" type="doc">
      <dgm:prSet loTypeId="urn:microsoft.com/office/officeart/2016/7/layout/BasicTimeline" loCatId="process" qsTypeId="urn:microsoft.com/office/officeart/2005/8/quickstyle/simple1" qsCatId="simple" csTypeId="urn:microsoft.com/office/officeart/2005/8/colors/colorful5" csCatId="colorful" phldr="1"/>
      <dgm:spPr/>
      <dgm:t>
        <a:bodyPr/>
        <a:lstStyle/>
        <a:p>
          <a:endParaRPr lang="en-US"/>
        </a:p>
      </dgm:t>
    </dgm:pt>
    <dgm:pt modelId="{3F679A72-8576-499F-9D72-7D9C1BC24958}">
      <dgm:prSet custT="1"/>
      <dgm:spPr/>
      <dgm:t>
        <a:bodyPr/>
        <a:lstStyle/>
        <a:p>
          <a:pPr>
            <a:defRPr b="1"/>
          </a:pPr>
          <a:r>
            <a:rPr lang="en-US" sz="2400" dirty="0"/>
            <a:t>2011</a:t>
          </a:r>
        </a:p>
      </dgm:t>
    </dgm:pt>
    <dgm:pt modelId="{D2DC1FF0-CC1F-46FE-B7B4-52D65CBA92FF}" type="parTrans" cxnId="{1A95DC7F-8CAF-46B1-8A26-25CBA2B93611}">
      <dgm:prSet/>
      <dgm:spPr/>
      <dgm:t>
        <a:bodyPr/>
        <a:lstStyle/>
        <a:p>
          <a:endParaRPr lang="en-US"/>
        </a:p>
      </dgm:t>
    </dgm:pt>
    <dgm:pt modelId="{E8B124E7-49FC-4F4C-AD15-B876145C0ECF}" type="sibTrans" cxnId="{1A95DC7F-8CAF-46B1-8A26-25CBA2B93611}">
      <dgm:prSet/>
      <dgm:spPr/>
      <dgm:t>
        <a:bodyPr/>
        <a:lstStyle/>
        <a:p>
          <a:endParaRPr lang="en-US"/>
        </a:p>
      </dgm:t>
    </dgm:pt>
    <dgm:pt modelId="{FF4CF69A-99AA-4610-A5BC-EED9D5C63AF3}">
      <dgm:prSet custT="1"/>
      <dgm:spPr/>
      <dgm:t>
        <a:bodyPr/>
        <a:lstStyle/>
        <a:p>
          <a:pPr>
            <a:lnSpc>
              <a:spcPct val="100000"/>
            </a:lnSpc>
            <a:spcAft>
              <a:spcPct val="35000"/>
            </a:spcAft>
          </a:pPr>
          <a:r>
            <a:rPr lang="en-US" sz="2000" dirty="0"/>
            <a:t>Originally published in 2011, in Series «</a:t>
          </a:r>
          <a:r>
            <a:rPr lang="en-US" sz="2000" dirty="0" err="1"/>
            <a:t>Landolt-Börnstein</a:t>
          </a:r>
          <a:r>
            <a:rPr lang="en-US" sz="2000" dirty="0"/>
            <a:t>»</a:t>
          </a:r>
        </a:p>
      </dgm:t>
    </dgm:pt>
    <dgm:pt modelId="{6271B393-8BD0-4CE2-B046-766C3404CAD0}" type="parTrans" cxnId="{EA466E10-8D06-4714-85F1-D37265F89316}">
      <dgm:prSet/>
      <dgm:spPr/>
      <dgm:t>
        <a:bodyPr/>
        <a:lstStyle/>
        <a:p>
          <a:endParaRPr lang="en-US"/>
        </a:p>
      </dgm:t>
    </dgm:pt>
    <dgm:pt modelId="{1EC80334-A8FF-4236-ABD6-FD8625F4621B}" type="sibTrans" cxnId="{EA466E10-8D06-4714-85F1-D37265F89316}">
      <dgm:prSet/>
      <dgm:spPr/>
      <dgm:t>
        <a:bodyPr/>
        <a:lstStyle/>
        <a:p>
          <a:endParaRPr lang="en-US"/>
        </a:p>
      </dgm:t>
    </dgm:pt>
    <dgm:pt modelId="{AD8F723A-CED7-4918-8FE1-7451700EC645}">
      <dgm:prSet custT="1"/>
      <dgm:spPr/>
      <dgm:t>
        <a:bodyPr/>
        <a:lstStyle/>
        <a:p>
          <a:pPr>
            <a:lnSpc>
              <a:spcPct val="90000"/>
            </a:lnSpc>
            <a:spcAft>
              <a:spcPts val="600"/>
            </a:spcAft>
          </a:pPr>
          <a:r>
            <a:rPr lang="en-US" sz="2000" dirty="0"/>
            <a:t>Detectors for Particles and Radiation</a:t>
          </a:r>
        </a:p>
      </dgm:t>
    </dgm:pt>
    <dgm:pt modelId="{B27B6CF0-DDB8-4956-9452-F89E9EA7476B}" type="parTrans" cxnId="{3E48A0F5-ABCC-41C4-A155-2B3746080ABE}">
      <dgm:prSet/>
      <dgm:spPr/>
      <dgm:t>
        <a:bodyPr/>
        <a:lstStyle/>
        <a:p>
          <a:endParaRPr lang="en-US"/>
        </a:p>
      </dgm:t>
    </dgm:pt>
    <dgm:pt modelId="{42AC5259-3895-48EE-95FC-DECDF3423F6A}" type="sibTrans" cxnId="{3E48A0F5-ABCC-41C4-A155-2B3746080ABE}">
      <dgm:prSet/>
      <dgm:spPr/>
      <dgm:t>
        <a:bodyPr/>
        <a:lstStyle/>
        <a:p>
          <a:endParaRPr lang="en-US"/>
        </a:p>
      </dgm:t>
    </dgm:pt>
    <dgm:pt modelId="{955BD65D-26E6-46E6-90D6-425BE9DEFE80}">
      <dgm:prSet custT="1"/>
      <dgm:spPr/>
      <dgm:t>
        <a:bodyPr/>
        <a:lstStyle/>
        <a:p>
          <a:pPr>
            <a:defRPr b="1"/>
          </a:pPr>
          <a:r>
            <a:rPr lang="en-US" sz="2400" dirty="0"/>
            <a:t>2020</a:t>
          </a:r>
        </a:p>
      </dgm:t>
    </dgm:pt>
    <dgm:pt modelId="{457ACAD5-9245-4DC4-9BE0-C57AA9EB7179}" type="parTrans" cxnId="{4D0EDF0D-207B-422A-9D61-8272101ED5BF}">
      <dgm:prSet/>
      <dgm:spPr/>
      <dgm:t>
        <a:bodyPr/>
        <a:lstStyle/>
        <a:p>
          <a:endParaRPr lang="en-US"/>
        </a:p>
      </dgm:t>
    </dgm:pt>
    <dgm:pt modelId="{618B668D-23F0-41A5-8C15-FDEECBA6CA36}" type="sibTrans" cxnId="{4D0EDF0D-207B-422A-9D61-8272101ED5BF}">
      <dgm:prSet/>
      <dgm:spPr/>
      <dgm:t>
        <a:bodyPr/>
        <a:lstStyle/>
        <a:p>
          <a:endParaRPr lang="en-US"/>
        </a:p>
      </dgm:t>
    </dgm:pt>
    <dgm:pt modelId="{D6BDE837-EFF1-41A9-B268-1019E67B8B0F}">
      <dgm:prSet custT="1"/>
      <dgm:spPr/>
      <dgm:t>
        <a:bodyPr/>
        <a:lstStyle/>
        <a:p>
          <a:r>
            <a:rPr lang="en-US" sz="2000" dirty="0"/>
            <a:t>Revised publication in 2020: </a:t>
          </a:r>
        </a:p>
        <a:p>
          <a:r>
            <a:rPr lang="en-US" sz="2000" dirty="0"/>
            <a:t>Open Access</a:t>
          </a:r>
        </a:p>
      </dgm:t>
    </dgm:pt>
    <dgm:pt modelId="{A69A1A64-C465-463A-A8EE-0749CB4B0E45}" type="parTrans" cxnId="{0D48A4AE-2FE1-4EDE-B819-6BDCD926E5E2}">
      <dgm:prSet/>
      <dgm:spPr/>
      <dgm:t>
        <a:bodyPr/>
        <a:lstStyle/>
        <a:p>
          <a:endParaRPr lang="en-US"/>
        </a:p>
      </dgm:t>
    </dgm:pt>
    <dgm:pt modelId="{DBB5CE03-8986-4F86-ABE1-8AA894778070}" type="sibTrans" cxnId="{0D48A4AE-2FE1-4EDE-B819-6BDCD926E5E2}">
      <dgm:prSet/>
      <dgm:spPr/>
      <dgm:t>
        <a:bodyPr/>
        <a:lstStyle/>
        <a:p>
          <a:endParaRPr lang="en-US"/>
        </a:p>
      </dgm:t>
    </dgm:pt>
    <dgm:pt modelId="{332396FA-4F18-4FF1-8D0D-6FD157ECA722}">
      <dgm:prSet custT="1"/>
      <dgm:spPr/>
      <dgm:t>
        <a:bodyPr/>
        <a:lstStyle/>
        <a:p>
          <a:r>
            <a:rPr lang="en-US" sz="2000" dirty="0"/>
            <a:t>Updated version</a:t>
          </a:r>
        </a:p>
      </dgm:t>
    </dgm:pt>
    <dgm:pt modelId="{3A1D6425-31BD-4894-A13A-1797C053877E}" type="parTrans" cxnId="{AE010DF1-87F3-4B58-8F3B-6D546729E582}">
      <dgm:prSet/>
      <dgm:spPr/>
      <dgm:t>
        <a:bodyPr/>
        <a:lstStyle/>
        <a:p>
          <a:endParaRPr lang="en-US"/>
        </a:p>
      </dgm:t>
    </dgm:pt>
    <dgm:pt modelId="{F5984A15-1BDB-4410-89A0-FE76648492BD}" type="sibTrans" cxnId="{AE010DF1-87F3-4B58-8F3B-6D546729E582}">
      <dgm:prSet/>
      <dgm:spPr/>
      <dgm:t>
        <a:bodyPr/>
        <a:lstStyle/>
        <a:p>
          <a:endParaRPr lang="en-US"/>
        </a:p>
      </dgm:t>
    </dgm:pt>
    <dgm:pt modelId="{916434E4-079C-40EE-AE96-E88E95AEC559}">
      <dgm:prSet custT="1"/>
      <dgm:spPr/>
      <dgm:t>
        <a:bodyPr/>
        <a:lstStyle/>
        <a:p>
          <a:r>
            <a:rPr lang="en-US" sz="2000"/>
            <a:t>Updatable</a:t>
          </a:r>
        </a:p>
      </dgm:t>
    </dgm:pt>
    <dgm:pt modelId="{52E878BA-2E75-4D3A-87DB-F6FC3F3FB128}" type="parTrans" cxnId="{E95B22C4-688A-4877-8486-59E0ADC29E22}">
      <dgm:prSet/>
      <dgm:spPr/>
      <dgm:t>
        <a:bodyPr/>
        <a:lstStyle/>
        <a:p>
          <a:endParaRPr lang="en-US"/>
        </a:p>
      </dgm:t>
    </dgm:pt>
    <dgm:pt modelId="{8E43BCEE-DC8F-40A8-B1D1-F39D545EDE9A}" type="sibTrans" cxnId="{E95B22C4-688A-4877-8486-59E0ADC29E22}">
      <dgm:prSet/>
      <dgm:spPr/>
      <dgm:t>
        <a:bodyPr/>
        <a:lstStyle/>
        <a:p>
          <a:endParaRPr lang="en-US"/>
        </a:p>
      </dgm:t>
    </dgm:pt>
    <dgm:pt modelId="{67D458A4-8FF0-491A-999F-862C7957885B}">
      <dgm:prSet custT="1"/>
      <dgm:spPr/>
      <dgm:t>
        <a:bodyPr/>
        <a:lstStyle/>
        <a:p>
          <a:r>
            <a:rPr lang="en-US" sz="2000" dirty="0"/>
            <a:t>Book; e-book; online</a:t>
          </a:r>
        </a:p>
      </dgm:t>
    </dgm:pt>
    <dgm:pt modelId="{BBB4A6B3-5CDA-4B5D-9445-BB6351FC119E}" type="parTrans" cxnId="{DC9B975A-364C-4549-AD40-022609061F11}">
      <dgm:prSet/>
      <dgm:spPr/>
      <dgm:t>
        <a:bodyPr/>
        <a:lstStyle/>
        <a:p>
          <a:endParaRPr lang="en-US"/>
        </a:p>
      </dgm:t>
    </dgm:pt>
    <dgm:pt modelId="{3D2E9F2B-B1FA-48C3-B4A7-F30BA86082B3}" type="sibTrans" cxnId="{DC9B975A-364C-4549-AD40-022609061F11}">
      <dgm:prSet/>
      <dgm:spPr/>
      <dgm:t>
        <a:bodyPr/>
        <a:lstStyle/>
        <a:p>
          <a:endParaRPr lang="en-US"/>
        </a:p>
      </dgm:t>
    </dgm:pt>
    <dgm:pt modelId="{4BA38662-2510-414F-988A-2AAFC9FC19A7}">
      <dgm:prSet custT="1"/>
      <dgm:spPr/>
      <dgm:t>
        <a:bodyPr/>
        <a:lstStyle/>
        <a:p>
          <a:pPr>
            <a:lnSpc>
              <a:spcPct val="90000"/>
            </a:lnSpc>
            <a:spcAft>
              <a:spcPts val="600"/>
            </a:spcAft>
          </a:pPr>
          <a:r>
            <a:rPr lang="en-US" sz="2000" dirty="0"/>
            <a:t>    </a:t>
          </a:r>
          <a:r>
            <a:rPr lang="en-US" sz="1800" dirty="0"/>
            <a:t>Two volumes: Principles and Methods</a:t>
          </a:r>
        </a:p>
      </dgm:t>
    </dgm:pt>
    <dgm:pt modelId="{6AC718B9-8D26-4D60-821C-02440FC2B9FC}" type="parTrans" cxnId="{77778C8A-708B-4A89-8165-9EA82AA2BC03}">
      <dgm:prSet/>
      <dgm:spPr/>
      <dgm:t>
        <a:bodyPr/>
        <a:lstStyle/>
        <a:p>
          <a:endParaRPr lang="en-US"/>
        </a:p>
      </dgm:t>
    </dgm:pt>
    <dgm:pt modelId="{EA1FE3AD-0A98-4A91-978F-BC3D103FECE9}" type="sibTrans" cxnId="{77778C8A-708B-4A89-8165-9EA82AA2BC03}">
      <dgm:prSet/>
      <dgm:spPr/>
      <dgm:t>
        <a:bodyPr/>
        <a:lstStyle/>
        <a:p>
          <a:endParaRPr lang="en-US"/>
        </a:p>
      </dgm:t>
    </dgm:pt>
    <dgm:pt modelId="{8FFB91C1-F574-4A2E-801C-77E0BEF51C75}">
      <dgm:prSet custT="1"/>
      <dgm:spPr/>
      <dgm:t>
        <a:bodyPr/>
        <a:lstStyle/>
        <a:p>
          <a:pPr>
            <a:lnSpc>
              <a:spcPct val="90000"/>
            </a:lnSpc>
            <a:spcAft>
              <a:spcPts val="600"/>
            </a:spcAft>
          </a:pPr>
          <a:r>
            <a:rPr lang="en-US" sz="1800" dirty="0"/>
            <a:t>                              Systems and Applications </a:t>
          </a:r>
        </a:p>
      </dgm:t>
    </dgm:pt>
    <dgm:pt modelId="{049A70AA-244C-4B4D-9EF1-4C6C0A42769E}" type="parTrans" cxnId="{3D4948CE-AFD6-4CAF-A406-70C9FFBD04FA}">
      <dgm:prSet/>
      <dgm:spPr/>
      <dgm:t>
        <a:bodyPr/>
        <a:lstStyle/>
        <a:p>
          <a:endParaRPr lang="en-US"/>
        </a:p>
      </dgm:t>
    </dgm:pt>
    <dgm:pt modelId="{E6A36917-DEA2-431E-90B1-2A84F1D883F9}" type="sibTrans" cxnId="{3D4948CE-AFD6-4CAF-A406-70C9FFBD04FA}">
      <dgm:prSet/>
      <dgm:spPr/>
      <dgm:t>
        <a:bodyPr/>
        <a:lstStyle/>
        <a:p>
          <a:endParaRPr lang="en-US"/>
        </a:p>
      </dgm:t>
    </dgm:pt>
    <dgm:pt modelId="{0B257CB8-34B7-4AEE-AB9E-E4623F12961C}" type="pres">
      <dgm:prSet presAssocID="{1ADE898B-426E-444C-9B21-3F2BF8917B14}" presName="root" presStyleCnt="0">
        <dgm:presLayoutVars>
          <dgm:chMax/>
          <dgm:chPref/>
          <dgm:animLvl val="lvl"/>
        </dgm:presLayoutVars>
      </dgm:prSet>
      <dgm:spPr/>
    </dgm:pt>
    <dgm:pt modelId="{A0C8B23E-FA3D-4763-9823-F1564872910C}" type="pres">
      <dgm:prSet presAssocID="{1ADE898B-426E-444C-9B21-3F2BF8917B14}" presName="divider" presStyleLbl="fgAccFollowNode1" presStyleIdx="0" presStyleCnt="1"/>
      <dgm:spPr>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tailEnd type="triangle" w="lg" len="lg"/>
        </a:ln>
        <a:effectLst/>
      </dgm:spPr>
    </dgm:pt>
    <dgm:pt modelId="{ED33B2DF-FA2E-4B28-BF13-AAFE2C3FAE29}" type="pres">
      <dgm:prSet presAssocID="{1ADE898B-426E-444C-9B21-3F2BF8917B14}" presName="nodes" presStyleCnt="0">
        <dgm:presLayoutVars>
          <dgm:chMax/>
          <dgm:chPref/>
          <dgm:animLvl val="lvl"/>
        </dgm:presLayoutVars>
      </dgm:prSet>
      <dgm:spPr/>
    </dgm:pt>
    <dgm:pt modelId="{86700162-5055-445C-A1C8-022B46848F3E}" type="pres">
      <dgm:prSet presAssocID="{3F679A72-8576-499F-9D72-7D9C1BC24958}" presName="composite" presStyleCnt="0"/>
      <dgm:spPr/>
    </dgm:pt>
    <dgm:pt modelId="{EE3DF0B9-A3D8-452B-89A7-F32121149845}" type="pres">
      <dgm:prSet presAssocID="{3F679A72-8576-499F-9D72-7D9C1BC24958}" presName="L1TextContainer" presStyleLbl="revTx" presStyleIdx="0" presStyleCnt="2">
        <dgm:presLayoutVars>
          <dgm:chMax val="1"/>
          <dgm:chPref val="1"/>
          <dgm:bulletEnabled val="1"/>
        </dgm:presLayoutVars>
      </dgm:prSet>
      <dgm:spPr/>
    </dgm:pt>
    <dgm:pt modelId="{7C921EFE-2C4D-4871-9E05-6B2C2B4AED4C}" type="pres">
      <dgm:prSet presAssocID="{3F679A72-8576-499F-9D72-7D9C1BC24958}" presName="L2TextContainerWrapper" presStyleCnt="0">
        <dgm:presLayoutVars>
          <dgm:chMax val="0"/>
          <dgm:chPref val="0"/>
          <dgm:bulletEnabled val="1"/>
        </dgm:presLayoutVars>
      </dgm:prSet>
      <dgm:spPr/>
    </dgm:pt>
    <dgm:pt modelId="{7FC15F8D-4B0E-48CC-B3EE-C5B7EF2BA530}" type="pres">
      <dgm:prSet presAssocID="{3F679A72-8576-499F-9D72-7D9C1BC24958}" presName="L2TextContainer" presStyleLbl="bgAcc1" presStyleIdx="0" presStyleCnt="2" custScaleX="97878" custScaleY="148239"/>
      <dgm:spPr/>
    </dgm:pt>
    <dgm:pt modelId="{A589F166-8D83-477B-B687-458C593B3ADB}" type="pres">
      <dgm:prSet presAssocID="{3F679A72-8576-499F-9D72-7D9C1BC24958}" presName="FlexibleEmptyPlaceHolder" presStyleCnt="0"/>
      <dgm:spPr/>
    </dgm:pt>
    <dgm:pt modelId="{B62DA58A-26DA-4798-AE45-B7A591E0E86F}" type="pres">
      <dgm:prSet presAssocID="{3F679A72-8576-499F-9D72-7D9C1BC24958}" presName="ConnectLine" presStyleLbl="sibTrans1D1" presStyleIdx="0" presStyleCnt="2"/>
      <dgm:spPr>
        <a:noFill/>
        <a:ln w="6350" cap="flat" cmpd="sng" algn="ctr">
          <a:solidFill>
            <a:schemeClr val="accent5">
              <a:hueOff val="0"/>
              <a:satOff val="0"/>
              <a:lumOff val="0"/>
              <a:alphaOff val="0"/>
            </a:schemeClr>
          </a:solidFill>
          <a:prstDash val="dash"/>
          <a:miter lim="800000"/>
        </a:ln>
        <a:effectLst/>
      </dgm:spPr>
    </dgm:pt>
    <dgm:pt modelId="{6643395B-B405-4F75-A0B5-B0E133481EAE}" type="pres">
      <dgm:prSet presAssocID="{3F679A72-8576-499F-9D72-7D9C1BC24958}" presName="ConnectorPoint" presStyleLbl="alignNode1" presStyleIdx="0" presStyleCnt="2"/>
      <dgm:spPr/>
    </dgm:pt>
    <dgm:pt modelId="{348E8AC2-97A1-434A-88D7-BECCD9563520}" type="pres">
      <dgm:prSet presAssocID="{3F679A72-8576-499F-9D72-7D9C1BC24958}" presName="EmptyPlaceHolder" presStyleCnt="0"/>
      <dgm:spPr/>
    </dgm:pt>
    <dgm:pt modelId="{20C60707-11F8-4659-996B-79B29F56C4AB}" type="pres">
      <dgm:prSet presAssocID="{E8B124E7-49FC-4F4C-AD15-B876145C0ECF}" presName="spaceBetweenRectangles" presStyleCnt="0"/>
      <dgm:spPr/>
    </dgm:pt>
    <dgm:pt modelId="{0D3A9925-2895-43B6-B418-02D21D79F9DB}" type="pres">
      <dgm:prSet presAssocID="{955BD65D-26E6-46E6-90D6-425BE9DEFE80}" presName="composite" presStyleCnt="0"/>
      <dgm:spPr/>
    </dgm:pt>
    <dgm:pt modelId="{FB61FBC5-5841-4C13-8D76-A22599086916}" type="pres">
      <dgm:prSet presAssocID="{955BD65D-26E6-46E6-90D6-425BE9DEFE80}" presName="L1TextContainer" presStyleLbl="revTx" presStyleIdx="1" presStyleCnt="2">
        <dgm:presLayoutVars>
          <dgm:chMax val="1"/>
          <dgm:chPref val="1"/>
          <dgm:bulletEnabled val="1"/>
        </dgm:presLayoutVars>
      </dgm:prSet>
      <dgm:spPr/>
    </dgm:pt>
    <dgm:pt modelId="{5B780D8A-2FDA-4C6C-AC64-185FB3A6902D}" type="pres">
      <dgm:prSet presAssocID="{955BD65D-26E6-46E6-90D6-425BE9DEFE80}" presName="L2TextContainerWrapper" presStyleCnt="0">
        <dgm:presLayoutVars>
          <dgm:chMax val="0"/>
          <dgm:chPref val="0"/>
          <dgm:bulletEnabled val="1"/>
        </dgm:presLayoutVars>
      </dgm:prSet>
      <dgm:spPr/>
    </dgm:pt>
    <dgm:pt modelId="{7FCD687B-A0F8-42A0-AF03-2C9F763AA122}" type="pres">
      <dgm:prSet presAssocID="{955BD65D-26E6-46E6-90D6-425BE9DEFE80}" presName="L2TextContainer" presStyleLbl="bgAcc1" presStyleIdx="1" presStyleCnt="2" custScaleX="96069" custScaleY="144117"/>
      <dgm:spPr/>
    </dgm:pt>
    <dgm:pt modelId="{3C5FFBBA-ECBB-4819-9EE5-80D9EE7B1083}" type="pres">
      <dgm:prSet presAssocID="{955BD65D-26E6-46E6-90D6-425BE9DEFE80}" presName="FlexibleEmptyPlaceHolder" presStyleCnt="0"/>
      <dgm:spPr/>
    </dgm:pt>
    <dgm:pt modelId="{141AFB6B-9E6F-4AEC-9449-511AC15F3D25}" type="pres">
      <dgm:prSet presAssocID="{955BD65D-26E6-46E6-90D6-425BE9DEFE80}" presName="ConnectLine" presStyleLbl="sibTrans1D1" presStyleIdx="1" presStyleCnt="2"/>
      <dgm:spPr>
        <a:noFill/>
        <a:ln w="6350" cap="flat" cmpd="sng" algn="ctr">
          <a:solidFill>
            <a:schemeClr val="accent5">
              <a:hueOff val="-6758543"/>
              <a:satOff val="-17419"/>
              <a:lumOff val="-11765"/>
              <a:alphaOff val="0"/>
            </a:schemeClr>
          </a:solidFill>
          <a:prstDash val="dash"/>
          <a:miter lim="800000"/>
        </a:ln>
        <a:effectLst/>
      </dgm:spPr>
    </dgm:pt>
    <dgm:pt modelId="{D07EFBBC-D1AA-4FC6-924C-9173DB761446}" type="pres">
      <dgm:prSet presAssocID="{955BD65D-26E6-46E6-90D6-425BE9DEFE80}" presName="ConnectorPoint" presStyleLbl="alignNode1" presStyleIdx="1" presStyleCnt="2"/>
      <dgm:spPr/>
    </dgm:pt>
    <dgm:pt modelId="{C585109B-D366-4DE3-97B1-089AA4B40CB3}" type="pres">
      <dgm:prSet presAssocID="{955BD65D-26E6-46E6-90D6-425BE9DEFE80}" presName="EmptyPlaceHolder" presStyleCnt="0"/>
      <dgm:spPr/>
    </dgm:pt>
  </dgm:ptLst>
  <dgm:cxnLst>
    <dgm:cxn modelId="{4D0EDF0D-207B-422A-9D61-8272101ED5BF}" srcId="{1ADE898B-426E-444C-9B21-3F2BF8917B14}" destId="{955BD65D-26E6-46E6-90D6-425BE9DEFE80}" srcOrd="1" destOrd="0" parTransId="{457ACAD5-9245-4DC4-9BE0-C57AA9EB7179}" sibTransId="{618B668D-23F0-41A5-8C15-FDEECBA6CA36}"/>
    <dgm:cxn modelId="{EA466E10-8D06-4714-85F1-D37265F89316}" srcId="{3F679A72-8576-499F-9D72-7D9C1BC24958}" destId="{FF4CF69A-99AA-4610-A5BC-EED9D5C63AF3}" srcOrd="0" destOrd="0" parTransId="{6271B393-8BD0-4CE2-B046-766C3404CAD0}" sibTransId="{1EC80334-A8FF-4236-ABD6-FD8625F4621B}"/>
    <dgm:cxn modelId="{26D29410-1936-431C-8C24-E5B6066F4637}" type="presOf" srcId="{3F679A72-8576-499F-9D72-7D9C1BC24958}" destId="{EE3DF0B9-A3D8-452B-89A7-F32121149845}" srcOrd="0" destOrd="0" presId="urn:microsoft.com/office/officeart/2016/7/layout/BasicTimeline"/>
    <dgm:cxn modelId="{5FD39C1A-3E61-49DC-BFB4-E885840A92A9}" type="presOf" srcId="{1ADE898B-426E-444C-9B21-3F2BF8917B14}" destId="{0B257CB8-34B7-4AEE-AB9E-E4623F12961C}" srcOrd="0" destOrd="0" presId="urn:microsoft.com/office/officeart/2016/7/layout/BasicTimeline"/>
    <dgm:cxn modelId="{88C16325-599B-4B34-B88D-F6C8FB028D46}" type="presOf" srcId="{AD8F723A-CED7-4918-8FE1-7451700EC645}" destId="{7FC15F8D-4B0E-48CC-B3EE-C5B7EF2BA530}" srcOrd="0" destOrd="1" presId="urn:microsoft.com/office/officeart/2016/7/layout/BasicTimeline"/>
    <dgm:cxn modelId="{B7BBA528-9A61-4F64-80FC-EAB97D0190F4}" type="presOf" srcId="{FF4CF69A-99AA-4610-A5BC-EED9D5C63AF3}" destId="{7FC15F8D-4B0E-48CC-B3EE-C5B7EF2BA530}" srcOrd="0" destOrd="0" presId="urn:microsoft.com/office/officeart/2016/7/layout/BasicTimeline"/>
    <dgm:cxn modelId="{21C5DB5C-D348-4EA7-B2F3-1F931D67E4E7}" type="presOf" srcId="{916434E4-079C-40EE-AE96-E88E95AEC559}" destId="{7FCD687B-A0F8-42A0-AF03-2C9F763AA122}" srcOrd="0" destOrd="2" presId="urn:microsoft.com/office/officeart/2016/7/layout/BasicTimeline"/>
    <dgm:cxn modelId="{961B6362-9A27-43C9-A647-B4AF71344A9A}" type="presOf" srcId="{332396FA-4F18-4FF1-8D0D-6FD157ECA722}" destId="{7FCD687B-A0F8-42A0-AF03-2C9F763AA122}" srcOrd="0" destOrd="1" presId="urn:microsoft.com/office/officeart/2016/7/layout/BasicTimeline"/>
    <dgm:cxn modelId="{5624434D-2994-4AF4-8DD9-69C6CE01A652}" type="presOf" srcId="{4BA38662-2510-414F-988A-2AAFC9FC19A7}" destId="{7FC15F8D-4B0E-48CC-B3EE-C5B7EF2BA530}" srcOrd="0" destOrd="2" presId="urn:microsoft.com/office/officeart/2016/7/layout/BasicTimeline"/>
    <dgm:cxn modelId="{1974B274-369A-41E4-AD4D-364389E293A7}" type="presOf" srcId="{8FFB91C1-F574-4A2E-801C-77E0BEF51C75}" destId="{7FC15F8D-4B0E-48CC-B3EE-C5B7EF2BA530}" srcOrd="0" destOrd="3" presId="urn:microsoft.com/office/officeart/2016/7/layout/BasicTimeline"/>
    <dgm:cxn modelId="{DC9B975A-364C-4549-AD40-022609061F11}" srcId="{D6BDE837-EFF1-41A9-B268-1019E67B8B0F}" destId="{67D458A4-8FF0-491A-999F-862C7957885B}" srcOrd="2" destOrd="0" parTransId="{BBB4A6B3-5CDA-4B5D-9445-BB6351FC119E}" sibTransId="{3D2E9F2B-B1FA-48C3-B4A7-F30BA86082B3}"/>
    <dgm:cxn modelId="{BABF3E7B-15F2-487A-9334-C5A6D3D0F58C}" type="presOf" srcId="{67D458A4-8FF0-491A-999F-862C7957885B}" destId="{7FCD687B-A0F8-42A0-AF03-2C9F763AA122}" srcOrd="0" destOrd="3" presId="urn:microsoft.com/office/officeart/2016/7/layout/BasicTimeline"/>
    <dgm:cxn modelId="{1A95DC7F-8CAF-46B1-8A26-25CBA2B93611}" srcId="{1ADE898B-426E-444C-9B21-3F2BF8917B14}" destId="{3F679A72-8576-499F-9D72-7D9C1BC24958}" srcOrd="0" destOrd="0" parTransId="{D2DC1FF0-CC1F-46FE-B7B4-52D65CBA92FF}" sibTransId="{E8B124E7-49FC-4F4C-AD15-B876145C0ECF}"/>
    <dgm:cxn modelId="{77778C8A-708B-4A89-8165-9EA82AA2BC03}" srcId="{3F679A72-8576-499F-9D72-7D9C1BC24958}" destId="{4BA38662-2510-414F-988A-2AAFC9FC19A7}" srcOrd="1" destOrd="0" parTransId="{6AC718B9-8D26-4D60-821C-02440FC2B9FC}" sibTransId="{EA1FE3AD-0A98-4A91-978F-BC3D103FECE9}"/>
    <dgm:cxn modelId="{0D48A4AE-2FE1-4EDE-B819-6BDCD926E5E2}" srcId="{955BD65D-26E6-46E6-90D6-425BE9DEFE80}" destId="{D6BDE837-EFF1-41A9-B268-1019E67B8B0F}" srcOrd="0" destOrd="0" parTransId="{A69A1A64-C465-463A-A8EE-0749CB4B0E45}" sibTransId="{DBB5CE03-8986-4F86-ABE1-8AA894778070}"/>
    <dgm:cxn modelId="{B672B8BF-0000-4BF7-9F28-CB1B47EF6F28}" type="presOf" srcId="{955BD65D-26E6-46E6-90D6-425BE9DEFE80}" destId="{FB61FBC5-5841-4C13-8D76-A22599086916}" srcOrd="0" destOrd="0" presId="urn:microsoft.com/office/officeart/2016/7/layout/BasicTimeline"/>
    <dgm:cxn modelId="{E95B22C4-688A-4877-8486-59E0ADC29E22}" srcId="{D6BDE837-EFF1-41A9-B268-1019E67B8B0F}" destId="{916434E4-079C-40EE-AE96-E88E95AEC559}" srcOrd="1" destOrd="0" parTransId="{52E878BA-2E75-4D3A-87DB-F6FC3F3FB128}" sibTransId="{8E43BCEE-DC8F-40A8-B1D1-F39D545EDE9A}"/>
    <dgm:cxn modelId="{3D4948CE-AFD6-4CAF-A406-70C9FFBD04FA}" srcId="{3F679A72-8576-499F-9D72-7D9C1BC24958}" destId="{8FFB91C1-F574-4A2E-801C-77E0BEF51C75}" srcOrd="2" destOrd="0" parTransId="{049A70AA-244C-4B4D-9EF1-4C6C0A42769E}" sibTransId="{E6A36917-DEA2-431E-90B1-2A84F1D883F9}"/>
    <dgm:cxn modelId="{184517EC-C626-41D7-8E25-0E66460C775E}" type="presOf" srcId="{D6BDE837-EFF1-41A9-B268-1019E67B8B0F}" destId="{7FCD687B-A0F8-42A0-AF03-2C9F763AA122}" srcOrd="0" destOrd="0" presId="urn:microsoft.com/office/officeart/2016/7/layout/BasicTimeline"/>
    <dgm:cxn modelId="{AE010DF1-87F3-4B58-8F3B-6D546729E582}" srcId="{D6BDE837-EFF1-41A9-B268-1019E67B8B0F}" destId="{332396FA-4F18-4FF1-8D0D-6FD157ECA722}" srcOrd="0" destOrd="0" parTransId="{3A1D6425-31BD-4894-A13A-1797C053877E}" sibTransId="{F5984A15-1BDB-4410-89A0-FE76648492BD}"/>
    <dgm:cxn modelId="{3E48A0F5-ABCC-41C4-A155-2B3746080ABE}" srcId="{FF4CF69A-99AA-4610-A5BC-EED9D5C63AF3}" destId="{AD8F723A-CED7-4918-8FE1-7451700EC645}" srcOrd="0" destOrd="0" parTransId="{B27B6CF0-DDB8-4956-9452-F89E9EA7476B}" sibTransId="{42AC5259-3895-48EE-95FC-DECDF3423F6A}"/>
    <dgm:cxn modelId="{50C23902-502D-4FB1-9907-6AA873903F1D}" type="presParOf" srcId="{0B257CB8-34B7-4AEE-AB9E-E4623F12961C}" destId="{A0C8B23E-FA3D-4763-9823-F1564872910C}" srcOrd="0" destOrd="0" presId="urn:microsoft.com/office/officeart/2016/7/layout/BasicTimeline"/>
    <dgm:cxn modelId="{A302934F-C0E1-4B7F-9FDC-F9A046AC1413}" type="presParOf" srcId="{0B257CB8-34B7-4AEE-AB9E-E4623F12961C}" destId="{ED33B2DF-FA2E-4B28-BF13-AAFE2C3FAE29}" srcOrd="1" destOrd="0" presId="urn:microsoft.com/office/officeart/2016/7/layout/BasicTimeline"/>
    <dgm:cxn modelId="{0DC671C2-79A8-4A4A-A5F0-63801E56E398}" type="presParOf" srcId="{ED33B2DF-FA2E-4B28-BF13-AAFE2C3FAE29}" destId="{86700162-5055-445C-A1C8-022B46848F3E}" srcOrd="0" destOrd="0" presId="urn:microsoft.com/office/officeart/2016/7/layout/BasicTimeline"/>
    <dgm:cxn modelId="{66F5B335-2FCE-426C-B147-1CF53C05DBE6}" type="presParOf" srcId="{86700162-5055-445C-A1C8-022B46848F3E}" destId="{EE3DF0B9-A3D8-452B-89A7-F32121149845}" srcOrd="0" destOrd="0" presId="urn:microsoft.com/office/officeart/2016/7/layout/BasicTimeline"/>
    <dgm:cxn modelId="{AEB54113-A6B4-428B-9074-042D606D5070}" type="presParOf" srcId="{86700162-5055-445C-A1C8-022B46848F3E}" destId="{7C921EFE-2C4D-4871-9E05-6B2C2B4AED4C}" srcOrd="1" destOrd="0" presId="urn:microsoft.com/office/officeart/2016/7/layout/BasicTimeline"/>
    <dgm:cxn modelId="{8575EEFA-189B-4664-96D3-9CCA3C986936}" type="presParOf" srcId="{7C921EFE-2C4D-4871-9E05-6B2C2B4AED4C}" destId="{7FC15F8D-4B0E-48CC-B3EE-C5B7EF2BA530}" srcOrd="0" destOrd="0" presId="urn:microsoft.com/office/officeart/2016/7/layout/BasicTimeline"/>
    <dgm:cxn modelId="{4EE15EC1-9A11-42A9-8333-6BB87290A4D5}" type="presParOf" srcId="{7C921EFE-2C4D-4871-9E05-6B2C2B4AED4C}" destId="{A589F166-8D83-477B-B687-458C593B3ADB}" srcOrd="1" destOrd="0" presId="urn:microsoft.com/office/officeart/2016/7/layout/BasicTimeline"/>
    <dgm:cxn modelId="{754F6602-18A7-4E63-B69E-4307DFEE2F5B}" type="presParOf" srcId="{86700162-5055-445C-A1C8-022B46848F3E}" destId="{B62DA58A-26DA-4798-AE45-B7A591E0E86F}" srcOrd="2" destOrd="0" presId="urn:microsoft.com/office/officeart/2016/7/layout/BasicTimeline"/>
    <dgm:cxn modelId="{C3DBEE36-BDF9-452A-BDF4-0E29F7B2D404}" type="presParOf" srcId="{86700162-5055-445C-A1C8-022B46848F3E}" destId="{6643395B-B405-4F75-A0B5-B0E133481EAE}" srcOrd="3" destOrd="0" presId="urn:microsoft.com/office/officeart/2016/7/layout/BasicTimeline"/>
    <dgm:cxn modelId="{FB11BFC0-0AA8-4095-91FB-9EBA7040FCEA}" type="presParOf" srcId="{86700162-5055-445C-A1C8-022B46848F3E}" destId="{348E8AC2-97A1-434A-88D7-BECCD9563520}" srcOrd="4" destOrd="0" presId="urn:microsoft.com/office/officeart/2016/7/layout/BasicTimeline"/>
    <dgm:cxn modelId="{231EEA9C-7DD8-4E98-8146-D11BD3512A07}" type="presParOf" srcId="{ED33B2DF-FA2E-4B28-BF13-AAFE2C3FAE29}" destId="{20C60707-11F8-4659-996B-79B29F56C4AB}" srcOrd="1" destOrd="0" presId="urn:microsoft.com/office/officeart/2016/7/layout/BasicTimeline"/>
    <dgm:cxn modelId="{A36B4872-E3E9-4391-BC16-C4B623E1CE5C}" type="presParOf" srcId="{ED33B2DF-FA2E-4B28-BF13-AAFE2C3FAE29}" destId="{0D3A9925-2895-43B6-B418-02D21D79F9DB}" srcOrd="2" destOrd="0" presId="urn:microsoft.com/office/officeart/2016/7/layout/BasicTimeline"/>
    <dgm:cxn modelId="{BC4720C6-E9AC-4752-9009-2E6402B7D411}" type="presParOf" srcId="{0D3A9925-2895-43B6-B418-02D21D79F9DB}" destId="{FB61FBC5-5841-4C13-8D76-A22599086916}" srcOrd="0" destOrd="0" presId="urn:microsoft.com/office/officeart/2016/7/layout/BasicTimeline"/>
    <dgm:cxn modelId="{CC170149-4825-4F61-BB90-8912C97821D7}" type="presParOf" srcId="{0D3A9925-2895-43B6-B418-02D21D79F9DB}" destId="{5B780D8A-2FDA-4C6C-AC64-185FB3A6902D}" srcOrd="1" destOrd="0" presId="urn:microsoft.com/office/officeart/2016/7/layout/BasicTimeline"/>
    <dgm:cxn modelId="{E42CA8CC-8146-46D5-85A0-D1F4EF4AB613}" type="presParOf" srcId="{5B780D8A-2FDA-4C6C-AC64-185FB3A6902D}" destId="{7FCD687B-A0F8-42A0-AF03-2C9F763AA122}" srcOrd="0" destOrd="0" presId="urn:microsoft.com/office/officeart/2016/7/layout/BasicTimeline"/>
    <dgm:cxn modelId="{1C93D85E-2F0A-430D-8171-A35FDCA6DC6E}" type="presParOf" srcId="{5B780D8A-2FDA-4C6C-AC64-185FB3A6902D}" destId="{3C5FFBBA-ECBB-4819-9EE5-80D9EE7B1083}" srcOrd="1" destOrd="0" presId="urn:microsoft.com/office/officeart/2016/7/layout/BasicTimeline"/>
    <dgm:cxn modelId="{954AA9BD-C80A-48E1-A55B-40161229F149}" type="presParOf" srcId="{0D3A9925-2895-43B6-B418-02D21D79F9DB}" destId="{141AFB6B-9E6F-4AEC-9449-511AC15F3D25}" srcOrd="2" destOrd="0" presId="urn:microsoft.com/office/officeart/2016/7/layout/BasicTimeline"/>
    <dgm:cxn modelId="{DC67B1DC-450E-4B0C-BDFF-1B80C63E1CE8}" type="presParOf" srcId="{0D3A9925-2895-43B6-B418-02D21D79F9DB}" destId="{D07EFBBC-D1AA-4FC6-924C-9173DB761446}" srcOrd="3" destOrd="0" presId="urn:microsoft.com/office/officeart/2016/7/layout/BasicTimeline"/>
    <dgm:cxn modelId="{860E29DD-1369-4D56-A9D5-70DB8017568F}" type="presParOf" srcId="{0D3A9925-2895-43B6-B418-02D21D79F9DB}" destId="{C585109B-D366-4DE3-97B1-089AA4B40CB3}" srcOrd="4" destOrd="0" presId="urn:microsoft.com/office/officeart/2016/7/layout/Basic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C8B23E-FA3D-4763-9823-F1564872910C}">
      <dsp:nvSpPr>
        <dsp:cNvPr id="0" name=""/>
        <dsp:cNvSpPr/>
      </dsp:nvSpPr>
      <dsp:spPr>
        <a:xfrm>
          <a:off x="0" y="2212942"/>
          <a:ext cx="10515600" cy="0"/>
        </a:xfrm>
        <a:prstGeom prst="line">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tailEnd type="triangle" w="lg" len="lg"/>
        </a:ln>
        <a:effectLst/>
      </dsp:spPr>
      <dsp:style>
        <a:lnRef idx="2">
          <a:scrgbClr r="0" g="0" b="0"/>
        </a:lnRef>
        <a:fillRef idx="1">
          <a:scrgbClr r="0" g="0" b="0"/>
        </a:fillRef>
        <a:effectRef idx="0">
          <a:scrgbClr r="0" g="0" b="0"/>
        </a:effectRef>
        <a:fontRef idx="minor"/>
      </dsp:style>
    </dsp:sp>
    <dsp:sp modelId="{EE3DF0B9-A3D8-452B-89A7-F32121149845}">
      <dsp:nvSpPr>
        <dsp:cNvPr id="0" name=""/>
        <dsp:cNvSpPr/>
      </dsp:nvSpPr>
      <dsp:spPr>
        <a:xfrm>
          <a:off x="307407" y="2542162"/>
          <a:ext cx="4270926" cy="5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1066800">
            <a:lnSpc>
              <a:spcPct val="90000"/>
            </a:lnSpc>
            <a:spcBef>
              <a:spcPct val="0"/>
            </a:spcBef>
            <a:spcAft>
              <a:spcPct val="35000"/>
            </a:spcAft>
            <a:buNone/>
            <a:defRPr b="1"/>
          </a:pPr>
          <a:r>
            <a:rPr lang="en-US" sz="2400" kern="1200" dirty="0"/>
            <a:t>2011</a:t>
          </a:r>
        </a:p>
      </dsp:txBody>
      <dsp:txXfrm>
        <a:off x="307407" y="2542162"/>
        <a:ext cx="4270926" cy="500125"/>
      </dsp:txXfrm>
    </dsp:sp>
    <dsp:sp modelId="{7FC15F8D-4B0E-48CC-B3EE-C5B7EF2BA530}">
      <dsp:nvSpPr>
        <dsp:cNvPr id="0" name=""/>
        <dsp:cNvSpPr/>
      </dsp:nvSpPr>
      <dsp:spPr>
        <a:xfrm>
          <a:off x="66707" y="-165462"/>
          <a:ext cx="4658630" cy="2033875"/>
        </a:xfrm>
        <a:prstGeom prst="round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100000"/>
            </a:lnSpc>
            <a:spcBef>
              <a:spcPct val="0"/>
            </a:spcBef>
            <a:spcAft>
              <a:spcPct val="35000"/>
            </a:spcAft>
            <a:buNone/>
          </a:pPr>
          <a:r>
            <a:rPr lang="en-US" sz="2000" kern="1200" dirty="0"/>
            <a:t>Originally published in 2011, in Series «</a:t>
          </a:r>
          <a:r>
            <a:rPr lang="en-US" sz="2000" kern="1200" dirty="0" err="1"/>
            <a:t>Landolt-Börnstein</a:t>
          </a:r>
          <a:r>
            <a:rPr lang="en-US" sz="2000" kern="1200" dirty="0"/>
            <a:t>»</a:t>
          </a:r>
        </a:p>
        <a:p>
          <a:pPr marL="228600" lvl="1" indent="-228600" algn="l" defTabSz="889000">
            <a:lnSpc>
              <a:spcPct val="90000"/>
            </a:lnSpc>
            <a:spcBef>
              <a:spcPct val="0"/>
            </a:spcBef>
            <a:spcAft>
              <a:spcPts val="600"/>
            </a:spcAft>
            <a:buChar char="•"/>
          </a:pPr>
          <a:r>
            <a:rPr lang="en-US" sz="2000" kern="1200" dirty="0"/>
            <a:t>Detectors for Particles and Radiation</a:t>
          </a:r>
        </a:p>
        <a:p>
          <a:pPr marL="0" lvl="0" indent="0" algn="l" defTabSz="889000">
            <a:lnSpc>
              <a:spcPct val="90000"/>
            </a:lnSpc>
            <a:spcBef>
              <a:spcPct val="0"/>
            </a:spcBef>
            <a:spcAft>
              <a:spcPts val="600"/>
            </a:spcAft>
            <a:buNone/>
          </a:pPr>
          <a:r>
            <a:rPr lang="en-US" sz="2000" kern="1200" dirty="0"/>
            <a:t>    </a:t>
          </a:r>
          <a:r>
            <a:rPr lang="en-US" sz="1800" kern="1200" dirty="0"/>
            <a:t>Two volumes: Principles and Methods</a:t>
          </a:r>
        </a:p>
        <a:p>
          <a:pPr marL="0" lvl="0" indent="0" algn="l" defTabSz="800100">
            <a:lnSpc>
              <a:spcPct val="90000"/>
            </a:lnSpc>
            <a:spcBef>
              <a:spcPct val="0"/>
            </a:spcBef>
            <a:spcAft>
              <a:spcPts val="600"/>
            </a:spcAft>
            <a:buNone/>
          </a:pPr>
          <a:r>
            <a:rPr lang="en-US" sz="1800" kern="1200" dirty="0"/>
            <a:t>                              Systems and Applications </a:t>
          </a:r>
        </a:p>
      </dsp:txBody>
      <dsp:txXfrm>
        <a:off x="165993" y="-66176"/>
        <a:ext cx="4460058" cy="1835303"/>
      </dsp:txXfrm>
    </dsp:sp>
    <dsp:sp modelId="{B62DA58A-26DA-4798-AE45-B7A591E0E86F}">
      <dsp:nvSpPr>
        <dsp:cNvPr id="0" name=""/>
        <dsp:cNvSpPr/>
      </dsp:nvSpPr>
      <dsp:spPr>
        <a:xfrm>
          <a:off x="2442870" y="1537487"/>
          <a:ext cx="0" cy="840918"/>
        </a:xfrm>
        <a:prstGeom prst="line">
          <a:avLst/>
        </a:prstGeom>
        <a:noFill/>
        <a:ln w="6350" cap="flat" cmpd="sng" algn="ctr">
          <a:solidFill>
            <a:schemeClr val="accent5">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FB61FBC5-5841-4C13-8D76-A22599086916}">
      <dsp:nvSpPr>
        <dsp:cNvPr id="0" name=""/>
        <dsp:cNvSpPr/>
      </dsp:nvSpPr>
      <dsp:spPr>
        <a:xfrm>
          <a:off x="5937265" y="1397735"/>
          <a:ext cx="4270926" cy="5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1066800">
            <a:lnSpc>
              <a:spcPct val="90000"/>
            </a:lnSpc>
            <a:spcBef>
              <a:spcPct val="0"/>
            </a:spcBef>
            <a:spcAft>
              <a:spcPct val="35000"/>
            </a:spcAft>
            <a:buNone/>
            <a:defRPr b="1"/>
          </a:pPr>
          <a:r>
            <a:rPr lang="en-US" sz="2400" kern="1200" dirty="0"/>
            <a:t>2020</a:t>
          </a:r>
        </a:p>
      </dsp:txBody>
      <dsp:txXfrm>
        <a:off x="5937265" y="1397735"/>
        <a:ext cx="4270926" cy="500125"/>
      </dsp:txXfrm>
    </dsp:sp>
    <dsp:sp modelId="{6643395B-B405-4F75-A0B5-B0E133481EAE}">
      <dsp:nvSpPr>
        <dsp:cNvPr id="0" name=""/>
        <dsp:cNvSpPr/>
      </dsp:nvSpPr>
      <dsp:spPr>
        <a:xfrm>
          <a:off x="2409676" y="2345211"/>
          <a:ext cx="66388" cy="66388"/>
        </a:xfrm>
        <a:prstGeom prst="ellips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CD687B-A0F8-42A0-AF03-2C9F763AA122}">
      <dsp:nvSpPr>
        <dsp:cNvPr id="0" name=""/>
        <dsp:cNvSpPr/>
      </dsp:nvSpPr>
      <dsp:spPr>
        <a:xfrm>
          <a:off x="5737887" y="2599888"/>
          <a:ext cx="4488018" cy="1977320"/>
        </a:xfrm>
        <a:prstGeom prst="roundRect">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US" sz="2000" kern="1200" dirty="0"/>
            <a:t>Revised publication in 2020: </a:t>
          </a:r>
        </a:p>
        <a:p>
          <a:pPr marL="0" lvl="0" indent="0" algn="l" defTabSz="889000">
            <a:lnSpc>
              <a:spcPct val="90000"/>
            </a:lnSpc>
            <a:spcBef>
              <a:spcPct val="0"/>
            </a:spcBef>
            <a:spcAft>
              <a:spcPct val="35000"/>
            </a:spcAft>
            <a:buNone/>
          </a:pPr>
          <a:r>
            <a:rPr lang="en-US" sz="2000" kern="1200" dirty="0"/>
            <a:t>Open Access</a:t>
          </a:r>
        </a:p>
        <a:p>
          <a:pPr marL="228600" lvl="1" indent="-228600" algn="l" defTabSz="889000">
            <a:lnSpc>
              <a:spcPct val="90000"/>
            </a:lnSpc>
            <a:spcBef>
              <a:spcPct val="0"/>
            </a:spcBef>
            <a:spcAft>
              <a:spcPct val="15000"/>
            </a:spcAft>
            <a:buChar char="•"/>
          </a:pPr>
          <a:r>
            <a:rPr lang="en-US" sz="2000" kern="1200" dirty="0"/>
            <a:t>Updated version</a:t>
          </a:r>
        </a:p>
        <a:p>
          <a:pPr marL="228600" lvl="1" indent="-228600" algn="l" defTabSz="889000">
            <a:lnSpc>
              <a:spcPct val="90000"/>
            </a:lnSpc>
            <a:spcBef>
              <a:spcPct val="0"/>
            </a:spcBef>
            <a:spcAft>
              <a:spcPct val="15000"/>
            </a:spcAft>
            <a:buChar char="•"/>
          </a:pPr>
          <a:r>
            <a:rPr lang="en-US" sz="2000" kern="1200"/>
            <a:t>Updatable</a:t>
          </a:r>
        </a:p>
        <a:p>
          <a:pPr marL="228600" lvl="1" indent="-228600" algn="l" defTabSz="889000">
            <a:lnSpc>
              <a:spcPct val="90000"/>
            </a:lnSpc>
            <a:spcBef>
              <a:spcPct val="0"/>
            </a:spcBef>
            <a:spcAft>
              <a:spcPct val="15000"/>
            </a:spcAft>
            <a:buChar char="•"/>
          </a:pPr>
          <a:r>
            <a:rPr lang="en-US" sz="2000" kern="1200" dirty="0"/>
            <a:t>Book; e-book; online</a:t>
          </a:r>
        </a:p>
      </dsp:txBody>
      <dsp:txXfrm>
        <a:off x="5834412" y="2696413"/>
        <a:ext cx="4294968" cy="1784270"/>
      </dsp:txXfrm>
    </dsp:sp>
    <dsp:sp modelId="{141AFB6B-9E6F-4AEC-9449-511AC15F3D25}">
      <dsp:nvSpPr>
        <dsp:cNvPr id="0" name=""/>
        <dsp:cNvSpPr/>
      </dsp:nvSpPr>
      <dsp:spPr>
        <a:xfrm>
          <a:off x="8072729" y="2061618"/>
          <a:ext cx="0" cy="840918"/>
        </a:xfrm>
        <a:prstGeom prst="line">
          <a:avLst/>
        </a:prstGeom>
        <a:noFill/>
        <a:ln w="6350" cap="flat" cmpd="sng" algn="ctr">
          <a:solidFill>
            <a:schemeClr val="accent5">
              <a:hueOff val="-6758543"/>
              <a:satOff val="-17419"/>
              <a:lumOff val="-11765"/>
              <a:alphaOff val="0"/>
            </a:schemeClr>
          </a:solidFill>
          <a:prstDash val="dash"/>
          <a:miter lim="800000"/>
        </a:ln>
        <a:effectLst/>
      </dsp:spPr>
      <dsp:style>
        <a:lnRef idx="1">
          <a:scrgbClr r="0" g="0" b="0"/>
        </a:lnRef>
        <a:fillRef idx="0">
          <a:scrgbClr r="0" g="0" b="0"/>
        </a:fillRef>
        <a:effectRef idx="0">
          <a:scrgbClr r="0" g="0" b="0"/>
        </a:effectRef>
        <a:fontRef idx="minor"/>
      </dsp:style>
    </dsp:sp>
    <dsp:sp modelId="{D07EFBBC-D1AA-4FC6-924C-9173DB761446}">
      <dsp:nvSpPr>
        <dsp:cNvPr id="0" name=""/>
        <dsp:cNvSpPr/>
      </dsp:nvSpPr>
      <dsp:spPr>
        <a:xfrm>
          <a:off x="8039535" y="2028424"/>
          <a:ext cx="66388" cy="66388"/>
        </a:xfrm>
        <a:prstGeom prst="ellipse">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BasicTimeline">
  <dgm:title val="Basic Timeline"/>
  <dgm:desc val="Use to show a list of events in chronological order. The rounded rectangular shape contains the description while the date is shown below on the time line. It's the perfect SmartArt for displaying large amount of text with a medium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dgm:constrLst>
    <dgm:layoutNode name="divider" styleLbl="fgAccFollowNode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presOf/>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16"/>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42"/>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8"/>
                <dgm:constr type="l" for="ch" forName="L1TextContainer" refType="w" fact="0.06"/>
                <dgm:constr type="t" for="ch" forName="L1TextContainer" refType="h" fact="0.537"/>
                <dgm:constr type="h" for="ch" forName="L1TextContainer" refType="h" fact="0.113"/>
                <dgm:constr type="w" for="ch" forName="L2TextContainerWrapper" refType="w"/>
                <dgm:constr type="h" for="ch" forName="L2TextContainerWrapper" refType="h" fact="0.31"/>
                <dgm:constr type="b" for="ch" forName="L2TextContainerWrapper" refType="h" fact="0.31"/>
                <dgm:constr type="w" for="ch" forName="ConnectLine"/>
                <dgm:constr type="l" for="ch" forName="ConnectLine" refType="w" fact="0.5"/>
                <dgm:constr type="h" for="ch" forName="ConnectLine" refType="h" fact="0.19"/>
                <dgm:constr type="t" for="ch" forName="ConnectLine" refType="h" fact="0.31"/>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8"/>
                <dgm:constr type="l" for="ch" forName="L1TextContainer" refType="w" fact="0.06"/>
                <dgm:constr type="t" for="ch" forName="L1TextContainer" refType="h" fact="0.35"/>
                <dgm:constr type="h" for="ch" forName="L1TextContainer" refType="h" fact="0.113"/>
                <dgm:constr type="w" for="ch" forName="L2TextContainerWrapper" refType="w"/>
                <dgm:constr type="h" for="ch" forName="L2TextContainerWrapper" refType="h" fact="0.31"/>
                <dgm:constr type="t" for="ch" forName="L2TextContainerWrapper" refType="h" fact="0.69"/>
                <dgm:constr type="w" for="ch" forName="ConnectLine"/>
                <dgm:constr type="l" for="ch" forName="ConnectLine" refType="w" fact="0.5"/>
                <dgm:constr type="h" for="ch" forName="ConnectLine" refType="h" fact="0.19"/>
                <dgm:constr type="t" for="ch" forName="ConnectLine" refType="h" fact="0.5"/>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55"/>
                  <dgm:constr type="b" for="ch" forName="L2TextContainer" refType="h"/>
                  <dgm:constr type="h" for="ch" forName="FlexibleEmptyPlaceHolder" refType="h" fact="0.45"/>
                </dgm:constrLst>
              </dgm:if>
              <dgm:else name="CaseForPlacingL2TextContaineBelowDivider">
                <dgm:constrLst>
                  <dgm:constr type="h" for="ch" forName="L2TextContainer" refType="h" fact="0.55"/>
                  <dgm:constr type="h" for="ch" forName="FlexibleEmptyPlaceHolder" refType="h" fact="0.45"/>
                  <dgm:constr type="b" for="ch" forName="FlexibleEmptyPlaceHolder" refType="h"/>
                </dgm:constrLst>
              </dgm:else>
            </dgm:choose>
            <dgm:layoutNode name="L2TextContainer" styleLbl="bgAcc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oundRect" r:blip="">
                <dgm:adjLst/>
              </dgm:shape>
              <dgm:presOf axis="des" ptType="node"/>
              <dgm:constrLst>
                <dgm:constr type="primFontSz" val="17"/>
                <dgm:constr type="lMarg" refType="primFontSz" fact="0.7"/>
                <dgm:constr type="rMarg" refType="primFontSz" fact="0.7"/>
                <dgm:constr type="tMarg" refType="primFontSz" fact="0.7"/>
                <dgm:constr type="bMarg" refType="primFontSz" fact="0.7"/>
              </dgm:constrLst>
              <dgm:ruleLst>
                <dgm:rule type="primFontSz" val="12" fact="NaN" max="NaN"/>
                <dgm:rule type="secFontSz" val="10" fact="NaN" max="NaN"/>
                <dgm:rule type="h" val="INF"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sibTrans1D1" moveWith="L2TextContainer">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orPoint" styleLbl="alignNode1" moveWith="L2TextContainer">
            <dgm:alg type="sp"/>
            <dgm:shape xmlns:r="http://schemas.openxmlformats.org/officeDocument/2006/relationships" type="ellipse" r:blip="" zOrderOff="1">
              <dgm:adj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41F18D5-1D05-4FF9-A821-816F3A1BA64E}" type="datetimeFigureOut">
              <a:rPr lang="en-US" smtClean="0"/>
              <a:t>11/24/2020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02AB1-8675-44BA-9273-3BB46128FF10}" type="slidenum">
              <a:rPr lang="en-US" smtClean="0"/>
              <a:t>‹#›</a:t>
            </a:fld>
            <a:endParaRPr lang="en-US"/>
          </a:p>
        </p:txBody>
      </p:sp>
    </p:spTree>
    <p:extLst>
      <p:ext uri="{BB962C8B-B14F-4D97-AF65-F5344CB8AC3E}">
        <p14:creationId xmlns:p14="http://schemas.microsoft.com/office/powerpoint/2010/main" val="1283830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1F18D5-1D05-4FF9-A821-816F3A1BA64E}" type="datetimeFigureOut">
              <a:rPr lang="en-US" smtClean="0"/>
              <a:t>11/24/2020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02AB1-8675-44BA-9273-3BB46128FF10}" type="slidenum">
              <a:rPr lang="en-US" smtClean="0"/>
              <a:t>‹#›</a:t>
            </a:fld>
            <a:endParaRPr lang="en-US"/>
          </a:p>
        </p:txBody>
      </p:sp>
    </p:spTree>
    <p:extLst>
      <p:ext uri="{BB962C8B-B14F-4D97-AF65-F5344CB8AC3E}">
        <p14:creationId xmlns:p14="http://schemas.microsoft.com/office/powerpoint/2010/main" val="2211770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1F18D5-1D05-4FF9-A821-816F3A1BA64E}" type="datetimeFigureOut">
              <a:rPr lang="en-US" smtClean="0"/>
              <a:t>11/24/2020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02AB1-8675-44BA-9273-3BB46128FF10}" type="slidenum">
              <a:rPr lang="en-US" smtClean="0"/>
              <a:t>‹#›</a:t>
            </a:fld>
            <a:endParaRPr lang="en-US"/>
          </a:p>
        </p:txBody>
      </p:sp>
    </p:spTree>
    <p:extLst>
      <p:ext uri="{BB962C8B-B14F-4D97-AF65-F5344CB8AC3E}">
        <p14:creationId xmlns:p14="http://schemas.microsoft.com/office/powerpoint/2010/main" val="2827932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1F18D5-1D05-4FF9-A821-816F3A1BA64E}" type="datetimeFigureOut">
              <a:rPr lang="en-US" smtClean="0"/>
              <a:t>11/24/2020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02AB1-8675-44BA-9273-3BB46128FF10}" type="slidenum">
              <a:rPr lang="en-US" smtClean="0"/>
              <a:t>‹#›</a:t>
            </a:fld>
            <a:endParaRPr lang="en-US"/>
          </a:p>
        </p:txBody>
      </p:sp>
    </p:spTree>
    <p:extLst>
      <p:ext uri="{BB962C8B-B14F-4D97-AF65-F5344CB8AC3E}">
        <p14:creationId xmlns:p14="http://schemas.microsoft.com/office/powerpoint/2010/main" val="167132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41F18D5-1D05-4FF9-A821-816F3A1BA64E}" type="datetimeFigureOut">
              <a:rPr lang="en-US" smtClean="0"/>
              <a:t>11/24/2020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02AB1-8675-44BA-9273-3BB46128FF10}" type="slidenum">
              <a:rPr lang="en-US" smtClean="0"/>
              <a:t>‹#›</a:t>
            </a:fld>
            <a:endParaRPr lang="en-US"/>
          </a:p>
        </p:txBody>
      </p:sp>
    </p:spTree>
    <p:extLst>
      <p:ext uri="{BB962C8B-B14F-4D97-AF65-F5344CB8AC3E}">
        <p14:creationId xmlns:p14="http://schemas.microsoft.com/office/powerpoint/2010/main" val="4279436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41F18D5-1D05-4FF9-A821-816F3A1BA64E}" type="datetimeFigureOut">
              <a:rPr lang="en-US" smtClean="0"/>
              <a:t>11/24/2020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802AB1-8675-44BA-9273-3BB46128FF10}" type="slidenum">
              <a:rPr lang="en-US" smtClean="0"/>
              <a:t>‹#›</a:t>
            </a:fld>
            <a:endParaRPr lang="en-US"/>
          </a:p>
        </p:txBody>
      </p:sp>
    </p:spTree>
    <p:extLst>
      <p:ext uri="{BB962C8B-B14F-4D97-AF65-F5344CB8AC3E}">
        <p14:creationId xmlns:p14="http://schemas.microsoft.com/office/powerpoint/2010/main" val="4170427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1F18D5-1D05-4FF9-A821-816F3A1BA64E}" type="datetimeFigureOut">
              <a:rPr lang="en-US" smtClean="0"/>
              <a:t>11/24/2020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802AB1-8675-44BA-9273-3BB46128FF10}" type="slidenum">
              <a:rPr lang="en-US" smtClean="0"/>
              <a:t>‹#›</a:t>
            </a:fld>
            <a:endParaRPr lang="en-US"/>
          </a:p>
        </p:txBody>
      </p:sp>
    </p:spTree>
    <p:extLst>
      <p:ext uri="{BB962C8B-B14F-4D97-AF65-F5344CB8AC3E}">
        <p14:creationId xmlns:p14="http://schemas.microsoft.com/office/powerpoint/2010/main" val="3321553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41F18D5-1D05-4FF9-A821-816F3A1BA64E}" type="datetimeFigureOut">
              <a:rPr lang="en-US" smtClean="0"/>
              <a:t>11/24/2020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802AB1-8675-44BA-9273-3BB46128FF10}" type="slidenum">
              <a:rPr lang="en-US" smtClean="0"/>
              <a:t>‹#›</a:t>
            </a:fld>
            <a:endParaRPr lang="en-US"/>
          </a:p>
        </p:txBody>
      </p:sp>
    </p:spTree>
    <p:extLst>
      <p:ext uri="{BB962C8B-B14F-4D97-AF65-F5344CB8AC3E}">
        <p14:creationId xmlns:p14="http://schemas.microsoft.com/office/powerpoint/2010/main" val="1697259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1F18D5-1D05-4FF9-A821-816F3A1BA64E}" type="datetimeFigureOut">
              <a:rPr lang="en-US" smtClean="0"/>
              <a:t>11/24/2020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802AB1-8675-44BA-9273-3BB46128FF10}" type="slidenum">
              <a:rPr lang="en-US" smtClean="0"/>
              <a:t>‹#›</a:t>
            </a:fld>
            <a:endParaRPr lang="en-US"/>
          </a:p>
        </p:txBody>
      </p:sp>
    </p:spTree>
    <p:extLst>
      <p:ext uri="{BB962C8B-B14F-4D97-AF65-F5344CB8AC3E}">
        <p14:creationId xmlns:p14="http://schemas.microsoft.com/office/powerpoint/2010/main" val="3583849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1F18D5-1D05-4FF9-A821-816F3A1BA64E}" type="datetimeFigureOut">
              <a:rPr lang="en-US" smtClean="0"/>
              <a:t>11/24/2020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802AB1-8675-44BA-9273-3BB46128FF10}" type="slidenum">
              <a:rPr lang="en-US" smtClean="0"/>
              <a:t>‹#›</a:t>
            </a:fld>
            <a:endParaRPr lang="en-US"/>
          </a:p>
        </p:txBody>
      </p:sp>
    </p:spTree>
    <p:extLst>
      <p:ext uri="{BB962C8B-B14F-4D97-AF65-F5344CB8AC3E}">
        <p14:creationId xmlns:p14="http://schemas.microsoft.com/office/powerpoint/2010/main" val="1320758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1F18D5-1D05-4FF9-A821-816F3A1BA64E}" type="datetimeFigureOut">
              <a:rPr lang="en-US" smtClean="0"/>
              <a:t>11/24/2020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802AB1-8675-44BA-9273-3BB46128FF10}" type="slidenum">
              <a:rPr lang="en-US" smtClean="0"/>
              <a:t>‹#›</a:t>
            </a:fld>
            <a:endParaRPr lang="en-US"/>
          </a:p>
        </p:txBody>
      </p:sp>
    </p:spTree>
    <p:extLst>
      <p:ext uri="{BB962C8B-B14F-4D97-AF65-F5344CB8AC3E}">
        <p14:creationId xmlns:p14="http://schemas.microsoft.com/office/powerpoint/2010/main" val="1912092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1F18D5-1D05-4FF9-A821-816F3A1BA64E}" type="datetimeFigureOut">
              <a:rPr lang="en-US" smtClean="0"/>
              <a:t>11/24/2020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802AB1-8675-44BA-9273-3BB46128FF10}" type="slidenum">
              <a:rPr lang="en-US" smtClean="0"/>
              <a:t>‹#›</a:t>
            </a:fld>
            <a:endParaRPr lang="en-US"/>
          </a:p>
        </p:txBody>
      </p:sp>
    </p:spTree>
    <p:extLst>
      <p:ext uri="{BB962C8B-B14F-4D97-AF65-F5344CB8AC3E}">
        <p14:creationId xmlns:p14="http://schemas.microsoft.com/office/powerpoint/2010/main" val="10753208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link.springer.com/book/10.1007%2F978-3-030-35318-6"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hyperlink" Target="https://link.springer.com/chapter/10.1007/978-3-030-35318-6_8" TargetMode="External"/><Relationship Id="rId3" Type="http://schemas.openxmlformats.org/officeDocument/2006/relationships/hyperlink" Target="https://link.springer.com/chapter/10.1007/978-3-030-35318-6_3" TargetMode="External"/><Relationship Id="rId7" Type="http://schemas.openxmlformats.org/officeDocument/2006/relationships/hyperlink" Target="https://link.springer.com/chapter/10.1007/978-3-030-35318-6_7" TargetMode="External"/><Relationship Id="rId12" Type="http://schemas.openxmlformats.org/officeDocument/2006/relationships/hyperlink" Target="https://link.springer.com/chapter/10.1007/978-3-030-35318-6_12" TargetMode="External"/><Relationship Id="rId2" Type="http://schemas.openxmlformats.org/officeDocument/2006/relationships/hyperlink" Target="https://link.springer.com/chapter/10.1007/978-3-030-35318-6_2" TargetMode="External"/><Relationship Id="rId1" Type="http://schemas.openxmlformats.org/officeDocument/2006/relationships/slideLayout" Target="../slideLayouts/slideLayout2.xml"/><Relationship Id="rId6" Type="http://schemas.openxmlformats.org/officeDocument/2006/relationships/hyperlink" Target="https://link.springer.com/chapter/10.1007/978-3-030-35318-6_6" TargetMode="External"/><Relationship Id="rId11" Type="http://schemas.openxmlformats.org/officeDocument/2006/relationships/hyperlink" Target="https://link.springer.com/chapter/10.1007/978-3-030-35318-6_11" TargetMode="External"/><Relationship Id="rId5" Type="http://schemas.openxmlformats.org/officeDocument/2006/relationships/hyperlink" Target="https://link.springer.com/chapter/10.1007/978-3-030-35318-6_5" TargetMode="External"/><Relationship Id="rId10" Type="http://schemas.openxmlformats.org/officeDocument/2006/relationships/hyperlink" Target="https://link.springer.com/chapter/10.1007/978-3-030-35318-6_10" TargetMode="External"/><Relationship Id="rId4" Type="http://schemas.openxmlformats.org/officeDocument/2006/relationships/hyperlink" Target="https://link.springer.com/chapter/10.1007/978-3-030-35318-6_4" TargetMode="External"/><Relationship Id="rId9" Type="http://schemas.openxmlformats.org/officeDocument/2006/relationships/hyperlink" Target="https://link.springer.com/chapter/10.1007/978-3-030-35318-6_9"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link.springer.com/chapter/10.1007/978-3-030-35318-6_19" TargetMode="External"/><Relationship Id="rId3" Type="http://schemas.openxmlformats.org/officeDocument/2006/relationships/hyperlink" Target="https://link.springer.com/chapter/10.1007/978-3-030-35318-6_14" TargetMode="External"/><Relationship Id="rId7" Type="http://schemas.openxmlformats.org/officeDocument/2006/relationships/hyperlink" Target="https://link.springer.com/chapter/10.1007/978-3-030-35318-6_18" TargetMode="External"/><Relationship Id="rId2" Type="http://schemas.openxmlformats.org/officeDocument/2006/relationships/hyperlink" Target="https://link.springer.com/chapter/10.1007/978-3-030-35318-6_13" TargetMode="External"/><Relationship Id="rId1" Type="http://schemas.openxmlformats.org/officeDocument/2006/relationships/slideLayout" Target="../slideLayouts/slideLayout2.xml"/><Relationship Id="rId6" Type="http://schemas.openxmlformats.org/officeDocument/2006/relationships/hyperlink" Target="https://link.springer.com/chapter/10.1007/978-3-030-35318-6_17" TargetMode="External"/><Relationship Id="rId11" Type="http://schemas.openxmlformats.org/officeDocument/2006/relationships/hyperlink" Target="https://link.springer.com/chapter/10.1007/978-3-030-35318-6_22" TargetMode="External"/><Relationship Id="rId5" Type="http://schemas.openxmlformats.org/officeDocument/2006/relationships/hyperlink" Target="https://link.springer.com/chapter/10.1007/978-3-030-35318-6_16" TargetMode="External"/><Relationship Id="rId10" Type="http://schemas.openxmlformats.org/officeDocument/2006/relationships/hyperlink" Target="https://link.springer.com/chapter/10.1007/978-3-030-35318-6_21" TargetMode="External"/><Relationship Id="rId4" Type="http://schemas.openxmlformats.org/officeDocument/2006/relationships/hyperlink" Target="https://link.springer.com/chapter/10.1007/978-3-030-35318-6_15" TargetMode="External"/><Relationship Id="rId9" Type="http://schemas.openxmlformats.org/officeDocument/2006/relationships/hyperlink" Target="https://link.springer.com/chapter/10.1007/978-3-030-35318-6_20"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15160-6A65-4369-9BA3-264504460471}"/>
              </a:ext>
            </a:extLst>
          </p:cNvPr>
          <p:cNvSpPr>
            <a:spLocks noGrp="1"/>
          </p:cNvSpPr>
          <p:nvPr>
            <p:ph type="ctrTitle"/>
          </p:nvPr>
        </p:nvSpPr>
        <p:spPr>
          <a:xfrm>
            <a:off x="5291190" y="1122363"/>
            <a:ext cx="5376809" cy="2340028"/>
          </a:xfrm>
        </p:spPr>
        <p:txBody>
          <a:bodyPr>
            <a:normAutofit fontScale="90000"/>
          </a:bodyPr>
          <a:lstStyle/>
          <a:p>
            <a:r>
              <a:rPr lang="en-US" dirty="0">
                <a:solidFill>
                  <a:schemeClr val="tx2"/>
                </a:solidFill>
                <a:latin typeface="+mn-lt"/>
              </a:rPr>
              <a:t>Particles Physics </a:t>
            </a:r>
            <a:br>
              <a:rPr lang="en-US" dirty="0">
                <a:solidFill>
                  <a:schemeClr val="tx2"/>
                </a:solidFill>
                <a:latin typeface="+mn-lt"/>
              </a:rPr>
            </a:br>
            <a:r>
              <a:rPr lang="en-US" dirty="0">
                <a:solidFill>
                  <a:schemeClr val="tx2"/>
                </a:solidFill>
                <a:latin typeface="+mn-lt"/>
              </a:rPr>
              <a:t>  Reference Library </a:t>
            </a:r>
          </a:p>
        </p:txBody>
      </p:sp>
      <p:sp>
        <p:nvSpPr>
          <p:cNvPr id="3" name="Subtitle 2">
            <a:extLst>
              <a:ext uri="{FF2B5EF4-FFF2-40B4-BE49-F238E27FC236}">
                <a16:creationId xmlns:a16="http://schemas.microsoft.com/office/drawing/2014/main" id="{DB172D53-41BE-49A0-8556-B6105BAE88AF}"/>
              </a:ext>
            </a:extLst>
          </p:cNvPr>
          <p:cNvSpPr>
            <a:spLocks noGrp="1"/>
          </p:cNvSpPr>
          <p:nvPr>
            <p:ph type="subTitle" idx="1"/>
          </p:nvPr>
        </p:nvSpPr>
        <p:spPr>
          <a:xfrm>
            <a:off x="5969284" y="4804115"/>
            <a:ext cx="4647345" cy="1565863"/>
          </a:xfrm>
        </p:spPr>
        <p:txBody>
          <a:bodyPr>
            <a:normAutofit fontScale="92500" lnSpcReduction="10000"/>
          </a:bodyPr>
          <a:lstStyle/>
          <a:p>
            <a:endParaRPr lang="en-US"/>
          </a:p>
          <a:p>
            <a:endParaRPr lang="en-US"/>
          </a:p>
          <a:p>
            <a:r>
              <a:rPr lang="en-US"/>
              <a:t>Christian Fabjan</a:t>
            </a:r>
          </a:p>
          <a:p>
            <a:r>
              <a:rPr lang="en-US"/>
              <a:t>November 2020</a:t>
            </a:r>
            <a:endParaRPr lang="en-US" dirty="0"/>
          </a:p>
        </p:txBody>
      </p:sp>
      <p:pic>
        <p:nvPicPr>
          <p:cNvPr id="4" name="Picture 3" descr="Graphical user interface&#10;&#10;Description automatically generated">
            <a:extLst>
              <a:ext uri="{FF2B5EF4-FFF2-40B4-BE49-F238E27FC236}">
                <a16:creationId xmlns:a16="http://schemas.microsoft.com/office/drawing/2014/main" id="{2DFCA306-0439-4B39-9C36-EEB465888EE0}"/>
              </a:ext>
            </a:extLst>
          </p:cNvPr>
          <p:cNvPicPr>
            <a:picLocks noChangeAspect="1"/>
          </p:cNvPicPr>
          <p:nvPr/>
        </p:nvPicPr>
        <p:blipFill rotWithShape="1">
          <a:blip r:embed="rId2"/>
          <a:srcRect l="2165" r="59814"/>
          <a:stretch/>
        </p:blipFill>
        <p:spPr>
          <a:xfrm>
            <a:off x="184954" y="10"/>
            <a:ext cx="4635571" cy="6857990"/>
          </a:xfrm>
          <a:prstGeom prst="rect">
            <a:avLst/>
          </a:prstGeom>
          <a:effectLst/>
        </p:spPr>
      </p:pic>
    </p:spTree>
    <p:extLst>
      <p:ext uri="{BB962C8B-B14F-4D97-AF65-F5344CB8AC3E}">
        <p14:creationId xmlns:p14="http://schemas.microsoft.com/office/powerpoint/2010/main" val="78458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4ADF-AF1F-4FC9-9229-7757FE8F010B}"/>
              </a:ext>
            </a:extLst>
          </p:cNvPr>
          <p:cNvSpPr>
            <a:spLocks noGrp="1"/>
          </p:cNvSpPr>
          <p:nvPr>
            <p:ph type="title"/>
          </p:nvPr>
        </p:nvSpPr>
        <p:spPr>
          <a:xfrm>
            <a:off x="766280" y="259045"/>
            <a:ext cx="10515600" cy="1133693"/>
          </a:xfrm>
        </p:spPr>
        <p:txBody>
          <a:bodyPr>
            <a:normAutofit/>
          </a:bodyPr>
          <a:lstStyle/>
          <a:p>
            <a:r>
              <a:rPr lang="en-US" sz="3600" dirty="0">
                <a:solidFill>
                  <a:schemeClr val="accent5">
                    <a:lumMod val="50000"/>
                  </a:schemeClr>
                </a:solidFill>
                <a:latin typeface="+mn-lt"/>
              </a:rPr>
              <a:t>Background</a:t>
            </a:r>
            <a:r>
              <a:rPr lang="en-US" sz="5200" dirty="0"/>
              <a:t> </a:t>
            </a:r>
            <a:endParaRPr lang="en-US" sz="5200" dirty="0">
              <a:latin typeface="+mn-lt"/>
            </a:endParaRPr>
          </a:p>
        </p:txBody>
      </p:sp>
      <p:graphicFrame>
        <p:nvGraphicFramePr>
          <p:cNvPr id="5" name="Content Placeholder 2">
            <a:extLst>
              <a:ext uri="{FF2B5EF4-FFF2-40B4-BE49-F238E27FC236}">
                <a16:creationId xmlns:a16="http://schemas.microsoft.com/office/drawing/2014/main" id="{E40735EB-8870-4D5C-B9C9-F49C679B1898}"/>
              </a:ext>
            </a:extLst>
          </p:cNvPr>
          <p:cNvGraphicFramePr>
            <a:graphicFrameLocks noGrp="1"/>
          </p:cNvGraphicFramePr>
          <p:nvPr>
            <p:ph idx="1"/>
            <p:extLst>
              <p:ext uri="{D42A27DB-BD31-4B8C-83A1-F6EECF244321}">
                <p14:modId xmlns:p14="http://schemas.microsoft.com/office/powerpoint/2010/main" val="1419131645"/>
              </p:ext>
            </p:extLst>
          </p:nvPr>
        </p:nvGraphicFramePr>
        <p:xfrm>
          <a:off x="838200" y="1825624"/>
          <a:ext cx="10515600" cy="44258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301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4ADF-AF1F-4FC9-9229-7757FE8F010B}"/>
              </a:ext>
            </a:extLst>
          </p:cNvPr>
          <p:cNvSpPr>
            <a:spLocks noGrp="1"/>
          </p:cNvSpPr>
          <p:nvPr>
            <p:ph type="title"/>
          </p:nvPr>
        </p:nvSpPr>
        <p:spPr>
          <a:xfrm>
            <a:off x="838199" y="365126"/>
            <a:ext cx="10582469" cy="836950"/>
          </a:xfrm>
        </p:spPr>
        <p:txBody>
          <a:bodyPr>
            <a:normAutofit fontScale="90000"/>
          </a:bodyPr>
          <a:lstStyle/>
          <a:p>
            <a:br>
              <a:rPr lang="en-US" sz="4000" dirty="0"/>
            </a:br>
            <a:r>
              <a:rPr lang="en-US" sz="4000" dirty="0">
                <a:solidFill>
                  <a:schemeClr val="accent5">
                    <a:lumMod val="50000"/>
                  </a:schemeClr>
                </a:solidFill>
                <a:latin typeface="+mn-lt"/>
              </a:rPr>
              <a:t>Acknowledgements </a:t>
            </a:r>
            <a:br>
              <a:rPr lang="en-US" sz="4000" dirty="0">
                <a:latin typeface="+mn-lt"/>
              </a:rPr>
            </a:br>
            <a:endParaRPr lang="en-US" sz="4000" dirty="0">
              <a:latin typeface="+mn-lt"/>
            </a:endParaRPr>
          </a:p>
        </p:txBody>
      </p:sp>
      <p:sp>
        <p:nvSpPr>
          <p:cNvPr id="3" name="Content Placeholder 2">
            <a:extLst>
              <a:ext uri="{FF2B5EF4-FFF2-40B4-BE49-F238E27FC236}">
                <a16:creationId xmlns:a16="http://schemas.microsoft.com/office/drawing/2014/main" id="{A77CECA6-F569-45F7-ACDE-5EE49DC14EF7}"/>
              </a:ext>
            </a:extLst>
          </p:cNvPr>
          <p:cNvSpPr>
            <a:spLocks noGrp="1"/>
          </p:cNvSpPr>
          <p:nvPr>
            <p:ph idx="1"/>
          </p:nvPr>
        </p:nvSpPr>
        <p:spPr>
          <a:xfrm>
            <a:off x="431514" y="1736333"/>
            <a:ext cx="10865864" cy="4574194"/>
          </a:xfrm>
        </p:spPr>
        <p:txBody>
          <a:bodyPr/>
          <a:lstStyle/>
          <a:p>
            <a:pPr lvl="1"/>
            <a:r>
              <a:rPr lang="en-US" dirty="0"/>
              <a:t>C. Caron, Springer, initiated this initiative</a:t>
            </a:r>
          </a:p>
          <a:p>
            <a:pPr lvl="1"/>
            <a:r>
              <a:rPr lang="en-US" dirty="0"/>
              <a:t>S. Myers, H. </a:t>
            </a:r>
            <a:r>
              <a:rPr lang="en-US" dirty="0" err="1"/>
              <a:t>Schopper</a:t>
            </a:r>
            <a:r>
              <a:rPr lang="en-US" dirty="0"/>
              <a:t>, CF were persuaded by «Open Access» publication</a:t>
            </a:r>
          </a:p>
          <a:p>
            <a:pPr lvl="1"/>
            <a:r>
              <a:rPr lang="en-US" dirty="0"/>
              <a:t>Strongly supported by CERN Scientific Information Service (SIS) group:</a:t>
            </a:r>
          </a:p>
          <a:p>
            <a:pPr marL="457200" lvl="1" indent="0">
              <a:buNone/>
            </a:pPr>
            <a:r>
              <a:rPr lang="en-US" dirty="0"/>
              <a:t>    T. </a:t>
            </a:r>
            <a:r>
              <a:rPr lang="en-US" dirty="0" err="1"/>
              <a:t>Basaglia</a:t>
            </a:r>
            <a:r>
              <a:rPr lang="en-US" dirty="0"/>
              <a:t> and J. </a:t>
            </a:r>
            <a:r>
              <a:rPr lang="en-US" dirty="0" err="1"/>
              <a:t>Vigen</a:t>
            </a:r>
            <a:r>
              <a:rPr lang="en-US" dirty="0"/>
              <a:t>   </a:t>
            </a:r>
          </a:p>
          <a:p>
            <a:pPr lvl="1"/>
            <a:r>
              <a:rPr lang="en-US" dirty="0"/>
              <a:t>SIS arranged support from CERN (personnel, financial support)</a:t>
            </a:r>
          </a:p>
          <a:p>
            <a:pPr lvl="1"/>
            <a:r>
              <a:rPr lang="en-US" dirty="0"/>
              <a:t>Most authors of the first issue, published  in 2011, were available</a:t>
            </a:r>
          </a:p>
          <a:p>
            <a:pPr lvl="1"/>
            <a:r>
              <a:rPr lang="en-US" dirty="0"/>
              <a:t>Generally, enthusiastic collaboration</a:t>
            </a:r>
          </a:p>
          <a:p>
            <a:pPr lvl="1"/>
            <a:r>
              <a:rPr lang="en-US" dirty="0"/>
              <a:t>Magic word: Open Access</a:t>
            </a:r>
          </a:p>
          <a:p>
            <a:pPr lvl="2"/>
            <a:r>
              <a:rPr lang="en-US" sz="2400" dirty="0"/>
              <a:t>Importance and added value universally appreciated</a:t>
            </a:r>
          </a:p>
          <a:p>
            <a:pPr lvl="1"/>
            <a:endParaRPr lang="en-US" dirty="0"/>
          </a:p>
          <a:p>
            <a:pPr lvl="1"/>
            <a:endParaRPr lang="en-US" dirty="0"/>
          </a:p>
        </p:txBody>
      </p:sp>
    </p:spTree>
    <p:extLst>
      <p:ext uri="{BB962C8B-B14F-4D97-AF65-F5344CB8AC3E}">
        <p14:creationId xmlns:p14="http://schemas.microsoft.com/office/powerpoint/2010/main" val="3657113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4ADF-AF1F-4FC9-9229-7757FE8F010B}"/>
              </a:ext>
            </a:extLst>
          </p:cNvPr>
          <p:cNvSpPr>
            <a:spLocks noGrp="1"/>
          </p:cNvSpPr>
          <p:nvPr>
            <p:ph type="title"/>
          </p:nvPr>
        </p:nvSpPr>
        <p:spPr>
          <a:xfrm>
            <a:off x="838199" y="365126"/>
            <a:ext cx="10582469" cy="427976"/>
          </a:xfrm>
        </p:spPr>
        <p:txBody>
          <a:bodyPr>
            <a:normAutofit fontScale="90000"/>
          </a:bodyPr>
          <a:lstStyle/>
          <a:p>
            <a:br>
              <a:rPr lang="en-US" sz="4000" dirty="0"/>
            </a:br>
            <a:r>
              <a:rPr lang="en-US" sz="4000" dirty="0">
                <a:solidFill>
                  <a:schemeClr val="accent5">
                    <a:lumMod val="50000"/>
                  </a:schemeClr>
                </a:solidFill>
                <a:latin typeface="+mn-lt"/>
              </a:rPr>
              <a:t>Special </a:t>
            </a:r>
            <a:r>
              <a:rPr lang="en-US" sz="6700" b="1" dirty="0">
                <a:solidFill>
                  <a:schemeClr val="accent5">
                    <a:lumMod val="50000"/>
                  </a:schemeClr>
                </a:solidFill>
                <a:latin typeface="Bradley Hand ITC" panose="03070402050302030203" pitchFamily="66" charset="0"/>
              </a:rPr>
              <a:t>Thanks</a:t>
            </a:r>
            <a:r>
              <a:rPr lang="en-US" sz="6000" dirty="0">
                <a:solidFill>
                  <a:schemeClr val="accent5">
                    <a:lumMod val="50000"/>
                  </a:schemeClr>
                </a:solidFill>
                <a:latin typeface="Blackadder ITC" panose="04020505051007020D02" pitchFamily="82" charset="0"/>
              </a:rPr>
              <a:t> </a:t>
            </a:r>
            <a:r>
              <a:rPr lang="en-US" sz="4000" dirty="0">
                <a:solidFill>
                  <a:schemeClr val="accent5">
                    <a:lumMod val="50000"/>
                  </a:schemeClr>
                </a:solidFill>
                <a:latin typeface="+mn-lt"/>
              </a:rPr>
              <a:t>to: </a:t>
            </a:r>
            <a:r>
              <a:rPr lang="en-US" sz="6000" dirty="0">
                <a:solidFill>
                  <a:schemeClr val="accent5">
                    <a:lumMod val="50000"/>
                  </a:schemeClr>
                </a:solidFill>
                <a:latin typeface="Blackadder ITC" panose="04020505051007020D02" pitchFamily="82" charset="0"/>
              </a:rPr>
              <a:t> </a:t>
            </a:r>
            <a:r>
              <a:rPr lang="en-US" sz="4000" dirty="0">
                <a:solidFill>
                  <a:schemeClr val="accent5">
                    <a:lumMod val="50000"/>
                  </a:schemeClr>
                </a:solidFill>
                <a:latin typeface="+mn-lt"/>
              </a:rPr>
              <a:t>  </a:t>
            </a:r>
          </a:p>
        </p:txBody>
      </p:sp>
      <p:sp>
        <p:nvSpPr>
          <p:cNvPr id="3" name="Content Placeholder 2">
            <a:extLst>
              <a:ext uri="{FF2B5EF4-FFF2-40B4-BE49-F238E27FC236}">
                <a16:creationId xmlns:a16="http://schemas.microsoft.com/office/drawing/2014/main" id="{A77CECA6-F569-45F7-ACDE-5EE49DC14EF7}"/>
              </a:ext>
            </a:extLst>
          </p:cNvPr>
          <p:cNvSpPr>
            <a:spLocks noGrp="1"/>
          </p:cNvSpPr>
          <p:nvPr>
            <p:ph idx="1"/>
          </p:nvPr>
        </p:nvSpPr>
        <p:spPr>
          <a:xfrm>
            <a:off x="478603" y="1561670"/>
            <a:ext cx="10727461" cy="4783146"/>
          </a:xfrm>
        </p:spPr>
        <p:txBody>
          <a:bodyPr>
            <a:normAutofit/>
          </a:bodyPr>
          <a:lstStyle/>
          <a:p>
            <a:pPr lvl="1"/>
            <a:r>
              <a:rPr lang="en-US" dirty="0"/>
              <a:t>Springer support, </a:t>
            </a:r>
            <a:r>
              <a:rPr lang="en-US" dirty="0" err="1"/>
              <a:t>Hidako</a:t>
            </a:r>
            <a:r>
              <a:rPr lang="en-US" dirty="0"/>
              <a:t> Niko for :</a:t>
            </a:r>
          </a:p>
          <a:p>
            <a:pPr lvl="2"/>
            <a:r>
              <a:rPr lang="en-US" sz="2400" dirty="0"/>
              <a:t>Interacting with authors</a:t>
            </a:r>
          </a:p>
          <a:p>
            <a:pPr lvl="2"/>
            <a:r>
              <a:rPr lang="en-US" sz="2400" dirty="0"/>
              <a:t>Following the editing process, assisted by B. </a:t>
            </a:r>
            <a:r>
              <a:rPr lang="en-US" sz="2400" dirty="0" err="1"/>
              <a:t>Kanaga</a:t>
            </a:r>
            <a:r>
              <a:rPr lang="en-US" sz="2400" dirty="0"/>
              <a:t> </a:t>
            </a:r>
            <a:r>
              <a:rPr lang="en-US" sz="2400" dirty="0" err="1"/>
              <a:t>Thara</a:t>
            </a:r>
            <a:endParaRPr lang="en-US" sz="2400" dirty="0"/>
          </a:p>
          <a:p>
            <a:pPr lvl="2"/>
            <a:r>
              <a:rPr lang="en-US" sz="2400" dirty="0"/>
              <a:t>Interfacing to Springer lawyers dealing with legal issues (contracts, copy right,…): </a:t>
            </a:r>
          </a:p>
          <a:p>
            <a:pPr marL="914400" lvl="2" indent="0">
              <a:buNone/>
            </a:pPr>
            <a:r>
              <a:rPr lang="en-US" sz="2400" dirty="0"/>
              <a:t>   important, time consuming, puzzling, frivolous («no pornographic content») </a:t>
            </a:r>
          </a:p>
          <a:p>
            <a:pPr lvl="1"/>
            <a:r>
              <a:rPr lang="en-US" dirty="0"/>
              <a:t>Springer for making available 10 copies to the audience</a:t>
            </a:r>
          </a:p>
          <a:p>
            <a:pPr lvl="1"/>
            <a:r>
              <a:rPr lang="en-US" dirty="0"/>
              <a:t>All the authors for their outstanding contributions, their friendly collaboration and for graciously considering my (sometimes extensive) editing suggestions</a:t>
            </a:r>
          </a:p>
        </p:txBody>
      </p:sp>
    </p:spTree>
    <p:extLst>
      <p:ext uri="{BB962C8B-B14F-4D97-AF65-F5344CB8AC3E}">
        <p14:creationId xmlns:p14="http://schemas.microsoft.com/office/powerpoint/2010/main" val="1481539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4ADF-AF1F-4FC9-9229-7757FE8F010B}"/>
              </a:ext>
            </a:extLst>
          </p:cNvPr>
          <p:cNvSpPr>
            <a:spLocks noGrp="1"/>
          </p:cNvSpPr>
          <p:nvPr>
            <p:ph type="title"/>
          </p:nvPr>
        </p:nvSpPr>
        <p:spPr>
          <a:xfrm>
            <a:off x="795110" y="499633"/>
            <a:ext cx="10582469" cy="427976"/>
          </a:xfrm>
        </p:spPr>
        <p:txBody>
          <a:bodyPr>
            <a:normAutofit fontScale="90000"/>
          </a:bodyPr>
          <a:lstStyle/>
          <a:p>
            <a:r>
              <a:rPr lang="en-GB" sz="4000" dirty="0">
                <a:solidFill>
                  <a:schemeClr val="accent5">
                    <a:lumMod val="50000"/>
                  </a:schemeClr>
                </a:solidFill>
                <a:latin typeface="+mn-lt"/>
              </a:rPr>
              <a:t>  «Reference»</a:t>
            </a:r>
            <a:endParaRPr lang="en-GB" sz="4000" dirty="0">
              <a:latin typeface="+mn-lt"/>
            </a:endParaRPr>
          </a:p>
        </p:txBody>
      </p:sp>
      <p:sp>
        <p:nvSpPr>
          <p:cNvPr id="3" name="Content Placeholder 2">
            <a:extLst>
              <a:ext uri="{FF2B5EF4-FFF2-40B4-BE49-F238E27FC236}">
                <a16:creationId xmlns:a16="http://schemas.microsoft.com/office/drawing/2014/main" id="{A77CECA6-F569-45F7-ACDE-5EE49DC14EF7}"/>
              </a:ext>
            </a:extLst>
          </p:cNvPr>
          <p:cNvSpPr>
            <a:spLocks noGrp="1"/>
          </p:cNvSpPr>
          <p:nvPr>
            <p:ph idx="1"/>
          </p:nvPr>
        </p:nvSpPr>
        <p:spPr>
          <a:xfrm>
            <a:off x="544530" y="1284270"/>
            <a:ext cx="10865864" cy="4789952"/>
          </a:xfrm>
        </p:spPr>
        <p:txBody>
          <a:bodyPr>
            <a:noAutofit/>
          </a:bodyPr>
          <a:lstStyle/>
          <a:p>
            <a:pPr lvl="1"/>
            <a:r>
              <a:rPr lang="en-GB" sz="2000" dirty="0"/>
              <a:t>Title suggested by C. Caron, Springer</a:t>
            </a:r>
          </a:p>
          <a:p>
            <a:pPr lvl="1"/>
            <a:r>
              <a:rPr lang="en-GB" sz="2000" dirty="0"/>
              <a:t>«Reference»: Tall order!</a:t>
            </a:r>
          </a:p>
          <a:p>
            <a:pPr lvl="2"/>
            <a:r>
              <a:rPr lang="en-GB" dirty="0"/>
              <a:t>Authoritative entry point to a subject</a:t>
            </a:r>
          </a:p>
          <a:p>
            <a:pPr lvl="2"/>
            <a:r>
              <a:rPr lang="en-GB" dirty="0"/>
              <a:t>The reader will decide, whether goal was achieved</a:t>
            </a:r>
          </a:p>
          <a:p>
            <a:pPr lvl="1"/>
            <a:r>
              <a:rPr lang="en-GB" sz="2000" dirty="0"/>
              <a:t>Facts</a:t>
            </a:r>
          </a:p>
          <a:p>
            <a:pPr lvl="2"/>
            <a:r>
              <a:rPr lang="en-GB" dirty="0"/>
              <a:t>Contributions by acknowledged experts in their respective fields</a:t>
            </a:r>
          </a:p>
          <a:p>
            <a:pPr lvl="2"/>
            <a:r>
              <a:rPr lang="en-GB" dirty="0"/>
              <a:t>Contributions at graduate textbook level </a:t>
            </a:r>
          </a:p>
          <a:p>
            <a:pPr lvl="1"/>
            <a:r>
              <a:rPr lang="en-GB" sz="2000" dirty="0"/>
              <a:t>Numbers</a:t>
            </a:r>
          </a:p>
          <a:p>
            <a:pPr lvl="2"/>
            <a:r>
              <a:rPr lang="en-GB" dirty="0"/>
              <a:t>21 chapters</a:t>
            </a:r>
          </a:p>
          <a:p>
            <a:pPr lvl="2"/>
            <a:r>
              <a:rPr lang="en-GB" dirty="0"/>
              <a:t>1078 pages (another advantage of online availability!)</a:t>
            </a:r>
          </a:p>
          <a:p>
            <a:pPr lvl="2"/>
            <a:r>
              <a:rPr lang="en-GB" dirty="0"/>
              <a:t>From fundamentals to systems</a:t>
            </a:r>
          </a:p>
          <a:p>
            <a:pPr lvl="2"/>
            <a:r>
              <a:rPr lang="en-GB" dirty="0"/>
              <a:t>Accelerator and non-accelerator based techniques</a:t>
            </a:r>
          </a:p>
          <a:p>
            <a:pPr lvl="1"/>
            <a:r>
              <a:rPr lang="en-GB" sz="2000" dirty="0"/>
              <a:t>Personal regret: </a:t>
            </a:r>
          </a:p>
          <a:p>
            <a:pPr lvl="2"/>
            <a:r>
              <a:rPr lang="en-GB" dirty="0"/>
              <a:t>one important section missing</a:t>
            </a:r>
          </a:p>
          <a:p>
            <a:pPr lvl="2"/>
            <a:r>
              <a:rPr lang="en-GB" dirty="0"/>
              <a:t>«</a:t>
            </a:r>
            <a:r>
              <a:rPr lang="en-GB" b="0" i="0" dirty="0">
                <a:solidFill>
                  <a:srgbClr val="333333"/>
                </a:solidFill>
                <a:effectLst/>
              </a:rPr>
              <a:t>Instrumentation for Applied Physics and Industrial Applications</a:t>
            </a:r>
            <a:r>
              <a:rPr lang="en-GB" dirty="0"/>
              <a:t>» </a:t>
            </a:r>
          </a:p>
          <a:p>
            <a:pPr marL="457200" lvl="1" indent="0">
              <a:buNone/>
            </a:pPr>
            <a:r>
              <a:rPr lang="en-GB" sz="2000" dirty="0"/>
              <a:t>   	    You can ask me later, why…</a:t>
            </a:r>
          </a:p>
          <a:p>
            <a:pPr lvl="2"/>
            <a:endParaRPr lang="en-GB" dirty="0"/>
          </a:p>
        </p:txBody>
      </p:sp>
    </p:spTree>
    <p:extLst>
      <p:ext uri="{BB962C8B-B14F-4D97-AF65-F5344CB8AC3E}">
        <p14:creationId xmlns:p14="http://schemas.microsoft.com/office/powerpoint/2010/main" val="4292838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E082032-45E8-4828-8310-96EB6B639F6E}"/>
              </a:ext>
            </a:extLst>
          </p:cNvPr>
          <p:cNvSpPr>
            <a:spLocks noGrp="1"/>
          </p:cNvSpPr>
          <p:nvPr>
            <p:ph type="subTitle" idx="1"/>
          </p:nvPr>
        </p:nvSpPr>
        <p:spPr>
          <a:xfrm>
            <a:off x="842480" y="1171253"/>
            <a:ext cx="11133414" cy="5420073"/>
          </a:xfrm>
        </p:spPr>
        <p:txBody>
          <a:bodyPr>
            <a:normAutofit/>
          </a:bodyPr>
          <a:lstStyle/>
          <a:p>
            <a:pPr algn="l"/>
            <a:r>
              <a:rPr lang="en-US" dirty="0"/>
              <a:t>                                                                    </a:t>
            </a:r>
            <a:r>
              <a:rPr lang="en-US" dirty="0">
                <a:solidFill>
                  <a:srgbClr val="0033CC"/>
                </a:solidFill>
              </a:rPr>
              <a:t>                                                    </a:t>
            </a:r>
            <a:endParaRPr lang="en-US" dirty="0"/>
          </a:p>
          <a:p>
            <a:pPr algn="l"/>
            <a:r>
              <a:rPr lang="en-US" dirty="0">
                <a:solidFill>
                  <a:srgbClr val="0033CC"/>
                </a:solidFill>
              </a:rPr>
              <a:t>Open Access link </a:t>
            </a:r>
          </a:p>
          <a:p>
            <a:pPr algn="l"/>
            <a:r>
              <a:rPr lang="en-US" sz="1600" dirty="0">
                <a:hlinkClick r:id="rId2"/>
              </a:rPr>
              <a:t>https://link.springer.com/book/10.1007%2F978-3-030-35318-6</a:t>
            </a:r>
            <a:endParaRPr lang="en-US" sz="1600" dirty="0"/>
          </a:p>
          <a:p>
            <a:pPr algn="l"/>
            <a:endParaRPr lang="en-US" sz="1600" dirty="0"/>
          </a:p>
          <a:p>
            <a:pPr algn="l"/>
            <a:r>
              <a:rPr lang="en-US" sz="2000" dirty="0"/>
              <a:t>Access the content anywhere, anytime</a:t>
            </a:r>
          </a:p>
          <a:p>
            <a:pPr algn="l"/>
            <a:r>
              <a:rPr lang="en-US" sz="2000" dirty="0"/>
              <a:t>Use the full power of working online   </a:t>
            </a:r>
          </a:p>
          <a:p>
            <a:pPr marL="342900" indent="-342900" algn="l">
              <a:buFont typeface="Wingdings" panose="05000000000000000000" pitchFamily="2" charset="2"/>
              <a:buChar char="Ø"/>
            </a:pPr>
            <a:r>
              <a:rPr lang="en-US" sz="2000" dirty="0"/>
              <a:t>Searches</a:t>
            </a:r>
          </a:p>
          <a:p>
            <a:pPr marL="342900" indent="-342900" algn="l">
              <a:buFont typeface="Wingdings" panose="05000000000000000000" pitchFamily="2" charset="2"/>
              <a:buChar char="Ø"/>
            </a:pPr>
            <a:r>
              <a:rPr lang="en-US" sz="2000" dirty="0"/>
              <a:t>References   </a:t>
            </a:r>
          </a:p>
          <a:p>
            <a:pPr algn="l"/>
            <a:r>
              <a:rPr lang="en-US" sz="2000" dirty="0"/>
              <a:t>During the past three months</a:t>
            </a:r>
          </a:p>
          <a:p>
            <a:pPr marL="342900" indent="-342900" algn="l">
              <a:buFont typeface="Wingdings" panose="05000000000000000000" pitchFamily="2" charset="2"/>
              <a:buChar char="Ø"/>
            </a:pPr>
            <a:r>
              <a:rPr lang="en-US" sz="2000" dirty="0"/>
              <a:t>more than 31 000 Downloads</a:t>
            </a:r>
          </a:p>
          <a:p>
            <a:pPr algn="l"/>
            <a:r>
              <a:rPr lang="en-US" sz="1600" dirty="0"/>
              <a:t>                                                                                                     </a:t>
            </a:r>
          </a:p>
          <a:p>
            <a:pPr algn="l"/>
            <a:endParaRPr lang="en-US" sz="1600" dirty="0"/>
          </a:p>
        </p:txBody>
      </p:sp>
      <p:pic>
        <p:nvPicPr>
          <p:cNvPr id="7" name="Picture 6" descr="Graphical user interface&#10;&#10;Description automatically generated">
            <a:extLst>
              <a:ext uri="{FF2B5EF4-FFF2-40B4-BE49-F238E27FC236}">
                <a16:creationId xmlns:a16="http://schemas.microsoft.com/office/drawing/2014/main" id="{996CE0EA-0F3F-4F61-AC6B-924E54BD16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0980" y="1535909"/>
            <a:ext cx="2747706" cy="4143238"/>
          </a:xfrm>
          <a:prstGeom prst="rect">
            <a:avLst/>
          </a:prstGeom>
        </p:spPr>
      </p:pic>
      <p:sp>
        <p:nvSpPr>
          <p:cNvPr id="9" name="Title 1">
            <a:extLst>
              <a:ext uri="{FF2B5EF4-FFF2-40B4-BE49-F238E27FC236}">
                <a16:creationId xmlns:a16="http://schemas.microsoft.com/office/drawing/2014/main" id="{16E994B1-52A7-49CE-8129-F5D1F65DB309}"/>
              </a:ext>
            </a:extLst>
          </p:cNvPr>
          <p:cNvSpPr txBox="1">
            <a:spLocks/>
          </p:cNvSpPr>
          <p:nvPr/>
        </p:nvSpPr>
        <p:spPr>
          <a:xfrm>
            <a:off x="838199" y="663076"/>
            <a:ext cx="10582469" cy="42797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br>
              <a:rPr lang="en-US" sz="3600" dirty="0">
                <a:latin typeface="+mn-lt"/>
              </a:rPr>
            </a:br>
            <a:r>
              <a:rPr lang="en-US" sz="3600" dirty="0">
                <a:solidFill>
                  <a:schemeClr val="accent5">
                    <a:lumMod val="50000"/>
                  </a:schemeClr>
                </a:solidFill>
                <a:latin typeface="+mn-lt"/>
              </a:rPr>
              <a:t>Result of the work </a:t>
            </a:r>
            <a:endParaRPr lang="en-US" sz="3600" dirty="0">
              <a:latin typeface="+mn-lt"/>
            </a:endParaRPr>
          </a:p>
        </p:txBody>
      </p:sp>
    </p:spTree>
    <p:extLst>
      <p:ext uri="{BB962C8B-B14F-4D97-AF65-F5344CB8AC3E}">
        <p14:creationId xmlns:p14="http://schemas.microsoft.com/office/powerpoint/2010/main" val="1352257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4ADF-AF1F-4FC9-9229-7757FE8F010B}"/>
              </a:ext>
            </a:extLst>
          </p:cNvPr>
          <p:cNvSpPr>
            <a:spLocks noGrp="1"/>
          </p:cNvSpPr>
          <p:nvPr>
            <p:ph type="title"/>
          </p:nvPr>
        </p:nvSpPr>
        <p:spPr>
          <a:xfrm>
            <a:off x="786829" y="467866"/>
            <a:ext cx="10582468" cy="530613"/>
          </a:xfrm>
        </p:spPr>
        <p:txBody>
          <a:bodyPr>
            <a:normAutofit fontScale="90000"/>
          </a:bodyPr>
          <a:lstStyle/>
          <a:p>
            <a:br>
              <a:rPr lang="en-GB" sz="4000" dirty="0"/>
            </a:br>
            <a:r>
              <a:rPr lang="en-GB" sz="4000" dirty="0">
                <a:solidFill>
                  <a:schemeClr val="accent5">
                    <a:lumMod val="50000"/>
                  </a:schemeClr>
                </a:solidFill>
                <a:latin typeface="+mn-lt"/>
              </a:rPr>
              <a:t>Contents</a:t>
            </a:r>
            <a:br>
              <a:rPr lang="en-GB" sz="4000" dirty="0">
                <a:solidFill>
                  <a:schemeClr val="accent5">
                    <a:lumMod val="50000"/>
                  </a:schemeClr>
                </a:solidFill>
                <a:latin typeface="+mn-lt"/>
              </a:rPr>
            </a:br>
            <a:endParaRPr lang="en-GB" sz="4000" dirty="0">
              <a:solidFill>
                <a:schemeClr val="accent5">
                  <a:lumMod val="50000"/>
                </a:schemeClr>
              </a:solidFill>
              <a:latin typeface="+mn-lt"/>
            </a:endParaRPr>
          </a:p>
        </p:txBody>
      </p:sp>
      <p:sp>
        <p:nvSpPr>
          <p:cNvPr id="3" name="Content Placeholder 2">
            <a:extLst>
              <a:ext uri="{FF2B5EF4-FFF2-40B4-BE49-F238E27FC236}">
                <a16:creationId xmlns:a16="http://schemas.microsoft.com/office/drawing/2014/main" id="{A77CECA6-F569-45F7-ACDE-5EE49DC14EF7}"/>
              </a:ext>
            </a:extLst>
          </p:cNvPr>
          <p:cNvSpPr>
            <a:spLocks noGrp="1"/>
          </p:cNvSpPr>
          <p:nvPr>
            <p:ph idx="1"/>
          </p:nvPr>
        </p:nvSpPr>
        <p:spPr>
          <a:xfrm>
            <a:off x="585626" y="1561672"/>
            <a:ext cx="11308423" cy="4911046"/>
          </a:xfrm>
        </p:spPr>
        <p:txBody>
          <a:bodyPr>
            <a:noAutofit/>
          </a:bodyPr>
          <a:lstStyle/>
          <a:p>
            <a:pPr marL="342900" marR="0" lvl="0" indent="-342900">
              <a:lnSpc>
                <a:spcPct val="107000"/>
              </a:lnSpc>
              <a:spcBef>
                <a:spcPts val="0"/>
              </a:spcBef>
              <a:spcAft>
                <a:spcPts val="800"/>
              </a:spcAft>
              <a:buFont typeface="+mj-lt"/>
              <a:buAutoNum type="arabicPeriod"/>
              <a:tabLst>
                <a:tab pos="457200" algn="l"/>
              </a:tabLst>
            </a:pPr>
            <a:r>
              <a:rPr lang="en-US" sz="2000" u="sng" dirty="0">
                <a:solidFill>
                  <a:srgbClr val="0563C1"/>
                </a:solidFill>
                <a:latin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The Interaction of Radiation with Matter</a:t>
            </a:r>
            <a:r>
              <a:rPr lang="en-US" sz="2000" u="sng" dirty="0">
                <a:solidFill>
                  <a:srgbClr val="0563C1"/>
                </a:solidFill>
                <a:latin typeface="Calibri" panose="020F0502020204030204" pitchFamily="34" charset="0"/>
                <a:cs typeface="Times New Roman" panose="02020603050405020304" pitchFamily="18" charset="0"/>
              </a:rPr>
              <a:t>:</a:t>
            </a:r>
            <a:r>
              <a:rPr lang="en-US" sz="2000" dirty="0">
                <a:solidFill>
                  <a:srgbClr val="0563C1"/>
                </a:solidFill>
                <a:latin typeface="Calibri" panose="020F0502020204030204" pitchFamily="34" charset="0"/>
                <a:cs typeface="Times New Roman" panose="02020603050405020304" pitchFamily="18" charset="0"/>
              </a:rPr>
              <a:t> </a:t>
            </a:r>
            <a:r>
              <a:rPr lang="en-US" sz="2000" dirty="0">
                <a:latin typeface="Calibri" panose="020F0502020204030204" pitchFamily="34" charset="0"/>
                <a:cs typeface="Times New Roman" panose="02020603050405020304" pitchFamily="18" charset="0"/>
              </a:rPr>
              <a:t>H. Bichsel, H. Schindler</a:t>
            </a:r>
          </a:p>
          <a:p>
            <a:pPr marL="342900" indent="-342900">
              <a:lnSpc>
                <a:spcPct val="107000"/>
              </a:lnSpc>
              <a:spcBef>
                <a:spcPts val="0"/>
              </a:spcBef>
              <a:spcAft>
                <a:spcPts val="800"/>
              </a:spcAft>
              <a:buFont typeface="+mj-lt"/>
              <a:buAutoNum type="arabicPeriod"/>
              <a:tabLst>
                <a:tab pos="457200" algn="l"/>
              </a:tabLst>
            </a:pPr>
            <a:r>
              <a:rPr lang="en-US" sz="2000" u="sng" dirty="0">
                <a:solidFill>
                  <a:srgbClr val="0563C1"/>
                </a:solidFill>
                <a:latin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Scintillation Detectors for Charged Particles and Photons</a:t>
            </a:r>
            <a:r>
              <a:rPr lang="en-US" sz="2000" u="sng" dirty="0">
                <a:solidFill>
                  <a:srgbClr val="0563C1"/>
                </a:solidFill>
                <a:latin typeface="Calibri" panose="020F0502020204030204" pitchFamily="34" charset="0"/>
                <a:cs typeface="Times New Roman" panose="02020603050405020304" pitchFamily="18" charset="0"/>
              </a:rPr>
              <a:t>:</a:t>
            </a:r>
            <a:r>
              <a:rPr lang="en-US" sz="2000" dirty="0">
                <a:solidFill>
                  <a:srgbClr val="0563C1"/>
                </a:solidFill>
                <a:latin typeface="Calibri" panose="020F0502020204030204" pitchFamily="34" charset="0"/>
                <a:cs typeface="Times New Roman" panose="02020603050405020304" pitchFamily="18" charset="0"/>
              </a:rPr>
              <a:t> </a:t>
            </a:r>
            <a:r>
              <a:rPr lang="en-US" sz="2000" dirty="0">
                <a:latin typeface="Calibri" panose="020F0502020204030204" pitchFamily="34" charset="0"/>
                <a:cs typeface="Times New Roman" panose="02020603050405020304" pitchFamily="18" charset="0"/>
              </a:rPr>
              <a:t>P. Lecoq</a:t>
            </a:r>
          </a:p>
          <a:p>
            <a:pPr marL="342900" marR="0" lvl="0" indent="-342900">
              <a:lnSpc>
                <a:spcPct val="107000"/>
              </a:lnSpc>
              <a:spcBef>
                <a:spcPts val="0"/>
              </a:spcBef>
              <a:spcAft>
                <a:spcPts val="800"/>
              </a:spcAft>
              <a:buFont typeface="+mj-lt"/>
              <a:buAutoNum type="arabicPeriod"/>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Gaseous Detectors</a:t>
            </a:r>
            <a:r>
              <a:rPr lang="en-US" sz="2000" dirty="0">
                <a:effectLst/>
                <a:latin typeface="Calibri" panose="020F0502020204030204" pitchFamily="34" charset="0"/>
                <a:ea typeface="Calibri" panose="020F0502020204030204" pitchFamily="34" charset="0"/>
                <a:cs typeface="Times New Roman" panose="02020603050405020304" pitchFamily="18" charset="0"/>
              </a:rPr>
              <a:t>: H. J.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Hilke</a:t>
            </a:r>
            <a:r>
              <a:rPr lang="en-US" sz="2000" dirty="0">
                <a:effectLst/>
                <a:latin typeface="Calibri" panose="020F0502020204030204" pitchFamily="34" charset="0"/>
                <a:ea typeface="Calibri" panose="020F0502020204030204" pitchFamily="34" charset="0"/>
                <a:cs typeface="Times New Roman" panose="02020603050405020304" pitchFamily="18" charset="0"/>
              </a:rPr>
              <a:t>, W.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Riegler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Solid State Detectors</a:t>
            </a:r>
            <a:r>
              <a:rPr lang="en-US" sz="2000" dirty="0">
                <a:effectLst/>
                <a:latin typeface="Calibri" panose="020F0502020204030204" pitchFamily="34" charset="0"/>
                <a:ea typeface="Calibri" panose="020F0502020204030204" pitchFamily="34" charset="0"/>
                <a:cs typeface="Times New Roman" panose="02020603050405020304" pitchFamily="18" charset="0"/>
              </a:rPr>
              <a:t>: G. Lutz, R.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Klanner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Calorimetry</a:t>
            </a:r>
            <a:r>
              <a:rPr lang="en-US" sz="2000" dirty="0">
                <a:effectLst/>
                <a:latin typeface="Calibri" panose="020F0502020204030204" pitchFamily="34" charset="0"/>
                <a:ea typeface="Calibri" panose="020F0502020204030204" pitchFamily="34" charset="0"/>
                <a:cs typeface="Times New Roman" panose="02020603050405020304" pitchFamily="18" charset="0"/>
              </a:rPr>
              <a:t>: C. W. Fabjan, D. Fournier</a:t>
            </a:r>
          </a:p>
          <a:p>
            <a:pPr marL="342900" marR="0" lvl="0" indent="-342900">
              <a:lnSpc>
                <a:spcPct val="107000"/>
              </a:lnSpc>
              <a:spcBef>
                <a:spcPts val="0"/>
              </a:spcBef>
              <a:spcAft>
                <a:spcPts val="800"/>
              </a:spcAft>
              <a:buFont typeface="+mj-lt"/>
              <a:buAutoNum type="arabicPeriod"/>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7"/>
              </a:rPr>
              <a:t>Particle Identification: Time-of-Flight, Cherenkov and Transition Radiation Detectors</a:t>
            </a: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r>
              <a:rPr lang="en-US" sz="2000" dirty="0">
                <a:effectLst/>
                <a:latin typeface="Calibri" panose="020F0502020204030204" pitchFamily="34" charset="0"/>
                <a:ea typeface="Calibri" panose="020F0502020204030204" pitchFamily="34" charset="0"/>
                <a:cs typeface="Times New Roman" panose="02020603050405020304" pitchFamily="18" charset="0"/>
              </a:rPr>
              <a:t> R. Forty, O.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Ullaland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startAt="7"/>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8"/>
              </a:rPr>
              <a:t>Neutrino Detectors</a:t>
            </a:r>
            <a:r>
              <a:rPr lang="en-US" sz="2000" dirty="0">
                <a:effectLst/>
                <a:latin typeface="Calibri" panose="020F0502020204030204" pitchFamily="34" charset="0"/>
                <a:ea typeface="Calibri" panose="020F0502020204030204" pitchFamily="34" charset="0"/>
                <a:cs typeface="Times New Roman" panose="02020603050405020304" pitchFamily="18" charset="0"/>
              </a:rPr>
              <a:t>: L. Camilleri</a:t>
            </a:r>
          </a:p>
          <a:p>
            <a:pPr marL="342900" marR="0" lvl="0" indent="-342900">
              <a:lnSpc>
                <a:spcPct val="107000"/>
              </a:lnSpc>
              <a:spcBef>
                <a:spcPts val="0"/>
              </a:spcBef>
              <a:spcAft>
                <a:spcPts val="800"/>
              </a:spcAft>
              <a:buFont typeface="+mj-lt"/>
              <a:buAutoNum type="arabicPeriod" startAt="7"/>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9"/>
              </a:rPr>
              <a:t>Nuclear Emulsions</a:t>
            </a:r>
            <a:r>
              <a:rPr lang="en-US" sz="2000" dirty="0">
                <a:effectLst/>
                <a:latin typeface="Calibri" panose="020F0502020204030204" pitchFamily="34" charset="0"/>
                <a:ea typeface="Calibri" panose="020F0502020204030204" pitchFamily="34" charset="0"/>
                <a:cs typeface="Times New Roman" panose="02020603050405020304" pitchFamily="18" charset="0"/>
              </a:rPr>
              <a:t>: A.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Ariga</a:t>
            </a:r>
            <a:r>
              <a:rPr lang="en-US" sz="2000" dirty="0">
                <a:effectLst/>
                <a:latin typeface="Calibri" panose="020F0502020204030204" pitchFamily="34" charset="0"/>
                <a:ea typeface="Calibri" panose="020F0502020204030204" pitchFamily="34" charset="0"/>
                <a:cs typeface="Times New Roman" panose="02020603050405020304" pitchFamily="18" charset="0"/>
              </a:rPr>
              <a:t>, T.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Ariga</a:t>
            </a:r>
            <a:r>
              <a:rPr lang="en-US" sz="2000" dirty="0">
                <a:effectLst/>
                <a:latin typeface="Calibri" panose="020F0502020204030204" pitchFamily="34" charset="0"/>
                <a:ea typeface="Calibri" panose="020F0502020204030204" pitchFamily="34" charset="0"/>
                <a:cs typeface="Times New Roman" panose="02020603050405020304" pitchFamily="18" charset="0"/>
              </a:rPr>
              <a:t>, G. De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Lellis</a:t>
            </a:r>
            <a:r>
              <a:rPr lang="en-US" sz="2000" dirty="0">
                <a:effectLst/>
                <a:latin typeface="Calibri" panose="020F0502020204030204" pitchFamily="34" charset="0"/>
                <a:ea typeface="Calibri" panose="020F0502020204030204" pitchFamily="34" charset="0"/>
                <a:cs typeface="Times New Roman" panose="02020603050405020304" pitchFamily="18" charset="0"/>
              </a:rPr>
              <a:t>, A.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Ereditato</a:t>
            </a:r>
            <a:r>
              <a:rPr lang="en-US" sz="2000" dirty="0">
                <a:effectLst/>
                <a:latin typeface="Calibri" panose="020F0502020204030204" pitchFamily="34" charset="0"/>
                <a:ea typeface="Calibri" panose="020F0502020204030204" pitchFamily="34" charset="0"/>
                <a:cs typeface="Times New Roman" panose="02020603050405020304" pitchFamily="18" charset="0"/>
              </a:rPr>
              <a:t>, K.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Niwa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startAt="7"/>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10"/>
              </a:rPr>
              <a:t>Signal Processing for Particle Detectors</a:t>
            </a:r>
            <a:r>
              <a:rPr lang="en-US" sz="2000" dirty="0">
                <a:effectLst/>
                <a:latin typeface="Calibri" panose="020F0502020204030204" pitchFamily="34" charset="0"/>
                <a:ea typeface="Calibri" panose="020F0502020204030204" pitchFamily="34" charset="0"/>
                <a:cs typeface="Times New Roman" panose="02020603050405020304" pitchFamily="18" charset="0"/>
              </a:rPr>
              <a:t>: V.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Radeka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startAt="7"/>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11"/>
              </a:rPr>
              <a:t>Detector Simulation</a:t>
            </a:r>
            <a:r>
              <a:rPr lang="en-US" sz="2000" dirty="0">
                <a:effectLst/>
                <a:latin typeface="Calibri" panose="020F0502020204030204" pitchFamily="34" charset="0"/>
                <a:ea typeface="Calibri" panose="020F0502020204030204" pitchFamily="34" charset="0"/>
                <a:cs typeface="Times New Roman" panose="02020603050405020304" pitchFamily="18" charset="0"/>
              </a:rPr>
              <a:t>: J.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Apostolakis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startAt="7"/>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12"/>
              </a:rPr>
              <a:t>Triggering and High-Level Data Selection</a:t>
            </a:r>
            <a:r>
              <a:rPr lang="en-US" sz="2000" dirty="0">
                <a:effectLst/>
                <a:latin typeface="Calibri" panose="020F0502020204030204" pitchFamily="34" charset="0"/>
                <a:ea typeface="Calibri" panose="020F0502020204030204" pitchFamily="34" charset="0"/>
                <a:cs typeface="Times New Roman" panose="02020603050405020304" pitchFamily="18" charset="0"/>
              </a:rPr>
              <a:t>: W. H. Smith</a:t>
            </a:r>
          </a:p>
          <a:p>
            <a:pPr marR="0" indent="0">
              <a:lnSpc>
                <a:spcPct val="107000"/>
              </a:lnSpc>
              <a:spcBef>
                <a:spcPts val="0"/>
              </a:spcBef>
              <a:spcAft>
                <a:spcPts val="800"/>
              </a:spcAft>
              <a:buNone/>
            </a:pP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p>
          <a:p>
            <a:pPr lvl="2"/>
            <a:endParaRPr lang="en-US" dirty="0"/>
          </a:p>
        </p:txBody>
      </p:sp>
    </p:spTree>
    <p:extLst>
      <p:ext uri="{BB962C8B-B14F-4D97-AF65-F5344CB8AC3E}">
        <p14:creationId xmlns:p14="http://schemas.microsoft.com/office/powerpoint/2010/main" val="2340291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4ADF-AF1F-4FC9-9229-7757FE8F010B}"/>
              </a:ext>
            </a:extLst>
          </p:cNvPr>
          <p:cNvSpPr>
            <a:spLocks noGrp="1"/>
          </p:cNvSpPr>
          <p:nvPr>
            <p:ph type="title"/>
          </p:nvPr>
        </p:nvSpPr>
        <p:spPr>
          <a:xfrm>
            <a:off x="756007" y="416496"/>
            <a:ext cx="10582468" cy="530613"/>
          </a:xfrm>
        </p:spPr>
        <p:txBody>
          <a:bodyPr>
            <a:normAutofit fontScale="90000"/>
          </a:bodyPr>
          <a:lstStyle/>
          <a:p>
            <a:br>
              <a:rPr lang="en-GB" sz="4000" dirty="0"/>
            </a:br>
            <a:r>
              <a:rPr lang="en-GB" sz="4000" dirty="0">
                <a:solidFill>
                  <a:schemeClr val="accent5">
                    <a:lumMod val="50000"/>
                  </a:schemeClr>
                </a:solidFill>
                <a:latin typeface="+mn-lt"/>
              </a:rPr>
              <a:t>Contents</a:t>
            </a:r>
            <a:br>
              <a:rPr lang="en-GB" sz="4000" dirty="0">
                <a:latin typeface="+mn-lt"/>
              </a:rPr>
            </a:br>
            <a:endParaRPr lang="en-GB" sz="4000" dirty="0">
              <a:latin typeface="+mn-lt"/>
            </a:endParaRPr>
          </a:p>
        </p:txBody>
      </p:sp>
      <p:sp>
        <p:nvSpPr>
          <p:cNvPr id="3" name="Content Placeholder 2">
            <a:extLst>
              <a:ext uri="{FF2B5EF4-FFF2-40B4-BE49-F238E27FC236}">
                <a16:creationId xmlns:a16="http://schemas.microsoft.com/office/drawing/2014/main" id="{A77CECA6-F569-45F7-ACDE-5EE49DC14EF7}"/>
              </a:ext>
            </a:extLst>
          </p:cNvPr>
          <p:cNvSpPr>
            <a:spLocks noGrp="1"/>
          </p:cNvSpPr>
          <p:nvPr>
            <p:ph idx="1"/>
          </p:nvPr>
        </p:nvSpPr>
        <p:spPr>
          <a:xfrm>
            <a:off x="463107" y="1457309"/>
            <a:ext cx="11185315" cy="5077055"/>
          </a:xfrm>
        </p:spPr>
        <p:txBody>
          <a:bodyPr>
            <a:normAutofit/>
          </a:bodyPr>
          <a:lstStyle/>
          <a:p>
            <a:pPr marL="457200" indent="-457200">
              <a:lnSpc>
                <a:spcPct val="97000"/>
              </a:lnSpc>
              <a:spcBef>
                <a:spcPts val="0"/>
              </a:spcBef>
              <a:spcAft>
                <a:spcPts val="800"/>
              </a:spcAft>
              <a:buFont typeface="+mj-lt"/>
              <a:buAutoNum type="arabicPeriod" startAt="12"/>
              <a:tabLst>
                <a:tab pos="457200" algn="l"/>
              </a:tabLst>
            </a:pPr>
            <a:r>
              <a:rPr lang="en-US" sz="2000" u="sng" dirty="0">
                <a:solidFill>
                  <a:srgbClr val="0563C1"/>
                </a:solidFill>
                <a:latin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Pattern Recognition and Reconstruction</a:t>
            </a:r>
            <a:r>
              <a:rPr lang="en-US" sz="2000" u="sng" dirty="0">
                <a:solidFill>
                  <a:srgbClr val="0563C1"/>
                </a:solidFill>
                <a:latin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R. </a:t>
            </a:r>
            <a:r>
              <a:rPr lang="en-US" sz="2000" dirty="0" err="1">
                <a:latin typeface="Calibri" panose="020F0502020204030204" pitchFamily="34" charset="0"/>
                <a:ea typeface="Calibri" panose="020F0502020204030204" pitchFamily="34" charset="0"/>
                <a:cs typeface="Times New Roman" panose="02020603050405020304" pitchFamily="18" charset="0"/>
              </a:rPr>
              <a:t>Frühwirth</a:t>
            </a:r>
            <a:r>
              <a:rPr lang="en-US" sz="2000" dirty="0">
                <a:latin typeface="Calibri" panose="020F0502020204030204" pitchFamily="34" charset="0"/>
                <a:ea typeface="Calibri" panose="020F0502020204030204" pitchFamily="34" charset="0"/>
                <a:cs typeface="Times New Roman" panose="02020603050405020304" pitchFamily="18" charset="0"/>
              </a:rPr>
              <a:t>, E. </a:t>
            </a:r>
            <a:r>
              <a:rPr lang="en-US" sz="2000" dirty="0" err="1">
                <a:latin typeface="Calibri" panose="020F0502020204030204" pitchFamily="34" charset="0"/>
                <a:ea typeface="Calibri" panose="020F0502020204030204" pitchFamily="34" charset="0"/>
                <a:cs typeface="Times New Roman" panose="02020603050405020304" pitchFamily="18" charset="0"/>
              </a:rPr>
              <a:t>Brondolin</a:t>
            </a:r>
            <a:r>
              <a:rPr lang="en-US" sz="2000" dirty="0">
                <a:latin typeface="Calibri" panose="020F0502020204030204" pitchFamily="34" charset="0"/>
                <a:ea typeface="Calibri" panose="020F0502020204030204" pitchFamily="34" charset="0"/>
                <a:cs typeface="Times New Roman" panose="02020603050405020304" pitchFamily="18" charset="0"/>
              </a:rPr>
              <a:t>, A. </a:t>
            </a:r>
            <a:r>
              <a:rPr lang="en-US" sz="2000" dirty="0" err="1">
                <a:latin typeface="Calibri" panose="020F0502020204030204" pitchFamily="34" charset="0"/>
                <a:ea typeface="Calibri" panose="020F0502020204030204" pitchFamily="34" charset="0"/>
                <a:cs typeface="Times New Roman" panose="02020603050405020304" pitchFamily="18" charset="0"/>
              </a:rPr>
              <a:t>Strandlie</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97000"/>
              </a:lnSpc>
              <a:spcBef>
                <a:spcPts val="0"/>
              </a:spcBef>
              <a:spcAft>
                <a:spcPts val="800"/>
              </a:spcAft>
              <a:buFont typeface="+mj-lt"/>
              <a:buAutoNum type="arabicPeriod" startAt="12"/>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Distributed Computing</a:t>
            </a:r>
            <a:r>
              <a:rPr lang="en-US" sz="2000" dirty="0">
                <a:effectLst/>
                <a:latin typeface="Calibri" panose="020F0502020204030204" pitchFamily="34" charset="0"/>
                <a:ea typeface="Calibri" panose="020F0502020204030204" pitchFamily="34" charset="0"/>
                <a:cs typeface="Times New Roman" panose="02020603050405020304" pitchFamily="18" charset="0"/>
              </a:rPr>
              <a:t>: M. Delfino</a:t>
            </a:r>
          </a:p>
          <a:p>
            <a:pPr marL="457200" indent="-457200">
              <a:lnSpc>
                <a:spcPct val="97000"/>
              </a:lnSpc>
              <a:spcBef>
                <a:spcPts val="0"/>
              </a:spcBef>
              <a:spcAft>
                <a:spcPts val="800"/>
              </a:spcAft>
              <a:buFont typeface="+mj-lt"/>
              <a:buAutoNum type="arabicPeriod" startAt="12"/>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Statistical Issues in Particle Physics</a:t>
            </a:r>
            <a:r>
              <a:rPr lang="en-US" sz="2000" dirty="0">
                <a:effectLst/>
                <a:latin typeface="Calibri" panose="020F0502020204030204" pitchFamily="34" charset="0"/>
                <a:ea typeface="Calibri" panose="020F0502020204030204" pitchFamily="34" charset="0"/>
                <a:cs typeface="Times New Roman" panose="02020603050405020304" pitchFamily="18" charset="0"/>
              </a:rPr>
              <a:t>: L. Lyons</a:t>
            </a:r>
          </a:p>
          <a:p>
            <a:pPr marL="457200" indent="-457200">
              <a:lnSpc>
                <a:spcPct val="97000"/>
              </a:lnSpc>
              <a:spcBef>
                <a:spcPts val="0"/>
              </a:spcBef>
              <a:spcAft>
                <a:spcPts val="800"/>
              </a:spcAft>
              <a:buFont typeface="+mj-lt"/>
              <a:buAutoNum type="arabicPeriod" startAt="12"/>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Integration of Detectors into a Large Experiment: Examples from ATLAS and CMS</a:t>
            </a: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D. Froidevaux</a:t>
            </a:r>
          </a:p>
          <a:p>
            <a:pPr marL="457200" indent="-457200">
              <a:lnSpc>
                <a:spcPct val="97000"/>
              </a:lnSpc>
              <a:spcBef>
                <a:spcPts val="0"/>
              </a:spcBef>
              <a:spcAft>
                <a:spcPts val="800"/>
              </a:spcAft>
              <a:buFont typeface="+mj-lt"/>
              <a:buAutoNum type="arabicPeriod" startAt="12"/>
              <a:tabLst>
                <a:tab pos="457200" algn="l"/>
              </a:tabLst>
            </a:pPr>
            <a:r>
              <a:rPr lang="en-US" sz="20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6"/>
              </a:rPr>
              <a:t>Neutrino Detectors Under Water and Ice</a:t>
            </a:r>
            <a:r>
              <a:rPr lang="en-US" sz="2000" dirty="0">
                <a:latin typeface="Calibri" panose="020F0502020204030204" pitchFamily="34" charset="0"/>
                <a:ea typeface="Calibri" panose="020F0502020204030204" pitchFamily="34" charset="0"/>
                <a:cs typeface="Times New Roman" panose="02020603050405020304" pitchFamily="18" charset="0"/>
              </a:rPr>
              <a:t>: C. Spiering</a:t>
            </a:r>
          </a:p>
          <a:p>
            <a:pPr marL="457200" indent="-457200">
              <a:lnSpc>
                <a:spcPct val="97000"/>
              </a:lnSpc>
              <a:spcBef>
                <a:spcPts val="0"/>
              </a:spcBef>
              <a:spcAft>
                <a:spcPts val="800"/>
              </a:spcAft>
              <a:buFont typeface="+mj-lt"/>
              <a:buAutoNum type="arabicPeriod" startAt="12"/>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7"/>
              </a:rPr>
              <a:t>Spaceborne Experiments</a:t>
            </a:r>
            <a:r>
              <a:rPr lang="en-US" sz="2000" dirty="0">
                <a:effectLst/>
                <a:latin typeface="Calibri" panose="020F0502020204030204" pitchFamily="34" charset="0"/>
                <a:ea typeface="Calibri" panose="020F0502020204030204" pitchFamily="34" charset="0"/>
                <a:cs typeface="Times New Roman" panose="02020603050405020304" pitchFamily="18" charset="0"/>
              </a:rPr>
              <a:t>: R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Battiston</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97000"/>
              </a:lnSpc>
              <a:spcBef>
                <a:spcPts val="0"/>
              </a:spcBef>
              <a:spcAft>
                <a:spcPts val="800"/>
              </a:spcAft>
              <a:buFont typeface="+mj-lt"/>
              <a:buAutoNum type="arabicPeriod" startAt="12"/>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8"/>
              </a:rPr>
              <a:t>Cryogenic Detectors</a:t>
            </a:r>
            <a:r>
              <a:rPr lang="en-US" sz="2000" dirty="0">
                <a:effectLst/>
                <a:latin typeface="Calibri" panose="020F0502020204030204" pitchFamily="34" charset="0"/>
                <a:ea typeface="Calibri" panose="020F0502020204030204" pitchFamily="34" charset="0"/>
                <a:cs typeface="Times New Roman" panose="02020603050405020304" pitchFamily="18" charset="0"/>
              </a:rPr>
              <a:t>: K.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Pretzl</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97000"/>
              </a:lnSpc>
              <a:spcBef>
                <a:spcPts val="0"/>
              </a:spcBef>
              <a:spcAft>
                <a:spcPts val="800"/>
              </a:spcAft>
              <a:buFont typeface="+mj-lt"/>
              <a:buAutoNum type="arabicPeriod" startAt="12"/>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9"/>
              </a:rPr>
              <a:t>Detectors in Medicine and Biology</a:t>
            </a:r>
            <a:r>
              <a:rPr lang="en-US" sz="2000" dirty="0">
                <a:effectLst/>
                <a:latin typeface="Calibri" panose="020F0502020204030204" pitchFamily="34" charset="0"/>
                <a:ea typeface="Calibri" panose="020F0502020204030204" pitchFamily="34" charset="0"/>
                <a:cs typeface="Times New Roman" panose="02020603050405020304" pitchFamily="18" charset="0"/>
              </a:rPr>
              <a:t>: P. Lecoq</a:t>
            </a:r>
          </a:p>
          <a:p>
            <a:pPr marL="457200" indent="-457200">
              <a:lnSpc>
                <a:spcPct val="97000"/>
              </a:lnSpc>
              <a:spcBef>
                <a:spcPts val="0"/>
              </a:spcBef>
              <a:spcAft>
                <a:spcPts val="800"/>
              </a:spcAft>
              <a:buFont typeface="+mj-lt"/>
              <a:buAutoNum type="arabicPeriod" startAt="12"/>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10"/>
              </a:rPr>
              <a:t>Solid State Detectors for High Radiation Environments</a:t>
            </a:r>
            <a:r>
              <a:rPr lang="en-US" sz="2000" dirty="0">
                <a:effectLst/>
                <a:latin typeface="Calibri" panose="020F0502020204030204" pitchFamily="34" charset="0"/>
                <a:ea typeface="Calibri" panose="020F0502020204030204" pitchFamily="34" charset="0"/>
                <a:cs typeface="Times New Roman" panose="02020603050405020304" pitchFamily="18" charset="0"/>
              </a:rPr>
              <a:t>: G.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Kramberger</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97000"/>
              </a:lnSpc>
              <a:spcBef>
                <a:spcPts val="0"/>
              </a:spcBef>
              <a:spcAft>
                <a:spcPts val="800"/>
              </a:spcAft>
              <a:buFont typeface="+mj-lt"/>
              <a:buAutoNum type="arabicPeriod" startAt="12"/>
              <a:tabLst>
                <a:tab pos="457200" algn="l"/>
              </a:tabLst>
            </a:pP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11"/>
              </a:rPr>
              <a:t>Future Developments of Detectors</a:t>
            </a:r>
            <a:r>
              <a:rPr lang="en-US" sz="2000" dirty="0">
                <a:effectLst/>
                <a:latin typeface="Calibri" panose="020F0502020204030204" pitchFamily="34" charset="0"/>
                <a:ea typeface="Calibri" panose="020F0502020204030204" pitchFamily="34" charset="0"/>
                <a:cs typeface="Times New Roman" panose="02020603050405020304" pitchFamily="18" charset="0"/>
              </a:rPr>
              <a:t>: T. Behnke, K.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Buesser</a:t>
            </a:r>
            <a:r>
              <a:rPr lang="en-US" sz="2000" dirty="0">
                <a:effectLst/>
                <a:latin typeface="Calibri" panose="020F0502020204030204" pitchFamily="34" charset="0"/>
                <a:ea typeface="Calibri" panose="020F0502020204030204" pitchFamily="34" charset="0"/>
                <a:cs typeface="Times New Roman" panose="02020603050405020304" pitchFamily="18" charset="0"/>
              </a:rPr>
              <a:t>, A.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Mussgiller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lvl="2"/>
            <a:endParaRPr lang="en-US" dirty="0"/>
          </a:p>
        </p:txBody>
      </p:sp>
    </p:spTree>
    <p:extLst>
      <p:ext uri="{BB962C8B-B14F-4D97-AF65-F5344CB8AC3E}">
        <p14:creationId xmlns:p14="http://schemas.microsoft.com/office/powerpoint/2010/main" val="302719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4ADF-AF1F-4FC9-9229-7757FE8F010B}"/>
              </a:ext>
            </a:extLst>
          </p:cNvPr>
          <p:cNvSpPr>
            <a:spLocks noGrp="1"/>
          </p:cNvSpPr>
          <p:nvPr>
            <p:ph type="title"/>
          </p:nvPr>
        </p:nvSpPr>
        <p:spPr>
          <a:xfrm>
            <a:off x="6758547" y="616450"/>
            <a:ext cx="5241670" cy="1681632"/>
          </a:xfrm>
        </p:spPr>
        <p:txBody>
          <a:bodyPr vert="horz" lIns="91440" tIns="45720" rIns="91440" bIns="45720" rtlCol="0" anchor="t">
            <a:normAutofit fontScale="90000"/>
          </a:bodyPr>
          <a:lstStyle/>
          <a:p>
            <a:br>
              <a:rPr lang="en-US" sz="2800" dirty="0">
                <a:solidFill>
                  <a:schemeClr val="tx2"/>
                </a:solidFill>
              </a:rPr>
            </a:br>
            <a:r>
              <a:rPr lang="en-US" sz="2800" dirty="0">
                <a:solidFill>
                  <a:schemeClr val="tx2"/>
                </a:solidFill>
              </a:rPr>
              <a:t>Particle Physics Reference Library    </a:t>
            </a:r>
            <a:br>
              <a:rPr lang="en-US" sz="2800" dirty="0">
                <a:solidFill>
                  <a:schemeClr val="tx2"/>
                </a:solidFill>
              </a:rPr>
            </a:br>
            <a:br>
              <a:rPr lang="en-US" sz="2800" dirty="0">
                <a:solidFill>
                  <a:schemeClr val="tx2"/>
                </a:solidFill>
              </a:rPr>
            </a:br>
            <a:r>
              <a:rPr lang="en-US" sz="4900" b="1" dirty="0">
                <a:solidFill>
                  <a:schemeClr val="tx2"/>
                </a:solidFill>
                <a:latin typeface="Bradley Hand ITC" panose="03070402050302030203" pitchFamily="66" charset="0"/>
              </a:rPr>
              <a:t>Enjoy! </a:t>
            </a:r>
            <a:br>
              <a:rPr lang="en-US" sz="2800" dirty="0">
                <a:solidFill>
                  <a:schemeClr val="tx2"/>
                </a:solidFill>
              </a:rPr>
            </a:br>
            <a:endParaRPr lang="en-US" sz="2800" dirty="0">
              <a:solidFill>
                <a:schemeClr val="tx2"/>
              </a:solidFill>
            </a:endParaRPr>
          </a:p>
        </p:txBody>
      </p:sp>
      <p:pic>
        <p:nvPicPr>
          <p:cNvPr id="4" name="Content Placeholder 3">
            <a:extLst>
              <a:ext uri="{FF2B5EF4-FFF2-40B4-BE49-F238E27FC236}">
                <a16:creationId xmlns:a16="http://schemas.microsoft.com/office/drawing/2014/main" id="{599CE405-1028-4968-A9E4-2B660A9575B9}"/>
              </a:ext>
            </a:extLst>
          </p:cNvPr>
          <p:cNvPicPr>
            <a:picLocks noGrp="1" noChangeAspect="1"/>
          </p:cNvPicPr>
          <p:nvPr>
            <p:ph idx="1"/>
          </p:nvPr>
        </p:nvPicPr>
        <p:blipFill rotWithShape="1">
          <a:blip r:embed="rId2">
            <a:alphaModFix/>
          </a:blip>
          <a:srcRect l="640" r="9918" b="1"/>
          <a:stretch/>
        </p:blipFill>
        <p:spPr>
          <a:xfrm>
            <a:off x="-305" y="-1"/>
            <a:ext cx="6423053" cy="6858001"/>
          </a:xfrm>
          <a:prstGeom prst="rect">
            <a:avLst/>
          </a:prstGeom>
        </p:spPr>
      </p:pic>
    </p:spTree>
    <p:extLst>
      <p:ext uri="{BB962C8B-B14F-4D97-AF65-F5344CB8AC3E}">
        <p14:creationId xmlns:p14="http://schemas.microsoft.com/office/powerpoint/2010/main" val="425094074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TotalTime>
  <Words>622</Words>
  <Application>Microsoft Office PowerPoint</Application>
  <PresentationFormat>Widescreen</PresentationFormat>
  <Paragraphs>89</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Blackadder ITC</vt:lpstr>
      <vt:lpstr>Bradley Hand ITC</vt:lpstr>
      <vt:lpstr>Calibri</vt:lpstr>
      <vt:lpstr>Calibri Light</vt:lpstr>
      <vt:lpstr>Wingdings</vt:lpstr>
      <vt:lpstr>Office Theme</vt:lpstr>
      <vt:lpstr>Particles Physics    Reference Library </vt:lpstr>
      <vt:lpstr>Background </vt:lpstr>
      <vt:lpstr> Acknowledgements  </vt:lpstr>
      <vt:lpstr> Special Thanks to:    </vt:lpstr>
      <vt:lpstr>  «Reference»</vt:lpstr>
      <vt:lpstr>PowerPoint Presentation</vt:lpstr>
      <vt:lpstr> Contents </vt:lpstr>
      <vt:lpstr> Contents </vt:lpstr>
      <vt:lpstr> Particle Physics Reference Library      Enjoy!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Particles Physics    Reference Library</dc:title>
  <dc:creator>Froidevaux, Cornelia</dc:creator>
  <cp:lastModifiedBy>Christian Fabjan</cp:lastModifiedBy>
  <cp:revision>23</cp:revision>
  <dcterms:created xsi:type="dcterms:W3CDTF">2020-11-23T19:58:20Z</dcterms:created>
  <dcterms:modified xsi:type="dcterms:W3CDTF">2020-11-24T09:17:47Z</dcterms:modified>
</cp:coreProperties>
</file>