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notesMasterIdLst>
    <p:notesMasterId r:id="rId17"/>
  </p:notesMasterIdLst>
  <p:handoutMasterIdLst>
    <p:handoutMasterId r:id="rId18"/>
  </p:handoutMasterIdLst>
  <p:sldIdLst>
    <p:sldId id="256" r:id="rId2"/>
    <p:sldId id="304" r:id="rId3"/>
    <p:sldId id="299" r:id="rId4"/>
    <p:sldId id="300" r:id="rId5"/>
    <p:sldId id="301" r:id="rId6"/>
    <p:sldId id="302" r:id="rId7"/>
    <p:sldId id="303" r:id="rId8"/>
    <p:sldId id="305" r:id="rId9"/>
    <p:sldId id="273" r:id="rId10"/>
    <p:sldId id="282" r:id="rId11"/>
    <p:sldId id="296" r:id="rId12"/>
    <p:sldId id="306" r:id="rId13"/>
    <p:sldId id="298" r:id="rId14"/>
    <p:sldId id="307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51"/>
    <a:srgbClr val="B72E91"/>
    <a:srgbClr val="293B97"/>
    <a:srgbClr val="1E2785"/>
    <a:srgbClr val="313131"/>
    <a:srgbClr val="1E297F"/>
    <a:srgbClr val="424242"/>
    <a:srgbClr val="F4F4F4"/>
    <a:srgbClr val="F4F498"/>
    <a:srgbClr val="989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76" autoAdjust="0"/>
    <p:restoredTop sz="95238" autoAdjust="0"/>
  </p:normalViewPr>
  <p:slideViewPr>
    <p:cSldViewPr snapToGrid="0" snapToObjects="1">
      <p:cViewPr varScale="1">
        <p:scale>
          <a:sx n="97" d="100"/>
          <a:sy n="97" d="100"/>
        </p:scale>
        <p:origin x="1056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FDBB95-2919-BA49-BF3E-F989F8D69C19}" type="datetimeFigureOut">
              <a:rPr lang="en-US" smtClean="0"/>
              <a:t>6/30/21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869F8-E71A-D14F-A8BC-587CDE7D4E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047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12.5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21 24575,'41'-5'0,"-3"3"0,4-1 0,1 1 0,4 1 0,3-1 0,-4 0 0,1 1 0,-1-1 0,4 2 0,0 2 0,1-1 0,2 3 0,4-3 0,2 4 0,-1-4 0,-2 1 0,-9-2 0,-3 0 0,-6 0 0,-13 0 0,-6 0 0,-2 0 0,-5 0 0,13 0 0,0 0 0,7 0 0,-7 0 0,-6-2 0,-9 2 0,-5-2 0,-4 2 0,-2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55.7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443 0 24575,'-2'7'0,"-2"0"0,3-1 0,-2 0 0,2 0 0,-2-2 0,-3 2 0,-4-2 0,-6 3 0,-9 5 0,-5-2 0,-7 6 0,6-7 0,6 1 0,11-5 0,6-1 0,3 0 0,-3 2 0,-1 2 0,-9 7 0,0 0 0,-9 7 0,3-2 0,1-2 0,-3 3 0,0-2 0,5-1 0,4 3 0,12-10 0,5 1 0,0-5 0,2 1 0,5 0 0,2 2 0,14-2 0,-6-1 0,10 1 0,-4-4 0,-1 2 0,0-2 0,-2 0 0,0-2 0,-1 2 0,7-4 0,-5 4 0,9-2 0,-10 2 0,2-1 0,-6-2 0,2 1 0,-4-2 0,-2 2 0,-6-4 0,-5 0 0,-1-2 0,0 2 0,0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9:20.80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534 1 24575,'-29'0'0,"1"0"0,-10 0 0,0 0 0,-11 2 0,-1-2 0,2 7 0,2-1 0,10 5 0,4 0 0,11 3 0,5-2 0,6 0 0,6-2 0,2-3 0,2 1 0,6 4 0,3 5 0,11 6 0,10 4 0,6 1 0,9-2 0,-8-6 0,4 3 0,-12-10 0,-6 1 0,-4-4 0,-6-1 0,-2-2 0,-1 4 0,-2-5 0,-2 6 0,0-6 0,-4 3 0,1-1 0,-2 2 0,1 4 0,-2 4 0,-2 0 0,-1 3 0,-6-2 0,-2 0 0,-8 0 0,-6 2 0,-3-2 0,-12 3 0,2-2 0,-11-1 0,8-2 0,1-7 0,13-1 0,11-7 0,4 0 0,4-2 0,-2-2 0,0 0 0,-2-6 0,0 1 0,2-4 0,0 4 0,4 0 0,2 3 0,2-4 0,14-17 0,12 5 0,-7-4 0,3 15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7:55.06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5298 24575,'11'-29'0,"5"-6"0,10-7 0,4-9 0,0 7 0,5-11 0,-4 6 0,2 2 0,-4-6 0,6 5 0,0-8 0,1 8 0,-4 0 0,-6 4 0,-2-1 0,3-10 0,0 3 0,0 3 0,3-5 0,2 7 0,4-13 0,1 5 0,8-15 0,-1-2 0,2 6 0,9-17 0,1 7 0,-24 31 0,1 0 0,-2-2 0,1 1 0,2-1 0,0 0 0,-3-4 0,0-1 0,3-2 0,0-2-423,3-11 1,0-2 422,1-1 0,0-1 0,-2 2 0,-1 0 0,-4 6 0,-1 1-173,-2 3 0,0 1 173,-3 2 0,1 1 0,0-1 0,1 0 0,2-5 0,0 0 0,-2 2 0,1 0 0,1-10 0,0-1 0,-2 9 0,0 1 0,4-8 0,0-1 0,-6 12 0,1 2 0,2 1 0,1-1 0,-4-3 0,0 0 0,-3 5 0,1 0 0,0-3 0,-1 1 0,-2 1 0,-1 0 0,1 1 0,1-1 0,-2 5 0,-1-1 0,0 3 0,1 0 0,2-2 0,1 1 830,17-32-830,4-8 361,-6 13-361,-1-1 0,-6 11 0,-2 4 0,0 3 0,-7 14 0,4 0 0,-5 10 0,1 3 0,-6 7 0,-4 3 0,-2 3 0,-4 4 0,2-2 0,-2 4 0,0-2 0,-3 6 0,2 0 0,-4 4 0,2 2 0,-2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7:57.613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24575,'20'47'0,"7"2"0,6 1 0,6 0 0,5-3 0,-1 3 0,6 3 0,5 9 0,7 6 0,5 4 0,-7-2 0,-6-7 0,-11-1 0,-2-10 0,0 9 0,-1-10 0,10 12 0,1-7 0,12 21 0,0-4 0,-30-31 0,1 2 0,5 6 0,2 0 0,1 3 0,2 0-251,8 7 0,1-1 251,-7-7 0,1 0 0,6 3 0,-1-1 0,-5-7 0,0-1 0,2 3 0,2 0 0,9 10 0,1 1-491,-2-6 1,0 0 490,7 9 0,-1-1 0,-11-11 0,-1-1-278,3 1 0,0 0 278,-6-3 0,0-2 0,2 1 0,1 1 0,7 11 0,1 1 0,-3-8 0,0 1 0,-1 4 0,1 0 0,11 2 0,2-2 0,-6-3 0,0 1 0,11 7 0,1 0-529,-8-8 1,0 1 528,0 5 0,0-1 0,-5-10 0,-2-1-7,-8-1 1,0 1 6,4 0 0,-1-1 0,-12-7 0,-2-1 448,2 4 1,-1-1-449,22 20 551,-13-6-551,-16-13 1143,-2-7-1143,-3 3 518,3 0-518,5 6 0,10 4 0,0 0 0,-4-10 0,-9-8 0,-11-8 0,-5-7 0,-2-2 0,-1 0 0,-2-2 0,-3-2 0,-4-4 0,-2-1 0,-4-8 0,1-5 0,-2 3 0,3-4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03.28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1 24575,'14'12'0,"0"1"0,1-1 0,6 5 0,7-3 0,16 8 0,5-3 0,2 5 0,1-3 0,-14-3 0,2 1 0,-14-8 0,0 6 0,-5-6 0,2 4 0,3 2 0,-3-3 0,11 9 0,-12-10 0,4 7 0,-10-8 0,4 4 0,2 0 0,2 1 0,0 1 0,-4-1 0,1 2 0,0 3 0,-1-1 0,5 4 0,-5-5 0,-2 3 0,1-1 0,-2 4 0,5 4 0,-1 2 0,11 16 0,1-3 0,8 8 0,1-2 0,0 2 0,0 1 0,1 0 0,0 3 0,-4-3 0,2 4 0,-5-5 0,3 0 0,-2 0 0,1-5 0,4 2 0,0-3 0,-3-3 0,6 10 0,-8-3 0,8 4 0,-4 1 0,5-1 0,4 13 0,-9-12 0,4 10 0,-12-14 0,4 11 0,-3-8 0,9 8 0,-7-2 0,1-3 0,-1 18 0,-5-7 0,3 10 0,-8-15 0,2-2 0,0-7 0,-4-6 0,3 8 0,-3-6 0,-1 7 0,1-2 0,1 4 0,-3-5 0,6 4 0,-8-1 0,4 3 0,-1-1 0,-3 1 0,5 0 0,-6 1 0,1-4 0,-6 6 0,-3-6 0,-6 3 0,0-7 0,1 2 0,1-5 0,-1 3 0,2 3 0,-2 9 0,-3 14 0,0-3 0,-2-24 0,1 0 0,-1 41 0,2-42 0,0 2 0,-3 0 0,0 0 0,3-3 0,0 0 0,-2 2 0,-1 0 0,3 43 0,-3 2 0,0-3 0,0-2 0,0-40 0,0 1 0,0 38 0,0-1 0,0-3 0,-3-9 0,-1 2 0,-2-2 0,0-8 0,1-3 0,-1-16 0,-2 18 0,-4-8 0,-1 18 0,1-16 0,0 12 0,6-16 0,-5 11 0,5-7 0,-5-3 0,5 0 0,-2-3 0,2 6 0,-2-2 0,2 0 0,-5 6 0,2-10 0,-5 10 0,2-9 0,-7 9 0,-4-9 0,-6 4 0,-10 8 0,-11-1 0,20-29 0,-1 0 0,-28 27 0,24-31 0,0-2 0,-23 16 0,2-1 0,0-7 0,11-2 0,-11-3 0,11-3 0,-13 1 0,6-1 0,-2-1 0,0 0 0,10-13 0,3 3 0,1-8 0,-1 9 0,-2-7 0,-2 8 0,-9-1 0,4 4 0,-1-4 0,16-3 0,3-4 0,11-3 0,-3-2 0,2 1 0,-2-1 0,5-2 0,0 2 0,7-6 0,2 1 0,0-2 0,4 0 0,0-4 0,2 2 0,-1-2 0,0 4 0,-2 0 0,-1 2 0,-1 1 0,0 0 0,-2 0 0,2-1 0,-2 0 0,4 0 0,-3 2 0,2-2 0,0 1 0,0-2 0,4-2 0,-1-1 0,0 4 0,-1-2 0,0 4 0,2-4 0,0-2 0,1 1 0,0-4 0,1 4 0,-3-3 0,3 1 0,0-2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04.60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203 1 24575,'-4'15'0,"-2"3"0,-4 0 0,-5 5 0,-5 10 0,1 0 0,-10 14 0,8-11 0,1-4 0,6-8 0,6-7 0,0-2 0,2 0 0,0-5 0,4-2 0,-2 0 0,4-2 0,-2 0 0,0 0 0,2-3 0,-2 7 0,0 0 0,2 10 0,-2-3 0,2 1 0,0-8 0,9-3 0,58-5 0,3-3 0,-5-3 0,5-3-336,2-2 0,0-2 336,-1-4 0,3-1 0,-7 1 0,5-2 0,-6 1 0,2-4 0,-4 1 0,11-2 0,-8 2 0,-9-1 0,-25 10 0,3-4 0,-9 8 0,1-4 0,-10 7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06.23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0 24575,'2'16'0,"-2"-2"0,5 5 0,5 5 0,1-1 0,13 14 0,6-1 0,10 15 0,6 1 0,14 21 0,-27-36 0,1 0 0,0 1 0,0-1 0,32 33 0,-14-21 0,-7-7 0,-11-11 0,-11-11 0,-8-8 0,-6-2 0,2-6 0,-8 1 0,0-15 0,-11-9 0,-9-12 0,5 9 0,-2 6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9:24.206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29 1 24575,'-2'40'0,"1"-1"0,-1-7 0,-1 10 0,-2 5 0,1 7 0,-4 24 0,7-16 0,-2 7 0,3-17 0,0-9 0,0-8 0,0-7 0,0-16 0,0-5 0,4-28 0,-1 10 0,1-14 0,-2 18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9:25.09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64 24575,'35'-5'0,"0"0"0,29-3 0,-3-1 0,5 0 0,-8 3 0,-2 1 0,-11 2 0,-9 0 0,-13-1 0,-17 2 0,-3 0 0,-3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9:26.205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1 35 24575,'37'2'0,"0"-1"0,20 1 0,-1-4 0,-1-1 0,-7 0 0,-6-2 0,-18 5 0,-7-4 0,-3 4 0,-6-2 0,0 2 0,-4 0 0,3 0 0,-2 0 0,1-2 0,-5-6 0,-1 5 0,0-4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58.0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75 1 24575,'0'6'0,"0"1"0,0 1 0,0 4 0,0 6 0,0 12 0,0 4 0,-2 8 0,2 11 0,-6 12 0,6 7 0,-2-23 0,1 3 0,-1-1 0,1 1 0,0 6 0,1 2 0,-3 6 0,-1-1 0,2-8 0,0-1 0,-1-1 0,-1-3 0,1 23 0,-2-14 0,4-15 0,-4 1 0,5 13 0,-2-5 0,2 4 0,0-16 0,0-6 0,-3-8 0,3 3 0,-2-3 0,2 9 0,0-2 0,-2 8 0,1 4 0,-1 0 0,2-4 0,0 7 0,-3-4 0,3 11 0,-5-3 0,4 4 0,-1-8 0,2-4 0,0-2 0,0-15 0,-2 4 0,1-12 0,-1-3 0,2-7 0,0-5 0,0 3 0,0 0 0,0 2 0,0 3 0,0 0 0,0 4 0,0-1 0,0 0 0,0-2 0,0-1 0,0-3 0,0 2 0,0-2 0,0-2 0,0-1 0,0-3 0,0-2 0,0-2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42.2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4596 0 24575,'-9'4'0,"-3"0"0,-3 2 0,-2 0 0,-4 4 0,-8 1 0,0 2 0,-3 1 0,-6 2 0,0 4 0,-6 1 0,-10 6 0,5-3 0,-9 1 0,6-1 0,2 0 0,12-7 0,5 2 0,5-4 0,4-2 0,-9 6 0,-4 1 0,-21 8 0,-8 2 0,-8 3 0,-9-5 0,0 0 0,8-7 0,1 0 0,16-2 0,-3 1 0,-1 0 0,-11 2 0,-3-3 0,-10 5 0,9-7 0,-5 6 0,11-4 0,2-3 0,-12 4 0,23-11 0,-9 5 0,21-6 0,-10 2 0,-23 0 0,4 2 0,-22-2 0,12-1 0,35-5 0,0-2 0,-29 2 0,-7 2 0,34-3 0,-12 0 0,12-1 0,-5-2 0,14 0 0,-9 0 0,-22 0 0,14 2 0,-12-1 0,20 1 0,-17 1 0,10-2 0,-2 2 0,30-3 0,13 0 0,4 0 0,-1 0 0,-1 0 0,-4 0 0,-2 2 0,5-2 0,1 2 0,4-2 0,2 0 0,-4 0 0,0 2 0,-6-2 0,-4 4 0,-18-1 0,-3 4 0,-23 0 0,4-2 0,4 0 0,10-3 0,18 1 0,13-1 0,6-2 0,9 0 0,0 0 0,-1 0 0,0 0 0,-2 0 0,-1 0 0,0 0 0,-1 0 0,-7 0 0,0 0 0,-17 0 0,3 0 0,-6 0 0,10 0 0,3 0 0,6 0 0,-3 0 0,6 2 0,4-2 0,6-2 0,4-5 0,2-4 0,0 2 0,0 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43.5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469 0 24575,'-30'0'0,"11"0"0,-18 0 0,18 2 0,-5 0 0,7 2 0,1 0 0,-2 0 0,3 0 0,-6 2 0,-1 2 0,-2 1 0,-1 3 0,5-3 0,-6 5 0,2-3 0,-3 5 0,5-2 0,4 0 0,-1 0 0,7 0 0,2-6 0,6 0 0,8-1 0,4 1 0,10 3 0,9 1 0,6-2 0,16 5 0,2-2 0,4 1 0,8 0 0,-8-6 0,2 0 0,2-1 0,14 1 0,-18-3 0,-1 0 0,10 0 0,-2-2 0,3 3 0,-6-3 0,-6 2 0,-19-5 0,-9 2 0,-5-7 0,-1-1 0,-5 0 0,0 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45.50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890 20 24575,'-28'-5'0,"-8"1"0,-1-1 0,-12 2 0,5 1 0,-21 2 0,-4 2 0,-7 4 0,-12 4 0,7 5 0,0 3 0,10 3 0,10 1 0,20-7 0,9-3 0,16-6 0,8 0 0,2-3 0,9 2 0,32-2 0,23 2 0,1-3 0,6 0 0,11 0 0,2-1-522,1-4 1,1-1 521,18 0 0,-1-1 0,-25-4 0,-3-1 0,2 1 0,-2 0 0,22-10 0,-38 5 0,-23 4 0,-28 30 0,-13 8 1043,-16 24-1043,-6 15 0,-11 7 0,5 2 0,13-31 0,0-1 0,-11 21 0,-3 6 0,16-23 0,5-2 0,9-19 0,4-4 0,1-11 0,10-17 0,8-12 0,-4 4 0,4-3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9:18.60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384 0 24575,'-12'0'0,"-2"0"0,1 0 0,-2 0 0,5 0 0,-2 2 0,0-2 0,-2 2 0,-7 0 0,-1 1 0,-6 1 0,7 2 0,1-2 0,6 2 0,-3-2 0,2 0 0,3 0 0,1-2 0,6 1 0,-1 1 0,4 1 0,0 4 0,2-4 0,-1 2 0,0-3 0,-1 2 0,4 0 0,0 3 0,4 1 0,0 2 0,4-3 0,3 2 0,3-3 0,2 4 0,0-1 0,-2 1 0,-1 0 0,-1-4 0,0 2 0,-1-4 0,0 3 0,-1-4 0,-1 4 0,-1-6 0,-2 4 0,0-3 0,-3 2 0,-2 0 0,4 0 0,-6 3 0,4 0 0,-4 0 0,2-2 0,-2 2 0,0 1 0,-1 6 0,0 4 0,-2 2 0,2 1 0,-6 1 0,3-2 0,-3-1 0,1-1 0,0-6 0,-1-2 0,0-3 0,2-1 0,-4-2 0,0 0 0,-6 0 0,2-4 0,-6 3 0,6-2 0,-3-1 0,4 0 0,-1-2 0,4 0 0,-1 0 0,-2 0 0,3-2 0,-3 1 0,6-2 0,-6-1 0,2-3 0,-1-1 0,0 4 0,2-3 0,-2 2 0,-2-3 0,2 2 0,-2 0 0,4 2 0,4 0 0,-3 2 0,4 0 0,-1 0 0,2-4 0,2-14 0,-5-14 0,6-1 0,-6 9 0,7 15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49.4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89 24575,'18'-5'0,"-4"1"0,13 0 0,4-1 0,-4-1 0,17-2 0,-4-2 0,4 0 0,1 2 0,4-2 0,-1 7 0,0-5 0,-3 8 0,-3-2 0,8-1 0,8 3 0,16-3 0,-2 3 0,8 0 0,-6 0 0,4 0 0,3 0 0,-4 0 0,5 0 0,-15 0 0,-7 0 0,6 0 0,-14 3 0,3-3 0,4 3 0,-11-3 0,2 0 0,-8 0 0,-3 0 0,3 0 0,-1 2 0,11-2 0,2 8 0,23-4 0,-9 2 0,8-1 0,-36-3 0,-13 1 0,-16-1 0,-5 0 0,4-2 0,0 2 0,11 2 0,15 2 0,5 4 0,22 3 0,19 7 0,-10-5 0,2 5 0,-32-12 0,-22 1 0,-4-7 0,-10 0 0,0-1 0,-2 0 0,0 1 0,5-1 0,15 4 0,28 7 0,28 7 0,-1 0 0,1 0 0,-23-6 0,-7-3 0,-10-2 0,-11-1 0,-15-5 0,-8 0 0,-4-2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50.79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357 0 24575,'35'17'0,"-2"-3"0,-1 2 0,-6-4 0,-6 0 0,-4-1 0,-5-2 0,-3-3 0,-2-2 0,-2-2 0,-2 0 0,5 2 0,-2 2 0,4 0 0,-2 0 0,0-1 0,-3 0 0,4 2 0,-4-3 0,0 2 0,0-2 0,-2 2 0,2-2 0,0 2 0,0-1 0,0 0 0,-1 1 0,0-3 0,0 1 0,-2 2 0,0-2 0,-1 2 0,0-2 0,0 0 0,0 0 0,-5 5 0,-3 0 0,-14 5 0,-3-3 0,-13 1 0,-3-2 0,-12 3 0,2-2 0,-27 6 0,-6-1 0,0 0 0,13-3 0,30-6 0,20-4 0,9-3 0,8-8 0,4 4 0,0-3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6-03T12:58:53.8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37 0 24575,'-6'12'0,"2"-4"0,0 5 0,0-1 0,4 0 0,-4 2 0,4-4 0,-4 3 0,3-1 0,0 8 0,1-5 0,-2 9 0,1-11 0,-2 6 0,2-7 0,-1 5 0,2-2 0,0 13 0,0-6 0,0 9 0,0-10 0,0 0 0,0-3 0,0 4 0,0 1 0,0-2 0,0-2 0,0 1 0,0 4 0,0 5 0,0 3 0,0 3 0,2-2 0,-1 2 0,1-9 0,0 0 0,-2-7 0,4-1 0,-2 7 0,0 0 0,2 7 0,-1-4 0,-1-2 0,2-4 0,-4 0 0,4 4 0,-2 2 0,1 4 0,-1 4 0,-2-4 0,2-2 0,-2-3 0,2-4 0,0 2 0,-2 3 0,2-3 0,-2 3 0,2-5 0,-2-5 0,2-1 0,-2-3 0,0 0 0,2 1 0,-2-1 0,4 2 0,-4 0 0,2 1 0,-2 1 0,0 2 0,0 2 0,0 0 0,0 1 0,0 4 0,0-6 0,0 3 0,0-7 0,0-3 0,0 1 0,0-2 0,0 2 0,0-1 0,0-2 0,0 1 0,0-3 0,0 4 0,0-2 0,0 5 0,0 2 0,0 1 0,0 0 0,0-4 0,0-4 0,0-4 0,0-1 0,0-3 0,0 2 0,0 0 0,0-2 0,-2 2 0,2-2 0,-2 0 0,2 0 0,0 0 0,0 0 0,-2-2 0,1-6 0,5-6 0,-3 3 0,4-2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E34D1-F639-E448-89D5-A8813FF58557}" type="datetimeFigureOut">
              <a:rPr lang="en-US" smtClean="0"/>
              <a:t>6/30/21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579E2-A0C5-8541-B354-36B522AD5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97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79143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ākum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17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27"/>
            <a:ext cx="5111750" cy="4995835"/>
          </a:xfrm>
        </p:spPr>
        <p:txBody>
          <a:bodyPr/>
          <a:lstStyle>
            <a:lvl1pPr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>
              <a:defRPr sz="1400">
                <a:solidFill>
                  <a:srgbClr val="005551"/>
                </a:solidFill>
              </a:defRPr>
            </a:lvl3pPr>
            <a:lvl4pPr>
              <a:defRPr sz="1400">
                <a:solidFill>
                  <a:srgbClr val="005551"/>
                </a:solidFill>
              </a:defRPr>
            </a:lvl4pPr>
            <a:lvl5pPr>
              <a:defRPr sz="1400">
                <a:solidFill>
                  <a:srgbClr val="00555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57230"/>
            <a:ext cx="3008313" cy="3468931"/>
          </a:xfrm>
        </p:spPr>
        <p:txBody>
          <a:bodyPr/>
          <a:lstStyle>
            <a:lvl1pPr marL="0" indent="0">
              <a:buNone/>
              <a:defRPr sz="140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457200" y="1130328"/>
            <a:ext cx="3008313" cy="1431924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rgbClr val="00555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014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2601" y="1182076"/>
            <a:ext cx="8204200" cy="5015523"/>
          </a:xfrm>
        </p:spPr>
        <p:txBody>
          <a:bodyPr/>
          <a:lstStyle>
            <a:lvl1pPr>
              <a:defRPr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80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2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5253" y="1182077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682066" y="1182077"/>
            <a:ext cx="4004733" cy="482132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85253" y="3632730"/>
            <a:ext cx="4103680" cy="2370665"/>
          </a:xfrm>
        </p:spPr>
        <p:txBody>
          <a:bodyPr>
            <a:normAutofit/>
          </a:bodyPr>
          <a:lstStyle>
            <a:lvl1pPr>
              <a:defRPr sz="2000">
                <a:solidFill>
                  <a:srgbClr val="989898"/>
                </a:solidFill>
              </a:defRPr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99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ttēli 5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107905" y="3669502"/>
            <a:ext cx="3109079" cy="2001761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727735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08522" y="1523278"/>
            <a:ext cx="1483435" cy="199503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lv-LV" dirty="0"/>
              <a:t>Drag picture to placeholder or click icon to add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1182078"/>
            <a:ext cx="3534229" cy="4807487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3pPr>
            <a:lvl4pPr>
              <a:buSzPct val="75000"/>
              <a:defRPr sz="1400">
                <a:solidFill>
                  <a:schemeClr val="tx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6859"/>
            <a:ext cx="8229600" cy="868909"/>
          </a:xfrm>
        </p:spPr>
        <p:txBody>
          <a:bodyPr anchor="t">
            <a:noAutofit/>
          </a:bodyPr>
          <a:lstStyle>
            <a:lvl1pPr algn="l">
              <a:defRPr sz="3600">
                <a:solidFill>
                  <a:srgbClr val="005551"/>
                </a:solidFill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17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94745" y="1271076"/>
            <a:ext cx="7772400" cy="1470025"/>
          </a:xfrm>
        </p:spPr>
        <p:txBody>
          <a:bodyPr>
            <a:normAutofit/>
          </a:bodyPr>
          <a:lstStyle>
            <a:lvl1pPr algn="ctr">
              <a:defRPr sz="36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</a:t>
            </a:r>
            <a:br>
              <a:rPr lang="lv-LV" dirty="0"/>
            </a:br>
            <a:r>
              <a:rPr lang="lv-LV" dirty="0"/>
              <a:t>master text syle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3453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2431144" y="2741101"/>
            <a:ext cx="4330095" cy="7092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636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.jpe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824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dalu_slaid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17787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Paldies.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12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0333" y="4695825"/>
            <a:ext cx="8102600" cy="495300"/>
          </a:xfrm>
        </p:spPr>
        <p:txBody>
          <a:bodyPr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700">
                <a:solidFill>
                  <a:srgbClr val="00555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r>
              <a:rPr lang="lv-LV" sz="2700" dirty="0"/>
              <a:t>, </a:t>
            </a:r>
            <a:r>
              <a:rPr lang="lv-LV" sz="2700" dirty="0" err="1"/>
              <a:t>text</a:t>
            </a:r>
            <a:endParaRPr lang="en-US" sz="27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5372100"/>
            <a:ext cx="8102600" cy="276225"/>
          </a:xfrm>
        </p:spPr>
        <p:txBody>
          <a:bodyPr>
            <a:noAutofit/>
          </a:bodyPr>
          <a:lstStyle>
            <a:lvl1pPr marL="0" indent="0" algn="ctr">
              <a:buNone/>
              <a:defRPr sz="1400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Vārds, uzvārds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50863" y="56483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Amats</a:t>
            </a:r>
            <a:endParaRPr lang="lv-LV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50863" y="2705100"/>
            <a:ext cx="8102600" cy="1809750"/>
          </a:xfrm>
        </p:spPr>
        <p:txBody>
          <a:bodyPr>
            <a:normAutofit/>
          </a:bodyPr>
          <a:lstStyle>
            <a:lvl1pPr marL="0" indent="0" algn="ctr">
              <a:buNone/>
              <a:defRPr sz="5500" b="1" baseline="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dirty="0"/>
              <a:t>Jaunas prezentācijas nosaukums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549275" y="6105525"/>
            <a:ext cx="8102600" cy="285750"/>
          </a:xfr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rgbClr val="005551"/>
                </a:solidFill>
              </a:defRPr>
            </a:lvl1pPr>
          </a:lstStyle>
          <a:p>
            <a:pPr lvl="0"/>
            <a:r>
              <a:rPr lang="lv-LV" sz="1400" dirty="0"/>
              <a:t>Datums</a:t>
            </a:r>
            <a:endParaRPr lang="lv-LV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4764" y="655743"/>
            <a:ext cx="1523045" cy="126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31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sauk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0545" y="2883357"/>
            <a:ext cx="6400800" cy="119757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v-LV" dirty="0"/>
              <a:t>Click to edit Master subtitle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1380545" y="4354823"/>
            <a:ext cx="6400800" cy="134143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lv-LV" dirty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2415898" y="2741101"/>
            <a:ext cx="4330095" cy="3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2810642" y="4238143"/>
            <a:ext cx="3540606" cy="0"/>
          </a:xfrm>
          <a:prstGeom prst="line">
            <a:avLst/>
          </a:prstGeom>
          <a:ln w="3175" cmpd="sng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48736" y="1420280"/>
            <a:ext cx="82296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6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28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dalu_slaid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71743"/>
            <a:ext cx="7772400" cy="1470025"/>
          </a:xfrm>
        </p:spPr>
        <p:txBody>
          <a:bodyPr>
            <a:noAutofit/>
          </a:bodyPr>
          <a:lstStyle>
            <a:lvl1pPr algn="ctr">
              <a:defRPr sz="5500" b="1" i="0">
                <a:solidFill>
                  <a:srgbClr val="00555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Nodaļas nosaukums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24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TU_PPT_4x3_06-0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9967310" y="161158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4400" b="1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01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2789129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200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accent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3pPr>
            <a:lvl4pPr>
              <a:buSzPct val="75000"/>
              <a:defRPr sz="1400">
                <a:solidFill>
                  <a:schemeClr val="accent1"/>
                </a:solidFill>
              </a:defRPr>
            </a:lvl4pPr>
            <a:lvl5pPr marL="2114550" indent="-285750">
              <a:buSzPct val="50000"/>
              <a:buFont typeface="Wingdings" charset="2"/>
              <a:buChar char="§"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19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v-LV" dirty="0"/>
              <a:t>Click to edit Master text styles</a:t>
            </a:r>
          </a:p>
          <a:p>
            <a:pPr lvl="1"/>
            <a:r>
              <a:rPr lang="lv-LV" dirty="0"/>
              <a:t>Second level</a:t>
            </a:r>
          </a:p>
          <a:p>
            <a:pPr lvl="2"/>
            <a:r>
              <a:rPr lang="lv-LV" dirty="0"/>
              <a:t>Third level</a:t>
            </a:r>
          </a:p>
          <a:p>
            <a:pPr lvl="3"/>
            <a:r>
              <a:rPr lang="lv-LV" dirty="0"/>
              <a:t>Fourth level</a:t>
            </a:r>
          </a:p>
          <a:p>
            <a:pPr lvl="4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57200" y="419100"/>
            <a:ext cx="8229600" cy="990600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rgbClr val="005551"/>
                </a:solidFill>
              </a:defRPr>
            </a:lvl1pPr>
          </a:lstStyle>
          <a:p>
            <a:pPr lvl="0"/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41361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39999"/>
            <a:ext cx="4040188" cy="3586163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9999"/>
            <a:ext cx="4041775" cy="3586164"/>
          </a:xfrm>
        </p:spPr>
        <p:txBody>
          <a:bodyPr/>
          <a:lstStyle>
            <a:lvl1pPr marL="342900" indent="-342900">
              <a:buFont typeface="Wingdings" charset="2"/>
              <a:buChar char="§"/>
              <a:defRPr sz="1800">
                <a:solidFill>
                  <a:srgbClr val="005551"/>
                </a:solidFill>
              </a:defRPr>
            </a:lvl1pPr>
            <a:lvl2pPr>
              <a:defRPr sz="1800">
                <a:solidFill>
                  <a:srgbClr val="005551"/>
                </a:solidFill>
              </a:defRPr>
            </a:lvl2pPr>
            <a:lvl3pPr marL="1143000" indent="-228600">
              <a:buSzPct val="75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3pPr>
            <a:lvl4pPr>
              <a:buSzPct val="75000"/>
              <a:defRPr sz="1400">
                <a:solidFill>
                  <a:srgbClr val="005551"/>
                </a:solidFill>
              </a:defRPr>
            </a:lvl4pPr>
            <a:lvl5pPr marL="2057400" indent="-228600">
              <a:buSzPct val="50000"/>
              <a:buFont typeface="Wingdings" charset="2"/>
              <a:buChar char="§"/>
              <a:defRPr sz="1400">
                <a:solidFill>
                  <a:srgbClr val="00555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v-LV" dirty="0" err="1"/>
              <a:t>Click</a:t>
            </a:r>
            <a:r>
              <a:rPr lang="lv-LV" dirty="0"/>
              <a:t> to </a:t>
            </a:r>
            <a:r>
              <a:rPr lang="lv-LV" dirty="0" err="1"/>
              <a:t>edit</a:t>
            </a:r>
            <a:r>
              <a:rPr lang="lv-LV" dirty="0"/>
              <a:t> </a:t>
            </a:r>
            <a:r>
              <a:rPr lang="lv-LV" dirty="0" err="1"/>
              <a:t>Master</a:t>
            </a:r>
            <a:r>
              <a:rPr lang="lv-LV" dirty="0"/>
              <a:t> </a:t>
            </a:r>
            <a:r>
              <a:rPr lang="lv-LV" dirty="0" err="1"/>
              <a:t>text</a:t>
            </a:r>
            <a:r>
              <a:rPr lang="lv-LV" dirty="0"/>
              <a:t> </a:t>
            </a:r>
            <a:r>
              <a:rPr lang="lv-LV" dirty="0" err="1"/>
              <a:t>styles</a:t>
            </a:r>
            <a:endParaRPr lang="lv-LV" dirty="0"/>
          </a:p>
          <a:p>
            <a:pPr lvl="1"/>
            <a:r>
              <a:rPr lang="lv-LV" dirty="0" err="1"/>
              <a:t>Second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2"/>
            <a:r>
              <a:rPr lang="lv-LV" dirty="0" err="1"/>
              <a:t>Third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3"/>
            <a:r>
              <a:rPr lang="lv-LV" dirty="0" err="1"/>
              <a:t>Fourth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lv-LV" dirty="0"/>
          </a:p>
          <a:p>
            <a:pPr lvl="4"/>
            <a:r>
              <a:rPr lang="lv-LV" dirty="0" err="1"/>
              <a:t>Fifth</a:t>
            </a:r>
            <a:r>
              <a:rPr lang="lv-LV" dirty="0"/>
              <a:t> </a:t>
            </a:r>
            <a:r>
              <a:rPr lang="lv-LV" dirty="0" err="1"/>
              <a:t>level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4" hasCustomPrompt="1"/>
          </p:nvPr>
        </p:nvSpPr>
        <p:spPr>
          <a:xfrm>
            <a:off x="465491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15" hasCustomPrompt="1"/>
          </p:nvPr>
        </p:nvSpPr>
        <p:spPr>
          <a:xfrm>
            <a:off x="4645025" y="1146908"/>
            <a:ext cx="4031897" cy="1184275"/>
          </a:xfrm>
        </p:spPr>
        <p:txBody>
          <a:bodyPr>
            <a:noAutofit/>
          </a:bodyPr>
          <a:lstStyle>
            <a:lvl1pPr marL="0" indent="0">
              <a:buNone/>
              <a:defRPr sz="3600" b="1" i="0" baseline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v-LV" dirty="0"/>
              <a:t>Click to edit text 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964"/>
            <a:ext cx="8229600" cy="770685"/>
          </a:xfrm>
        </p:spPr>
        <p:txBody>
          <a:bodyPr anchor="t">
            <a:noAutofit/>
          </a:bodyPr>
          <a:lstStyle>
            <a:lvl1pPr algn="l"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lv-LV"/>
              <a:t>Click to edit Master title style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99571" y="656771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</a:t>
            </a:r>
            <a:r>
              <a:rPr lang="en-US" dirty="0" err="1"/>
              <a:t>Tehniskā</a:t>
            </a:r>
            <a:r>
              <a:rPr lang="en-US" dirty="0"/>
              <a:t> </a:t>
            </a:r>
            <a:r>
              <a:rPr lang="en-US" dirty="0" err="1"/>
              <a:t>universitāte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89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196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517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4"/>
            <a:r>
              <a:rPr lang="lv-LV" dirty="0"/>
              <a:t>Click to edit Master text styles</a:t>
            </a:r>
          </a:p>
          <a:p>
            <a:pPr lvl="5"/>
            <a:r>
              <a:rPr lang="lv-LV" dirty="0"/>
              <a:t>Second level</a:t>
            </a:r>
          </a:p>
          <a:p>
            <a:pPr lvl="6"/>
            <a:r>
              <a:rPr lang="lv-LV" dirty="0"/>
              <a:t>Third level</a:t>
            </a:r>
          </a:p>
          <a:p>
            <a:pPr lvl="7"/>
            <a:r>
              <a:rPr lang="lv-LV" dirty="0"/>
              <a:t>Fourth level</a:t>
            </a:r>
          </a:p>
          <a:p>
            <a:pPr lvl="8"/>
            <a:r>
              <a:rPr lang="lv-LV" dirty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57199" y="6272742"/>
            <a:ext cx="2472267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Rīgas Tehniskā universitāte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414889" y="2794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73556" y="688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Slide Number Placeholder 6"/>
          <p:cNvSpPr txBox="1">
            <a:spLocks/>
          </p:cNvSpPr>
          <p:nvPr userDrawn="1"/>
        </p:nvSpPr>
        <p:spPr>
          <a:xfrm>
            <a:off x="8204200" y="6272742"/>
            <a:ext cx="482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rgbClr val="10205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F746A6-E283-484D-A747-262174EE73C9}" type="slidenum">
              <a:rPr lang="en-US" smtClean="0">
                <a:solidFill>
                  <a:srgbClr val="A6A6A6"/>
                </a:solidFill>
              </a:rPr>
              <a:pPr/>
              <a:t>‹#›</a:t>
            </a:fld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7467" y="62727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6A6A6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96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844" r:id="rId2"/>
    <p:sldLayoutId id="2147483803" r:id="rId3"/>
    <p:sldLayoutId id="2147483842" r:id="rId4"/>
    <p:sldLayoutId id="2147483841" r:id="rId5"/>
    <p:sldLayoutId id="2147483804" r:id="rId6"/>
    <p:sldLayoutId id="2147483840" r:id="rId7"/>
    <p:sldLayoutId id="2147483806" r:id="rId8"/>
    <p:sldLayoutId id="2147483807" r:id="rId9"/>
    <p:sldLayoutId id="2147483839" r:id="rId10"/>
    <p:sldLayoutId id="2147483810" r:id="rId11"/>
    <p:sldLayoutId id="2147483817" r:id="rId12"/>
    <p:sldLayoutId id="2147483818" r:id="rId13"/>
    <p:sldLayoutId id="2147483820" r:id="rId14"/>
    <p:sldLayoutId id="2147483821" r:id="rId15"/>
    <p:sldLayoutId id="2147483843" r:id="rId16"/>
    <p:sldLayoutId id="214748384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400" b="1" i="0" kern="120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32323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2323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32323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2323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3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9" Type="http://schemas.openxmlformats.org/officeDocument/2006/relationships/image" Target="../media/image46.png"/><Relationship Id="rId21" Type="http://schemas.openxmlformats.org/officeDocument/2006/relationships/image" Target="../media/image37.png"/><Relationship Id="rId34" Type="http://schemas.openxmlformats.org/officeDocument/2006/relationships/customXml" Target="../ink/ink16.xml"/><Relationship Id="rId7" Type="http://schemas.openxmlformats.org/officeDocument/2006/relationships/image" Target="../media/image300.png"/><Relationship Id="rId2" Type="http://schemas.openxmlformats.org/officeDocument/2006/relationships/image" Target="../media/image6.tiff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41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2.xml"/><Relationship Id="rId11" Type="http://schemas.openxmlformats.org/officeDocument/2006/relationships/image" Target="../media/image320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45.png"/><Relationship Id="rId40" Type="http://schemas.openxmlformats.org/officeDocument/2006/relationships/customXml" Target="../ink/ink19.xml"/><Relationship Id="rId5" Type="http://schemas.openxmlformats.org/officeDocument/2006/relationships/image" Target="../media/image290.png"/><Relationship Id="rId15" Type="http://schemas.openxmlformats.org/officeDocument/2006/relationships/image" Target="../media/image34.png"/><Relationship Id="rId23" Type="http://schemas.openxmlformats.org/officeDocument/2006/relationships/image" Target="../media/image38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10" Type="http://schemas.openxmlformats.org/officeDocument/2006/relationships/customXml" Target="../ink/ink4.xml"/><Relationship Id="rId19" Type="http://schemas.openxmlformats.org/officeDocument/2006/relationships/image" Target="../media/image36.png"/><Relationship Id="rId31" Type="http://schemas.openxmlformats.org/officeDocument/2006/relationships/image" Target="../media/image42.png"/><Relationship Id="rId4" Type="http://schemas.openxmlformats.org/officeDocument/2006/relationships/customXml" Target="../ink/ink1.xml"/><Relationship Id="rId9" Type="http://schemas.openxmlformats.org/officeDocument/2006/relationships/image" Target="../media/image310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40.png"/><Relationship Id="rId30" Type="http://schemas.openxmlformats.org/officeDocument/2006/relationships/customXml" Target="../ink/ink14.xml"/><Relationship Id="rId35" Type="http://schemas.openxmlformats.org/officeDocument/2006/relationships/image" Target="../media/image44.png"/><Relationship Id="rId8" Type="http://schemas.openxmlformats.org/officeDocument/2006/relationships/customXml" Target="../ink/ink3.xml"/><Relationship Id="rId3" Type="http://schemas.openxmlformats.org/officeDocument/2006/relationships/image" Target="../media/image32.png"/><Relationship Id="rId12" Type="http://schemas.openxmlformats.org/officeDocument/2006/relationships/customXml" Target="../ink/ink5.xml"/><Relationship Id="rId17" Type="http://schemas.openxmlformats.org/officeDocument/2006/relationships/image" Target="../media/image35.png"/><Relationship Id="rId25" Type="http://schemas.openxmlformats.org/officeDocument/2006/relationships/image" Target="../media/image39.png"/><Relationship Id="rId33" Type="http://schemas.openxmlformats.org/officeDocument/2006/relationships/image" Target="../media/image43.png"/><Relationship Id="rId38" Type="http://schemas.openxmlformats.org/officeDocument/2006/relationships/customXml" Target="../ink/ink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7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tiff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lv-LV" u="sng" dirty="0"/>
              <a:t>Andris Ratkus</a:t>
            </a:r>
            <a:r>
              <a:rPr lang="lv-LV" dirty="0"/>
              <a:t>, Toms </a:t>
            </a:r>
            <a:r>
              <a:rPr lang="lv-LV" dirty="0" err="1"/>
              <a:t>Torims</a:t>
            </a:r>
            <a:r>
              <a:rPr lang="lv-LV" dirty="0"/>
              <a:t>, Jānis Vilcāns, </a:t>
            </a:r>
          </a:p>
          <a:p>
            <a:r>
              <a:rPr lang="en-GB" dirty="0"/>
              <a:t>Luca </a:t>
            </a:r>
            <a:r>
              <a:rPr lang="en-GB" dirty="0" err="1"/>
              <a:t>Piacentini</a:t>
            </a:r>
            <a:endParaRPr lang="lv-LV" dirty="0"/>
          </a:p>
          <a:p>
            <a:endParaRPr lang="lv-LV" dirty="0"/>
          </a:p>
          <a:p>
            <a:endParaRPr lang="lv-LV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Gantry Design for the Heavy-Ion Therapy Medical Application</a:t>
            </a:r>
            <a:endParaRPr lang="en-LV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lv-LV" dirty="0"/>
              <a:t>30.06.2021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5A2C8-1330-0545-BC22-83B29FDFC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713" y="671859"/>
            <a:ext cx="2967458" cy="123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D0CBFB-990B-C047-A18D-46BD21D716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CC6B6-29AC-B54A-9B72-4E7CB12B3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53930"/>
            <a:ext cx="8229600" cy="4818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Gantry speeds:</a:t>
            </a:r>
          </a:p>
          <a:p>
            <a:r>
              <a:rPr lang="en-GB" sz="2400" dirty="0"/>
              <a:t>Target speed  – 1 rpm  &gt;&gt; 30 sec.</a:t>
            </a:r>
          </a:p>
          <a:p>
            <a:r>
              <a:rPr lang="en-GB" sz="2400" dirty="0"/>
              <a:t> 1 rpm – average speed value with steps:</a:t>
            </a:r>
          </a:p>
          <a:p>
            <a:pPr lvl="1"/>
            <a:r>
              <a:rPr lang="en-GB" sz="2200" dirty="0"/>
              <a:t>“Soft start” 					</a:t>
            </a:r>
          </a:p>
          <a:p>
            <a:pPr lvl="1"/>
            <a:r>
              <a:rPr lang="en-GB" sz="2200" dirty="0"/>
              <a:t>”Accelerating stage”		</a:t>
            </a:r>
          </a:p>
          <a:p>
            <a:pPr lvl="1"/>
            <a:r>
              <a:rPr lang="en-GB" sz="2200" b="1" dirty="0">
                <a:highlight>
                  <a:srgbClr val="00FF00"/>
                </a:highlight>
              </a:rPr>
              <a:t>“MAX speed”</a:t>
            </a:r>
            <a:r>
              <a:rPr lang="en-GB" sz="2200" dirty="0"/>
              <a:t>				</a:t>
            </a:r>
          </a:p>
          <a:p>
            <a:pPr lvl="1"/>
            <a:r>
              <a:rPr lang="en-GB" sz="2200" dirty="0"/>
              <a:t>“Deaccelerating stage”		</a:t>
            </a:r>
          </a:p>
          <a:p>
            <a:pPr lvl="1"/>
            <a:r>
              <a:rPr lang="en-GB" sz="2200" dirty="0"/>
              <a:t>“Positioning stage”		</a:t>
            </a:r>
            <a:endParaRPr lang="en-GB" sz="2400" dirty="0"/>
          </a:p>
          <a:p>
            <a:r>
              <a:rPr lang="en-GB" sz="2400" dirty="0"/>
              <a:t>”MAX speed” &gt; 1rpm</a:t>
            </a:r>
          </a:p>
          <a:p>
            <a:endParaRPr lang="en-GB" sz="2400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CF7DF8A-0EC6-EF45-A2FE-E51291CDBE7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633029" y="1964378"/>
            <a:ext cx="2160451" cy="331882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8921F2F4-C3E9-D34B-BEFE-C0223CD37E4D}"/>
                  </a:ext>
                </a:extLst>
              </p14:cNvPr>
              <p14:cNvContentPartPr/>
              <p14:nvPr/>
            </p14:nvContentPartPr>
            <p14:xfrm>
              <a:off x="8019097" y="1805286"/>
              <a:ext cx="424440" cy="75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8921F2F4-C3E9-D34B-BEFE-C0223CD37E4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01457" y="1787646"/>
                <a:ext cx="460080" cy="4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682D2A3E-A12F-F34A-8174-15F8AB88111D}"/>
                  </a:ext>
                </a:extLst>
              </p14:cNvPr>
              <p14:cNvContentPartPr/>
              <p14:nvPr/>
            </p14:nvContentPartPr>
            <p14:xfrm>
              <a:off x="6641737" y="5301606"/>
              <a:ext cx="27360" cy="9381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682D2A3E-A12F-F34A-8174-15F8AB88111D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32737" y="5292966"/>
                <a:ext cx="45000" cy="955800"/>
              </a:xfrm>
              <a:prstGeom prst="rect">
                <a:avLst/>
              </a:prstGeom>
            </p:spPr>
          </p:pic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B3353C5C-D68F-EE44-A4A0-A71E51224524}"/>
              </a:ext>
            </a:extLst>
          </p:cNvPr>
          <p:cNvGrpSpPr/>
          <p:nvPr/>
        </p:nvGrpSpPr>
        <p:grpSpPr>
          <a:xfrm>
            <a:off x="6660817" y="5306646"/>
            <a:ext cx="1860120" cy="679680"/>
            <a:chOff x="6660817" y="5306646"/>
            <a:chExt cx="1860120" cy="679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1B2C6B8A-3D71-6247-938A-D18EBF3A11BA}"/>
                    </a:ext>
                  </a:extLst>
                </p14:cNvPr>
                <p14:cNvContentPartPr/>
                <p14:nvPr/>
              </p14:nvContentPartPr>
              <p14:xfrm>
                <a:off x="6710137" y="5332926"/>
                <a:ext cx="1654920" cy="33300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1B2C6B8A-3D71-6247-938A-D18EBF3A11B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701497" y="5323926"/>
                  <a:ext cx="1672560" cy="35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16148429-348A-1F40-86E7-A34E1EA51C9B}"/>
                    </a:ext>
                  </a:extLst>
                </p14:cNvPr>
                <p14:cNvContentPartPr/>
                <p14:nvPr/>
              </p14:nvContentPartPr>
              <p14:xfrm>
                <a:off x="6660817" y="5622726"/>
                <a:ext cx="392760" cy="12492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16148429-348A-1F40-86E7-A34E1EA51C9B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651817" y="5613726"/>
                  <a:ext cx="410400" cy="14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2146D6A3-61ED-0346-B0B5-F3E10583AFF2}"/>
                    </a:ext>
                  </a:extLst>
                </p14:cNvPr>
                <p14:cNvContentPartPr/>
                <p14:nvPr/>
              </p14:nvContentPartPr>
              <p14:xfrm>
                <a:off x="8093977" y="5306646"/>
                <a:ext cx="426960" cy="2732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2146D6A3-61ED-0346-B0B5-F3E10583AFF2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8085337" y="5298006"/>
                  <a:ext cx="444600" cy="29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AAE94624-DC41-614C-8BE4-68E580EF86F4}"/>
                    </a:ext>
                  </a:extLst>
                </p14:cNvPr>
                <p14:cNvContentPartPr/>
                <p14:nvPr/>
              </p14:nvContentPartPr>
              <p14:xfrm>
                <a:off x="7258417" y="5780046"/>
                <a:ext cx="138240" cy="2062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AAE94624-DC41-614C-8BE4-68E580EF86F4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249417" y="5771046"/>
                  <a:ext cx="155880" cy="223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667940D-0120-A54C-AC7C-9E952A4B6888}"/>
              </a:ext>
            </a:extLst>
          </p:cNvPr>
          <p:cNvGrpSpPr/>
          <p:nvPr/>
        </p:nvGrpSpPr>
        <p:grpSpPr>
          <a:xfrm>
            <a:off x="6629137" y="1194006"/>
            <a:ext cx="1252800" cy="764280"/>
            <a:chOff x="6629137" y="1194006"/>
            <a:chExt cx="1252800" cy="764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4FDD4641-39BD-7744-81A3-5E529A757BEB}"/>
                    </a:ext>
                  </a:extLst>
                </p14:cNvPr>
                <p14:cNvContentPartPr/>
                <p14:nvPr/>
              </p14:nvContentPartPr>
              <p14:xfrm>
                <a:off x="6635257" y="1584606"/>
                <a:ext cx="1191600" cy="982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4FDD4641-39BD-7744-81A3-5E529A757BE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626617" y="1575606"/>
                  <a:ext cx="1209240" cy="11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2469D866-438E-4A46-BCA7-AA4AB71EC6BE}"/>
                    </a:ext>
                  </a:extLst>
                </p14:cNvPr>
                <p14:cNvContentPartPr/>
                <p14:nvPr/>
              </p14:nvContentPartPr>
              <p14:xfrm>
                <a:off x="7651897" y="1608726"/>
                <a:ext cx="230040" cy="13896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2469D866-438E-4A46-BCA7-AA4AB71EC6BE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7642897" y="1599726"/>
                  <a:ext cx="24768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id="{5EFE4EF6-F409-8847-A5AB-B85836B77F73}"/>
                    </a:ext>
                  </a:extLst>
                </p14:cNvPr>
                <p14:cNvContentPartPr/>
                <p14:nvPr/>
              </p14:nvContentPartPr>
              <p14:xfrm>
                <a:off x="6629137" y="1259166"/>
                <a:ext cx="22680" cy="69912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5EFE4EF6-F409-8847-A5AB-B85836B77F73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6620137" y="1250166"/>
                  <a:ext cx="40320" cy="71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56011D2F-F17D-4347-8982-3E8FFDE411F8}"/>
                    </a:ext>
                  </a:extLst>
                </p14:cNvPr>
                <p14:cNvContentPartPr/>
                <p14:nvPr/>
              </p14:nvContentPartPr>
              <p14:xfrm>
                <a:off x="6691057" y="1493526"/>
                <a:ext cx="159840" cy="15408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56011D2F-F17D-4347-8982-3E8FFDE411F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682057" y="1484526"/>
                  <a:ext cx="177480" cy="17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B172108F-81B7-BD43-895F-640C7A6C9637}"/>
                    </a:ext>
                  </a:extLst>
                </p14:cNvPr>
                <p14:cNvContentPartPr/>
                <p14:nvPr/>
              </p14:nvContentPartPr>
              <p14:xfrm>
                <a:off x="7213057" y="1194006"/>
                <a:ext cx="192600" cy="2379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B172108F-81B7-BD43-895F-640C7A6C9637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7204057" y="1185366"/>
                  <a:ext cx="210240" cy="255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C921A44-85E9-7C41-8512-105A9B331A11}"/>
              </a:ext>
            </a:extLst>
          </p:cNvPr>
          <p:cNvGrpSpPr/>
          <p:nvPr/>
        </p:nvGrpSpPr>
        <p:grpSpPr>
          <a:xfrm>
            <a:off x="6999577" y="1732566"/>
            <a:ext cx="2010240" cy="3643200"/>
            <a:chOff x="6999577" y="1732566"/>
            <a:chExt cx="2010240" cy="3643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425D057E-2007-304E-914C-59C748CFF4E1}"/>
                    </a:ext>
                  </a:extLst>
                </p14:cNvPr>
                <p14:cNvContentPartPr/>
                <p14:nvPr/>
              </p14:nvContentPartPr>
              <p14:xfrm>
                <a:off x="6999577" y="1732566"/>
                <a:ext cx="1002600" cy="1907640"/>
              </p14:xfrm>
            </p:contentPart>
          </mc:Choice>
          <mc:Fallback xmlns=""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425D057E-2007-304E-914C-59C748CFF4E1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981577" y="1714566"/>
                  <a:ext cx="1038240" cy="19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20FB955-AD75-D240-BA22-1463383E6763}"/>
                    </a:ext>
                  </a:extLst>
                </p14:cNvPr>
                <p14:cNvContentPartPr/>
                <p14:nvPr/>
              </p14:nvContentPartPr>
              <p14:xfrm>
                <a:off x="7044577" y="3687366"/>
                <a:ext cx="1648440" cy="168840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20FB955-AD75-D240-BA22-1463383E676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7026937" y="3669366"/>
                  <a:ext cx="1684080" cy="172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17B8F550-C042-AA46-9728-F4E811DAE4F4}"/>
                    </a:ext>
                  </a:extLst>
                </p14:cNvPr>
                <p14:cNvContentPartPr/>
                <p14:nvPr/>
              </p14:nvContentPartPr>
              <p14:xfrm>
                <a:off x="8005417" y="1813926"/>
                <a:ext cx="1004400" cy="31554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17B8F550-C042-AA46-9728-F4E811DAE4F4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987777" y="1796286"/>
                  <a:ext cx="1040040" cy="319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C082A06C-AC75-B34B-8815-75FA6AC49A4E}"/>
                    </a:ext>
                  </a:extLst>
                </p14:cNvPr>
                <p14:cNvContentPartPr/>
                <p14:nvPr/>
              </p14:nvContentPartPr>
              <p14:xfrm>
                <a:off x="8276497" y="4840086"/>
                <a:ext cx="450000" cy="16884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C082A06C-AC75-B34B-8815-75FA6AC49A4E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8258857" y="4822446"/>
                  <a:ext cx="48564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F691614C-BDCC-E14C-8958-735AE262FB88}"/>
                    </a:ext>
                  </a:extLst>
                </p14:cNvPr>
                <p14:cNvContentPartPr/>
                <p14:nvPr/>
              </p14:nvContentPartPr>
              <p14:xfrm>
                <a:off x="8001097" y="1848126"/>
                <a:ext cx="225000" cy="2656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F691614C-BDCC-E14C-8958-735AE262FB8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983457" y="1830126"/>
                  <a:ext cx="260640" cy="30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3520D910-95F8-2E42-B60B-7E62E5D0AE01}"/>
                    </a:ext>
                  </a:extLst>
                </p14:cNvPr>
                <p14:cNvContentPartPr/>
                <p14:nvPr/>
              </p14:nvContentPartPr>
              <p14:xfrm>
                <a:off x="8575297" y="1893486"/>
                <a:ext cx="10440" cy="2307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3520D910-95F8-2E42-B60B-7E62E5D0AE01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8557297" y="1875846"/>
                  <a:ext cx="4608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855F9A45-4CD6-B449-8430-454598CD0452}"/>
                    </a:ext>
                  </a:extLst>
                </p14:cNvPr>
                <p14:cNvContentPartPr/>
                <p14:nvPr/>
              </p14:nvContentPartPr>
              <p14:xfrm>
                <a:off x="8619577" y="1893846"/>
                <a:ext cx="176400" cy="230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855F9A45-4CD6-B449-8430-454598CD0452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8601937" y="1876206"/>
                  <a:ext cx="212040" cy="58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F0FB10C4-070E-B34C-B581-A8E1BBCB8190}"/>
                    </a:ext>
                  </a:extLst>
                </p14:cNvPr>
                <p14:cNvContentPartPr/>
                <p14:nvPr/>
              </p14:nvContentPartPr>
              <p14:xfrm>
                <a:off x="8612017" y="2027766"/>
                <a:ext cx="154080" cy="147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F0FB10C4-070E-B34C-B581-A8E1BBCB8190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8594377" y="2010126"/>
                  <a:ext cx="189720" cy="504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id="{6A58A0C9-5059-8549-A42D-D7B28149F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773113"/>
          </a:xfrm>
        </p:spPr>
        <p:txBody>
          <a:bodyPr/>
          <a:lstStyle/>
          <a:p>
            <a:r>
              <a:rPr lang="en-GB" dirty="0"/>
              <a:t>Assumptions/ calculation 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393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324137"/>
            <a:ext cx="6966489" cy="3954618"/>
          </a:xfrm>
        </p:spPr>
        <p:txBody>
          <a:bodyPr>
            <a:normAutofit/>
          </a:bodyPr>
          <a:lstStyle/>
          <a:p>
            <a:endParaRPr lang="en-LV" dirty="0"/>
          </a:p>
          <a:p>
            <a:endParaRPr lang="en-LV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400" y="382655"/>
            <a:ext cx="8229600" cy="772587"/>
          </a:xfrm>
        </p:spPr>
        <p:txBody>
          <a:bodyPr/>
          <a:lstStyle/>
          <a:p>
            <a:r>
              <a:rPr lang="en-GB" dirty="0"/>
              <a:t>Iteration process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710A51-A427-2945-AE22-D1B089AD3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524678-2684-CB43-9C81-83F1ED0C6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62" y="1040444"/>
            <a:ext cx="7629992" cy="47771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BAA166-7FD2-8B44-BEBF-7366DBC430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49" t="41267" r="19452" b="8069"/>
          <a:stretch/>
        </p:blipFill>
        <p:spPr>
          <a:xfrm>
            <a:off x="6331662" y="4291342"/>
            <a:ext cx="2688477" cy="197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29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07BCE3-BF50-464F-897F-EB3273475C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9CDF1A-B62B-4E44-8DDA-9F89EDDBB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Evaluation of solutions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91D83-F0EF-BE45-99AF-708A0BCD2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576D82-676D-704E-A4C8-CE55829E97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2017"/>
            <a:ext cx="9144000" cy="5300725"/>
          </a:xfrm>
          <a:prstGeom prst="rect">
            <a:avLst/>
          </a:prstGeom>
        </p:spPr>
      </p:pic>
      <p:sp>
        <p:nvSpPr>
          <p:cNvPr id="6" name="Content Placeholder 12">
            <a:extLst>
              <a:ext uri="{FF2B5EF4-FFF2-40B4-BE49-F238E27FC236}">
                <a16:creationId xmlns:a16="http://schemas.microsoft.com/office/drawing/2014/main" id="{48812E0C-84E3-9645-BDF9-6F09342201F0}"/>
              </a:ext>
            </a:extLst>
          </p:cNvPr>
          <p:cNvSpPr txBox="1">
            <a:spLocks/>
          </p:cNvSpPr>
          <p:nvPr/>
        </p:nvSpPr>
        <p:spPr>
          <a:xfrm rot="20962652">
            <a:off x="65033" y="3208611"/>
            <a:ext cx="9052230" cy="154713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r>
              <a:rPr lang="en-GB" sz="2400" b="1" dirty="0"/>
              <a:t>Solutions evaluation and Feasibility check should</a:t>
            </a:r>
          </a:p>
          <a:p>
            <a:pPr marL="0" indent="0" algn="ctr">
              <a:buNone/>
            </a:pPr>
            <a:r>
              <a:rPr lang="en-GB" sz="2400" b="1" dirty="0"/>
              <a:t> be continued</a:t>
            </a:r>
          </a:p>
          <a:p>
            <a:pPr marL="0" indent="0" algn="ctr">
              <a:buNone/>
            </a:pPr>
            <a:endParaRPr lang="en-GB" sz="2400" b="1" dirty="0"/>
          </a:p>
          <a:p>
            <a:pPr marL="0" indent="0" algn="ctr">
              <a:buNone/>
            </a:pPr>
            <a:endParaRPr lang="en-LV" sz="2400" b="1" dirty="0"/>
          </a:p>
        </p:txBody>
      </p:sp>
    </p:spTree>
    <p:extLst>
      <p:ext uri="{BB962C8B-B14F-4D97-AF65-F5344CB8AC3E}">
        <p14:creationId xmlns:p14="http://schemas.microsoft.com/office/powerpoint/2010/main" val="173039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691439"/>
            <a:ext cx="3316515" cy="3780447"/>
          </a:xfrm>
        </p:spPr>
        <p:txBody>
          <a:bodyPr>
            <a:normAutofit/>
          </a:bodyPr>
          <a:lstStyle/>
          <a:p>
            <a:endParaRPr lang="en-LV" dirty="0"/>
          </a:p>
          <a:p>
            <a:endParaRPr lang="en-LV" dirty="0"/>
          </a:p>
          <a:p>
            <a:endParaRPr lang="en-LV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dirty="0"/>
              <a:t>Future steps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710A51-A427-2945-AE22-D1B089AD3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0D1E8322-2E91-4741-8B57-17707159FAE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846955" y="313679"/>
            <a:ext cx="3615506" cy="20405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73EFBB-1B81-4444-BC34-3C50D5A14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1768" y="2745824"/>
            <a:ext cx="5382232" cy="34356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52F8DB-F113-2F4C-BCE8-25337D8687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945" y="3530996"/>
            <a:ext cx="3020483" cy="23100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728ABC1-DF83-7A49-AF83-49CD9F22982D}"/>
              </a:ext>
            </a:extLst>
          </p:cNvPr>
          <p:cNvSpPr txBox="1"/>
          <p:nvPr/>
        </p:nvSpPr>
        <p:spPr>
          <a:xfrm>
            <a:off x="681539" y="5838639"/>
            <a:ext cx="2476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dirty="0"/>
              <a:t>Source:Y. Jan (CERN)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C200FA-8B8E-3044-8C8E-91195B977F7F}"/>
              </a:ext>
            </a:extLst>
          </p:cNvPr>
          <p:cNvSpPr txBox="1"/>
          <p:nvPr/>
        </p:nvSpPr>
        <p:spPr>
          <a:xfrm>
            <a:off x="4388683" y="6207971"/>
            <a:ext cx="3651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dirty="0"/>
              <a:t>Source: T. Koettig CERN TE/CRG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51B7B29-F605-2F48-95CF-06964C41C9A6}"/>
              </a:ext>
            </a:extLst>
          </p:cNvPr>
          <p:cNvSpPr txBox="1">
            <a:spLocks/>
          </p:cNvSpPr>
          <p:nvPr/>
        </p:nvSpPr>
        <p:spPr>
          <a:xfrm>
            <a:off x="681539" y="1149049"/>
            <a:ext cx="3316515" cy="3780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gantry design</a:t>
            </a:r>
          </a:p>
          <a:p>
            <a:endParaRPr lang="en-GB" dirty="0"/>
          </a:p>
          <a:p>
            <a:r>
              <a:rPr lang="en-GB" dirty="0"/>
              <a:t>Cryogenic – vacuum “tube” fix to to the gantry</a:t>
            </a:r>
          </a:p>
          <a:p>
            <a:endParaRPr lang="en-GB" dirty="0"/>
          </a:p>
          <a:p>
            <a:r>
              <a:rPr lang="en-GB" dirty="0"/>
              <a:t>Magnet fix in cryogenic “tube”</a:t>
            </a:r>
            <a:endParaRPr lang="en-LV" dirty="0"/>
          </a:p>
          <a:p>
            <a:pPr marL="0" indent="0">
              <a:buFont typeface="Wingdings" charset="2"/>
              <a:buNone/>
            </a:pPr>
            <a:endParaRPr lang="en-US" dirty="0"/>
          </a:p>
          <a:p>
            <a:pPr marL="0" indent="0">
              <a:buFont typeface="Wingdings" charset="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672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199" y="1691439"/>
            <a:ext cx="3316515" cy="3780447"/>
          </a:xfrm>
        </p:spPr>
        <p:txBody>
          <a:bodyPr>
            <a:normAutofit/>
          </a:bodyPr>
          <a:lstStyle/>
          <a:p>
            <a:endParaRPr lang="en-LV" dirty="0"/>
          </a:p>
          <a:p>
            <a:endParaRPr lang="en-LV" dirty="0"/>
          </a:p>
          <a:p>
            <a:endParaRPr lang="en-LV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772587"/>
          </a:xfrm>
        </p:spPr>
        <p:txBody>
          <a:bodyPr/>
          <a:lstStyle/>
          <a:p>
            <a:r>
              <a:rPr lang="en-US" dirty="0"/>
              <a:t>Team and PhD thesis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710A51-A427-2945-AE22-D1B089AD3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51B7B29-F605-2F48-95CF-06964C41C9A6}"/>
              </a:ext>
            </a:extLst>
          </p:cNvPr>
          <p:cNvSpPr txBox="1">
            <a:spLocks/>
          </p:cNvSpPr>
          <p:nvPr/>
        </p:nvSpPr>
        <p:spPr>
          <a:xfrm>
            <a:off x="676029" y="1681880"/>
            <a:ext cx="7791942" cy="43623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Wingdings" charset="2"/>
              <a:buChar char="§"/>
              <a:defRPr sz="20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SzPct val="75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SzPct val="75000"/>
              <a:buFont typeface="Arial"/>
              <a:buChar char="–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50000"/>
              <a:buFont typeface="Wingdings" charset="2"/>
              <a:buChar char="§"/>
              <a:defRPr sz="1400" kern="120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dirty="0"/>
              <a:t>CERN: </a:t>
            </a:r>
            <a:r>
              <a:rPr lang="en-GB" dirty="0"/>
              <a:t>Mechanical &amp; Materials Engineering (MME) </a:t>
            </a:r>
            <a:r>
              <a:rPr lang="en-GB" b="1" dirty="0"/>
              <a:t>Diego Perini</a:t>
            </a:r>
            <a:r>
              <a:rPr lang="en-GB" dirty="0"/>
              <a:t>, </a:t>
            </a:r>
            <a:r>
              <a:rPr lang="en-GB" b="1" dirty="0"/>
              <a:t>Luca </a:t>
            </a:r>
            <a:r>
              <a:rPr lang="en-GB" b="1" dirty="0" err="1"/>
              <a:t>Dassa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lv-LV" dirty="0"/>
              <a:t>RTU: </a:t>
            </a:r>
            <a:r>
              <a:rPr lang="lv-LV" b="1" dirty="0"/>
              <a:t>Toms </a:t>
            </a:r>
            <a:r>
              <a:rPr lang="lv-LV" b="1" dirty="0" err="1"/>
              <a:t>Torims</a:t>
            </a:r>
            <a:r>
              <a:rPr lang="lv-LV" b="1" dirty="0"/>
              <a:t>, Andris Ratkus </a:t>
            </a:r>
            <a:r>
              <a:rPr lang="lv-LV" dirty="0" err="1"/>
              <a:t>and</a:t>
            </a:r>
            <a:r>
              <a:rPr lang="lv-LV" dirty="0"/>
              <a:t> </a:t>
            </a:r>
            <a:r>
              <a:rPr lang="lv-LV" dirty="0" err="1"/>
              <a:t>two</a:t>
            </a:r>
            <a:r>
              <a:rPr lang="lv-LV" dirty="0"/>
              <a:t> </a:t>
            </a:r>
            <a:r>
              <a:rPr lang="lv-LV" dirty="0" err="1"/>
              <a:t>PhD</a:t>
            </a:r>
            <a:r>
              <a:rPr lang="lv-LV" dirty="0"/>
              <a:t> students </a:t>
            </a:r>
            <a:r>
              <a:rPr lang="lv-LV" b="1" dirty="0"/>
              <a:t>Jānis Vilcāns, </a:t>
            </a:r>
            <a:r>
              <a:rPr lang="en-GB" b="1" dirty="0"/>
              <a:t>Luca </a:t>
            </a:r>
            <a:r>
              <a:rPr lang="en-GB" b="1" dirty="0" err="1"/>
              <a:t>Piacentini</a:t>
            </a:r>
            <a:endParaRPr lang="lv-LV" b="1" dirty="0"/>
          </a:p>
          <a:p>
            <a:pPr marL="0" indent="0">
              <a:buFont typeface="Wingdings" charset="2"/>
              <a:buNone/>
            </a:pPr>
            <a:endParaRPr lang="en-US" dirty="0"/>
          </a:p>
          <a:p>
            <a:endParaRPr lang="en-US" i="1" dirty="0"/>
          </a:p>
          <a:p>
            <a:r>
              <a:rPr lang="en-US" b="1" dirty="0" err="1"/>
              <a:t>Jānis</a:t>
            </a:r>
            <a:r>
              <a:rPr lang="en-US" b="1" dirty="0"/>
              <a:t> </a:t>
            </a:r>
            <a:r>
              <a:rPr lang="en-US" b="1" dirty="0" err="1"/>
              <a:t>Vilcāns</a:t>
            </a:r>
            <a:endParaRPr lang="en-US" b="1" i="1" dirty="0"/>
          </a:p>
          <a:p>
            <a:pPr marL="0" indent="0">
              <a:buNone/>
            </a:pPr>
            <a:r>
              <a:rPr lang="en-US" b="1" i="1" dirty="0"/>
              <a:t> </a:t>
            </a:r>
            <a:r>
              <a:rPr lang="en-US" i="1" dirty="0"/>
              <a:t>Development of the rotational (mobile) cryostat system for the superconducting magnets in the hadron therapy installations.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GB" b="1" dirty="0"/>
              <a:t>Luca </a:t>
            </a:r>
            <a:r>
              <a:rPr lang="en-GB" b="1" dirty="0" err="1"/>
              <a:t>Piacentini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US" i="1" dirty="0"/>
              <a:t>Gantry design integration and 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221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</a:t>
            </a:r>
          </a:p>
        </p:txBody>
      </p:sp>
    </p:spTree>
    <p:extLst>
      <p:ext uri="{BB962C8B-B14F-4D97-AF65-F5344CB8AC3E}">
        <p14:creationId xmlns:p14="http://schemas.microsoft.com/office/powerpoint/2010/main" val="2373697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A06746-1794-B44C-B2F9-CC48FCE38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Gantry</a:t>
            </a:r>
            <a:r>
              <a:rPr lang="en-GB" dirty="0"/>
              <a:t> – Rotating beam line sending the beam to precise positions to the patient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AC3904-F2BE-6549-87B0-EBC7E24B6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Gantry Mechanical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5D25A-F161-864A-B968-3955D722B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B2EE48-0ABF-F147-9DC9-74AA4A008B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292" b="15962"/>
          <a:stretch/>
        </p:blipFill>
        <p:spPr>
          <a:xfrm>
            <a:off x="6550073" y="3518892"/>
            <a:ext cx="2241456" cy="14337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D8292B-E4A2-B447-BB02-F1FE23F80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801" y="5280836"/>
            <a:ext cx="1496040" cy="1556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0FE69B-8FEA-8B4E-884A-5790B261C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1068" y="2263178"/>
            <a:ext cx="4739378" cy="2961442"/>
          </a:xfrm>
          <a:prstGeom prst="rect">
            <a:avLst/>
          </a:prstGeom>
        </p:spPr>
      </p:pic>
      <p:pic>
        <p:nvPicPr>
          <p:cNvPr id="12" name="Picture 11" descr="Chart&#10;&#10;Description automatically generated with low confidence">
            <a:extLst>
              <a:ext uri="{FF2B5EF4-FFF2-40B4-BE49-F238E27FC236}">
                <a16:creationId xmlns:a16="http://schemas.microsoft.com/office/drawing/2014/main" id="{46E316DA-95C7-1C47-8E98-76B2B1BA0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0446" y="1873382"/>
            <a:ext cx="3263554" cy="162825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BED827-A3C9-F542-A5F2-D34330708754}"/>
              </a:ext>
            </a:extLst>
          </p:cNvPr>
          <p:cNvSpPr txBox="1"/>
          <p:nvPr/>
        </p:nvSpPr>
        <p:spPr>
          <a:xfrm>
            <a:off x="2535522" y="6090490"/>
            <a:ext cx="5063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/>
              <a:t>RTU </a:t>
            </a:r>
            <a:r>
              <a:rPr lang="lv-LV" dirty="0" err="1"/>
              <a:t>Team</a:t>
            </a:r>
            <a:r>
              <a:rPr lang="lv-LV" dirty="0"/>
              <a:t>: </a:t>
            </a:r>
            <a:r>
              <a:rPr lang="lv-LV" b="1" dirty="0"/>
              <a:t>Andris Ratkus</a:t>
            </a:r>
            <a:r>
              <a:rPr lang="lv-LV" dirty="0"/>
              <a:t>, </a:t>
            </a:r>
          </a:p>
          <a:p>
            <a:r>
              <a:rPr lang="lv-LV" b="1" dirty="0"/>
              <a:t>Toms </a:t>
            </a:r>
            <a:r>
              <a:rPr lang="lv-LV" b="1" dirty="0" err="1"/>
              <a:t>Torims</a:t>
            </a:r>
            <a:r>
              <a:rPr lang="lv-LV" b="1" dirty="0"/>
              <a:t>, Jānis Vilcāns, </a:t>
            </a:r>
            <a:r>
              <a:rPr lang="en-GB" b="1" dirty="0"/>
              <a:t>Luca </a:t>
            </a:r>
            <a:r>
              <a:rPr lang="en-GB" b="1" dirty="0" err="1"/>
              <a:t>Piacentini</a:t>
            </a:r>
            <a:endParaRPr lang="lv-LV" b="1" dirty="0"/>
          </a:p>
          <a:p>
            <a:endParaRPr lang="en-LV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7117D2-3787-7E4E-9C30-0861D2656F3C}"/>
              </a:ext>
            </a:extLst>
          </p:cNvPr>
          <p:cNvSpPr/>
          <p:nvPr/>
        </p:nvSpPr>
        <p:spPr>
          <a:xfrm>
            <a:off x="2535523" y="5423689"/>
            <a:ext cx="58265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/>
              <a:t>CERN </a:t>
            </a:r>
            <a:r>
              <a:rPr lang="lv-LV" dirty="0" err="1"/>
              <a:t>team</a:t>
            </a:r>
            <a:r>
              <a:rPr lang="lv-LV" dirty="0"/>
              <a:t>: </a:t>
            </a:r>
            <a:r>
              <a:rPr lang="en-GB" dirty="0"/>
              <a:t>Mechanical &amp; Materials Engineering (MME) </a:t>
            </a:r>
            <a:r>
              <a:rPr lang="en-GB" b="1" dirty="0"/>
              <a:t>Diego Perini</a:t>
            </a:r>
            <a:r>
              <a:rPr lang="en-GB" dirty="0"/>
              <a:t>, </a:t>
            </a:r>
            <a:r>
              <a:rPr lang="en-GB" b="1" dirty="0"/>
              <a:t>Luca </a:t>
            </a:r>
            <a:r>
              <a:rPr lang="en-GB" b="1" dirty="0" err="1"/>
              <a:t>Dassa</a:t>
            </a:r>
            <a:r>
              <a:rPr lang="en-GB" dirty="0"/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98A466-1632-0E40-997A-242560597C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355" y="5285310"/>
            <a:ext cx="2078324" cy="155162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32F993C-A334-3549-8166-64271D6AA8D3}"/>
              </a:ext>
            </a:extLst>
          </p:cNvPr>
          <p:cNvSpPr/>
          <p:nvPr/>
        </p:nvSpPr>
        <p:spPr>
          <a:xfrm>
            <a:off x="6341699" y="4682262"/>
            <a:ext cx="2802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/>
              <a:t>CNAO: </a:t>
            </a:r>
            <a:r>
              <a:rPr lang="en-GB" b="1" dirty="0">
                <a:latin typeface="Helvetica" pitchFamily="2" charset="0"/>
              </a:rPr>
              <a:t>Marco </a:t>
            </a:r>
            <a:r>
              <a:rPr lang="en-GB" b="1" dirty="0" err="1">
                <a:latin typeface="Helvetica" pitchFamily="2" charset="0"/>
              </a:rPr>
              <a:t>Pullia</a:t>
            </a:r>
            <a:r>
              <a:rPr lang="lv-LV" b="1" dirty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9754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504EF2-4529-E04B-B137-E8536A22B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Cancer is the </a:t>
            </a:r>
            <a:r>
              <a:rPr lang="en-GB" b="1" dirty="0"/>
              <a:t>second</a:t>
            </a:r>
            <a:r>
              <a:rPr lang="en-GB" dirty="0"/>
              <a:t> leading cause of death globally </a:t>
            </a:r>
          </a:p>
          <a:p>
            <a:r>
              <a:rPr lang="en-GB" dirty="0"/>
              <a:t>Globally, nearly 1 in 6 deaths is due to cancer (WHO) </a:t>
            </a:r>
          </a:p>
          <a:p>
            <a:endParaRPr lang="en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C7A61-00F3-494D-9F51-6BC0636A1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Fighting against Cancer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AC31A-CC34-D94A-8C8D-4DBE5EB2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18E889-FDAA-4A4C-A3C4-23EDDEA925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4" t="17111"/>
          <a:stretch/>
        </p:blipFill>
        <p:spPr>
          <a:xfrm>
            <a:off x="844046" y="2426781"/>
            <a:ext cx="5464210" cy="33879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9FCE2D-A676-A44F-929E-5749A8C7C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256" y="4631730"/>
            <a:ext cx="2835745" cy="11829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00DE5C-5A17-214D-9323-D3E9DE5D37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96116"/>
            <a:ext cx="9144000" cy="10618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EA9BA5-3E2B-1A45-9FD9-B69C960E0889}"/>
              </a:ext>
            </a:extLst>
          </p:cNvPr>
          <p:cNvSpPr txBox="1"/>
          <p:nvPr/>
        </p:nvSpPr>
        <p:spPr>
          <a:xfrm>
            <a:off x="6308256" y="2828835"/>
            <a:ext cx="2676939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LV" sz="2400" b="1" dirty="0"/>
              <a:t>Timeline: </a:t>
            </a:r>
            <a:r>
              <a:rPr lang="en-LV" sz="2400" dirty="0"/>
              <a:t>4 year, started</a:t>
            </a:r>
          </a:p>
          <a:p>
            <a:r>
              <a:rPr lang="en-LV" sz="2400" dirty="0"/>
              <a:t>1st of April 2021</a:t>
            </a:r>
          </a:p>
        </p:txBody>
      </p:sp>
    </p:spTree>
    <p:extLst>
      <p:ext uri="{BB962C8B-B14F-4D97-AF65-F5344CB8AC3E}">
        <p14:creationId xmlns:p14="http://schemas.microsoft.com/office/powerpoint/2010/main" val="273439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504EF2-4529-E04B-B137-E8536A22B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Different from X-rays or electrons, protons (and ions) deposit their energy at a given depth inside the tissues, </a:t>
            </a:r>
            <a:r>
              <a:rPr lang="en-GB" b="1" dirty="0"/>
              <a:t>minimising dose to the organs close to the tumour, </a:t>
            </a:r>
            <a:r>
              <a:rPr lang="en-GB" dirty="0"/>
              <a:t>sparing nearby organs.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Physical phenomena:</a:t>
            </a:r>
          </a:p>
          <a:p>
            <a:endParaRPr lang="en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C7A61-00F3-494D-9F51-6BC0636A1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sz="3600" dirty="0"/>
              <a:t>Why hadron therapy (proton or ions)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AC31A-CC34-D94A-8C8D-4DBE5EB2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322708-354B-5148-A65E-433C86C24749}"/>
              </a:ext>
            </a:extLst>
          </p:cNvPr>
          <p:cNvSpPr txBox="1"/>
          <p:nvPr/>
        </p:nvSpPr>
        <p:spPr>
          <a:xfrm>
            <a:off x="4114306" y="6453201"/>
            <a:ext cx="371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Source</a:t>
            </a:r>
            <a:r>
              <a:rPr lang="en-LV" dirty="0"/>
              <a:t>: Maurizio Vretenar CERN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3A0BD3-D299-4542-8296-4B6E8E6AB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5191" y="2653223"/>
            <a:ext cx="4432915" cy="35322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4EDF1CE-C4FF-A948-A8A6-84C7BDA8FB98}"/>
              </a:ext>
            </a:extLst>
          </p:cNvPr>
          <p:cNvSpPr txBox="1"/>
          <p:nvPr/>
        </p:nvSpPr>
        <p:spPr>
          <a:xfrm>
            <a:off x="606978" y="4708155"/>
            <a:ext cx="2403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Required energy for </a:t>
            </a:r>
          </a:p>
          <a:p>
            <a:r>
              <a:rPr lang="en-GB" dirty="0"/>
              <a:t>full-body penetration: </a:t>
            </a:r>
          </a:p>
          <a:p>
            <a:r>
              <a:rPr lang="en-GB" dirty="0"/>
              <a:t>230 MeV protons, </a:t>
            </a:r>
          </a:p>
          <a:p>
            <a:r>
              <a:rPr lang="en-GB" dirty="0"/>
              <a:t>450 MeV/u C-ions. </a:t>
            </a:r>
          </a:p>
          <a:p>
            <a:endParaRPr lang="en-LV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E44647-F444-7A48-B17B-354CAB4451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8D107DC-C2BD-8348-8D9A-CA2947430441}"/>
              </a:ext>
            </a:extLst>
          </p:cNvPr>
          <p:cNvSpPr/>
          <p:nvPr/>
        </p:nvSpPr>
        <p:spPr>
          <a:xfrm>
            <a:off x="159488" y="3553993"/>
            <a:ext cx="3625703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/>
              <a:t>X-ray Radiation Therapy is improving as well</a:t>
            </a:r>
            <a:endParaRPr lang="en-GB" dirty="0"/>
          </a:p>
          <a:p>
            <a:endParaRPr lang="en-GB" b="1" dirty="0"/>
          </a:p>
          <a:p>
            <a:r>
              <a:rPr lang="en-GB" b="1" dirty="0"/>
              <a:t>Proton therapy </a:t>
            </a:r>
            <a:r>
              <a:rPr lang="en-GB" dirty="0"/>
              <a:t>is mainly recommended for: </a:t>
            </a:r>
          </a:p>
          <a:p>
            <a:r>
              <a:rPr lang="en-GB" dirty="0"/>
              <a:t>-  Some specific tumours close to critical organs </a:t>
            </a:r>
          </a:p>
          <a:p>
            <a:r>
              <a:rPr lang="en-GB" dirty="0"/>
              <a:t>-  Niche therapy</a:t>
            </a:r>
          </a:p>
        </p:txBody>
      </p:sp>
    </p:spTree>
    <p:extLst>
      <p:ext uri="{BB962C8B-B14F-4D97-AF65-F5344CB8AC3E}">
        <p14:creationId xmlns:p14="http://schemas.microsoft.com/office/powerpoint/2010/main" val="420186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504EF2-4529-E04B-B137-E8536A22B9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242" y="1274349"/>
            <a:ext cx="8229600" cy="2789129"/>
          </a:xfrm>
        </p:spPr>
        <p:txBody>
          <a:bodyPr/>
          <a:lstStyle/>
          <a:p>
            <a:r>
              <a:rPr lang="en-GB" dirty="0"/>
              <a:t>A proton is approx. </a:t>
            </a:r>
            <a:r>
              <a:rPr lang="en-GB" b="1" dirty="0"/>
              <a:t>1800 times heavier </a:t>
            </a:r>
            <a:r>
              <a:rPr lang="en-GB" dirty="0"/>
              <a:t>than an electron.</a:t>
            </a:r>
          </a:p>
          <a:p>
            <a:r>
              <a:rPr lang="en-GB" dirty="0"/>
              <a:t>Higher energy is needed to accelerate protons and Ions</a:t>
            </a:r>
            <a:endParaRPr lang="en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3C7A61-00F3-494D-9F51-6BC0636A1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4" y="363964"/>
            <a:ext cx="9114972" cy="770685"/>
          </a:xfrm>
        </p:spPr>
        <p:txBody>
          <a:bodyPr/>
          <a:lstStyle/>
          <a:p>
            <a:r>
              <a:rPr lang="en-GB" sz="3600" dirty="0"/>
              <a:t>Circumstances to be taken into account</a:t>
            </a:r>
            <a:endParaRPr lang="en-LV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AC31A-CC34-D94A-8C8D-4DBE5EB27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1ED598-1B6A-5445-9022-954980A783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3" y="2185552"/>
            <a:ext cx="5234047" cy="38807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A322708-354B-5148-A65E-433C86C24749}"/>
              </a:ext>
            </a:extLst>
          </p:cNvPr>
          <p:cNvSpPr txBox="1"/>
          <p:nvPr/>
        </p:nvSpPr>
        <p:spPr>
          <a:xfrm>
            <a:off x="4355365" y="6453201"/>
            <a:ext cx="290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dirty="0"/>
              <a:t>Source: David Alesini CAS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CA1984-E6E7-6A40-9E47-CBE3FF026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A9EFE4C-527B-D24D-9121-97E9446504A9}"/>
              </a:ext>
            </a:extLst>
          </p:cNvPr>
          <p:cNvCxnSpPr>
            <a:cxnSpLocks/>
          </p:cNvCxnSpPr>
          <p:nvPr/>
        </p:nvCxnSpPr>
        <p:spPr>
          <a:xfrm>
            <a:off x="2578396" y="2303165"/>
            <a:ext cx="0" cy="37631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A59411AC-5645-D049-8C34-03622312FBD9}"/>
              </a:ext>
            </a:extLst>
          </p:cNvPr>
          <p:cNvSpPr/>
          <p:nvPr/>
        </p:nvSpPr>
        <p:spPr>
          <a:xfrm>
            <a:off x="340242" y="2164549"/>
            <a:ext cx="446567" cy="28669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20193E-10FF-6D40-AF0A-A03473110F4A}"/>
              </a:ext>
            </a:extLst>
          </p:cNvPr>
          <p:cNvCxnSpPr>
            <a:cxnSpLocks/>
          </p:cNvCxnSpPr>
          <p:nvPr/>
        </p:nvCxnSpPr>
        <p:spPr>
          <a:xfrm flipH="1">
            <a:off x="669852" y="5380075"/>
            <a:ext cx="2164885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F01774E-AA7E-6F42-A8E7-F7084DD62861}"/>
              </a:ext>
            </a:extLst>
          </p:cNvPr>
          <p:cNvSpPr/>
          <p:nvPr/>
        </p:nvSpPr>
        <p:spPr>
          <a:xfrm>
            <a:off x="1188190" y="4973418"/>
            <a:ext cx="871869" cy="36937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LV" dirty="0"/>
              <a:t>&gt;10%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2811159-46A5-8D4F-9E56-C77098A145CD}"/>
              </a:ext>
            </a:extLst>
          </p:cNvPr>
          <p:cNvSpPr/>
          <p:nvPr/>
        </p:nvSpPr>
        <p:spPr>
          <a:xfrm>
            <a:off x="5257215" y="3198167"/>
            <a:ext cx="42061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Higher energy – </a:t>
            </a:r>
          </a:p>
          <a:p>
            <a:r>
              <a:rPr lang="en-GB" sz="2400" b="1" dirty="0"/>
              <a:t>		LARGER SIZE !!!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D7C513D-D05D-DC43-B93E-7D993FE9B8F9}"/>
                  </a:ext>
                </a:extLst>
              </p:cNvPr>
              <p:cNvSpPr txBox="1"/>
              <p:nvPr/>
            </p:nvSpPr>
            <p:spPr>
              <a:xfrm>
                <a:off x="1894530" y="6007680"/>
                <a:ext cx="10166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LV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lv-LV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LV" dirty="0">
                    <a:solidFill>
                      <a:srgbClr val="FF0000"/>
                    </a:solidFill>
                  </a:rPr>
                  <a:t> MeV</a:t>
                </a:r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D7C513D-D05D-DC43-B93E-7D993FE9B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4530" y="6007680"/>
                <a:ext cx="1016625" cy="369332"/>
              </a:xfrm>
              <a:prstGeom prst="rect">
                <a:avLst/>
              </a:prstGeom>
              <a:blipFill>
                <a:blip r:embed="rId4"/>
                <a:stretch>
                  <a:fillRect t="-10000" r="-3704" b="-23333"/>
                </a:stretch>
              </a:blipFill>
            </p:spPr>
            <p:txBody>
              <a:bodyPr/>
              <a:lstStyle/>
              <a:p>
                <a:r>
                  <a:rPr lang="en-LV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593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6DCFDD-1798-8F4D-A74A-946F537AB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620" y="382974"/>
            <a:ext cx="8229600" cy="770685"/>
          </a:xfrm>
        </p:spPr>
        <p:txBody>
          <a:bodyPr/>
          <a:lstStyle/>
          <a:p>
            <a:r>
              <a:rPr lang="en-GB" dirty="0"/>
              <a:t>Existing facilities</a:t>
            </a:r>
            <a:endParaRPr lang="en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FBB10-7F28-C04F-B25E-86E36F5AC2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B66ACD-6A79-CC46-8022-7CA060B9F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E82153-6416-D945-9447-8F7A56DF3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71186"/>
            <a:ext cx="6473371" cy="336400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79762C7-31BC-A046-8FA3-B733CBEBBBBB}"/>
              </a:ext>
            </a:extLst>
          </p:cNvPr>
          <p:cNvSpPr/>
          <p:nvPr/>
        </p:nvSpPr>
        <p:spPr>
          <a:xfrm>
            <a:off x="4499427" y="4557537"/>
            <a:ext cx="1271761" cy="5260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F8A577-C47B-B34C-92D8-25D8B5A8D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8570" y="29202"/>
            <a:ext cx="4084629" cy="29419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6709908-F7EE-8E4C-B3AA-24E64A0E85AF}"/>
              </a:ext>
            </a:extLst>
          </p:cNvPr>
          <p:cNvSpPr txBox="1"/>
          <p:nvPr/>
        </p:nvSpPr>
        <p:spPr>
          <a:xfrm>
            <a:off x="381668" y="1129587"/>
            <a:ext cx="9042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LV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4856EA-FADF-B643-AE68-FFFC8059010C}"/>
              </a:ext>
            </a:extLst>
          </p:cNvPr>
          <p:cNvSpPr/>
          <p:nvPr/>
        </p:nvSpPr>
        <p:spPr>
          <a:xfrm>
            <a:off x="381668" y="1496166"/>
            <a:ext cx="45241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The Heidelberg Ion Therapy Facility</a:t>
            </a:r>
          </a:p>
          <a:p>
            <a:r>
              <a:rPr lang="en-GB" sz="2000" dirty="0"/>
              <a:t>gantry (</a:t>
            </a:r>
            <a:r>
              <a:rPr lang="en-GB" sz="2000" b="1" dirty="0"/>
              <a:t>RT magnets</a:t>
            </a:r>
            <a:r>
              <a:rPr lang="en-GB" sz="2000" dirty="0"/>
              <a:t>):</a:t>
            </a:r>
          </a:p>
          <a:p>
            <a:r>
              <a:rPr lang="en-GB" sz="2000" dirty="0"/>
              <a:t>L=25 m, F = 13 m, </a:t>
            </a:r>
            <a:r>
              <a:rPr lang="en-GB" sz="2000" b="1" dirty="0"/>
              <a:t>600 tons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77CF88-3A68-FB47-AEEF-0711F19D191F}"/>
              </a:ext>
            </a:extLst>
          </p:cNvPr>
          <p:cNvSpPr txBox="1"/>
          <p:nvPr/>
        </p:nvSpPr>
        <p:spPr>
          <a:xfrm>
            <a:off x="6473371" y="3059668"/>
            <a:ext cx="2847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dirty="0"/>
              <a:t>Source: </a:t>
            </a:r>
            <a:r>
              <a:rPr lang="en-GB" dirty="0"/>
              <a:t>The Heidelberg</a:t>
            </a:r>
          </a:p>
          <a:p>
            <a:r>
              <a:rPr lang="en-GB" dirty="0"/>
              <a:t>Ion Therapy Facility (HIT)</a:t>
            </a:r>
            <a:endParaRPr lang="en-LV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58FAF1-E273-F34F-AEDB-867A867C5F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378" b="25528"/>
          <a:stretch/>
        </p:blipFill>
        <p:spPr>
          <a:xfrm>
            <a:off x="6930038" y="4720021"/>
            <a:ext cx="1930400" cy="974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5D51F5-0D14-3D4C-991D-BFC25A8D8C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6699" y="5663142"/>
            <a:ext cx="2476500" cy="609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07BE286-5E1F-F745-9A14-74E9D97802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5619" y="3806862"/>
            <a:ext cx="1803400" cy="58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966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3DDA5A-0378-1243-8216-FB47327076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71646"/>
            <a:ext cx="8229600" cy="278912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WP 7 (</a:t>
            </a:r>
            <a:r>
              <a:rPr lang="en-GB" i="1" dirty="0"/>
              <a:t>O</a:t>
            </a:r>
            <a:r>
              <a:rPr lang="en-LV" i="1" dirty="0"/>
              <a:t>ne WP of 14 WP</a:t>
            </a:r>
            <a:r>
              <a:rPr lang="en-LV" dirty="0"/>
              <a:t>) </a:t>
            </a:r>
            <a:r>
              <a:rPr lang="en-GB" dirty="0"/>
              <a:t>Challenges:</a:t>
            </a:r>
          </a:p>
          <a:p>
            <a:r>
              <a:rPr lang="en-LV" dirty="0"/>
              <a:t>New superconducting magnets</a:t>
            </a:r>
          </a:p>
          <a:p>
            <a:r>
              <a:rPr lang="en-GB" dirty="0">
                <a:latin typeface="+mn-lt"/>
                <a:ea typeface="Times New Roman" panose="02020603050405020304" pitchFamily="18" charset="0"/>
              </a:rPr>
              <a:t>Optimised beam transport and instrumentation</a:t>
            </a:r>
          </a:p>
          <a:p>
            <a:r>
              <a:rPr lang="en-GB" dirty="0">
                <a:latin typeface="+mn-lt"/>
                <a:ea typeface="Times New Roman" panose="02020603050405020304" pitchFamily="18" charset="0"/>
              </a:rPr>
              <a:t>Higher accelerating gradient </a:t>
            </a:r>
          </a:p>
          <a:p>
            <a:r>
              <a:rPr lang="en-GB" b="1" dirty="0">
                <a:latin typeface="+mn-lt"/>
                <a:ea typeface="Times New Roman" panose="02020603050405020304" pitchFamily="18" charset="0"/>
              </a:rPr>
              <a:t>Lower costs</a:t>
            </a:r>
          </a:p>
          <a:p>
            <a:r>
              <a:rPr lang="en-GB" b="1" dirty="0">
                <a:latin typeface="+mn-lt"/>
                <a:ea typeface="Times New Roman" panose="02020603050405020304" pitchFamily="18" charset="0"/>
              </a:rPr>
              <a:t>Weight lower than 100 tons and length below 16 metres</a:t>
            </a:r>
          </a:p>
          <a:p>
            <a:endParaRPr lang="en-LV" b="1" dirty="0"/>
          </a:p>
          <a:p>
            <a:endParaRPr lang="en-LV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6DCFDD-1798-8F4D-A74A-946F537AB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48" y="265468"/>
            <a:ext cx="8229600" cy="770685"/>
          </a:xfrm>
        </p:spPr>
        <p:txBody>
          <a:bodyPr/>
          <a:lstStyle/>
          <a:p>
            <a:r>
              <a:rPr lang="en-GB" sz="3600" dirty="0"/>
              <a:t>New generation of compact ion therapy accelerators</a:t>
            </a:r>
            <a:endParaRPr lang="en-LV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FBB10-7F28-C04F-B25E-86E36F5AC2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B66ACD-6A79-CC46-8022-7CA060B9F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14D9D8-5972-A348-80AB-D1089FFC6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957903"/>
            <a:ext cx="2971800" cy="157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5FAA80-28D3-FC4A-8554-3F9DDCCDD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51" y="4034214"/>
            <a:ext cx="3360854" cy="1574800"/>
          </a:xfrm>
          <a:prstGeom prst="rect">
            <a:avLst/>
          </a:prstGeom>
        </p:spPr>
      </p:pic>
      <p:pic>
        <p:nvPicPr>
          <p:cNvPr id="9" name="Picture 8" descr="Chart&#10;&#10;Description automatically generated with low confidence">
            <a:extLst>
              <a:ext uri="{FF2B5EF4-FFF2-40B4-BE49-F238E27FC236}">
                <a16:creationId xmlns:a16="http://schemas.microsoft.com/office/drawing/2014/main" id="{907D87D4-91C5-8140-8BEB-4AF9C3E8C26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48993" y="3854411"/>
            <a:ext cx="4622450" cy="2418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3EBD80-EABE-2644-834C-BE571ACD6BFB}"/>
              </a:ext>
            </a:extLst>
          </p:cNvPr>
          <p:cNvSpPr txBox="1"/>
          <p:nvPr/>
        </p:nvSpPr>
        <p:spPr>
          <a:xfrm>
            <a:off x="4314448" y="6384888"/>
            <a:ext cx="3715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Source</a:t>
            </a:r>
            <a:r>
              <a:rPr lang="en-LV" dirty="0"/>
              <a:t>: Maurizio Vretenar CERN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1A7070-4F1C-D745-8749-E9515FE89B12}"/>
              </a:ext>
            </a:extLst>
          </p:cNvPr>
          <p:cNvSpPr/>
          <p:nvPr/>
        </p:nvSpPr>
        <p:spPr>
          <a:xfrm>
            <a:off x="448992" y="2032485"/>
            <a:ext cx="5701359" cy="1193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DCBC3C-59FF-D04F-8F67-1AF457A30455}"/>
              </a:ext>
            </a:extLst>
          </p:cNvPr>
          <p:cNvSpPr txBox="1"/>
          <p:nvPr/>
        </p:nvSpPr>
        <p:spPr>
          <a:xfrm>
            <a:off x="4817477" y="857422"/>
            <a:ext cx="434340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LV" sz="3200" b="1" dirty="0"/>
              <a:t>NIMMS–</a:t>
            </a:r>
          </a:p>
          <a:p>
            <a:pPr algn="ctr"/>
            <a:r>
              <a:rPr lang="en-GB" sz="2000" b="1" dirty="0"/>
              <a:t>Next Ion Medical Machine Study</a:t>
            </a:r>
          </a:p>
          <a:p>
            <a:pPr algn="ctr"/>
            <a:r>
              <a:rPr lang="en-GB" dirty="0"/>
              <a:t>by Elena Benedetto</a:t>
            </a:r>
            <a:r>
              <a:rPr lang="en-GB" sz="2000" b="1" dirty="0"/>
              <a:t> </a:t>
            </a:r>
            <a:endParaRPr lang="en-LV" sz="2000" b="1" dirty="0"/>
          </a:p>
        </p:txBody>
      </p:sp>
    </p:spTree>
    <p:extLst>
      <p:ext uri="{BB962C8B-B14F-4D97-AF65-F5344CB8AC3E}">
        <p14:creationId xmlns:p14="http://schemas.microsoft.com/office/powerpoint/2010/main" val="380931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B38693B-BC1F-FF4C-A2C4-1E055E8738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34649"/>
                <a:ext cx="8229600" cy="2789129"/>
              </a:xfrm>
            </p:spPr>
            <p:txBody>
              <a:bodyPr/>
              <a:lstStyle/>
              <a:p>
                <a:r>
                  <a:rPr lang="en-GB" b="1" strike="sngStrike" dirty="0"/>
                  <a:t>360</a:t>
                </a:r>
                <a:r>
                  <a:rPr lang="en-GB" b="1" strike="sngStrike" baseline="30000" dirty="0"/>
                  <a:t>o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⟶</m:t>
                    </m:r>
                  </m:oMath>
                </a14:m>
                <a:r>
                  <a:rPr lang="en-GB" dirty="0"/>
                  <a:t> 220</a:t>
                </a:r>
                <a:r>
                  <a:rPr lang="en-GB" baseline="30000" dirty="0"/>
                  <a:t>o </a:t>
                </a:r>
                <a:r>
                  <a:rPr lang="en-GB" dirty="0"/>
                  <a:t>to reduce dimensions</a:t>
                </a:r>
              </a:p>
              <a:p>
                <a:r>
                  <a:rPr lang="en-GB" dirty="0"/>
                  <a:t>Remove drive from axis </a:t>
                </a:r>
              </a:p>
              <a:p>
                <a:endParaRPr lang="en-LV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3B38693B-BC1F-FF4C-A2C4-1E055E873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34649"/>
                <a:ext cx="8229600" cy="2789129"/>
              </a:xfrm>
              <a:blipFill>
                <a:blip r:embed="rId2"/>
                <a:stretch>
                  <a:fillRect l="-617" t="-1357"/>
                </a:stretch>
              </a:blipFill>
            </p:spPr>
            <p:txBody>
              <a:bodyPr/>
              <a:lstStyle/>
              <a:p>
                <a:r>
                  <a:rPr lang="en-LV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EB38444-A658-0549-B04B-AB369B957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Assumptions/ calculation I</a:t>
            </a:r>
            <a:endParaRPr lang="en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F3C06-F894-A44F-95E7-67F889A23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F989B3-5389-7A44-87C8-72C330E54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1839" y="1885079"/>
            <a:ext cx="5851677" cy="2434569"/>
          </a:xfrm>
          <a:prstGeom prst="rect">
            <a:avLst/>
          </a:prstGeom>
        </p:spPr>
      </p:pic>
      <p:pic>
        <p:nvPicPr>
          <p:cNvPr id="6" name="Picture 5" descr="Chart, radar chart&#10;&#10;Description automatically generated">
            <a:extLst>
              <a:ext uri="{FF2B5EF4-FFF2-40B4-BE49-F238E27FC236}">
                <a16:creationId xmlns:a16="http://schemas.microsoft.com/office/drawing/2014/main" id="{51A2D509-AE9D-9443-B252-E7A9D7A745B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32139" y="4396236"/>
            <a:ext cx="3750432" cy="1876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8B33E4-9BC7-3545-8E31-A66995C774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2571" y="4285258"/>
            <a:ext cx="4296229" cy="257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68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Rīgas Tehniskā universitāte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6046C3F-763C-2346-87AB-C97BDA72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1948"/>
            <a:ext cx="8229600" cy="1410986"/>
          </a:xfrm>
        </p:spPr>
        <p:txBody>
          <a:bodyPr/>
          <a:lstStyle/>
          <a:p>
            <a:r>
              <a:rPr lang="en-GB" dirty="0"/>
              <a:t>Assumptions/ calculation II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2710A51-A427-2945-AE22-D1B089AD3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218" y="6335195"/>
            <a:ext cx="1273355" cy="531192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A7B1122-2347-0C4D-A075-A5D6EDBCE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53931"/>
            <a:ext cx="8229600" cy="4881264"/>
          </a:xfrm>
        </p:spPr>
        <p:txBody>
          <a:bodyPr>
            <a:normAutofit/>
          </a:bodyPr>
          <a:lstStyle/>
          <a:p>
            <a:r>
              <a:rPr lang="en-GB" sz="2400" dirty="0"/>
              <a:t>Gears</a:t>
            </a:r>
          </a:p>
          <a:p>
            <a:pPr marL="0" indent="0">
              <a:buNone/>
            </a:pPr>
            <a:r>
              <a:rPr lang="en-GB" sz="2400" dirty="0"/>
              <a:t> </a:t>
            </a:r>
          </a:p>
          <a:p>
            <a:r>
              <a:rPr lang="en-GB" sz="2400" dirty="0"/>
              <a:t>Inertia</a:t>
            </a:r>
          </a:p>
          <a:p>
            <a:pPr marL="0" indent="0">
              <a:buNone/>
            </a:pPr>
            <a:endParaRPr lang="en-GB" sz="2400" b="1" dirty="0"/>
          </a:p>
          <a:p>
            <a:r>
              <a:rPr lang="en-GB" sz="2400" dirty="0"/>
              <a:t>Torques etc.</a:t>
            </a:r>
          </a:p>
          <a:p>
            <a:pPr marL="0" indent="0">
              <a:buNone/>
            </a:pPr>
            <a:endParaRPr lang="en-LV" sz="24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315940-B0C1-8843-9BDB-C53C63749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715" y="1397241"/>
            <a:ext cx="2266602" cy="19050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A20E445-AE73-734E-BE99-3B6958651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950" y="3605006"/>
            <a:ext cx="5719050" cy="26707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BE7817-0114-D242-AA4C-47FD72BCBC9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18015" y="3956807"/>
            <a:ext cx="2950634" cy="19050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5EA9BE-9CD2-4B4C-98BE-8C9DAB9FE40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5332"/>
          <a:stretch/>
        </p:blipFill>
        <p:spPr>
          <a:xfrm>
            <a:off x="0" y="5902202"/>
            <a:ext cx="4091431" cy="226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29FDCF-E8B7-1349-B5E4-78DAA3AB122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9650"/>
          <a:stretch/>
        </p:blipFill>
        <p:spPr>
          <a:xfrm>
            <a:off x="4390980" y="1677749"/>
            <a:ext cx="4753019" cy="168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655874"/>
      </p:ext>
    </p:extLst>
  </p:cSld>
  <p:clrMapOvr>
    <a:masterClrMapping/>
  </p:clrMapOvr>
</p:sld>
</file>

<file path=ppt/theme/theme1.xml><?xml version="1.0" encoding="utf-8"?>
<a:theme xmlns:a="http://schemas.openxmlformats.org/drawingml/2006/main" name="L_Ekspresis_PPT_pamatne">
  <a:themeElements>
    <a:clrScheme name="Custom 6">
      <a:dk1>
        <a:srgbClr val="005551"/>
      </a:dk1>
      <a:lt1>
        <a:srgbClr val="FFFFFF"/>
      </a:lt1>
      <a:dk2>
        <a:srgbClr val="005551"/>
      </a:dk2>
      <a:lt2>
        <a:srgbClr val="FFFFFF"/>
      </a:lt2>
      <a:accent1>
        <a:srgbClr val="005551"/>
      </a:accent1>
      <a:accent2>
        <a:srgbClr val="BDCF3C"/>
      </a:accent2>
      <a:accent3>
        <a:srgbClr val="B72E91"/>
      </a:accent3>
      <a:accent4>
        <a:srgbClr val="27C4A6"/>
      </a:accent4>
      <a:accent5>
        <a:srgbClr val="FFC832"/>
      </a:accent5>
      <a:accent6>
        <a:srgbClr val="00B9F1"/>
      </a:accent6>
      <a:hlink>
        <a:srgbClr val="8B5BA4"/>
      </a:hlink>
      <a:folHlink>
        <a:srgbClr val="BFBFB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67599</TotalTime>
  <Words>585</Words>
  <Application>Microsoft Macintosh PowerPoint</Application>
  <PresentationFormat>On-screen Show (4:3)</PresentationFormat>
  <Paragraphs>131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Helvetica</vt:lpstr>
      <vt:lpstr>Wingdings</vt:lpstr>
      <vt:lpstr>L_Ekspresis_PPT_pamatne</vt:lpstr>
      <vt:lpstr>PowerPoint Presentation</vt:lpstr>
      <vt:lpstr>Gantry Mechanical Design</vt:lpstr>
      <vt:lpstr>Fighting against Cancer</vt:lpstr>
      <vt:lpstr>Why hadron therapy (proton or ions)</vt:lpstr>
      <vt:lpstr>Circumstances to be taken into account</vt:lpstr>
      <vt:lpstr>Existing facilities</vt:lpstr>
      <vt:lpstr>New generation of compact ion therapy accelerators</vt:lpstr>
      <vt:lpstr>Assumptions/ calculation I</vt:lpstr>
      <vt:lpstr>Assumptions/ calculation II</vt:lpstr>
      <vt:lpstr>Assumptions/ calculation III</vt:lpstr>
      <vt:lpstr>Iteration process</vt:lpstr>
      <vt:lpstr>Evaluation of solutions</vt:lpstr>
      <vt:lpstr>Future steps</vt:lpstr>
      <vt:lpstr>Team and PhD thesis</vt:lpstr>
      <vt:lpstr>Thanks</vt:lpstr>
    </vt:vector>
  </TitlesOfParts>
  <Company>ESM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JZ</dc:creator>
  <cp:lastModifiedBy>Andris Ratkus</cp:lastModifiedBy>
  <cp:revision>450</cp:revision>
  <dcterms:created xsi:type="dcterms:W3CDTF">2015-01-14T08:45:22Z</dcterms:created>
  <dcterms:modified xsi:type="dcterms:W3CDTF">2021-06-30T06:34:01Z</dcterms:modified>
</cp:coreProperties>
</file>