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1" r:id="rId5"/>
    <p:sldId id="258" r:id="rId6"/>
    <p:sldId id="269" r:id="rId7"/>
    <p:sldId id="263" r:id="rId8"/>
    <p:sldId id="264" r:id="rId9"/>
    <p:sldId id="259" r:id="rId10"/>
    <p:sldId id="265" r:id="rId11"/>
    <p:sldId id="266" r:id="rId12"/>
    <p:sldId id="267" r:id="rId13"/>
    <p:sldId id="260" r:id="rId14"/>
    <p:sldId id="268" r:id="rId15"/>
    <p:sldId id="270" r:id="rId16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USER%20DATA%20FILES\USER\Desktop\RSV%20rezultatai\VISI%20RSV%20rezultatai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D:\USER%20DATA%20FILES\USER\Desktop\RSV%20rezultatai\VISI%20RSV%20rezultatai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%20DATA%20FILES\USER\Desktop\RSV%20rezultatai\Lasteles%20ciklas%20ir%20apoptoze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lt-LT" sz="1400"/>
              <a:t>MDA-MB-231</a:t>
            </a:r>
          </a:p>
        </c:rich>
      </c:tx>
      <c:layout>
        <c:manualLayout>
          <c:xMode val="edge"/>
          <c:yMode val="edge"/>
          <c:x val="0.12114441030340049"/>
          <c:y val="4.339249145273542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545534825996682"/>
          <c:y val="4.8096709656397993E-2"/>
          <c:w val="0.88053720730542662"/>
          <c:h val="0.7860191069843897"/>
        </c:manualLayout>
      </c:layout>
      <c:barChart>
        <c:barDir val="col"/>
        <c:grouping val="clustered"/>
        <c:varyColors val="0"/>
        <c:ser>
          <c:idx val="0"/>
          <c:order val="0"/>
          <c:tx>
            <c:v>24 h</c:v>
          </c:tx>
          <c:invertIfNegative val="0"/>
          <c:errBars>
            <c:errBarType val="both"/>
            <c:errValType val="cust"/>
            <c:noEndCap val="0"/>
            <c:plus>
              <c:numRef>
                <c:f>'MTT mano perskaičiuota'!$B$28:$J$28</c:f>
                <c:numCache>
                  <c:formatCode>General</c:formatCode>
                  <c:ptCount val="9"/>
                  <c:pt idx="0">
                    <c:v>5.8071764828657777</c:v>
                  </c:pt>
                  <c:pt idx="1">
                    <c:v>4.9753542428099156</c:v>
                  </c:pt>
                  <c:pt idx="2">
                    <c:v>2.8965481087472145</c:v>
                  </c:pt>
                  <c:pt idx="3">
                    <c:v>2.2723272168018274</c:v>
                  </c:pt>
                  <c:pt idx="4">
                    <c:v>7.4420632004134424</c:v>
                  </c:pt>
                  <c:pt idx="5">
                    <c:v>4.5422516131908379</c:v>
                  </c:pt>
                  <c:pt idx="6">
                    <c:v>0.66977186161797653</c:v>
                  </c:pt>
                  <c:pt idx="7">
                    <c:v>4.2359189818970471</c:v>
                  </c:pt>
                  <c:pt idx="8">
                    <c:v>5.6023830298295065</c:v>
                  </c:pt>
                </c:numCache>
              </c:numRef>
            </c:plus>
            <c:minus>
              <c:numRef>
                <c:f>'MTT mano perskaičiuota'!$B$28:$J$28</c:f>
                <c:numCache>
                  <c:formatCode>General</c:formatCode>
                  <c:ptCount val="9"/>
                  <c:pt idx="0">
                    <c:v>5.8071764828657777</c:v>
                  </c:pt>
                  <c:pt idx="1">
                    <c:v>4.9753542428099156</c:v>
                  </c:pt>
                  <c:pt idx="2">
                    <c:v>2.8965481087472145</c:v>
                  </c:pt>
                  <c:pt idx="3">
                    <c:v>2.2723272168018274</c:v>
                  </c:pt>
                  <c:pt idx="4">
                    <c:v>7.4420632004134424</c:v>
                  </c:pt>
                  <c:pt idx="5">
                    <c:v>4.5422516131908379</c:v>
                  </c:pt>
                  <c:pt idx="6">
                    <c:v>0.66977186161797653</c:v>
                  </c:pt>
                  <c:pt idx="7">
                    <c:v>4.2359189818970471</c:v>
                  </c:pt>
                  <c:pt idx="8">
                    <c:v>5.6023830298295065</c:v>
                  </c:pt>
                </c:numCache>
              </c:numRef>
            </c:minus>
          </c:errBars>
          <c:cat>
            <c:numRef>
              <c:f>'MTT mano perskaičiuota'!$B$21:$J$21</c:f>
              <c:numCache>
                <c:formatCode>General</c:formatCode>
                <c:ptCount val="9"/>
                <c:pt idx="0">
                  <c:v>0</c:v>
                </c:pt>
                <c:pt idx="1">
                  <c:v>10</c:v>
                </c:pt>
                <c:pt idx="2">
                  <c:v>25</c:v>
                </c:pt>
                <c:pt idx="3">
                  <c:v>40</c:v>
                </c:pt>
                <c:pt idx="4">
                  <c:v>50</c:v>
                </c:pt>
                <c:pt idx="5">
                  <c:v>80</c:v>
                </c:pt>
                <c:pt idx="6">
                  <c:v>100</c:v>
                </c:pt>
                <c:pt idx="7">
                  <c:v>150</c:v>
                </c:pt>
                <c:pt idx="8">
                  <c:v>200</c:v>
                </c:pt>
              </c:numCache>
            </c:numRef>
          </c:cat>
          <c:val>
            <c:numRef>
              <c:f>'MTT mano perskaičiuota'!$B$27:$J$27</c:f>
              <c:numCache>
                <c:formatCode>0.00</c:formatCode>
                <c:ptCount val="9"/>
                <c:pt idx="0">
                  <c:v>98.115984471639749</c:v>
                </c:pt>
                <c:pt idx="1">
                  <c:v>90.013252372118757</c:v>
                </c:pt>
                <c:pt idx="2">
                  <c:v>89.553184521030701</c:v>
                </c:pt>
                <c:pt idx="3">
                  <c:v>85.470973408435214</c:v>
                </c:pt>
                <c:pt idx="4">
                  <c:v>78.647531648885533</c:v>
                </c:pt>
                <c:pt idx="5">
                  <c:v>74.802335569290179</c:v>
                </c:pt>
                <c:pt idx="6">
                  <c:v>85.408469155832393</c:v>
                </c:pt>
                <c:pt idx="7">
                  <c:v>77.081902021917827</c:v>
                </c:pt>
                <c:pt idx="8">
                  <c:v>71.715927316136728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06-4FCB-9890-58169029E08C}"/>
            </c:ext>
          </c:extLst>
        </c:ser>
        <c:ser>
          <c:idx val="1"/>
          <c:order val="1"/>
          <c:tx>
            <c:v>48 h</c:v>
          </c:tx>
          <c:invertIfNegative val="0"/>
          <c:errBars>
            <c:errBarType val="both"/>
            <c:errValType val="cust"/>
            <c:noEndCap val="0"/>
            <c:plus>
              <c:numRef>
                <c:f>'MTT mano perskaičiuota'!$M$26:$U$26</c:f>
                <c:numCache>
                  <c:formatCode>General</c:formatCode>
                  <c:ptCount val="9"/>
                  <c:pt idx="0">
                    <c:v>4.1959827673034074</c:v>
                  </c:pt>
                  <c:pt idx="1">
                    <c:v>1.6651896632542573</c:v>
                  </c:pt>
                  <c:pt idx="2">
                    <c:v>2.1245008963619836</c:v>
                  </c:pt>
                  <c:pt idx="3">
                    <c:v>9.969560052496977</c:v>
                  </c:pt>
                  <c:pt idx="4">
                    <c:v>7.2747811255045782</c:v>
                  </c:pt>
                  <c:pt idx="5">
                    <c:v>10.280830305781599</c:v>
                  </c:pt>
                  <c:pt idx="6">
                    <c:v>4.9400353500915495</c:v>
                  </c:pt>
                  <c:pt idx="7">
                    <c:v>1.7962804639032828</c:v>
                  </c:pt>
                  <c:pt idx="8">
                    <c:v>5.1339332041957366</c:v>
                  </c:pt>
                </c:numCache>
              </c:numRef>
            </c:plus>
            <c:minus>
              <c:numRef>
                <c:f>'MTT mano perskaičiuota'!$M$26:$U$26</c:f>
                <c:numCache>
                  <c:formatCode>General</c:formatCode>
                  <c:ptCount val="9"/>
                  <c:pt idx="0">
                    <c:v>4.1959827673034074</c:v>
                  </c:pt>
                  <c:pt idx="1">
                    <c:v>1.6651896632542573</c:v>
                  </c:pt>
                  <c:pt idx="2">
                    <c:v>2.1245008963619836</c:v>
                  </c:pt>
                  <c:pt idx="3">
                    <c:v>9.969560052496977</c:v>
                  </c:pt>
                  <c:pt idx="4">
                    <c:v>7.2747811255045782</c:v>
                  </c:pt>
                  <c:pt idx="5">
                    <c:v>10.280830305781599</c:v>
                  </c:pt>
                  <c:pt idx="6">
                    <c:v>4.9400353500915495</c:v>
                  </c:pt>
                  <c:pt idx="7">
                    <c:v>1.7962804639032828</c:v>
                  </c:pt>
                  <c:pt idx="8">
                    <c:v>5.1339332041957366</c:v>
                  </c:pt>
                </c:numCache>
              </c:numRef>
            </c:minus>
          </c:errBars>
          <c:cat>
            <c:numRef>
              <c:f>'MTT mano perskaičiuota'!$B$21:$J$21</c:f>
              <c:numCache>
                <c:formatCode>General</c:formatCode>
                <c:ptCount val="9"/>
                <c:pt idx="0">
                  <c:v>0</c:v>
                </c:pt>
                <c:pt idx="1">
                  <c:v>10</c:v>
                </c:pt>
                <c:pt idx="2">
                  <c:v>25</c:v>
                </c:pt>
                <c:pt idx="3">
                  <c:v>40</c:v>
                </c:pt>
                <c:pt idx="4">
                  <c:v>50</c:v>
                </c:pt>
                <c:pt idx="5">
                  <c:v>80</c:v>
                </c:pt>
                <c:pt idx="6">
                  <c:v>100</c:v>
                </c:pt>
                <c:pt idx="7">
                  <c:v>150</c:v>
                </c:pt>
                <c:pt idx="8">
                  <c:v>200</c:v>
                </c:pt>
              </c:numCache>
            </c:numRef>
          </c:cat>
          <c:val>
            <c:numRef>
              <c:f>'MTT mano perskaičiuota'!$M$25:$U$25</c:f>
              <c:numCache>
                <c:formatCode>0.00</c:formatCode>
                <c:ptCount val="9"/>
                <c:pt idx="0">
                  <c:v>94.885304541887578</c:v>
                </c:pt>
                <c:pt idx="1">
                  <c:v>90.114940370489307</c:v>
                </c:pt>
                <c:pt idx="2">
                  <c:v>94.531864793067967</c:v>
                </c:pt>
                <c:pt idx="3">
                  <c:v>89.182447081352976</c:v>
                </c:pt>
                <c:pt idx="4">
                  <c:v>80.622471309123782</c:v>
                </c:pt>
                <c:pt idx="5">
                  <c:v>66.754286541057866</c:v>
                </c:pt>
                <c:pt idx="6">
                  <c:v>56.899312494467189</c:v>
                </c:pt>
                <c:pt idx="7">
                  <c:v>45.740288627225972</c:v>
                </c:pt>
                <c:pt idx="8">
                  <c:v>42.178546274929857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06-4FCB-9890-58169029E08C}"/>
            </c:ext>
          </c:extLst>
        </c:ser>
        <c:ser>
          <c:idx val="2"/>
          <c:order val="2"/>
          <c:tx>
            <c:v>72 h</c:v>
          </c:tx>
          <c:invertIfNegative val="0"/>
          <c:errBars>
            <c:errBarType val="both"/>
            <c:errValType val="cust"/>
            <c:noEndCap val="0"/>
            <c:plus>
              <c:numRef>
                <c:f>'MTT mano perskaičiuota'!$X$26:$AF$26</c:f>
                <c:numCache>
                  <c:formatCode>General</c:formatCode>
                  <c:ptCount val="9"/>
                  <c:pt idx="0">
                    <c:v>6.2558656504257275</c:v>
                  </c:pt>
                  <c:pt idx="1">
                    <c:v>6.6776520219708795</c:v>
                  </c:pt>
                  <c:pt idx="2">
                    <c:v>1.2212392414213971</c:v>
                  </c:pt>
                  <c:pt idx="3">
                    <c:v>2.7777391922400083</c:v>
                  </c:pt>
                  <c:pt idx="4">
                    <c:v>6.1405282473675031</c:v>
                  </c:pt>
                  <c:pt idx="5">
                    <c:v>11.361888948287618</c:v>
                  </c:pt>
                  <c:pt idx="6">
                    <c:v>10.120075256888821</c:v>
                  </c:pt>
                  <c:pt idx="7">
                    <c:v>3.4346805854604181</c:v>
                  </c:pt>
                  <c:pt idx="8">
                    <c:v>7.1164384907162503</c:v>
                  </c:pt>
                </c:numCache>
              </c:numRef>
            </c:plus>
            <c:minus>
              <c:numRef>
                <c:f>'MTT mano perskaičiuota'!$X$26:$AF$26</c:f>
                <c:numCache>
                  <c:formatCode>General</c:formatCode>
                  <c:ptCount val="9"/>
                  <c:pt idx="0">
                    <c:v>6.2558656504257275</c:v>
                  </c:pt>
                  <c:pt idx="1">
                    <c:v>6.6776520219708795</c:v>
                  </c:pt>
                  <c:pt idx="2">
                    <c:v>1.2212392414213971</c:v>
                  </c:pt>
                  <c:pt idx="3">
                    <c:v>2.7777391922400083</c:v>
                  </c:pt>
                  <c:pt idx="4">
                    <c:v>6.1405282473675031</c:v>
                  </c:pt>
                  <c:pt idx="5">
                    <c:v>11.361888948287618</c:v>
                  </c:pt>
                  <c:pt idx="6">
                    <c:v>10.120075256888821</c:v>
                  </c:pt>
                  <c:pt idx="7">
                    <c:v>3.4346805854604181</c:v>
                  </c:pt>
                  <c:pt idx="8">
                    <c:v>7.1164384907162503</c:v>
                  </c:pt>
                </c:numCache>
              </c:numRef>
            </c:minus>
          </c:errBars>
          <c:cat>
            <c:numRef>
              <c:f>'MTT mano perskaičiuota'!$B$21:$J$21</c:f>
              <c:numCache>
                <c:formatCode>General</c:formatCode>
                <c:ptCount val="9"/>
                <c:pt idx="0">
                  <c:v>0</c:v>
                </c:pt>
                <c:pt idx="1">
                  <c:v>10</c:v>
                </c:pt>
                <c:pt idx="2">
                  <c:v>25</c:v>
                </c:pt>
                <c:pt idx="3">
                  <c:v>40</c:v>
                </c:pt>
                <c:pt idx="4">
                  <c:v>50</c:v>
                </c:pt>
                <c:pt idx="5">
                  <c:v>80</c:v>
                </c:pt>
                <c:pt idx="6">
                  <c:v>100</c:v>
                </c:pt>
                <c:pt idx="7">
                  <c:v>150</c:v>
                </c:pt>
                <c:pt idx="8">
                  <c:v>200</c:v>
                </c:pt>
              </c:numCache>
            </c:numRef>
          </c:cat>
          <c:val>
            <c:numRef>
              <c:f>'MTT mano perskaičiuota'!$X$25:$AF$25</c:f>
              <c:numCache>
                <c:formatCode>0.00</c:formatCode>
                <c:ptCount val="9"/>
                <c:pt idx="0">
                  <c:v>94.427896640151275</c:v>
                </c:pt>
                <c:pt idx="1">
                  <c:v>83.196740578045663</c:v>
                </c:pt>
                <c:pt idx="2">
                  <c:v>70.275718573219365</c:v>
                </c:pt>
                <c:pt idx="3">
                  <c:v>63.357674244843523</c:v>
                </c:pt>
                <c:pt idx="4">
                  <c:v>56.736025288003439</c:v>
                </c:pt>
                <c:pt idx="5">
                  <c:v>50.950217404014097</c:v>
                </c:pt>
                <c:pt idx="6">
                  <c:v>48.895227282992252</c:v>
                </c:pt>
                <c:pt idx="7">
                  <c:v>28.242042396777673</c:v>
                </c:pt>
                <c:pt idx="8">
                  <c:v>22.595649961369109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006-4FCB-9890-58169029E0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8624768"/>
        <c:axId val="68626304"/>
      </c:barChart>
      <c:catAx>
        <c:axId val="68624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68626304"/>
        <c:crosses val="autoZero"/>
        <c:auto val="1"/>
        <c:lblAlgn val="ctr"/>
        <c:lblOffset val="100"/>
        <c:noMultiLvlLbl val="0"/>
      </c:catAx>
      <c:valAx>
        <c:axId val="6862630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crossAx val="686247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548618649891796"/>
          <c:y val="3.4203657704372607E-2"/>
          <c:w val="0.23341676358297045"/>
          <c:h val="0.11143483780309124"/>
        </c:manualLayout>
      </c:layout>
      <c:overlay val="0"/>
    </c:legend>
    <c:plotVisOnly val="1"/>
    <c:dispBlanksAs val="gap"/>
    <c:showDLblsOverMax val="0"/>
  </c:chart>
  <c:spPr>
    <a:ln>
      <a:solidFill>
        <a:schemeClr val="tx1"/>
      </a:solidFill>
    </a:ln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lt-LT" sz="1400"/>
              <a:t>MDA-MB-231</a:t>
            </a:r>
          </a:p>
        </c:rich>
      </c:tx>
      <c:layout>
        <c:manualLayout>
          <c:xMode val="edge"/>
          <c:yMode val="edge"/>
          <c:x val="0.11619122236586109"/>
          <c:y val="4.444444444444449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610464736684047"/>
          <c:y val="5.6879026485325689E-2"/>
          <c:w val="0.85867251668168443"/>
          <c:h val="0.781296110713433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'MTT+JS mano perskaičiuota'!$C$35:$D$35</c:f>
              <c:strCache>
                <c:ptCount val="1"/>
                <c:pt idx="0">
                  <c:v>0uM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'MTT+JS mano perskaičiuota'!$D$36:$D$38</c:f>
                <c:numCache>
                  <c:formatCode>General</c:formatCode>
                  <c:ptCount val="3"/>
                  <c:pt idx="0">
                    <c:v>2.2000000000000002</c:v>
                  </c:pt>
                  <c:pt idx="1">
                    <c:v>4.7</c:v>
                  </c:pt>
                  <c:pt idx="2">
                    <c:v>2.1</c:v>
                  </c:pt>
                </c:numCache>
              </c:numRef>
            </c:plus>
            <c:minus>
              <c:numRef>
                <c:f>'MTT+JS mano perskaičiuota'!$D$36:$D$38</c:f>
                <c:numCache>
                  <c:formatCode>General</c:formatCode>
                  <c:ptCount val="3"/>
                  <c:pt idx="0">
                    <c:v>2.2000000000000002</c:v>
                  </c:pt>
                  <c:pt idx="1">
                    <c:v>4.7</c:v>
                  </c:pt>
                  <c:pt idx="2">
                    <c:v>2.1</c:v>
                  </c:pt>
                </c:numCache>
              </c:numRef>
            </c:minus>
          </c:errBars>
          <c:cat>
            <c:numRef>
              <c:f>'MTT+JS mano perskaičiuota'!$B$36:$B$38</c:f>
              <c:numCache>
                <c:formatCode>General</c:formatCode>
                <c:ptCount val="3"/>
                <c:pt idx="0">
                  <c:v>0</c:v>
                </c:pt>
                <c:pt idx="1">
                  <c:v>2</c:v>
                </c:pt>
                <c:pt idx="2">
                  <c:v>10</c:v>
                </c:pt>
              </c:numCache>
            </c:numRef>
          </c:cat>
          <c:val>
            <c:numRef>
              <c:f>'MTT+JS mano perskaičiuota'!$C$36:$C$38</c:f>
              <c:numCache>
                <c:formatCode>0.0</c:formatCode>
                <c:ptCount val="3"/>
                <c:pt idx="0">
                  <c:v>86.66</c:v>
                </c:pt>
                <c:pt idx="1">
                  <c:v>80.02</c:v>
                </c:pt>
                <c:pt idx="2">
                  <c:v>57.77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A7-48DA-8422-808A82C1DC48}"/>
            </c:ext>
          </c:extLst>
        </c:ser>
        <c:ser>
          <c:idx val="1"/>
          <c:order val="1"/>
          <c:tx>
            <c:strRef>
              <c:f>'MTT+JS mano perskaičiuota'!$E$35:$F$35</c:f>
              <c:strCache>
                <c:ptCount val="1"/>
                <c:pt idx="0">
                  <c:v>25uM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'MTT+JS mano perskaičiuota'!$F$36:$F$38</c:f>
                <c:numCache>
                  <c:formatCode>General</c:formatCode>
                  <c:ptCount val="3"/>
                  <c:pt idx="0">
                    <c:v>6.3</c:v>
                  </c:pt>
                  <c:pt idx="1">
                    <c:v>6</c:v>
                  </c:pt>
                  <c:pt idx="2">
                    <c:v>2.8</c:v>
                  </c:pt>
                </c:numCache>
              </c:numRef>
            </c:plus>
            <c:minus>
              <c:numRef>
                <c:f>'MTT+JS mano perskaičiuota'!$F$36:$F$38</c:f>
                <c:numCache>
                  <c:formatCode>General</c:formatCode>
                  <c:ptCount val="3"/>
                  <c:pt idx="0">
                    <c:v>6.3</c:v>
                  </c:pt>
                  <c:pt idx="1">
                    <c:v>6</c:v>
                  </c:pt>
                  <c:pt idx="2">
                    <c:v>2.8</c:v>
                  </c:pt>
                </c:numCache>
              </c:numRef>
            </c:minus>
          </c:errBars>
          <c:cat>
            <c:numRef>
              <c:f>'MTT+JS mano perskaičiuota'!$B$36:$B$38</c:f>
              <c:numCache>
                <c:formatCode>General</c:formatCode>
                <c:ptCount val="3"/>
                <c:pt idx="0">
                  <c:v>0</c:v>
                </c:pt>
                <c:pt idx="1">
                  <c:v>2</c:v>
                </c:pt>
                <c:pt idx="2">
                  <c:v>10</c:v>
                </c:pt>
              </c:numCache>
            </c:numRef>
          </c:cat>
          <c:val>
            <c:numRef>
              <c:f>'MTT+JS mano perskaičiuota'!$E$36:$E$38</c:f>
              <c:numCache>
                <c:formatCode>0.0</c:formatCode>
                <c:ptCount val="3"/>
                <c:pt idx="0">
                  <c:v>85.69</c:v>
                </c:pt>
                <c:pt idx="1">
                  <c:v>62.94</c:v>
                </c:pt>
                <c:pt idx="2">
                  <c:v>41.01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8A7-48DA-8422-808A82C1DC48}"/>
            </c:ext>
          </c:extLst>
        </c:ser>
        <c:ser>
          <c:idx val="3"/>
          <c:order val="2"/>
          <c:tx>
            <c:strRef>
              <c:f>'MTT+JS mano perskaičiuota'!$I$35:$J$35</c:f>
              <c:strCache>
                <c:ptCount val="1"/>
                <c:pt idx="0">
                  <c:v>50uM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'MTT+JS mano perskaičiuota'!$J$36:$J$38</c:f>
                <c:numCache>
                  <c:formatCode>General</c:formatCode>
                  <c:ptCount val="3"/>
                  <c:pt idx="0">
                    <c:v>4.3</c:v>
                  </c:pt>
                  <c:pt idx="1">
                    <c:v>3.6</c:v>
                  </c:pt>
                  <c:pt idx="2">
                    <c:v>3.7</c:v>
                  </c:pt>
                </c:numCache>
              </c:numRef>
            </c:plus>
            <c:minus>
              <c:numRef>
                <c:f>'MTT+JS mano perskaičiuota'!$J$36:$J$38</c:f>
                <c:numCache>
                  <c:formatCode>General</c:formatCode>
                  <c:ptCount val="3"/>
                  <c:pt idx="0">
                    <c:v>4.3</c:v>
                  </c:pt>
                  <c:pt idx="1">
                    <c:v>3.6</c:v>
                  </c:pt>
                  <c:pt idx="2">
                    <c:v>3.7</c:v>
                  </c:pt>
                </c:numCache>
              </c:numRef>
            </c:minus>
          </c:errBars>
          <c:cat>
            <c:numRef>
              <c:f>'MTT+JS mano perskaičiuota'!$B$36:$B$38</c:f>
              <c:numCache>
                <c:formatCode>General</c:formatCode>
                <c:ptCount val="3"/>
                <c:pt idx="0">
                  <c:v>0</c:v>
                </c:pt>
                <c:pt idx="1">
                  <c:v>2</c:v>
                </c:pt>
                <c:pt idx="2">
                  <c:v>10</c:v>
                </c:pt>
              </c:numCache>
            </c:numRef>
          </c:cat>
          <c:val>
            <c:numRef>
              <c:f>'MTT+JS mano perskaičiuota'!$I$36:$I$38</c:f>
              <c:numCache>
                <c:formatCode>0.0</c:formatCode>
                <c:ptCount val="3"/>
                <c:pt idx="0">
                  <c:v>78.66</c:v>
                </c:pt>
                <c:pt idx="1">
                  <c:v>52.7</c:v>
                </c:pt>
                <c:pt idx="2">
                  <c:v>38.58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8A7-48DA-8422-808A82C1DC48}"/>
            </c:ext>
          </c:extLst>
        </c:ser>
        <c:ser>
          <c:idx val="4"/>
          <c:order val="3"/>
          <c:tx>
            <c:strRef>
              <c:f>'MTT+JS mano perskaičiuota'!$K$35:$L$35</c:f>
              <c:strCache>
                <c:ptCount val="1"/>
                <c:pt idx="0">
                  <c:v>80uM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'MTT+JS mano perskaičiuota'!$L$36:$L$38</c:f>
                <c:numCache>
                  <c:formatCode>General</c:formatCode>
                  <c:ptCount val="3"/>
                  <c:pt idx="0">
                    <c:v>2.8</c:v>
                  </c:pt>
                  <c:pt idx="1">
                    <c:v>6.5</c:v>
                  </c:pt>
                  <c:pt idx="2">
                    <c:v>4.2</c:v>
                  </c:pt>
                </c:numCache>
              </c:numRef>
            </c:plus>
            <c:minus>
              <c:numRef>
                <c:f>'MTT+JS mano perskaičiuota'!$L$36:$L$38</c:f>
                <c:numCache>
                  <c:formatCode>General</c:formatCode>
                  <c:ptCount val="3"/>
                  <c:pt idx="0">
                    <c:v>2.8</c:v>
                  </c:pt>
                  <c:pt idx="1">
                    <c:v>6.5</c:v>
                  </c:pt>
                  <c:pt idx="2">
                    <c:v>4.2</c:v>
                  </c:pt>
                </c:numCache>
              </c:numRef>
            </c:minus>
          </c:errBars>
          <c:cat>
            <c:numRef>
              <c:f>'MTT+JS mano perskaičiuota'!$B$36:$B$38</c:f>
              <c:numCache>
                <c:formatCode>General</c:formatCode>
                <c:ptCount val="3"/>
                <c:pt idx="0">
                  <c:v>0</c:v>
                </c:pt>
                <c:pt idx="1">
                  <c:v>2</c:v>
                </c:pt>
                <c:pt idx="2">
                  <c:v>10</c:v>
                </c:pt>
              </c:numCache>
            </c:numRef>
          </c:cat>
          <c:val>
            <c:numRef>
              <c:f>'MTT+JS mano perskaičiuota'!$K$36:$K$38</c:f>
              <c:numCache>
                <c:formatCode>0.0</c:formatCode>
                <c:ptCount val="3"/>
                <c:pt idx="0">
                  <c:v>73.930000000000007</c:v>
                </c:pt>
                <c:pt idx="1">
                  <c:v>48.2</c:v>
                </c:pt>
                <c:pt idx="2">
                  <c:v>36.870000000000005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8A7-48DA-8422-808A82C1DC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8915584"/>
        <c:axId val="68917120"/>
      </c:barChart>
      <c:catAx>
        <c:axId val="68915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68917120"/>
        <c:crosses val="autoZero"/>
        <c:auto val="1"/>
        <c:lblAlgn val="ctr"/>
        <c:lblOffset val="100"/>
        <c:noMultiLvlLbl val="0"/>
      </c:catAx>
      <c:valAx>
        <c:axId val="68917120"/>
        <c:scaling>
          <c:orientation val="minMax"/>
          <c:max val="110"/>
        </c:scaling>
        <c:delete val="0"/>
        <c:axPos val="l"/>
        <c:numFmt formatCode="General" sourceLinked="0"/>
        <c:majorTickMark val="none"/>
        <c:minorTickMark val="none"/>
        <c:tickLblPos val="nextTo"/>
        <c:crossAx val="68915584"/>
        <c:crosses val="autoZero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0.60656820882464257"/>
          <c:y val="4.0693549669927616E-2"/>
          <c:w val="0.3558419625407524"/>
          <c:h val="0.10235011532649319"/>
        </c:manualLayout>
      </c:layout>
      <c:overlay val="0"/>
    </c:legend>
    <c:plotVisOnly val="1"/>
    <c:dispBlanksAs val="gap"/>
    <c:showDLblsOverMax val="0"/>
  </c:chart>
  <c:spPr>
    <a:ln>
      <a:solidFill>
        <a:prstClr val="black"/>
      </a:solidFill>
    </a:ln>
  </c:sp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400"/>
              <a:t>MDA-MB-231</a:t>
            </a:r>
            <a:r>
              <a:rPr lang="lt-LT" sz="1400"/>
              <a:t> </a:t>
            </a:r>
            <a:r>
              <a:rPr lang="lt-LT" sz="1400" b="0"/>
              <a:t>RSV+IR  </a:t>
            </a:r>
          </a:p>
        </c:rich>
      </c:tx>
      <c:layout>
        <c:manualLayout>
          <c:xMode val="edge"/>
          <c:yMode val="edge"/>
          <c:x val="6.6189055513747916E-2"/>
          <c:y val="3.755868544600940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6.1046332938952577E-2"/>
          <c:y val="3.1541655884563764E-2"/>
          <c:w val="0.91822827846001165"/>
          <c:h val="0.81946520769410924"/>
        </c:manualLayout>
      </c:layout>
      <c:barChart>
        <c:barDir val="col"/>
        <c:grouping val="clustered"/>
        <c:varyColors val="0"/>
        <c:ser>
          <c:idx val="0"/>
          <c:order val="0"/>
          <c:tx>
            <c:v>MDA-MB-231</c:v>
          </c:tx>
          <c:invertIfNegative val="0"/>
          <c:errBars>
            <c:errBarType val="both"/>
            <c:errValType val="cust"/>
            <c:noEndCap val="0"/>
            <c:plus>
              <c:numRef>
                <c:f>'Grafikai apoptozės'!$M$36:$M$47</c:f>
                <c:numCache>
                  <c:formatCode>General</c:formatCode>
                  <c:ptCount val="12"/>
                  <c:pt idx="0">
                    <c:v>0.66942512650781405</c:v>
                  </c:pt>
                  <c:pt idx="1">
                    <c:v>1.1409352888456639</c:v>
                  </c:pt>
                  <c:pt idx="2">
                    <c:v>1.123733361018826</c:v>
                  </c:pt>
                  <c:pt idx="3">
                    <c:v>1.5383838922713664</c:v>
                  </c:pt>
                  <c:pt idx="4">
                    <c:v>1.2492264273007792</c:v>
                  </c:pt>
                  <c:pt idx="5">
                    <c:v>0.24748737341523663</c:v>
                  </c:pt>
                  <c:pt idx="6">
                    <c:v>1.3080870256472386</c:v>
                  </c:pt>
                  <c:pt idx="7">
                    <c:v>0.43840620433561073</c:v>
                  </c:pt>
                  <c:pt idx="8">
                    <c:v>1.0134265308019861</c:v>
                  </c:pt>
                  <c:pt idx="9">
                    <c:v>0.43133513652375466</c:v>
                  </c:pt>
                  <c:pt idx="10">
                    <c:v>1.6626725474367963</c:v>
                  </c:pt>
                  <c:pt idx="11">
                    <c:v>1.4257045042130252</c:v>
                  </c:pt>
                </c:numCache>
              </c:numRef>
            </c:plus>
            <c:minus>
              <c:numRef>
                <c:f>'Grafikai apoptozės'!$M$36:$M$47</c:f>
                <c:numCache>
                  <c:formatCode>General</c:formatCode>
                  <c:ptCount val="12"/>
                  <c:pt idx="0">
                    <c:v>0.66942512650781405</c:v>
                  </c:pt>
                  <c:pt idx="1">
                    <c:v>1.1409352888456639</c:v>
                  </c:pt>
                  <c:pt idx="2">
                    <c:v>1.123733361018826</c:v>
                  </c:pt>
                  <c:pt idx="3">
                    <c:v>1.5383838922713664</c:v>
                  </c:pt>
                  <c:pt idx="4">
                    <c:v>1.2492264273007792</c:v>
                  </c:pt>
                  <c:pt idx="5">
                    <c:v>0.24748737341523663</c:v>
                  </c:pt>
                  <c:pt idx="6">
                    <c:v>1.3080870256472386</c:v>
                  </c:pt>
                  <c:pt idx="7">
                    <c:v>0.43840620433561073</c:v>
                  </c:pt>
                  <c:pt idx="8">
                    <c:v>1.0134265308019861</c:v>
                  </c:pt>
                  <c:pt idx="9">
                    <c:v>0.43133513652375466</c:v>
                  </c:pt>
                  <c:pt idx="10">
                    <c:v>1.6626725474367963</c:v>
                  </c:pt>
                  <c:pt idx="11">
                    <c:v>1.4257045042130252</c:v>
                  </c:pt>
                </c:numCache>
              </c:numRef>
            </c:minus>
          </c:errBars>
          <c:cat>
            <c:multiLvlStrRef>
              <c:f>('Grafikai apoptozės'!$D$36:$E$39,'Grafikai apoptozės'!$D$40:$E$43,'Grafikai apoptozės'!$D$44:$E$47)</c:f>
              <c:multiLvlStrCache>
                <c:ptCount val="12"/>
                <c:lvl>
                  <c:pt idx="0">
                    <c:v>0 µM </c:v>
                  </c:pt>
                  <c:pt idx="1">
                    <c:v>25 µM</c:v>
                  </c:pt>
                  <c:pt idx="2">
                    <c:v>50 µM</c:v>
                  </c:pt>
                  <c:pt idx="3">
                    <c:v>80 µM </c:v>
                  </c:pt>
                  <c:pt idx="4">
                    <c:v>0 µM</c:v>
                  </c:pt>
                  <c:pt idx="5">
                    <c:v>25 µM</c:v>
                  </c:pt>
                  <c:pt idx="6">
                    <c:v>50 µM</c:v>
                  </c:pt>
                  <c:pt idx="7">
                    <c:v>80 µM</c:v>
                  </c:pt>
                  <c:pt idx="8">
                    <c:v>0 µM</c:v>
                  </c:pt>
                  <c:pt idx="9">
                    <c:v>25 µM</c:v>
                  </c:pt>
                  <c:pt idx="10">
                    <c:v>50 µM</c:v>
                  </c:pt>
                  <c:pt idx="11">
                    <c:v>80 µM</c:v>
                  </c:pt>
                </c:lvl>
                <c:lvl>
                  <c:pt idx="0">
                    <c:v>0 Gy</c:v>
                  </c:pt>
                  <c:pt idx="4">
                    <c:v>2 Gy</c:v>
                  </c:pt>
                  <c:pt idx="8">
                    <c:v>10 Gy</c:v>
                  </c:pt>
                </c:lvl>
              </c:multiLvlStrCache>
            </c:multiLvlStrRef>
          </c:cat>
          <c:val>
            <c:numRef>
              <c:f>'Grafikai apoptozės'!$L$36:$L$47</c:f>
              <c:numCache>
                <c:formatCode>General</c:formatCode>
                <c:ptCount val="12"/>
                <c:pt idx="0">
                  <c:v>3.4039999999999999</c:v>
                </c:pt>
                <c:pt idx="1">
                  <c:v>4.6766666666666685</c:v>
                </c:pt>
                <c:pt idx="2">
                  <c:v>6.4783333333333362</c:v>
                </c:pt>
                <c:pt idx="3">
                  <c:v>10.547500000000001</c:v>
                </c:pt>
                <c:pt idx="4">
                  <c:v>4.7749999999999995</c:v>
                </c:pt>
                <c:pt idx="5">
                  <c:v>8.6050000000000004</c:v>
                </c:pt>
                <c:pt idx="6">
                  <c:v>10.717500000000001</c:v>
                </c:pt>
                <c:pt idx="7">
                  <c:v>13.530000000000001</c:v>
                </c:pt>
                <c:pt idx="8">
                  <c:v>9.2550000000000008</c:v>
                </c:pt>
                <c:pt idx="9">
                  <c:v>12.465000000000003</c:v>
                </c:pt>
                <c:pt idx="10">
                  <c:v>13.974</c:v>
                </c:pt>
                <c:pt idx="11">
                  <c:v>17.106666666666676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C1-43F8-AC14-617428D910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8723840"/>
        <c:axId val="68725376"/>
      </c:barChart>
      <c:catAx>
        <c:axId val="6872384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68725376"/>
        <c:crosses val="autoZero"/>
        <c:auto val="1"/>
        <c:lblAlgn val="ctr"/>
        <c:lblOffset val="100"/>
        <c:noMultiLvlLbl val="0"/>
      </c:catAx>
      <c:valAx>
        <c:axId val="68725376"/>
        <c:scaling>
          <c:orientation val="minMax"/>
          <c:max val="2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lt-LT" sz="1100" b="0"/>
                  <a:t>Apoptosis,</a:t>
                </a:r>
                <a:r>
                  <a:rPr lang="lt-LT" sz="1100" b="0" baseline="0"/>
                  <a:t> </a:t>
                </a:r>
                <a:r>
                  <a:rPr lang="lt-LT" sz="1100" b="0" baseline="0">
                    <a:latin typeface="Times New Roman"/>
                    <a:cs typeface="Times New Roman"/>
                  </a:rPr>
                  <a:t>%</a:t>
                </a:r>
                <a:endParaRPr lang="lt-LT" sz="1100" b="0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68723840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noFill/>
    <a:ln>
      <a:solidFill>
        <a:prstClr val="black"/>
      </a:solidFill>
    </a:ln>
  </c:sp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0.39715</cdr:x>
      <cdr:y>0.89941</cdr:y>
    </cdr:from>
    <cdr:to>
      <cdr:x>0.63924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390775" y="2914651"/>
          <a:ext cx="1457325" cy="3238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lt-LT" sz="1100"/>
            <a:t>RSV concentration, µM</a:t>
          </a:r>
        </a:p>
      </cdr:txBody>
    </cdr:sp>
  </cdr:relSizeAnchor>
  <cdr:relSizeAnchor xmlns:cdr="http://schemas.openxmlformats.org/drawingml/2006/chartDrawing">
    <cdr:from>
      <cdr:x>0.00712</cdr:x>
      <cdr:y>0.30917</cdr:y>
    </cdr:from>
    <cdr:to>
      <cdr:x>0.0625</cdr:x>
      <cdr:y>0.61095</cdr:y>
    </cdr:to>
    <cdr:sp macro="" textlink="">
      <cdr:nvSpPr>
        <cdr:cNvPr id="3" name="TextBox 2"/>
        <cdr:cNvSpPr txBox="1"/>
      </cdr:nvSpPr>
      <cdr:spPr>
        <a:xfrm xmlns:a="http://schemas.openxmlformats.org/drawingml/2006/main" rot="16200000">
          <a:off x="-276226" y="1314451"/>
          <a:ext cx="971551" cy="3333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lt-LT" sz="1100"/>
            <a:t>Viability, </a:t>
          </a:r>
          <a:r>
            <a:rPr lang="lt-LT" sz="1100">
              <a:latin typeface="Times New Roman"/>
              <a:cs typeface="Times New Roman"/>
            </a:rPr>
            <a:t>%</a:t>
          </a:r>
          <a:endParaRPr lang="lt-LT" sz="110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0.40796</cdr:x>
      <cdr:y>0.89394</cdr:y>
    </cdr:from>
    <cdr:to>
      <cdr:x>0.58043</cdr:x>
      <cdr:y>0.98485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343150" y="2809875"/>
          <a:ext cx="990600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lt-LT" sz="1100"/>
            <a:t>Dose, Gy</a:t>
          </a:r>
        </a:p>
      </cdr:txBody>
    </cdr:sp>
  </cdr:relSizeAnchor>
  <cdr:relSizeAnchor xmlns:cdr="http://schemas.openxmlformats.org/drawingml/2006/chartDrawing">
    <cdr:from>
      <cdr:x>0.00498</cdr:x>
      <cdr:y>0.28182</cdr:y>
    </cdr:from>
    <cdr:to>
      <cdr:x>0.05473</cdr:x>
      <cdr:y>0.59697</cdr:y>
    </cdr:to>
    <cdr:sp macro="" textlink="">
      <cdr:nvSpPr>
        <cdr:cNvPr id="3" name="TextBox 1"/>
        <cdr:cNvSpPr txBox="1"/>
      </cdr:nvSpPr>
      <cdr:spPr>
        <a:xfrm xmlns:a="http://schemas.openxmlformats.org/drawingml/2006/main" rot="16200000">
          <a:off x="-323850" y="1238250"/>
          <a:ext cx="990600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lt-LT" sz="1100" dirty="0" err="1"/>
            <a:t>Viability</a:t>
          </a:r>
          <a:r>
            <a:rPr lang="lt-LT" sz="1100" dirty="0"/>
            <a:t>, </a:t>
          </a:r>
          <a:r>
            <a:rPr lang="lt-LT" sz="1100" dirty="0">
              <a:latin typeface="Times New Roman"/>
              <a:cs typeface="Times New Roman"/>
            </a:rPr>
            <a:t>%</a:t>
          </a:r>
          <a:endParaRPr lang="lt-LT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6515-9977-4FA7-B5BA-EA78D7EA44F5}" type="datetimeFigureOut">
              <a:rPr lang="lt-LT" smtClean="0"/>
              <a:pPr/>
              <a:t>2021-06-29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3AD7A-2877-434D-A605-67DFED3DDDB1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6515-9977-4FA7-B5BA-EA78D7EA44F5}" type="datetimeFigureOut">
              <a:rPr lang="lt-LT" smtClean="0"/>
              <a:pPr/>
              <a:t>2021-06-29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3AD7A-2877-434D-A605-67DFED3DDDB1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6515-9977-4FA7-B5BA-EA78D7EA44F5}" type="datetimeFigureOut">
              <a:rPr lang="lt-LT" smtClean="0"/>
              <a:pPr/>
              <a:t>2021-06-29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3AD7A-2877-434D-A605-67DFED3DDDB1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6515-9977-4FA7-B5BA-EA78D7EA44F5}" type="datetimeFigureOut">
              <a:rPr lang="lt-LT" smtClean="0"/>
              <a:pPr/>
              <a:t>2021-06-29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3AD7A-2877-434D-A605-67DFED3DDDB1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6515-9977-4FA7-B5BA-EA78D7EA44F5}" type="datetimeFigureOut">
              <a:rPr lang="lt-LT" smtClean="0"/>
              <a:pPr/>
              <a:t>2021-06-29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3AD7A-2877-434D-A605-67DFED3DDDB1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6515-9977-4FA7-B5BA-EA78D7EA44F5}" type="datetimeFigureOut">
              <a:rPr lang="lt-LT" smtClean="0"/>
              <a:pPr/>
              <a:t>2021-06-29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3AD7A-2877-434D-A605-67DFED3DDDB1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6515-9977-4FA7-B5BA-EA78D7EA44F5}" type="datetimeFigureOut">
              <a:rPr lang="lt-LT" smtClean="0"/>
              <a:pPr/>
              <a:t>2021-06-29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3AD7A-2877-434D-A605-67DFED3DDDB1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6515-9977-4FA7-B5BA-EA78D7EA44F5}" type="datetimeFigureOut">
              <a:rPr lang="lt-LT" smtClean="0"/>
              <a:pPr/>
              <a:t>2021-06-29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3AD7A-2877-434D-A605-67DFED3DDDB1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6515-9977-4FA7-B5BA-EA78D7EA44F5}" type="datetimeFigureOut">
              <a:rPr lang="lt-LT" smtClean="0"/>
              <a:pPr/>
              <a:t>2021-06-29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3AD7A-2877-434D-A605-67DFED3DDDB1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6515-9977-4FA7-B5BA-EA78D7EA44F5}" type="datetimeFigureOut">
              <a:rPr lang="lt-LT" smtClean="0"/>
              <a:pPr/>
              <a:t>2021-06-29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3AD7A-2877-434D-A605-67DFED3DDDB1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6515-9977-4FA7-B5BA-EA78D7EA44F5}" type="datetimeFigureOut">
              <a:rPr lang="lt-LT" smtClean="0"/>
              <a:pPr/>
              <a:t>2021-06-29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3AD7A-2877-434D-A605-67DFED3DDDB1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46515-9977-4FA7-B5BA-EA78D7EA44F5}" type="datetimeFigureOut">
              <a:rPr lang="lt-LT" smtClean="0"/>
              <a:pPr/>
              <a:t>2021-06-29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3AD7A-2877-434D-A605-67DFED3DDDB1}" type="slidenum">
              <a:rPr lang="lt-LT" smtClean="0"/>
              <a:pPr/>
              <a:t>‹#›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700808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The </a:t>
            </a:r>
            <a:r>
              <a:rPr lang="en-US" sz="3600" dirty="0" err="1"/>
              <a:t>radiosensitizer</a:t>
            </a:r>
            <a:r>
              <a:rPr lang="en-US" sz="3600" dirty="0"/>
              <a:t> potential of </a:t>
            </a:r>
            <a:r>
              <a:rPr lang="en-US" sz="3600" dirty="0" err="1"/>
              <a:t>resveratrol</a:t>
            </a:r>
            <a:r>
              <a:rPr lang="en-US" sz="3600" dirty="0"/>
              <a:t> on MDA-MB-231 breast cancer cell line</a:t>
            </a:r>
            <a:endParaRPr lang="lt-L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293096"/>
            <a:ext cx="8136904" cy="720080"/>
          </a:xfrm>
        </p:spPr>
        <p:txBody>
          <a:bodyPr>
            <a:normAutofit/>
          </a:bodyPr>
          <a:lstStyle/>
          <a:p>
            <a:r>
              <a:rPr lang="en-US" sz="2000" b="1" dirty="0" err="1">
                <a:solidFill>
                  <a:schemeClr val="tx1"/>
                </a:solidFill>
              </a:rPr>
              <a:t>Danguolė</a:t>
            </a:r>
            <a:r>
              <a:rPr lang="en-US" sz="2000" b="1" dirty="0">
                <a:solidFill>
                  <a:schemeClr val="tx1"/>
                </a:solidFill>
              </a:rPr>
              <a:t> Laukaitienė</a:t>
            </a:r>
            <a:r>
              <a:rPr lang="en-US" sz="2000" b="1" baseline="30000" dirty="0">
                <a:solidFill>
                  <a:schemeClr val="tx1"/>
                </a:solidFill>
              </a:rPr>
              <a:t>1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Aistė</a:t>
            </a:r>
            <a:r>
              <a:rPr lang="en-US" sz="2000" dirty="0">
                <a:solidFill>
                  <a:schemeClr val="tx1"/>
                </a:solidFill>
              </a:rPr>
              <a:t> Savukaitytė</a:t>
            </a:r>
            <a:r>
              <a:rPr lang="en-US" sz="2000" baseline="30000" dirty="0">
                <a:solidFill>
                  <a:schemeClr val="tx1"/>
                </a:solidFill>
              </a:rPr>
              <a:t>1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Agnė</a:t>
            </a:r>
            <a:r>
              <a:rPr lang="en-US" sz="2000" dirty="0">
                <a:solidFill>
                  <a:schemeClr val="tx1"/>
                </a:solidFill>
              </a:rPr>
              <a:t> Bartnykaitė</a:t>
            </a:r>
            <a:r>
              <a:rPr lang="en-US" sz="2000" baseline="30000" dirty="0">
                <a:solidFill>
                  <a:schemeClr val="tx1"/>
                </a:solidFill>
              </a:rPr>
              <a:t>1</a:t>
            </a:r>
            <a:r>
              <a:rPr lang="en-US" sz="2000" dirty="0">
                <a:solidFill>
                  <a:schemeClr val="tx1"/>
                </a:solidFill>
              </a:rPr>
              <a:t>, Rasa Ugenskienė</a:t>
            </a:r>
            <a:r>
              <a:rPr lang="en-US" sz="2000" baseline="30000" dirty="0">
                <a:solidFill>
                  <a:schemeClr val="tx1"/>
                </a:solidFill>
              </a:rPr>
              <a:t>1,2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Arturas</a:t>
            </a:r>
            <a:r>
              <a:rPr lang="en-US" sz="2000" dirty="0">
                <a:solidFill>
                  <a:schemeClr val="tx1"/>
                </a:solidFill>
              </a:rPr>
              <a:t> Inčiūra</a:t>
            </a:r>
            <a:r>
              <a:rPr lang="en-US" sz="2000" baseline="30000" dirty="0">
                <a:solidFill>
                  <a:schemeClr val="tx1"/>
                </a:solidFill>
              </a:rPr>
              <a:t>3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Elona</a:t>
            </a:r>
            <a:r>
              <a:rPr lang="en-US" sz="2000" dirty="0">
                <a:solidFill>
                  <a:schemeClr val="tx1"/>
                </a:solidFill>
              </a:rPr>
              <a:t> Juozaitytė</a:t>
            </a:r>
            <a:r>
              <a:rPr lang="en-US" sz="2000" baseline="30000" dirty="0">
                <a:solidFill>
                  <a:schemeClr val="tx1"/>
                </a:solidFill>
              </a:rPr>
              <a:t>3</a:t>
            </a:r>
            <a:endParaRPr lang="lt-LT" sz="2000" baseline="30000" dirty="0">
              <a:solidFill>
                <a:schemeClr val="tx1"/>
              </a:solidFill>
            </a:endParaRPr>
          </a:p>
          <a:p>
            <a:endParaRPr lang="lt-LT" dirty="0"/>
          </a:p>
          <a:p>
            <a:endParaRPr lang="lt-LT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7544" y="5661248"/>
            <a:ext cx="8424936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Oncology Research Laboratory, Oncology Institute, Lithuanian University of Health Sciences, Kaunas, Lithuania</a:t>
            </a:r>
            <a:endParaRPr kumimoji="0" lang="lt-LT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Department of Genetics and Molecular Medicine, Lithuanian University of Health Sciences, Kaunas, Lithuania</a:t>
            </a:r>
            <a:endParaRPr kumimoji="0" lang="lt-LT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Oncology Institute, Lithuanian University of Health Sciences, Kaunas, Lithuania</a:t>
            </a:r>
            <a:endParaRPr kumimoji="0" lang="lt-LT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lt-LT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lt-LT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Study at LSMU 2018 | Naujienos | Lietuvos Respublikos užsienio reikalų  ministerij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60648"/>
            <a:ext cx="2754306" cy="108012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666606" y="3244334"/>
            <a:ext cx="38107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1st CERN Baltic Conference (CBC 2021)</a:t>
            </a:r>
            <a:endParaRPr lang="lt-LT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2386608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/>
              <a:t>Results</a:t>
            </a:r>
            <a:endParaRPr lang="lt-L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936104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lt-LT" sz="3600" dirty="0"/>
              <a:t>	</a:t>
            </a:r>
            <a:r>
              <a:rPr lang="lt-LT" sz="2900" dirty="0"/>
              <a:t>T</a:t>
            </a:r>
            <a:r>
              <a:rPr lang="en-US" sz="2900" dirty="0"/>
              <a:t>he </a:t>
            </a:r>
            <a:r>
              <a:rPr lang="en-US" sz="2900" dirty="0" err="1"/>
              <a:t>radiosensitizing</a:t>
            </a:r>
            <a:r>
              <a:rPr lang="en-US" sz="2900" dirty="0"/>
              <a:t> effect of </a:t>
            </a:r>
            <a:r>
              <a:rPr lang="en-US" sz="2900" dirty="0" err="1"/>
              <a:t>resveratrol</a:t>
            </a:r>
            <a:r>
              <a:rPr lang="en-US" sz="2900" dirty="0"/>
              <a:t> at different concentrations (25, 50, 80 µM) in 24 h cell culture irradiated at 0, 2, and 10 </a:t>
            </a:r>
            <a:r>
              <a:rPr lang="en-US" sz="2900" dirty="0" err="1"/>
              <a:t>Gy</a:t>
            </a:r>
            <a:r>
              <a:rPr lang="en-US" sz="2900" dirty="0"/>
              <a:t> were evaluated. </a:t>
            </a:r>
            <a:endParaRPr lang="lt-LT" sz="2900" dirty="0"/>
          </a:p>
          <a:p>
            <a:endParaRPr lang="lt-LT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763688" y="2132856"/>
          <a:ext cx="5760640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0" y="5589240"/>
            <a:ext cx="9144000" cy="100811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lt-LT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combination of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resveratrol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radiation (RSV+IR) treatment produced significantly greater antitumor effects on the breast cancer cells than either treatment alone. </a:t>
            </a:r>
            <a:endParaRPr kumimoji="0" lang="lt-LT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lt-L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2746648" cy="854968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/>
              <a:t>Results</a:t>
            </a:r>
            <a:endParaRPr lang="lt-L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08720"/>
            <a:ext cx="9036496" cy="1080120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lt-LT" dirty="0"/>
              <a:t>	</a:t>
            </a:r>
            <a:r>
              <a:rPr lang="en-US" sz="2900" dirty="0"/>
              <a:t>To determine whether the RSV-induced inhibition of breast cancer cells growth was due to cell apoptosis, MDA-MB-231 cells were stained with </a:t>
            </a:r>
            <a:r>
              <a:rPr lang="en-US" sz="2900" dirty="0" err="1"/>
              <a:t>annexin</a:t>
            </a:r>
            <a:r>
              <a:rPr lang="en-US" sz="2900" dirty="0"/>
              <a:t> V. Flow </a:t>
            </a:r>
            <a:r>
              <a:rPr lang="en-US" sz="2900" dirty="0" err="1"/>
              <a:t>cytometry</a:t>
            </a:r>
            <a:r>
              <a:rPr lang="en-US" sz="2900" dirty="0"/>
              <a:t> analysis showed that the apoptotic cell population increased in a dose-dependent manner. </a:t>
            </a:r>
            <a:endParaRPr lang="lt-LT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899592" y="1916832"/>
          <a:ext cx="7272808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179512" y="5733256"/>
            <a:ext cx="8640960" cy="86409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lt-LT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lang="en-US" sz="2600" dirty="0"/>
              <a:t>a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ctivation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apoptosis was also demonstrated by the combination of RSV+IR therapy. The percentage of cells undergoing apoptosis increased with radiation dose and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resveratrol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concentration. </a:t>
            </a:r>
            <a:endParaRPr kumimoji="0" lang="lt-L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/>
              <a:t>Results</a:t>
            </a:r>
            <a:endParaRPr lang="lt-L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96470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lt-LT" dirty="0"/>
              <a:t>	</a:t>
            </a:r>
            <a:r>
              <a:rPr lang="lt-LT" sz="2400" dirty="0" err="1"/>
              <a:t>The</a:t>
            </a:r>
            <a:r>
              <a:rPr lang="lt-LT" sz="2400" dirty="0"/>
              <a:t> </a:t>
            </a:r>
            <a:r>
              <a:rPr lang="en-US" sz="2400" dirty="0"/>
              <a:t>combination of RSV+IR treatment significantly reduced </a:t>
            </a:r>
            <a:r>
              <a:rPr lang="en-US" sz="2400" i="1" dirty="0"/>
              <a:t>BCL2</a:t>
            </a:r>
            <a:r>
              <a:rPr lang="en-US" sz="2400" dirty="0"/>
              <a:t> gene expression than either treatment alone. </a:t>
            </a:r>
            <a:endParaRPr lang="lt-LT" dirty="0"/>
          </a:p>
          <a:p>
            <a:pPr>
              <a:buNone/>
            </a:pPr>
            <a:endParaRPr lang="lt-LT" dirty="0"/>
          </a:p>
        </p:txBody>
      </p:sp>
      <p:pic>
        <p:nvPicPr>
          <p:cNvPr id="3073" name="Picture 1" descr="D:\USER DATA FILES\USER\Desktop\Picture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708920"/>
            <a:ext cx="8455025" cy="2016224"/>
          </a:xfrm>
          <a:prstGeom prst="rect">
            <a:avLst/>
          </a:prstGeom>
          <a:noFill/>
          <a:ln>
            <a:solidFill>
              <a:prstClr val="black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/>
              <a:t>Conclusions </a:t>
            </a:r>
            <a:endParaRPr lang="lt-L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435280" cy="3412976"/>
          </a:xfrm>
        </p:spPr>
        <p:txBody>
          <a:bodyPr/>
          <a:lstStyle/>
          <a:p>
            <a:r>
              <a:rPr lang="en-US" sz="2400" dirty="0"/>
              <a:t>So, to conclude, our study results revealed that resveratrol is a potential radiosensitizer of MDA-MB-231 breast cancer cells. </a:t>
            </a:r>
            <a:endParaRPr lang="lt-LT" sz="2400" dirty="0"/>
          </a:p>
          <a:p>
            <a:pPr>
              <a:buNone/>
            </a:pPr>
            <a:endParaRPr lang="lt-LT" sz="2400" dirty="0"/>
          </a:p>
          <a:p>
            <a:r>
              <a:rPr lang="en-US" sz="2400" dirty="0"/>
              <a:t>We also demonstrated that the inhibitory effect of combination of RSV+IR cell growth was related to the induction of apoptosis and the expression reduction of anti-apoptotic gene </a:t>
            </a:r>
            <a:r>
              <a:rPr lang="en-US" sz="2400" i="1" dirty="0"/>
              <a:t>BCL2</a:t>
            </a:r>
            <a:r>
              <a:rPr lang="en-US" sz="2400" dirty="0"/>
              <a:t>.</a:t>
            </a:r>
            <a:endParaRPr lang="lt-LT" sz="2400" dirty="0"/>
          </a:p>
          <a:p>
            <a:endParaRPr lang="lt-LT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36912"/>
            <a:ext cx="8229600" cy="1143000"/>
          </a:xfrm>
        </p:spPr>
        <p:txBody>
          <a:bodyPr/>
          <a:lstStyle/>
          <a:p>
            <a:r>
              <a:rPr lang="en-US" dirty="0"/>
              <a:t>Thanks for your attention</a:t>
            </a:r>
            <a:r>
              <a:rPr lang="en-US" dirty="0">
                <a:latin typeface="Calibri"/>
              </a:rPr>
              <a:t>!!!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700808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The </a:t>
            </a:r>
            <a:r>
              <a:rPr lang="en-US" sz="3600" dirty="0" err="1"/>
              <a:t>radiosensitizer</a:t>
            </a:r>
            <a:r>
              <a:rPr lang="en-US" sz="3600" dirty="0"/>
              <a:t> potential of </a:t>
            </a:r>
            <a:r>
              <a:rPr lang="en-US" sz="3600" dirty="0" err="1"/>
              <a:t>resveratrol</a:t>
            </a:r>
            <a:r>
              <a:rPr lang="en-US" sz="3600" dirty="0"/>
              <a:t> on MDA-MB-231 breast cancer cell line</a:t>
            </a:r>
            <a:endParaRPr lang="lt-L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293096"/>
            <a:ext cx="8136904" cy="720080"/>
          </a:xfrm>
        </p:spPr>
        <p:txBody>
          <a:bodyPr>
            <a:normAutofit/>
          </a:bodyPr>
          <a:lstStyle/>
          <a:p>
            <a:r>
              <a:rPr lang="en-US" sz="2000" b="1" dirty="0" err="1">
                <a:solidFill>
                  <a:schemeClr val="tx1"/>
                </a:solidFill>
              </a:rPr>
              <a:t>Danguolė</a:t>
            </a:r>
            <a:r>
              <a:rPr lang="en-US" sz="2000" b="1" dirty="0">
                <a:solidFill>
                  <a:schemeClr val="tx1"/>
                </a:solidFill>
              </a:rPr>
              <a:t> Laukaitienė</a:t>
            </a:r>
            <a:r>
              <a:rPr lang="en-US" sz="2000" b="1" baseline="30000" dirty="0">
                <a:solidFill>
                  <a:schemeClr val="tx1"/>
                </a:solidFill>
              </a:rPr>
              <a:t>1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Aistė</a:t>
            </a:r>
            <a:r>
              <a:rPr lang="en-US" sz="2000" dirty="0">
                <a:solidFill>
                  <a:schemeClr val="tx1"/>
                </a:solidFill>
              </a:rPr>
              <a:t> Savukaitytė</a:t>
            </a:r>
            <a:r>
              <a:rPr lang="en-US" sz="2000" baseline="30000" dirty="0">
                <a:solidFill>
                  <a:schemeClr val="tx1"/>
                </a:solidFill>
              </a:rPr>
              <a:t>1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Agnė</a:t>
            </a:r>
            <a:r>
              <a:rPr lang="en-US" sz="2000" dirty="0">
                <a:solidFill>
                  <a:schemeClr val="tx1"/>
                </a:solidFill>
              </a:rPr>
              <a:t> Bartnykaitė</a:t>
            </a:r>
            <a:r>
              <a:rPr lang="en-US" sz="2000" baseline="30000" dirty="0">
                <a:solidFill>
                  <a:schemeClr val="tx1"/>
                </a:solidFill>
              </a:rPr>
              <a:t>1</a:t>
            </a:r>
            <a:r>
              <a:rPr lang="en-US" sz="2000" dirty="0">
                <a:solidFill>
                  <a:schemeClr val="tx1"/>
                </a:solidFill>
              </a:rPr>
              <a:t>, Rasa Ugenskienė</a:t>
            </a:r>
            <a:r>
              <a:rPr lang="en-US" sz="2000" baseline="30000" dirty="0">
                <a:solidFill>
                  <a:schemeClr val="tx1"/>
                </a:solidFill>
              </a:rPr>
              <a:t>1,2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Arturas</a:t>
            </a:r>
            <a:r>
              <a:rPr lang="en-US" sz="2000" dirty="0">
                <a:solidFill>
                  <a:schemeClr val="tx1"/>
                </a:solidFill>
              </a:rPr>
              <a:t> Inčiūra</a:t>
            </a:r>
            <a:r>
              <a:rPr lang="en-US" sz="2000" baseline="30000" dirty="0">
                <a:solidFill>
                  <a:schemeClr val="tx1"/>
                </a:solidFill>
              </a:rPr>
              <a:t>3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Elona</a:t>
            </a:r>
            <a:r>
              <a:rPr lang="en-US" sz="2000" dirty="0">
                <a:solidFill>
                  <a:schemeClr val="tx1"/>
                </a:solidFill>
              </a:rPr>
              <a:t> Juozaitytė</a:t>
            </a:r>
            <a:r>
              <a:rPr lang="en-US" sz="2000" baseline="30000" dirty="0">
                <a:solidFill>
                  <a:schemeClr val="tx1"/>
                </a:solidFill>
              </a:rPr>
              <a:t>3</a:t>
            </a:r>
            <a:endParaRPr lang="lt-LT" sz="2000" baseline="30000" dirty="0">
              <a:solidFill>
                <a:schemeClr val="tx1"/>
              </a:solidFill>
            </a:endParaRPr>
          </a:p>
          <a:p>
            <a:endParaRPr lang="lt-LT" dirty="0"/>
          </a:p>
          <a:p>
            <a:endParaRPr lang="lt-LT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7544" y="5661248"/>
            <a:ext cx="8424936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Oncology Research Laboratory, Oncology Institute, Lithuanian University of Health Sciences, Kaunas, Lithuania</a:t>
            </a:r>
            <a:endParaRPr kumimoji="0" lang="lt-LT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Department of Genetics and Molecular Medicine, Lithuanian University of Health Sciences, Kaunas, Lithuania</a:t>
            </a:r>
            <a:endParaRPr kumimoji="0" lang="lt-LT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Oncology Institute, Lithuanian University of Health Sciences, Kaunas, Lithuania</a:t>
            </a:r>
            <a:endParaRPr kumimoji="0" lang="lt-LT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lt-LT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lt-LT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Study at LSMU 2018 | Naujienos | Lietuvos Respublikos užsienio reikalų  ministerij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60648"/>
            <a:ext cx="2754306" cy="108012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666606" y="3244334"/>
            <a:ext cx="38107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1st CERN Baltic Conference (CBC 2021)</a:t>
            </a:r>
            <a:endParaRPr lang="lt-L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2808312" cy="922114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/>
              <a:t>Background </a:t>
            </a:r>
            <a:endParaRPr lang="lt-L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4680520" cy="5400600"/>
          </a:xfrm>
        </p:spPr>
        <p:txBody>
          <a:bodyPr>
            <a:noAutofit/>
          </a:bodyPr>
          <a:lstStyle/>
          <a:p>
            <a:r>
              <a:rPr lang="en-US" sz="2000" b="1" dirty="0"/>
              <a:t>Breast cancer </a:t>
            </a:r>
            <a:r>
              <a:rPr lang="en-US" sz="2000" dirty="0"/>
              <a:t>has posed a major threat to female health worldwide, and its morbidity shows an increasing trend every year. </a:t>
            </a:r>
            <a:endParaRPr lang="lt-LT" sz="2000" dirty="0"/>
          </a:p>
          <a:p>
            <a:endParaRPr lang="lt-LT" sz="2000" dirty="0"/>
          </a:p>
          <a:p>
            <a:r>
              <a:rPr lang="en-US" sz="2000" dirty="0"/>
              <a:t>So far </a:t>
            </a:r>
            <a:r>
              <a:rPr lang="en-US" sz="2000" b="1" dirty="0"/>
              <a:t>radiation therapy </a:t>
            </a:r>
            <a:r>
              <a:rPr lang="en-US" sz="2000" dirty="0"/>
              <a:t>has been applied in the treatment of breast cancer. </a:t>
            </a:r>
            <a:endParaRPr lang="lt-LT" sz="2000" dirty="0"/>
          </a:p>
          <a:p>
            <a:pPr>
              <a:buNone/>
            </a:pPr>
            <a:endParaRPr lang="lt-LT" sz="2000" dirty="0"/>
          </a:p>
          <a:p>
            <a:r>
              <a:rPr lang="en-US" sz="2000" dirty="0"/>
              <a:t>However, </a:t>
            </a:r>
            <a:r>
              <a:rPr lang="en-US" sz="2000" b="1" dirty="0" err="1"/>
              <a:t>radioresistance</a:t>
            </a:r>
            <a:r>
              <a:rPr lang="en-US" sz="2000" dirty="0"/>
              <a:t> and side effects have been limiting factors of this practice. </a:t>
            </a:r>
            <a:endParaRPr lang="lt-LT" sz="2000" dirty="0"/>
          </a:p>
          <a:p>
            <a:pPr>
              <a:buNone/>
            </a:pPr>
            <a:endParaRPr lang="lt-LT" sz="2000" dirty="0"/>
          </a:p>
          <a:p>
            <a:r>
              <a:rPr lang="en-US" sz="2000" dirty="0"/>
              <a:t>Therefore, studying phytochemicals that can enhance the radiation effect and, at the same time, protect normal cells is extremely relevant. </a:t>
            </a:r>
            <a:endParaRPr lang="lt-LT" sz="2000" dirty="0"/>
          </a:p>
          <a:p>
            <a:endParaRPr lang="lt-LT" sz="2000" dirty="0"/>
          </a:p>
        </p:txBody>
      </p:sp>
      <p:pic>
        <p:nvPicPr>
          <p:cNvPr id="18438" name="Picture 6" descr="What is cancer radiotherapy? - Cosmos Magaz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772816"/>
            <a:ext cx="3596583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4784"/>
            <a:ext cx="4680520" cy="3168351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/>
              <a:t>One of these phytochemicals is </a:t>
            </a:r>
            <a:r>
              <a:rPr lang="en-US" sz="2200" b="1" dirty="0"/>
              <a:t>R</a:t>
            </a:r>
            <a:r>
              <a:rPr lang="lt-LT" sz="2200" b="1" dirty="0"/>
              <a:t>ESVERATROL</a:t>
            </a:r>
            <a:r>
              <a:rPr lang="en-US" sz="2200" dirty="0"/>
              <a:t> (RSV). </a:t>
            </a:r>
            <a:endParaRPr lang="lt-LT" sz="2200" dirty="0"/>
          </a:p>
          <a:p>
            <a:pPr>
              <a:buNone/>
            </a:pPr>
            <a:endParaRPr lang="lt-LT" sz="2200" dirty="0"/>
          </a:p>
          <a:p>
            <a:r>
              <a:rPr lang="en-US" sz="2200" dirty="0" err="1"/>
              <a:t>Resveratrol</a:t>
            </a:r>
            <a:r>
              <a:rPr lang="en-US" sz="2200" dirty="0"/>
              <a:t> is a </a:t>
            </a:r>
            <a:r>
              <a:rPr lang="en-US" sz="2200" dirty="0" err="1"/>
              <a:t>polyphenol</a:t>
            </a:r>
            <a:r>
              <a:rPr lang="en-US" sz="2200" dirty="0"/>
              <a:t> produced by several plants, including </a:t>
            </a:r>
            <a:r>
              <a:rPr lang="en-US" sz="2200" b="1" dirty="0"/>
              <a:t>grapes</a:t>
            </a:r>
            <a:r>
              <a:rPr lang="en-US" sz="2200" dirty="0"/>
              <a:t>, </a:t>
            </a:r>
            <a:r>
              <a:rPr lang="en-US" sz="2200" b="1" dirty="0"/>
              <a:t>red wine</a:t>
            </a:r>
            <a:r>
              <a:rPr lang="en-US" sz="2200" dirty="0"/>
              <a:t>, </a:t>
            </a:r>
            <a:r>
              <a:rPr lang="en-US" sz="2200" b="1" dirty="0"/>
              <a:t>berries</a:t>
            </a:r>
            <a:r>
              <a:rPr lang="en-US" sz="2200" dirty="0"/>
              <a:t> and </a:t>
            </a:r>
            <a:r>
              <a:rPr lang="en-US" sz="2200" b="1" dirty="0"/>
              <a:t>peanuts</a:t>
            </a:r>
            <a:r>
              <a:rPr lang="en-US" sz="2200" dirty="0"/>
              <a:t> and is a </a:t>
            </a:r>
            <a:r>
              <a:rPr lang="en-US" sz="2200" dirty="0" err="1"/>
              <a:t>phytoestrogen</a:t>
            </a:r>
            <a:r>
              <a:rPr lang="en-US" sz="2200" dirty="0"/>
              <a:t> that possesses anti-oxidant, anti-inflammatory, </a:t>
            </a:r>
            <a:r>
              <a:rPr lang="en-US" sz="2200" dirty="0" err="1"/>
              <a:t>cardioprotective</a:t>
            </a:r>
            <a:r>
              <a:rPr lang="en-US" sz="2200" dirty="0"/>
              <a:t>, and anti-cancer properties. </a:t>
            </a:r>
            <a:endParaRPr lang="lt-LT" sz="2200" dirty="0"/>
          </a:p>
          <a:p>
            <a:pPr>
              <a:buNone/>
            </a:pPr>
            <a:endParaRPr lang="lt-LT" dirty="0"/>
          </a:p>
          <a:p>
            <a:endParaRPr lang="lt-LT" dirty="0"/>
          </a:p>
        </p:txBody>
      </p:sp>
      <p:pic>
        <p:nvPicPr>
          <p:cNvPr id="4104" name="Picture 8" descr="About us – Resveratro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556792"/>
            <a:ext cx="4063953" cy="2664295"/>
          </a:xfrm>
          <a:prstGeom prst="rect">
            <a:avLst/>
          </a:prstGeom>
          <a:noFill/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2808312" cy="922114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/>
              <a:t>Background </a:t>
            </a:r>
            <a:endParaRPr lang="lt-LT" sz="32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07504" y="4509120"/>
            <a:ext cx="8784976" cy="1224136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lt-L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5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Studies with this substance show its ability to inhibit the expression of cancer-specific genes, induce changes in the cell cycle, and activate apoptosis. </a:t>
            </a:r>
            <a:endParaRPr kumimoji="0" lang="lt-LT" sz="5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lt-L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2808312" cy="922114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/>
              <a:t>Background </a:t>
            </a:r>
            <a:endParaRPr lang="lt-LT" sz="3200" dirty="0"/>
          </a:p>
        </p:txBody>
      </p:sp>
      <p:sp>
        <p:nvSpPr>
          <p:cNvPr id="8" name="Content Placeholder 2"/>
          <p:cNvSpPr txBox="1">
            <a:spLocks noGrp="1"/>
          </p:cNvSpPr>
          <p:nvPr>
            <p:ph idx="1"/>
          </p:nvPr>
        </p:nvSpPr>
        <p:spPr>
          <a:xfrm>
            <a:off x="251520" y="5085184"/>
            <a:ext cx="8229600" cy="11521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5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aim</a:t>
            </a:r>
            <a:r>
              <a:rPr kumimoji="0" lang="en-US" sz="35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the study was to investigate the </a:t>
            </a:r>
            <a:r>
              <a:rPr kumimoji="0" lang="en-US" sz="35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vitro</a:t>
            </a:r>
            <a:r>
              <a:rPr kumimoji="0" lang="en-US" sz="35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effects of RSV on cellular </a:t>
            </a:r>
            <a:r>
              <a:rPr kumimoji="0" lang="en-US" sz="35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radiosensitivity</a:t>
            </a:r>
            <a:r>
              <a:rPr kumimoji="0" lang="en-US" sz="35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the expression of anti-apoptotic gene </a:t>
            </a:r>
            <a:r>
              <a:rPr kumimoji="0" lang="en-US" sz="35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BCL2</a:t>
            </a:r>
            <a:r>
              <a:rPr kumimoji="0" lang="en-US" sz="35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lt-LT" sz="3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lt-L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23528" y="1340768"/>
            <a:ext cx="4608512" cy="3096344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lt-LT" sz="6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lt-LT" sz="6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BCL2</a:t>
            </a:r>
            <a:r>
              <a:rPr kumimoji="0" lang="lt-LT" sz="6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6800" dirty="0"/>
              <a:t>is the milestone of apoptosis-regulatory gene. It contributes to tumorigenesis by blocking programmed cell death and promoting cell survival. </a:t>
            </a:r>
            <a:endParaRPr lang="lt-LT" sz="6800" dirty="0"/>
          </a:p>
          <a:p>
            <a:pPr marL="342900" lvl="0" indent="-342900">
              <a:spcBef>
                <a:spcPct val="20000"/>
              </a:spcBef>
              <a:defRPr/>
            </a:pPr>
            <a:endParaRPr lang="lt-LT" sz="6800" dirty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6800" dirty="0"/>
              <a:t>The aberrant expression of BCL2 gene is strongly associated with resistance to chemotherapy and radiation. </a:t>
            </a:r>
            <a:endParaRPr kumimoji="0" lang="lt-LT" sz="6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lt-L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194" name="Picture 2" descr="A dual role for the anti-apoptotic Bcl-2 protein in cancer: Mitochondria  versus endoplasmic reticulum - ScienceDirec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556792"/>
            <a:ext cx="4003513" cy="2088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2627784" cy="908720"/>
          </a:xfrm>
        </p:spPr>
        <p:txBody>
          <a:bodyPr>
            <a:normAutofit/>
          </a:bodyPr>
          <a:lstStyle/>
          <a:p>
            <a:r>
              <a:rPr lang="en-US" sz="3200" b="1" dirty="0"/>
              <a:t>Methods</a:t>
            </a:r>
            <a:endParaRPr lang="lt-L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4725144"/>
            <a:ext cx="4896544" cy="187220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000" b="1" dirty="0"/>
              <a:t>MTT assay</a:t>
            </a:r>
            <a:r>
              <a:rPr lang="en-US" sz="2000" dirty="0"/>
              <a:t> </a:t>
            </a:r>
            <a:endParaRPr lang="lt-LT" sz="2000" dirty="0"/>
          </a:p>
          <a:p>
            <a:pPr>
              <a:buNone/>
            </a:pPr>
            <a:endParaRPr lang="lt-LT" sz="2000" dirty="0"/>
          </a:p>
          <a:p>
            <a:r>
              <a:rPr lang="en-US" sz="2000" dirty="0"/>
              <a:t>The anti-proliferative effect of </a:t>
            </a:r>
            <a:r>
              <a:rPr lang="en-US" sz="2000" dirty="0" err="1"/>
              <a:t>resveratrol</a:t>
            </a:r>
            <a:r>
              <a:rPr lang="en-US" sz="2000" dirty="0"/>
              <a:t> against MDA-MB-231 breast cancer cells was determined using the colorimetric MTT assay. </a:t>
            </a:r>
            <a:endParaRPr lang="lt-LT" sz="2000" dirty="0"/>
          </a:p>
          <a:p>
            <a:endParaRPr lang="lt-LT" sz="2400" dirty="0"/>
          </a:p>
          <a:p>
            <a:pPr>
              <a:buNone/>
            </a:pPr>
            <a:endParaRPr lang="lt-LT" sz="2400" dirty="0"/>
          </a:p>
          <a:p>
            <a:pPr>
              <a:buNone/>
            </a:pPr>
            <a:endParaRPr lang="lt-LT" sz="2400" dirty="0"/>
          </a:p>
          <a:p>
            <a:pPr>
              <a:buNone/>
            </a:pPr>
            <a:endParaRPr lang="lt-LT" sz="2400" dirty="0"/>
          </a:p>
        </p:txBody>
      </p:sp>
      <p:pic>
        <p:nvPicPr>
          <p:cNvPr id="8198" name="Picture 6" descr="Crystal Violet Cell Viability Assay Kit – JangoCe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869160"/>
            <a:ext cx="3340205" cy="1725791"/>
          </a:xfrm>
          <a:prstGeom prst="rect">
            <a:avLst/>
          </a:prstGeom>
          <a:noFill/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323528" y="836712"/>
            <a:ext cx="4896544" cy="381642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lt-LT" sz="3200" b="1" dirty="0" err="1"/>
              <a:t>Cell</a:t>
            </a:r>
            <a:r>
              <a:rPr lang="lt-LT" sz="3200" b="1" dirty="0"/>
              <a:t> </a:t>
            </a:r>
            <a:r>
              <a:rPr lang="lt-LT" sz="3200" b="1" dirty="0" err="1"/>
              <a:t>culture</a:t>
            </a:r>
            <a:endParaRPr kumimoji="0" lang="lt-L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lt-LT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900" dirty="0"/>
              <a:t>In this study the </a:t>
            </a:r>
            <a:r>
              <a:rPr lang="en-US" sz="2900" b="1" dirty="0"/>
              <a:t>MDA-MB-231</a:t>
            </a:r>
            <a:r>
              <a:rPr lang="en-US" sz="2900" dirty="0"/>
              <a:t> breast cancer cell line has been used. </a:t>
            </a:r>
            <a:endParaRPr lang="lt-LT" sz="2900" dirty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lt-LT" sz="2900" dirty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900" dirty="0"/>
              <a:t>Cells were grown in DMEM medium supplemented with 10% FBS, 1% glutamine and 100 IU/ml penicillin-streptomycin solution at 37</a:t>
            </a:r>
            <a:r>
              <a:rPr lang="en-US" sz="2900" baseline="30000" dirty="0"/>
              <a:t>0</a:t>
            </a:r>
            <a:r>
              <a:rPr lang="en-US" sz="2900" dirty="0"/>
              <a:t>C, humidified and filled with 5% CO2air conditions.</a:t>
            </a:r>
            <a:endParaRPr lang="lt-LT" sz="2900" dirty="0"/>
          </a:p>
          <a:p>
            <a:pPr marL="342900" indent="-342900">
              <a:spcBef>
                <a:spcPct val="20000"/>
              </a:spcBef>
            </a:pPr>
            <a:endParaRPr lang="lt-LT" sz="2900" dirty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900" dirty="0"/>
              <a:t>MDA-MB-231 is a highly aggressive, invasive and poorly differentiated triple-negative breast cancer (TNBC) cell line</a:t>
            </a:r>
            <a:r>
              <a:rPr lang="lt-LT" sz="2900" dirty="0"/>
              <a:t>.</a:t>
            </a:r>
            <a:r>
              <a:rPr lang="en-US" sz="2900" dirty="0"/>
              <a:t> </a:t>
            </a:r>
            <a:endParaRPr kumimoji="0" lang="lt-LT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lt-LT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lt-LT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202" name="AutoShape 10" descr="Cell line profile MDA-MB-231 (ECACC catalogue no. 92020424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t-LT"/>
          </a:p>
        </p:txBody>
      </p:sp>
      <p:sp>
        <p:nvSpPr>
          <p:cNvPr id="8204" name="AutoShape 12" descr="Cell line profile MDA-MB-231 (ECACC catalogue no. 92020424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t-LT"/>
          </a:p>
        </p:txBody>
      </p:sp>
      <p:pic>
        <p:nvPicPr>
          <p:cNvPr id="12" name="Picture 11"/>
          <p:cNvPicPr/>
          <p:nvPr/>
        </p:nvPicPr>
        <p:blipFill>
          <a:blip r:embed="rId3" cstate="print"/>
          <a:srcRect l="35802" t="47921" r="36335" b="13661"/>
          <a:stretch>
            <a:fillRect/>
          </a:stretch>
        </p:blipFill>
        <p:spPr bwMode="auto">
          <a:xfrm>
            <a:off x="5148064" y="1340768"/>
            <a:ext cx="381642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95536" y="0"/>
            <a:ext cx="2098576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/>
              <a:t>Methods</a:t>
            </a:r>
            <a:endParaRPr lang="lt-LT" sz="32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252028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000" b="1" dirty="0"/>
              <a:t>Irradiation (IR)</a:t>
            </a:r>
            <a:r>
              <a:rPr lang="en-US" sz="2000" dirty="0"/>
              <a:t> </a:t>
            </a:r>
            <a:endParaRPr lang="lt-LT" sz="2000" dirty="0"/>
          </a:p>
          <a:p>
            <a:pPr>
              <a:buNone/>
            </a:pPr>
            <a:endParaRPr lang="lt-LT" sz="2000" dirty="0"/>
          </a:p>
          <a:p>
            <a:r>
              <a:rPr lang="en-US" sz="2000" dirty="0"/>
              <a:t>Cells were seeded into culture plates, incubated overnight and treated with </a:t>
            </a:r>
            <a:r>
              <a:rPr lang="en-US" sz="2000" dirty="0" err="1"/>
              <a:t>resveratrol</a:t>
            </a:r>
            <a:r>
              <a:rPr lang="en-US" sz="2000" dirty="0"/>
              <a:t>. After 24 h the media was removed and replaced with fresh </a:t>
            </a:r>
            <a:r>
              <a:rPr lang="en-US" sz="2000" dirty="0" err="1"/>
              <a:t>resveratrol</a:t>
            </a:r>
            <a:r>
              <a:rPr lang="en-US" sz="2000" dirty="0"/>
              <a:t>-free culture media.</a:t>
            </a:r>
            <a:r>
              <a:rPr lang="lt-LT" sz="2000" dirty="0"/>
              <a:t> </a:t>
            </a:r>
            <a:endParaRPr lang="lt-LT" sz="2000" b="1" dirty="0"/>
          </a:p>
          <a:p>
            <a:pPr>
              <a:buNone/>
            </a:pPr>
            <a:endParaRPr lang="lt-LT" sz="2000" dirty="0"/>
          </a:p>
          <a:p>
            <a:r>
              <a:rPr lang="en-US" sz="2000" dirty="0"/>
              <a:t>Cell irradiations were performed with photon beams (X-rays) of 6 MV nominal energy and doses of 2 and 10 </a:t>
            </a:r>
            <a:r>
              <a:rPr lang="en-US" sz="2000" dirty="0" err="1"/>
              <a:t>Gy</a:t>
            </a:r>
            <a:r>
              <a:rPr lang="en-US" sz="2000" dirty="0"/>
              <a:t>, using a medical linear accelerator</a:t>
            </a:r>
            <a:r>
              <a:rPr lang="lt-LT" sz="2000" dirty="0"/>
              <a:t> </a:t>
            </a:r>
            <a:r>
              <a:rPr lang="en-US" sz="2000" i="1" dirty="0" err="1"/>
              <a:t>Clinac</a:t>
            </a:r>
            <a:r>
              <a:rPr lang="en-US" sz="2000" i="1" dirty="0"/>
              <a:t> 2100C/D</a:t>
            </a:r>
            <a:r>
              <a:rPr lang="en-US" sz="2000" dirty="0"/>
              <a:t>.</a:t>
            </a:r>
            <a:endParaRPr lang="lt-LT" sz="2000" dirty="0"/>
          </a:p>
          <a:p>
            <a:pPr>
              <a:buNone/>
            </a:pPr>
            <a:endParaRPr lang="lt-LT" sz="2400" dirty="0"/>
          </a:p>
        </p:txBody>
      </p:sp>
      <p:pic>
        <p:nvPicPr>
          <p:cNvPr id="13" name="Picture 2" descr="Cancers | Free Full-Text | Lambda-Carrageenan Enhances the Effects of  Radiation Therapy in Cancer Treatment by Suppressing Cancer Cell Invasion  and Metastasis through Racgap1 Inhibition"/>
          <p:cNvPicPr>
            <a:picLocks noChangeAspect="1" noChangeArrowheads="1"/>
          </p:cNvPicPr>
          <p:nvPr/>
        </p:nvPicPr>
        <p:blipFill>
          <a:blip r:embed="rId2" cstate="print"/>
          <a:srcRect t="25773" r="82475" b="48455"/>
          <a:stretch>
            <a:fillRect/>
          </a:stretch>
        </p:blipFill>
        <p:spPr bwMode="auto">
          <a:xfrm>
            <a:off x="971600" y="4869160"/>
            <a:ext cx="1872208" cy="864096"/>
          </a:xfrm>
          <a:prstGeom prst="rect">
            <a:avLst/>
          </a:prstGeom>
          <a:noFill/>
        </p:spPr>
      </p:pic>
      <p:pic>
        <p:nvPicPr>
          <p:cNvPr id="14" name="Picture 2" descr="Cancers | Free Full-Text | Lambda-Carrageenan Enhances the Effects of  Radiation Therapy in Cancer Treatment by Suppressing Cancer Cell Invasion  and Metastasis through Racgap1 Inhibition"/>
          <p:cNvPicPr>
            <a:picLocks noChangeAspect="1" noChangeArrowheads="1"/>
          </p:cNvPicPr>
          <p:nvPr/>
        </p:nvPicPr>
        <p:blipFill>
          <a:blip r:embed="rId2" cstate="print"/>
          <a:srcRect l="36998" t="17182" r="42556" b="48455"/>
          <a:stretch>
            <a:fillRect/>
          </a:stretch>
        </p:blipFill>
        <p:spPr bwMode="auto">
          <a:xfrm>
            <a:off x="2843808" y="4581128"/>
            <a:ext cx="2088232" cy="1152128"/>
          </a:xfrm>
          <a:prstGeom prst="rect">
            <a:avLst/>
          </a:prstGeom>
          <a:noFill/>
        </p:spPr>
      </p:pic>
      <p:pic>
        <p:nvPicPr>
          <p:cNvPr id="15" name="Picture 2" descr="Cancers | Free Full-Text | Lambda-Carrageenan Enhances the Effects of  Radiation Therapy in Cancer Treatment by Suppressing Cancer Cell Invasion  and Metastasis through Racgap1 Inhibition"/>
          <p:cNvPicPr>
            <a:picLocks noChangeAspect="1" noChangeArrowheads="1"/>
          </p:cNvPicPr>
          <p:nvPr/>
        </p:nvPicPr>
        <p:blipFill>
          <a:blip r:embed="rId2" cstate="print"/>
          <a:srcRect l="18499" t="17182" r="65079" b="48455"/>
          <a:stretch>
            <a:fillRect/>
          </a:stretch>
        </p:blipFill>
        <p:spPr bwMode="auto">
          <a:xfrm>
            <a:off x="4932040" y="4581128"/>
            <a:ext cx="1656184" cy="115212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1115616" y="4365104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200" b="1" i="1" dirty="0" err="1"/>
              <a:t>in</a:t>
            </a:r>
            <a:r>
              <a:rPr lang="lt-LT" sz="1200" b="1" i="1" dirty="0"/>
              <a:t> </a:t>
            </a:r>
            <a:r>
              <a:rPr lang="lt-LT" sz="1200" b="1" i="1" dirty="0" err="1"/>
              <a:t>vitro</a:t>
            </a:r>
            <a:r>
              <a:rPr lang="lt-LT" sz="1200" b="1" dirty="0"/>
              <a:t> </a:t>
            </a:r>
          </a:p>
          <a:p>
            <a:pPr algn="ctr"/>
            <a:r>
              <a:rPr lang="lt-LT" sz="1200" b="1" dirty="0" err="1"/>
              <a:t>cells</a:t>
            </a:r>
            <a:r>
              <a:rPr lang="lt-LT" sz="1200" b="1" dirty="0"/>
              <a:t> </a:t>
            </a:r>
            <a:r>
              <a:rPr lang="lt-LT" sz="1200" b="1" dirty="0" err="1"/>
              <a:t>culture</a:t>
            </a:r>
            <a:endParaRPr lang="lt-LT" sz="1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275856" y="4293096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200" b="1" dirty="0"/>
              <a:t>RSV </a:t>
            </a:r>
            <a:r>
              <a:rPr lang="lt-LT" sz="1200" b="1" dirty="0" err="1"/>
              <a:t>treatment</a:t>
            </a:r>
            <a:endParaRPr lang="lt-LT" sz="1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076056" y="4077072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200" b="1" dirty="0" err="1"/>
              <a:t>Ionizing</a:t>
            </a:r>
            <a:r>
              <a:rPr lang="lt-LT" sz="1200" b="1" dirty="0"/>
              <a:t> </a:t>
            </a:r>
            <a:r>
              <a:rPr lang="lt-LT" sz="1200" b="1" dirty="0" err="1"/>
              <a:t>radiation</a:t>
            </a:r>
            <a:r>
              <a:rPr lang="lt-LT" sz="1200" b="1" dirty="0"/>
              <a:t> (IR)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411760" y="5085184"/>
            <a:ext cx="93610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050" b="1" dirty="0"/>
              <a:t> </a:t>
            </a:r>
            <a:r>
              <a:rPr lang="lt-LT" sz="1050" b="1" dirty="0" err="1"/>
              <a:t>overnight</a:t>
            </a:r>
            <a:endParaRPr lang="lt-LT" sz="105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427984" y="5085184"/>
            <a:ext cx="10081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050" b="1" dirty="0"/>
              <a:t> 24 h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7236296" y="4149080"/>
            <a:ext cx="144016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Proliferation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7236296" y="4869160"/>
            <a:ext cx="144016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Apoptosis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7236296" y="5589240"/>
            <a:ext cx="144016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Gene expression analysis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6660232" y="4509120"/>
            <a:ext cx="43204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660232" y="522920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660232" y="5517232"/>
            <a:ext cx="495672" cy="2796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2530624" cy="994122"/>
          </a:xfrm>
        </p:spPr>
        <p:txBody>
          <a:bodyPr>
            <a:normAutofit/>
          </a:bodyPr>
          <a:lstStyle/>
          <a:p>
            <a:r>
              <a:rPr lang="en-US" sz="3200" b="1" dirty="0"/>
              <a:t>Methods</a:t>
            </a:r>
            <a:endParaRPr lang="lt-LT" sz="32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208912" cy="1368152"/>
          </a:xfrm>
        </p:spPr>
        <p:txBody>
          <a:bodyPr>
            <a:normAutofit/>
          </a:bodyPr>
          <a:lstStyle/>
          <a:p>
            <a:r>
              <a:rPr lang="en-US" sz="2400" b="1" dirty="0"/>
              <a:t>Apoptosis analysis. </a:t>
            </a:r>
            <a:r>
              <a:rPr lang="en-US" sz="2400" dirty="0"/>
              <a:t>The assay was performed according to the instructions of</a:t>
            </a:r>
            <a:r>
              <a:rPr lang="lt-LT" sz="2400" i="1" dirty="0"/>
              <a:t> Muse </a:t>
            </a:r>
            <a:r>
              <a:rPr lang="lt-LT" sz="2400" i="1" dirty="0" err="1"/>
              <a:t>Annexin</a:t>
            </a:r>
            <a:r>
              <a:rPr lang="lt-LT" sz="2400" i="1" dirty="0"/>
              <a:t> V &amp; </a:t>
            </a:r>
            <a:r>
              <a:rPr lang="lt-LT" sz="2400" i="1" dirty="0" err="1"/>
              <a:t>Dead</a:t>
            </a:r>
            <a:r>
              <a:rPr lang="lt-LT" sz="2400" i="1" dirty="0"/>
              <a:t> </a:t>
            </a:r>
            <a:r>
              <a:rPr lang="lt-LT" sz="2400" i="1" dirty="0" err="1"/>
              <a:t>Cell</a:t>
            </a:r>
            <a:r>
              <a:rPr lang="lt-LT" sz="2400" i="1" dirty="0"/>
              <a:t> </a:t>
            </a:r>
            <a:r>
              <a:rPr lang="lt-LT" sz="2400" i="1" dirty="0" err="1"/>
              <a:t>Kit</a:t>
            </a:r>
            <a:r>
              <a:rPr lang="lt-LT" sz="2400" dirty="0"/>
              <a:t> </a:t>
            </a:r>
            <a:r>
              <a:rPr lang="en-US" sz="2400" dirty="0"/>
              <a:t>on a </a:t>
            </a:r>
            <a:r>
              <a:rPr lang="en-US" sz="2400" i="1" dirty="0"/>
              <a:t>Guava Muse Cell Analyzer</a:t>
            </a:r>
            <a:r>
              <a:rPr lang="en-US" sz="2400" dirty="0"/>
              <a:t>.</a:t>
            </a:r>
            <a:endParaRPr lang="lt-LT" sz="2400" dirty="0"/>
          </a:p>
          <a:p>
            <a:pPr>
              <a:buNone/>
            </a:pPr>
            <a:endParaRPr lang="lt-LT" sz="2400" dirty="0"/>
          </a:p>
        </p:txBody>
      </p:sp>
      <p:pic>
        <p:nvPicPr>
          <p:cNvPr id="20482" name="Picture 2" descr="https://www.merckmillipore.com/INTERSHOP/static/WFS/Merck-INTL-Site/-/Merck/en_US/Freestyle/BI-Bioscience/Cell-Analysis/Muse/deadcell-kit-600.gif"/>
          <p:cNvPicPr>
            <a:picLocks noChangeAspect="1" noChangeArrowheads="1"/>
          </p:cNvPicPr>
          <p:nvPr/>
        </p:nvPicPr>
        <p:blipFill>
          <a:blip r:embed="rId2" cstate="print"/>
          <a:srcRect t="16815" r="461" b="22650"/>
          <a:stretch>
            <a:fillRect/>
          </a:stretch>
        </p:blipFill>
        <p:spPr bwMode="auto">
          <a:xfrm>
            <a:off x="2123727" y="2708920"/>
            <a:ext cx="5002661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 noGrp="1"/>
          </p:cNvSpPr>
          <p:nvPr>
            <p:ph idx="1"/>
          </p:nvPr>
        </p:nvSpPr>
        <p:spPr>
          <a:xfrm>
            <a:off x="539552" y="1124744"/>
            <a:ext cx="4392488" cy="453650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lt-LT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Gene expression analysis</a:t>
            </a:r>
            <a:endParaRPr kumimoji="0" lang="lt-LT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>
              <a:buNone/>
            </a:pPr>
            <a:endParaRPr kumimoji="0" lang="lt-LT" sz="19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expression of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BCl2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was  determined by quantitative real-time PCR</a:t>
            </a:r>
            <a:r>
              <a:rPr lang="en-US" sz="2400" dirty="0"/>
              <a:t>. </a:t>
            </a:r>
            <a:endParaRPr lang="lt-LT" sz="2400" dirty="0"/>
          </a:p>
          <a:p>
            <a:pPr>
              <a:buNone/>
            </a:pPr>
            <a:endParaRPr lang="lt-LT" sz="2400" dirty="0"/>
          </a:p>
          <a:p>
            <a:r>
              <a:rPr lang="en-US" sz="2400" dirty="0"/>
              <a:t>Total RNA was extracted using </a:t>
            </a:r>
            <a:r>
              <a:rPr lang="lt-LT" sz="2400" i="1" dirty="0" err="1"/>
              <a:t>RNeasy</a:t>
            </a:r>
            <a:r>
              <a:rPr lang="lt-LT" sz="2400" i="1" dirty="0"/>
              <a:t> Mini </a:t>
            </a:r>
            <a:r>
              <a:rPr lang="lt-LT" sz="2400" i="1" dirty="0" err="1"/>
              <a:t>Kit</a:t>
            </a:r>
            <a:r>
              <a:rPr lang="lt-LT" sz="2400" dirty="0"/>
              <a:t>.</a:t>
            </a:r>
          </a:p>
          <a:p>
            <a:pPr>
              <a:buNone/>
            </a:pPr>
            <a:endParaRPr lang="lt-LT" sz="2400" dirty="0"/>
          </a:p>
          <a:p>
            <a:r>
              <a:rPr lang="lt-LT" sz="2400" dirty="0"/>
              <a:t>O</a:t>
            </a:r>
            <a:r>
              <a:rPr lang="en-US" sz="2400" dirty="0"/>
              <a:t>ne microgram of total RNA was reverse transcribed to </a:t>
            </a:r>
            <a:r>
              <a:rPr lang="en-US" sz="2400" dirty="0" err="1"/>
              <a:t>cDNA</a:t>
            </a:r>
            <a:r>
              <a:rPr lang="en-US" sz="2400" dirty="0"/>
              <a:t> using </a:t>
            </a:r>
            <a:r>
              <a:rPr lang="en-US" sz="2400" i="1" dirty="0"/>
              <a:t>High Capacity </a:t>
            </a:r>
            <a:r>
              <a:rPr lang="en-US" sz="2400" i="1" dirty="0" err="1"/>
              <a:t>cDNA</a:t>
            </a:r>
            <a:r>
              <a:rPr lang="en-US" sz="2400" i="1" dirty="0"/>
              <a:t> Reverse Transcription Kit with </a:t>
            </a:r>
            <a:r>
              <a:rPr lang="en-US" sz="2400" i="1" dirty="0" err="1"/>
              <a:t>RNase</a:t>
            </a:r>
            <a:r>
              <a:rPr lang="en-US" sz="2400" i="1" dirty="0"/>
              <a:t> Inhibitor.</a:t>
            </a:r>
            <a:endParaRPr lang="lt-LT" sz="2400" noProof="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lt-LT" sz="3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lt-LT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74640" cy="778098"/>
          </a:xfrm>
        </p:spPr>
        <p:txBody>
          <a:bodyPr>
            <a:normAutofit/>
          </a:bodyPr>
          <a:lstStyle/>
          <a:p>
            <a:r>
              <a:rPr lang="en-US" sz="3200" b="1" dirty="0"/>
              <a:t>Methods</a:t>
            </a:r>
            <a:endParaRPr lang="lt-LT" sz="32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23528" y="4077072"/>
            <a:ext cx="4608512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lt-LT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lt-LT" sz="3500" dirty="0"/>
              <a:t>	</a:t>
            </a:r>
            <a:endParaRPr kumimoji="0" lang="lt-LT" sz="3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lt-LT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1506" name="Picture 2" descr="miRNA qPCR Starter Kit | BioVendor"/>
          <p:cNvPicPr>
            <a:picLocks noChangeAspect="1" noChangeArrowheads="1"/>
          </p:cNvPicPr>
          <p:nvPr/>
        </p:nvPicPr>
        <p:blipFill>
          <a:blip r:embed="rId2" cstate="print"/>
          <a:srcRect r="19852"/>
          <a:stretch>
            <a:fillRect/>
          </a:stretch>
        </p:blipFill>
        <p:spPr bwMode="auto">
          <a:xfrm>
            <a:off x="4932040" y="1412776"/>
            <a:ext cx="3528392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/>
              <a:t>Results  </a:t>
            </a:r>
            <a:endParaRPr lang="lt-L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3"/>
            <a:ext cx="8424936" cy="648071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lt-LT" dirty="0"/>
              <a:t>	</a:t>
            </a:r>
            <a:r>
              <a:rPr lang="en-US" dirty="0"/>
              <a:t>We examined the effect of resveratrol on the viability of MDA-MB-231 breast cancer cell line. </a:t>
            </a:r>
            <a:endParaRPr lang="lt-LT" dirty="0"/>
          </a:p>
          <a:p>
            <a:endParaRPr lang="lt-LT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763688" y="1988840"/>
          <a:ext cx="5587751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467544" y="5301208"/>
            <a:ext cx="7992888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lt-LT" sz="29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9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inhibition of cell viability significantly increased in response to </a:t>
            </a:r>
            <a:r>
              <a:rPr kumimoji="0" lang="en-US" sz="29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resveratrol</a:t>
            </a:r>
            <a:r>
              <a:rPr kumimoji="0" lang="en-US" sz="29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a dose- and time-dependent manner.</a:t>
            </a:r>
            <a:endParaRPr kumimoji="0" lang="lt-LT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lt-L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</TotalTime>
  <Words>895</Words>
  <Application>Microsoft Office PowerPoint</Application>
  <PresentationFormat>On-screen Show (4:3)</PresentationFormat>
  <Paragraphs>96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Office Theme</vt:lpstr>
      <vt:lpstr>The radiosensitizer potential of resveratrol on MDA-MB-231 breast cancer cell line</vt:lpstr>
      <vt:lpstr>Background </vt:lpstr>
      <vt:lpstr>Background </vt:lpstr>
      <vt:lpstr>Background </vt:lpstr>
      <vt:lpstr>Methods</vt:lpstr>
      <vt:lpstr>Methods</vt:lpstr>
      <vt:lpstr>Methods</vt:lpstr>
      <vt:lpstr>Methods</vt:lpstr>
      <vt:lpstr>Results  </vt:lpstr>
      <vt:lpstr>Results</vt:lpstr>
      <vt:lpstr>Results</vt:lpstr>
      <vt:lpstr>Results</vt:lpstr>
      <vt:lpstr>Conclusions </vt:lpstr>
      <vt:lpstr>Thanks for your attention!!!</vt:lpstr>
      <vt:lpstr>The radiosensitizer potential of resveratrol on MDA-MB-231 breast cancer cell 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radiosensitizer potential of resveratrol on MDA-MB-231 breast cancer cell line</dc:title>
  <dc:creator>User</dc:creator>
  <cp:lastModifiedBy>Aistė Savukaitytė</cp:lastModifiedBy>
  <cp:revision>88</cp:revision>
  <dcterms:created xsi:type="dcterms:W3CDTF">2021-06-21T07:15:29Z</dcterms:created>
  <dcterms:modified xsi:type="dcterms:W3CDTF">2021-06-29T10:04:31Z</dcterms:modified>
</cp:coreProperties>
</file>