
<file path=[Content_Types].xml><?xml version="1.0" encoding="utf-8"?>
<Types xmlns="http://schemas.openxmlformats.org/package/2006/content-types">
  <Default Extension="bin" ContentType="application/vnd.openxmlformats-officedocument.presentationml.printerSettings"/>
  <Default Extension="gif" ContentType="image/gif"/>
  <Override PartName="/ppt/slides/slide14.xml" ContentType="application/vnd.openxmlformats-officedocument.presentationml.slide+xml"/>
  <Default Extension="rels" ContentType="application/vnd.openxmlformats-package.relationships+xml"/>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embeddings/Microsoft_Equation5.bin" ContentType="application/vnd.openxmlformats-officedocument.oleObject"/>
  <Override PartName="/ppt/slides/slide28.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docProps/core.xml" ContentType="application/vnd.openxmlformats-package.core-properties+xml"/>
  <Override PartName="/ppt/embeddings/Microsoft_Equation4.bin" ContentType="application/vnd.openxmlformats-officedocument.oleObject"/>
  <Override PartName="/ppt/slides/slide44.xml" ContentType="application/vnd.openxmlformats-officedocument.presentationml.slide+xml"/>
  <Override PartName="/ppt/handoutMasters/handoutMaster1.xml" ContentType="application/vnd.openxmlformats-officedocument.presentationml.handoutMaster+xml"/>
  <Override PartName="/ppt/slides/slide27.xml" ContentType="application/vnd.openxmlformats-officedocument.presentationml.slide+xml"/>
  <Override PartName="/ppt/slides/slide53.xml" ContentType="application/vnd.openxmlformats-officedocument.presentationml.slide+xml"/>
  <Default Extension="vml" ContentType="application/vnd.openxmlformats-officedocument.vmlDrawing"/>
  <Override PartName="/ppt/slides/slide20.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slideLayouts/slideLayout4.xml" ContentType="application/vnd.openxmlformats-officedocument.presentationml.slideLayout+xml"/>
  <Default Extension="png" ContentType="image/png"/>
  <Override PartName="/ppt/slides/slide12.xml" ContentType="application/vnd.openxmlformats-officedocument.presentationml.slide+xml"/>
  <Override PartName="/ppt/embeddings/Microsoft_Equation3.bin" ContentType="application/vnd.openxmlformats-officedocument.oleObject"/>
  <Override PartName="/ppt/slides/slide43.xml" ContentType="application/vnd.openxmlformats-officedocument.presentationml.slide+xml"/>
  <Override PartName="/ppt/presProps.xml" ContentType="application/vnd.openxmlformats-officedocument.presentationml.presProps+xml"/>
  <Default Extension="pict" ContentType="image/pict"/>
  <Override PartName="/ppt/slides/slide26.xml" ContentType="application/vnd.openxmlformats-officedocument.presentationml.slide+xml"/>
  <Override PartName="/ppt/slides/slide52.xml" ContentType="application/vnd.openxmlformats-officedocument.presentationml.slide+xml"/>
  <Override PartName="/ppt/slides/slide35.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slides/slide49.xml" ContentType="application/vnd.openxmlformats-officedocument.presentationml.slide+xml"/>
  <Override PartName="/ppt/embeddings/Microsoft_Equation2.bin" ContentType="application/vnd.openxmlformats-officedocument.oleObject"/>
  <Override PartName="/ppt/slides/slide42.xml" ContentType="application/vnd.openxmlformats-officedocument.presentationml.slide+xml"/>
  <Override PartName="/ppt/slides/slide25.xml" ContentType="application/vnd.openxmlformats-officedocument.presentationml.slide+xml"/>
  <Override PartName="/ppt/slides/slide51.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slides/slide10.xml" ContentType="application/vnd.openxmlformats-officedocument.presentationml.slide+xml"/>
  <Override PartName="/docProps/app.xml" ContentType="application/vnd.openxmlformats-officedocument.extended-properties+xml"/>
  <Override PartName="/ppt/slides/slide48.xml" ContentType="application/vnd.openxmlformats-officedocument.presentationml.slide+xml"/>
  <Override PartName="/ppt/embeddings/Microsoft_Equation1.bin" ContentType="application/vnd.openxmlformats-officedocument.oleObject"/>
  <Override PartName="/ppt/slides/slide41.xml" ContentType="application/vnd.openxmlformats-officedocument.presentationml.slide+xml"/>
  <Override PartName="/ppt/theme/theme3.xml" ContentType="application/vnd.openxmlformats-officedocument.theme+xml"/>
  <Override PartName="/ppt/slides/slide24.xml" ContentType="application/vnd.openxmlformats-officedocument.presentationml.slide+xml"/>
  <Override PartName="/ppt/charts/chart1.xml" ContentType="application/vnd.openxmlformats-officedocument.drawingml.chart+xml"/>
  <Override PartName="/ppt/slides/slide50.xml" ContentType="application/vnd.openxmlformats-officedocument.presentationml.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Default Extension="jpeg" ContentType="image/jpeg"/>
  <Override PartName="/ppt/viewProps.xml" ContentType="application/vnd.openxmlformats-officedocument.presentationml.viewProps+xml"/>
  <Override PartName="/ppt/slides/slide47.xml" ContentType="application/vnd.openxmlformats-officedocument.presentationml.slide+xml"/>
  <Override PartName="/ppt/slides/slide40.xml" ContentType="application/vnd.openxmlformats-officedocument.presentationml.slide+xml"/>
  <Override PartName="/ppt/theme/theme2.xml" ContentType="application/vnd.openxmlformats-officedocument.them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slides/slide46.xml" ContentType="application/vnd.openxmlformats-officedocument.presentationml.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pdf" ContentType="application/pdf"/>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55"/>
  </p:notesMasterIdLst>
  <p:handoutMasterIdLst>
    <p:handoutMasterId r:id="rId56"/>
  </p:handoutMasterIdLst>
  <p:sldIdLst>
    <p:sldId id="403" r:id="rId2"/>
    <p:sldId id="387" r:id="rId3"/>
    <p:sldId id="437" r:id="rId4"/>
    <p:sldId id="382" r:id="rId5"/>
    <p:sldId id="389" r:id="rId6"/>
    <p:sldId id="390" r:id="rId7"/>
    <p:sldId id="392" r:id="rId8"/>
    <p:sldId id="385" r:id="rId9"/>
    <p:sldId id="388" r:id="rId10"/>
    <p:sldId id="391" r:id="rId11"/>
    <p:sldId id="453" r:id="rId12"/>
    <p:sldId id="393" r:id="rId13"/>
    <p:sldId id="394" r:id="rId14"/>
    <p:sldId id="395" r:id="rId15"/>
    <p:sldId id="438" r:id="rId16"/>
    <p:sldId id="440" r:id="rId17"/>
    <p:sldId id="397" r:id="rId18"/>
    <p:sldId id="439" r:id="rId19"/>
    <p:sldId id="396" r:id="rId20"/>
    <p:sldId id="425" r:id="rId21"/>
    <p:sldId id="426" r:id="rId22"/>
    <p:sldId id="428" r:id="rId23"/>
    <p:sldId id="432" r:id="rId24"/>
    <p:sldId id="433" r:id="rId25"/>
    <p:sldId id="434" r:id="rId26"/>
    <p:sldId id="435" r:id="rId27"/>
    <p:sldId id="450" r:id="rId28"/>
    <p:sldId id="436" r:id="rId29"/>
    <p:sldId id="448" r:id="rId30"/>
    <p:sldId id="447" r:id="rId31"/>
    <p:sldId id="418" r:id="rId32"/>
    <p:sldId id="431" r:id="rId33"/>
    <p:sldId id="449" r:id="rId34"/>
    <p:sldId id="422" r:id="rId35"/>
    <p:sldId id="423" r:id="rId36"/>
    <p:sldId id="424" r:id="rId37"/>
    <p:sldId id="430" r:id="rId38"/>
    <p:sldId id="443" r:id="rId39"/>
    <p:sldId id="444" r:id="rId40"/>
    <p:sldId id="454" r:id="rId41"/>
    <p:sldId id="446" r:id="rId42"/>
    <p:sldId id="445" r:id="rId43"/>
    <p:sldId id="452" r:id="rId44"/>
    <p:sldId id="451" r:id="rId45"/>
    <p:sldId id="398" r:id="rId46"/>
    <p:sldId id="402" r:id="rId47"/>
    <p:sldId id="399" r:id="rId48"/>
    <p:sldId id="400" r:id="rId49"/>
    <p:sldId id="401" r:id="rId50"/>
    <p:sldId id="419" r:id="rId51"/>
    <p:sldId id="414" r:id="rId52"/>
    <p:sldId id="415" r:id="rId53"/>
    <p:sldId id="417" r:id="rId54"/>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0702FF"/>
    <a:srgbClr val="E6E600"/>
    <a:srgbClr val="05FF00"/>
    <a:srgbClr val="FF00FF"/>
    <a:srgbClr val="00E6E6"/>
    <a:srgbClr val="CC9999"/>
    <a:srgbClr val="608939"/>
    <a:srgbClr val="FF3537"/>
    <a:srgbClr val="FF7171"/>
    <a:srgbClr val="FFE0F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3062" autoAdjust="0"/>
    <p:restoredTop sz="94660"/>
  </p:normalViewPr>
  <p:slideViewPr>
    <p:cSldViewPr snapToObjects="1">
      <p:cViewPr>
        <p:scale>
          <a:sx n="50" d="100"/>
          <a:sy n="50" d="100"/>
        </p:scale>
        <p:origin x="-2544" y="-14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notesMaster" Target="notesMasters/notesMaster1.xml"/><Relationship Id="rId56" Type="http://schemas.openxmlformats.org/officeDocument/2006/relationships/handoutMaster" Target="handoutMasters/handoutMaster1.xml"/><Relationship Id="rId57" Type="http://schemas.openxmlformats.org/officeDocument/2006/relationships/printerSettings" Target="printerSettings/printerSettings1.bin"/><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heme" Target="theme/theme1.xml"/><Relationship Id="rId6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oleObject" Target="Work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
  <c:chart>
    <c:plotArea>
      <c:layout/>
      <c:scatterChart>
        <c:scatterStyle val="smoothMarker"/>
        <c:ser>
          <c:idx val="0"/>
          <c:order val="0"/>
          <c:tx>
            <c:strRef>
              <c:f>Sheet1!$B$1</c:f>
              <c:strCache>
                <c:ptCount val="1"/>
                <c:pt idx="0">
                  <c:v>Probability</c:v>
                </c:pt>
              </c:strCache>
            </c:strRef>
          </c:tx>
          <c:xVal>
            <c:numRef>
              <c:f>Sheet1!$A$2:$A$9</c:f>
              <c:numCache>
                <c:formatCode>General</c:formatCode>
                <c:ptCount val="8"/>
                <c:pt idx="0">
                  <c:v>0.0</c:v>
                </c:pt>
                <c:pt idx="1">
                  <c:v>1.0</c:v>
                </c:pt>
                <c:pt idx="2">
                  <c:v>2.0</c:v>
                </c:pt>
                <c:pt idx="3">
                  <c:v>3.0</c:v>
                </c:pt>
                <c:pt idx="4">
                  <c:v>4.0</c:v>
                </c:pt>
                <c:pt idx="5">
                  <c:v>5.0</c:v>
                </c:pt>
                <c:pt idx="6">
                  <c:v>6.0</c:v>
                </c:pt>
                <c:pt idx="7">
                  <c:v>7.0</c:v>
                </c:pt>
              </c:numCache>
            </c:numRef>
          </c:xVal>
          <c:yVal>
            <c:numRef>
              <c:f>Sheet1!$B$2:$B$9</c:f>
              <c:numCache>
                <c:formatCode>0.00%</c:formatCode>
                <c:ptCount val="8"/>
                <c:pt idx="0">
                  <c:v>0.22313</c:v>
                </c:pt>
                <c:pt idx="1">
                  <c:v>0.3347</c:v>
                </c:pt>
                <c:pt idx="2">
                  <c:v>0.25102</c:v>
                </c:pt>
                <c:pt idx="3">
                  <c:v>0.12551</c:v>
                </c:pt>
                <c:pt idx="4">
                  <c:v>0.04707</c:v>
                </c:pt>
                <c:pt idx="5">
                  <c:v>0.01412</c:v>
                </c:pt>
                <c:pt idx="6">
                  <c:v>0.00353</c:v>
                </c:pt>
                <c:pt idx="7">
                  <c:v>0.00076</c:v>
                </c:pt>
              </c:numCache>
            </c:numRef>
          </c:yVal>
          <c:smooth val="1"/>
        </c:ser>
        <c:ser>
          <c:idx val="1"/>
          <c:order val="1"/>
          <c:tx>
            <c:strRef>
              <c:f>Sheet1!$C$1</c:f>
              <c:strCache>
                <c:ptCount val="1"/>
                <c:pt idx="0">
                  <c:v>Comulative</c:v>
                </c:pt>
              </c:strCache>
            </c:strRef>
          </c:tx>
          <c:xVal>
            <c:numRef>
              <c:f>Sheet1!$A$2:$A$9</c:f>
              <c:numCache>
                <c:formatCode>General</c:formatCode>
                <c:ptCount val="8"/>
                <c:pt idx="0">
                  <c:v>0.0</c:v>
                </c:pt>
                <c:pt idx="1">
                  <c:v>1.0</c:v>
                </c:pt>
                <c:pt idx="2">
                  <c:v>2.0</c:v>
                </c:pt>
                <c:pt idx="3">
                  <c:v>3.0</c:v>
                </c:pt>
                <c:pt idx="4">
                  <c:v>4.0</c:v>
                </c:pt>
                <c:pt idx="5">
                  <c:v>5.0</c:v>
                </c:pt>
                <c:pt idx="6">
                  <c:v>6.0</c:v>
                </c:pt>
                <c:pt idx="7">
                  <c:v>7.0</c:v>
                </c:pt>
              </c:numCache>
            </c:numRef>
          </c:xVal>
          <c:yVal>
            <c:numRef>
              <c:f>Sheet1!$C$2:$C$9</c:f>
              <c:numCache>
                <c:formatCode>0.00%</c:formatCode>
                <c:ptCount val="8"/>
                <c:pt idx="0">
                  <c:v>0.22313</c:v>
                </c:pt>
                <c:pt idx="1">
                  <c:v>0.55783</c:v>
                </c:pt>
                <c:pt idx="2">
                  <c:v>0.80885</c:v>
                </c:pt>
                <c:pt idx="3">
                  <c:v>0.93436</c:v>
                </c:pt>
                <c:pt idx="4">
                  <c:v>0.98142</c:v>
                </c:pt>
                <c:pt idx="5">
                  <c:v>0.99554</c:v>
                </c:pt>
                <c:pt idx="6">
                  <c:v>0.99907</c:v>
                </c:pt>
                <c:pt idx="7">
                  <c:v>0.99983</c:v>
                </c:pt>
              </c:numCache>
            </c:numRef>
          </c:yVal>
          <c:smooth val="1"/>
        </c:ser>
        <c:axId val="569780008"/>
        <c:axId val="468661544"/>
      </c:scatterChart>
      <c:valAx>
        <c:axId val="569780008"/>
        <c:scaling>
          <c:orientation val="minMax"/>
        </c:scaling>
        <c:axPos val="b"/>
        <c:numFmt formatCode="General" sourceLinked="1"/>
        <c:tickLblPos val="nextTo"/>
        <c:crossAx val="468661544"/>
        <c:crosses val="autoZero"/>
        <c:crossBetween val="midCat"/>
      </c:valAx>
      <c:valAx>
        <c:axId val="468661544"/>
        <c:scaling>
          <c:orientation val="minMax"/>
        </c:scaling>
        <c:axPos val="l"/>
        <c:majorGridlines/>
        <c:numFmt formatCode="0.00%" sourceLinked="1"/>
        <c:tickLblPos val="nextTo"/>
        <c:crossAx val="569780008"/>
        <c:crosses val="autoZero"/>
        <c:crossBetween val="midCat"/>
      </c:valAx>
    </c:plotArea>
    <c:legend>
      <c:legendPos val="r"/>
      <c:layout/>
    </c:legend>
    <c:plotVisOnly val="1"/>
  </c:chart>
  <c:spPr>
    <a:solidFill>
      <a:schemeClr val="bg1"/>
    </a:solidFill>
  </c:spPr>
  <c:externalData r:id="rId1"/>
</c:chartSpace>
</file>

<file path=ppt/drawings/_rels/vmlDrawing1.vml.rels><?xml version="1.0" encoding="UTF-8" standalone="yes"?>
<Relationships xmlns="http://schemas.openxmlformats.org/package/2006/relationships"><Relationship Id="rId3" Type="http://schemas.openxmlformats.org/officeDocument/2006/relationships/image" Target="../media/image44.pict"/><Relationship Id="rId4" Type="http://schemas.openxmlformats.org/officeDocument/2006/relationships/image" Target="../media/image45.pict"/><Relationship Id="rId1" Type="http://schemas.openxmlformats.org/officeDocument/2006/relationships/image" Target="../media/image42.pict"/><Relationship Id="rId2" Type="http://schemas.openxmlformats.org/officeDocument/2006/relationships/image" Target="../media/image43.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6.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pPr>
              <a:defRPr/>
            </a:pPr>
            <a:fld id="{ADF78FB8-633E-E84C-BD12-602A6AED5DFD}" type="datetime1">
              <a:rPr lang="en-US"/>
              <a:pPr>
                <a:defRPr/>
              </a:pPr>
              <a:t>6/28/10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pPr>
              <a:defRPr/>
            </a:pPr>
            <a:fld id="{FE066A4A-D7AD-CF47-AB4A-34E4555C4CF1}"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pPr>
              <a:defRPr/>
            </a:pPr>
            <a:fld id="{EEDB87E9-596B-594E-BC3A-4AA4287F47E6}" type="datetime1">
              <a:rPr lang="en-US"/>
              <a:pPr>
                <a:defRPr/>
              </a:pPr>
              <a:t>6/28/10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de-CH" noProof="0"/>
              <a:t>Click to edit Master text styles</a:t>
            </a:r>
          </a:p>
          <a:p>
            <a:pPr lvl="1"/>
            <a:r>
              <a:rPr lang="de-CH" noProof="0"/>
              <a:t>Second level</a:t>
            </a:r>
          </a:p>
          <a:p>
            <a:pPr lvl="2"/>
            <a:r>
              <a:rPr lang="de-CH" noProof="0"/>
              <a:t>Third level</a:t>
            </a:r>
          </a:p>
          <a:p>
            <a:pPr lvl="3"/>
            <a:r>
              <a:rPr lang="de-CH" noProof="0"/>
              <a:t>Fourth level</a:t>
            </a:r>
          </a:p>
          <a:p>
            <a:pPr lvl="4"/>
            <a:r>
              <a:rPr lang="de-CH"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pPr>
              <a:defRPr/>
            </a:pPr>
            <a:fld id="{BC9D50E9-CC1C-304B-8AEF-02328AF0AEF9}"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CH"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06/28/2010</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lvl1pPr>
              <a:defRPr/>
            </a:lvl1pPr>
          </a:lstStyle>
          <a:p>
            <a:pPr>
              <a:defRPr/>
            </a:pPr>
            <a:fld id="{502477B5-0828-804F-896C-86BF24BD63F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06/28/2010</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lvl1pPr>
              <a:defRPr/>
            </a:lvl1pPr>
          </a:lstStyle>
          <a:p>
            <a:pPr>
              <a:defRPr/>
            </a:pPr>
            <a:fld id="{F704A91B-B9C1-A44D-B4E1-02F8EA8577C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de-CH"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06/28/2010</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lvl1pPr>
              <a:defRPr/>
            </a:lvl1pPr>
          </a:lstStyle>
          <a:p>
            <a:pPr>
              <a:defRPr/>
            </a:pPr>
            <a:fld id="{AE7FD3AA-B695-824E-A9C2-AA0435BF5F0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Click to edit Master title style</a:t>
            </a:r>
            <a:endParaRPr lang="en-US"/>
          </a:p>
        </p:txBody>
      </p:sp>
      <p:sp>
        <p:nvSpPr>
          <p:cNvPr id="3" name="Content Placeholder 2"/>
          <p:cNvSpPr>
            <a:spLocks noGrp="1"/>
          </p:cNvSpPr>
          <p:nvPr>
            <p:ph idx="1"/>
          </p:nvPr>
        </p:nvSpPr>
        <p:spPr/>
        <p:txBody>
          <a:body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06/28/2010</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lvl1pPr>
              <a:defRPr/>
            </a:lvl1pPr>
          </a:lstStyle>
          <a:p>
            <a:pPr>
              <a:defRPr/>
            </a:pPr>
            <a:fld id="{5651F329-7A06-F249-AF00-A5FC8A1C1D0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CH"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CH"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smtClean="0"/>
              <a:t>06/28/2010</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lvl1pPr>
              <a:defRPr/>
            </a:lvl1pPr>
          </a:lstStyle>
          <a:p>
            <a:pPr>
              <a:defRPr/>
            </a:pPr>
            <a:fld id="{FE14789E-BFD3-444B-8DDA-03D501E26F0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smtClean="0"/>
              <a:t>06/28/2010</a:t>
            </a: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LHC lectures, T.Camporesi </a:t>
            </a:r>
            <a:endParaRPr lang="en-US"/>
          </a:p>
        </p:txBody>
      </p:sp>
      <p:sp>
        <p:nvSpPr>
          <p:cNvPr id="7" name="Slide Number Placeholder 5"/>
          <p:cNvSpPr>
            <a:spLocks noGrp="1"/>
          </p:cNvSpPr>
          <p:nvPr>
            <p:ph type="sldNum" sz="quarter" idx="12"/>
          </p:nvPr>
        </p:nvSpPr>
        <p:spPr/>
        <p:txBody>
          <a:bodyPr/>
          <a:lstStyle>
            <a:lvl1pPr>
              <a:defRPr/>
            </a:lvl1pPr>
          </a:lstStyle>
          <a:p>
            <a:pPr>
              <a:defRPr/>
            </a:pPr>
            <a:fld id="{C0506BFC-CAD8-A44E-8CF3-87DFAD7856F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CH"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US" smtClean="0"/>
              <a:t>06/28/2010</a:t>
            </a:r>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LHC lectures, T.Camporesi </a:t>
            </a:r>
            <a:endParaRPr lang="en-US"/>
          </a:p>
        </p:txBody>
      </p:sp>
      <p:sp>
        <p:nvSpPr>
          <p:cNvPr id="9" name="Slide Number Placeholder 5"/>
          <p:cNvSpPr>
            <a:spLocks noGrp="1"/>
          </p:cNvSpPr>
          <p:nvPr>
            <p:ph type="sldNum" sz="quarter" idx="12"/>
          </p:nvPr>
        </p:nvSpPr>
        <p:spPr/>
        <p:txBody>
          <a:bodyPr/>
          <a:lstStyle>
            <a:lvl1pPr>
              <a:defRPr/>
            </a:lvl1pPr>
          </a:lstStyle>
          <a:p>
            <a:pPr>
              <a:defRPr/>
            </a:pPr>
            <a:fld id="{C0375BEE-D4CC-764D-A087-D8027910843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smtClean="0"/>
              <a:t>06/28/2010</a:t>
            </a:r>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LHC lectures, T.Camporesi </a:t>
            </a:r>
            <a:endParaRPr lang="en-US"/>
          </a:p>
        </p:txBody>
      </p:sp>
      <p:sp>
        <p:nvSpPr>
          <p:cNvPr id="5" name="Slide Number Placeholder 5"/>
          <p:cNvSpPr>
            <a:spLocks noGrp="1"/>
          </p:cNvSpPr>
          <p:nvPr>
            <p:ph type="sldNum" sz="quarter" idx="12"/>
          </p:nvPr>
        </p:nvSpPr>
        <p:spPr/>
        <p:txBody>
          <a:bodyPr/>
          <a:lstStyle>
            <a:lvl1pPr>
              <a:defRPr/>
            </a:lvl1pPr>
          </a:lstStyle>
          <a:p>
            <a:pPr>
              <a:defRPr/>
            </a:pPr>
            <a:fld id="{D45A9A04-13B5-D445-8626-E4C6B8D9638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smtClean="0"/>
              <a:t>06/28/2010</a:t>
            </a:r>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LHC lectures, T.Camporesi </a:t>
            </a:r>
            <a:endParaRPr lang="en-US"/>
          </a:p>
        </p:txBody>
      </p:sp>
      <p:sp>
        <p:nvSpPr>
          <p:cNvPr id="4" name="Slide Number Placeholder 5"/>
          <p:cNvSpPr>
            <a:spLocks noGrp="1"/>
          </p:cNvSpPr>
          <p:nvPr>
            <p:ph type="sldNum" sz="quarter" idx="12"/>
          </p:nvPr>
        </p:nvSpPr>
        <p:spPr/>
        <p:txBody>
          <a:bodyPr/>
          <a:lstStyle>
            <a:lvl1pPr>
              <a:defRPr/>
            </a:lvl1pPr>
          </a:lstStyle>
          <a:p>
            <a:pPr>
              <a:defRPr/>
            </a:pPr>
            <a:fld id="{AC0F2C0E-D589-B047-A3FA-657B2E5DB49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CH"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t>06/28/2010</a:t>
            </a: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LHC lectures, T.Camporesi </a:t>
            </a:r>
            <a:endParaRPr lang="en-US"/>
          </a:p>
        </p:txBody>
      </p:sp>
      <p:sp>
        <p:nvSpPr>
          <p:cNvPr id="7" name="Slide Number Placeholder 5"/>
          <p:cNvSpPr>
            <a:spLocks noGrp="1"/>
          </p:cNvSpPr>
          <p:nvPr>
            <p:ph type="sldNum" sz="quarter" idx="12"/>
          </p:nvPr>
        </p:nvSpPr>
        <p:spPr/>
        <p:txBody>
          <a:bodyPr/>
          <a:lstStyle>
            <a:lvl1pPr>
              <a:defRPr/>
            </a:lvl1pPr>
          </a:lstStyle>
          <a:p>
            <a:pPr>
              <a:defRPr/>
            </a:pPr>
            <a:fld id="{A45C834B-5313-4A43-8094-4B728BDDF03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CH"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t>06/28/2010</a:t>
            </a: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LHC lectures, T.Camporesi </a:t>
            </a:r>
            <a:endParaRPr lang="en-US"/>
          </a:p>
        </p:txBody>
      </p:sp>
      <p:sp>
        <p:nvSpPr>
          <p:cNvPr id="7" name="Slide Number Placeholder 5"/>
          <p:cNvSpPr>
            <a:spLocks noGrp="1"/>
          </p:cNvSpPr>
          <p:nvPr>
            <p:ph type="sldNum" sz="quarter" idx="12"/>
          </p:nvPr>
        </p:nvSpPr>
        <p:spPr/>
        <p:txBody>
          <a:bodyPr/>
          <a:lstStyle>
            <a:lvl1pPr>
              <a:defRPr/>
            </a:lvl1pPr>
          </a:lstStyle>
          <a:p>
            <a:pPr>
              <a:defRPr/>
            </a:pPr>
            <a:fld id="{E1FE2291-3A8B-BB4D-96F9-98C86D893D6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95400" y="381000"/>
            <a:ext cx="6629400" cy="731838"/>
          </a:xfrm>
          <a:prstGeom prst="rect">
            <a:avLst/>
          </a:prstGeom>
          <a:gradFill flip="none" rotWithShape="1">
            <a:gsLst>
              <a:gs pos="100000">
                <a:srgbClr val="FF0000">
                  <a:alpha val="29000"/>
                </a:srgbClr>
              </a:gs>
              <a:gs pos="0">
                <a:srgbClr val="FFFFFF"/>
              </a:gs>
            </a:gsLst>
            <a:lin ang="0" scaled="0"/>
            <a:tileRect/>
          </a:gradFill>
        </p:spPr>
        <p:txBody>
          <a:bodyPr vert="horz" wrap="square" lIns="91440" tIns="45720" rIns="91440" bIns="45720" numCol="1" anchor="ctr" anchorCtr="0" compatLnSpc="1">
            <a:prstTxWarp prst="textNoShape">
              <a:avLst/>
            </a:prstTxWarp>
            <a:normAutofit/>
          </a:bodyPr>
          <a:lstStyle/>
          <a:p>
            <a:pPr lvl="0"/>
            <a:r>
              <a:rPr lang="de-CH"/>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CH"/>
              <a:t>Click to edit Master text styles</a:t>
            </a:r>
          </a:p>
          <a:p>
            <a:pPr lvl="1"/>
            <a:r>
              <a:rPr lang="de-CH"/>
              <a:t>Second level</a:t>
            </a:r>
          </a:p>
          <a:p>
            <a:pPr lvl="2"/>
            <a:r>
              <a:rPr lang="de-CH"/>
              <a:t>Third level</a:t>
            </a:r>
          </a:p>
          <a:p>
            <a:pPr lvl="3"/>
            <a:r>
              <a:rPr lang="de-CH"/>
              <a:t>Fourth level</a:t>
            </a:r>
          </a:p>
          <a:p>
            <a:pPr lvl="4"/>
            <a:r>
              <a:rPr lang="de-CH"/>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defRPr>
            </a:lvl1pPr>
          </a:lstStyle>
          <a:p>
            <a:pPr>
              <a:defRPr/>
            </a:pPr>
            <a:r>
              <a:rPr lang="en-US" smtClean="0"/>
              <a:t>06/28/2010</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charset="0"/>
              </a:defRPr>
            </a:lvl1pPr>
          </a:lstStyle>
          <a:p>
            <a:pPr>
              <a:defRPr/>
            </a:pPr>
            <a:r>
              <a:rPr lang="en-US" smtClean="0"/>
              <a:t>LHC lectures, T.Camporesi </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pPr>
              <a:defRPr/>
            </a:pPr>
            <a:fld id="{0A4C69EB-484B-B145-96F5-4A6B52733FE8}" type="slidenum">
              <a:rPr lang="en-US"/>
              <a:pPr>
                <a:defRPr/>
              </a:pPr>
              <a:t>‹#›</a:t>
            </a:fld>
            <a:endParaRPr lang="en-US"/>
          </a:p>
        </p:txBody>
      </p:sp>
      <p:sp>
        <p:nvSpPr>
          <p:cNvPr id="7" name="Rectangle 6"/>
          <p:cNvSpPr/>
          <p:nvPr userDrawn="1"/>
        </p:nvSpPr>
        <p:spPr>
          <a:xfrm>
            <a:off x="1295400" y="381000"/>
            <a:ext cx="6629400" cy="731838"/>
          </a:xfrm>
          <a:prstGeom prst="rect">
            <a:avLst/>
          </a:prstGeom>
          <a:gradFill flip="none" rotWithShape="1">
            <a:gsLst>
              <a:gs pos="100000">
                <a:srgbClr val="FF0000">
                  <a:alpha val="33000"/>
                </a:srgbClr>
              </a:gs>
              <a:gs pos="0">
                <a:srgbClr val="FFFFFF"/>
              </a:gs>
            </a:gsLst>
            <a:lin ang="0" scaled="1"/>
            <a:tileRect/>
          </a:gradFill>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defRPr/>
            </a:pPr>
            <a:endParaRPr lang="en-US" sz="1200">
              <a:solidFill>
                <a:srgbClr val="FFFFFF"/>
              </a:solidFill>
              <a:ea typeface="ＭＳ Ｐゴシック" charset="-128"/>
              <a:cs typeface="ＭＳ Ｐゴシック" charset="-128"/>
            </a:endParaRPr>
          </a:p>
        </p:txBody>
      </p:sp>
      <p:pic>
        <p:nvPicPr>
          <p:cNvPr id="1032" name="Picture 14" descr="CMS-Color"/>
          <p:cNvPicPr>
            <a:picLocks noChangeAspect="1" noChangeArrowheads="1"/>
          </p:cNvPicPr>
          <p:nvPr userDrawn="1"/>
        </p:nvPicPr>
        <p:blipFill>
          <a:blip r:embed="rId13"/>
          <a:srcRect/>
          <a:stretch>
            <a:fillRect/>
          </a:stretch>
        </p:blipFill>
        <p:spPr bwMode="auto">
          <a:xfrm>
            <a:off x="414338" y="381000"/>
            <a:ext cx="804862" cy="7413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0" fontAlgn="base" hangingPunct="0">
        <a:spcBef>
          <a:spcPct val="0"/>
        </a:spcBef>
        <a:spcAft>
          <a:spcPct val="0"/>
        </a:spcAft>
        <a:defRPr sz="4000" kern="1200">
          <a:solidFill>
            <a:schemeClr val="tx1"/>
          </a:solidFill>
          <a:latin typeface="+mj-lt"/>
          <a:ea typeface="ＭＳ Ｐゴシック" pitchFamily="-106" charset="-128"/>
          <a:cs typeface="ＭＳ Ｐゴシック" pitchFamily="-106" charset="-128"/>
        </a:defRPr>
      </a:lvl1pPr>
      <a:lvl2pPr algn="ctr" defTabSz="457200" rtl="0" eaLnBrk="0" fontAlgn="base" hangingPunct="0">
        <a:spcBef>
          <a:spcPct val="0"/>
        </a:spcBef>
        <a:spcAft>
          <a:spcPct val="0"/>
        </a:spcAft>
        <a:defRPr sz="4000">
          <a:solidFill>
            <a:schemeClr val="tx1"/>
          </a:solidFill>
          <a:latin typeface="Calibri" pitchFamily="-106" charset="0"/>
          <a:ea typeface="ＭＳ Ｐゴシック" pitchFamily="-106" charset="-128"/>
          <a:cs typeface="ＭＳ Ｐゴシック" pitchFamily="-106" charset="-128"/>
        </a:defRPr>
      </a:lvl2pPr>
      <a:lvl3pPr algn="ctr" defTabSz="457200" rtl="0" eaLnBrk="0" fontAlgn="base" hangingPunct="0">
        <a:spcBef>
          <a:spcPct val="0"/>
        </a:spcBef>
        <a:spcAft>
          <a:spcPct val="0"/>
        </a:spcAft>
        <a:defRPr sz="4000">
          <a:solidFill>
            <a:schemeClr val="tx1"/>
          </a:solidFill>
          <a:latin typeface="Calibri" pitchFamily="-106" charset="0"/>
          <a:ea typeface="ＭＳ Ｐゴシック" pitchFamily="-106" charset="-128"/>
          <a:cs typeface="ＭＳ Ｐゴシック" pitchFamily="-106" charset="-128"/>
        </a:defRPr>
      </a:lvl3pPr>
      <a:lvl4pPr algn="ctr" defTabSz="457200" rtl="0" eaLnBrk="0" fontAlgn="base" hangingPunct="0">
        <a:spcBef>
          <a:spcPct val="0"/>
        </a:spcBef>
        <a:spcAft>
          <a:spcPct val="0"/>
        </a:spcAft>
        <a:defRPr sz="4000">
          <a:solidFill>
            <a:schemeClr val="tx1"/>
          </a:solidFill>
          <a:latin typeface="Calibri" pitchFamily="-106" charset="0"/>
          <a:ea typeface="ＭＳ Ｐゴシック" pitchFamily="-106" charset="-128"/>
          <a:cs typeface="ＭＳ Ｐゴシック" pitchFamily="-106" charset="-128"/>
        </a:defRPr>
      </a:lvl4pPr>
      <a:lvl5pPr algn="ctr" defTabSz="457200" rtl="0" eaLnBrk="0" fontAlgn="base" hangingPunct="0">
        <a:spcBef>
          <a:spcPct val="0"/>
        </a:spcBef>
        <a:spcAft>
          <a:spcPct val="0"/>
        </a:spcAft>
        <a:defRPr sz="4000">
          <a:solidFill>
            <a:schemeClr val="tx1"/>
          </a:solidFill>
          <a:latin typeface="Calibri" pitchFamily="-106" charset="0"/>
          <a:ea typeface="ＭＳ Ｐゴシック" pitchFamily="-106" charset="-128"/>
          <a:cs typeface="ＭＳ Ｐゴシック" pitchFamily="-106" charset="-128"/>
        </a:defRPr>
      </a:lvl5pPr>
      <a:lvl6pPr marL="457200" algn="ctr" defTabSz="457200" rtl="0" fontAlgn="base">
        <a:spcBef>
          <a:spcPct val="0"/>
        </a:spcBef>
        <a:spcAft>
          <a:spcPct val="0"/>
        </a:spcAft>
        <a:defRPr sz="4000">
          <a:solidFill>
            <a:schemeClr val="tx1"/>
          </a:solidFill>
          <a:latin typeface="Calibri" pitchFamily="-106" charset="0"/>
          <a:ea typeface="ＭＳ Ｐゴシック" pitchFamily="-106" charset="-128"/>
          <a:cs typeface="ＭＳ Ｐゴシック" pitchFamily="-106" charset="-128"/>
        </a:defRPr>
      </a:lvl6pPr>
      <a:lvl7pPr marL="914400" algn="ctr" defTabSz="457200" rtl="0" fontAlgn="base">
        <a:spcBef>
          <a:spcPct val="0"/>
        </a:spcBef>
        <a:spcAft>
          <a:spcPct val="0"/>
        </a:spcAft>
        <a:defRPr sz="4000">
          <a:solidFill>
            <a:schemeClr val="tx1"/>
          </a:solidFill>
          <a:latin typeface="Calibri" pitchFamily="-106" charset="0"/>
          <a:ea typeface="ＭＳ Ｐゴシック" pitchFamily="-106" charset="-128"/>
          <a:cs typeface="ＭＳ Ｐゴシック" pitchFamily="-106" charset="-128"/>
        </a:defRPr>
      </a:lvl7pPr>
      <a:lvl8pPr marL="1371600" algn="ctr" defTabSz="457200" rtl="0" fontAlgn="base">
        <a:spcBef>
          <a:spcPct val="0"/>
        </a:spcBef>
        <a:spcAft>
          <a:spcPct val="0"/>
        </a:spcAft>
        <a:defRPr sz="4000">
          <a:solidFill>
            <a:schemeClr val="tx1"/>
          </a:solidFill>
          <a:latin typeface="Calibri" pitchFamily="-106" charset="0"/>
          <a:ea typeface="ＭＳ Ｐゴシック" pitchFamily="-106" charset="-128"/>
          <a:cs typeface="ＭＳ Ｐゴシック" pitchFamily="-106" charset="-128"/>
        </a:defRPr>
      </a:lvl8pPr>
      <a:lvl9pPr marL="1828800" algn="ctr" defTabSz="457200" rtl="0" fontAlgn="base">
        <a:spcBef>
          <a:spcPct val="0"/>
        </a:spcBef>
        <a:spcAft>
          <a:spcPct val="0"/>
        </a:spcAft>
        <a:defRPr sz="4000">
          <a:solidFill>
            <a:schemeClr val="tx1"/>
          </a:solidFill>
          <a:latin typeface="Calibri" pitchFamily="-106" charset="0"/>
          <a:ea typeface="ＭＳ Ｐゴシック" pitchFamily="-106" charset="-128"/>
          <a:cs typeface="ＭＳ Ｐゴシック" pitchFamily="-106"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06" charset="-128"/>
          <a:cs typeface="ＭＳ Ｐゴシック" pitchFamily="-106"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06"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06"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df"/><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df"/><Relationship Id="rId3"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 Id="rId3" Type="http://schemas.openxmlformats.org/officeDocument/2006/relationships/image" Target="../media/image2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 Id="rId3" Type="http://schemas.openxmlformats.org/officeDocument/2006/relationships/image" Target="../media/image2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 Id="rId3" Type="http://schemas.openxmlformats.org/officeDocument/2006/relationships/image" Target="../media/image2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 Id="rId3" Type="http://schemas.openxmlformats.org/officeDocument/2006/relationships/image" Target="../media/image2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 Id="rId3" Type="http://schemas.openxmlformats.org/officeDocument/2006/relationships/image" Target="../media/image3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image" Target="../media/image3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png"/><Relationship Id="rId3" Type="http://schemas.openxmlformats.org/officeDocument/2006/relationships/image" Target="../media/image40.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48.xml.rels><?xml version="1.0" encoding="UTF-8" standalone="yes"?>
<Relationships xmlns="http://schemas.openxmlformats.org/package/2006/relationships"><Relationship Id="rId3" Type="http://schemas.openxmlformats.org/officeDocument/2006/relationships/oleObject" Target="../embeddings/Microsoft_Equation1.bin"/><Relationship Id="rId4" Type="http://schemas.openxmlformats.org/officeDocument/2006/relationships/oleObject" Target="../embeddings/Microsoft_Equation2.bin"/><Relationship Id="rId5" Type="http://schemas.openxmlformats.org/officeDocument/2006/relationships/oleObject" Target="../embeddings/Microsoft_Equation3.bin"/><Relationship Id="rId6" Type="http://schemas.openxmlformats.org/officeDocument/2006/relationships/oleObject" Target="../embeddings/Microsoft_Equation4.bin"/><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oleObject" Target="../embeddings/Microsoft_Equation5.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png"/></Relationships>
</file>

<file path=ppt/slides/_rels/slide52.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pdf"/><Relationship Id="rId5" Type="http://schemas.openxmlformats.org/officeDocument/2006/relationships/image" Target="../media/image51.png"/><Relationship Id="rId6" Type="http://schemas.openxmlformats.org/officeDocument/2006/relationships/image" Target="../media/image52.pdf"/><Relationship Id="rId7" Type="http://schemas.openxmlformats.org/officeDocument/2006/relationships/image" Target="../media/image53.png"/><Relationship Id="rId1" Type="http://schemas.openxmlformats.org/officeDocument/2006/relationships/slideLayout" Target="../slideLayouts/slideLayout2.xml"/><Relationship Id="rId2" Type="http://schemas.openxmlformats.org/officeDocument/2006/relationships/image" Target="../media/image48.pd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gif"/><Relationship Id="rId3" Type="http://schemas.openxmlformats.org/officeDocument/2006/relationships/image" Target="../media/image55.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ctrTitle"/>
          </p:nvPr>
        </p:nvSpPr>
        <p:spPr>
          <a:xfrm>
            <a:off x="457200" y="1395412"/>
            <a:ext cx="7772400" cy="1470025"/>
          </a:xfrm>
        </p:spPr>
        <p:txBody>
          <a:bodyPr/>
          <a:lstStyle/>
          <a:p>
            <a:r>
              <a:rPr lang="en-US" dirty="0" smtClean="0"/>
              <a:t>The operation of </a:t>
            </a:r>
            <a:r>
              <a:rPr lang="en-US" smtClean="0"/>
              <a:t>LHC detectors</a:t>
            </a:r>
            <a:br>
              <a:rPr lang="en-US" smtClean="0"/>
            </a:br>
            <a:r>
              <a:rPr lang="en-US" smtClean="0"/>
              <a:t>Trigger </a:t>
            </a:r>
            <a:r>
              <a:rPr lang="en-US" dirty="0" smtClean="0"/>
              <a:t>and DAQ</a:t>
            </a:r>
            <a:endParaRPr lang="en-US" dirty="0"/>
          </a:p>
        </p:txBody>
      </p:sp>
      <p:sp>
        <p:nvSpPr>
          <p:cNvPr id="8" name="Subtitle 7"/>
          <p:cNvSpPr>
            <a:spLocks noGrp="1"/>
          </p:cNvSpPr>
          <p:nvPr>
            <p:ph type="subTitle" idx="1"/>
          </p:nvPr>
        </p:nvSpPr>
        <p:spPr>
          <a:xfrm>
            <a:off x="990600" y="3733800"/>
            <a:ext cx="7086600" cy="1752600"/>
          </a:xfrm>
        </p:spPr>
        <p:txBody>
          <a:bodyPr/>
          <a:lstStyle/>
          <a:p>
            <a:r>
              <a:rPr lang="en-US" sz="2000" dirty="0" smtClean="0"/>
              <a:t>Acknowledgements: slides stolen and help from S. </a:t>
            </a:r>
            <a:r>
              <a:rPr lang="en-US" sz="2000" dirty="0" err="1" smtClean="0"/>
              <a:t>Cittolin</a:t>
            </a:r>
            <a:r>
              <a:rPr lang="en-US" sz="2000" dirty="0" smtClean="0"/>
              <a:t>, W. Smith, J. Varela, I. </a:t>
            </a:r>
            <a:r>
              <a:rPr lang="en-US" sz="2000" dirty="0" err="1" smtClean="0"/>
              <a:t>Mikulec</a:t>
            </a:r>
            <a:r>
              <a:rPr lang="en-US" sz="2000" dirty="0" smtClean="0"/>
              <a:t>, N. Ellis, </a:t>
            </a:r>
            <a:r>
              <a:rPr lang="en-US" sz="2000" dirty="0" err="1" smtClean="0"/>
              <a:t>T.Pauly</a:t>
            </a:r>
            <a:r>
              <a:rPr lang="en-US" sz="2000" dirty="0" smtClean="0"/>
              <a:t>. </a:t>
            </a:r>
            <a:r>
              <a:rPr lang="en-US" sz="2000" dirty="0" err="1" smtClean="0"/>
              <a:t>C.Garabatos</a:t>
            </a:r>
            <a:r>
              <a:rPr lang="en-US" sz="2000" dirty="0" smtClean="0"/>
              <a:t>, </a:t>
            </a:r>
            <a:r>
              <a:rPr lang="en-US" sz="2000" dirty="0" err="1" smtClean="0"/>
              <a:t>T.Pauly</a:t>
            </a:r>
            <a:r>
              <a:rPr lang="en-US" sz="2000" dirty="0" smtClean="0"/>
              <a:t> </a:t>
            </a:r>
            <a:br>
              <a:rPr lang="en-US" sz="2000" dirty="0" smtClean="0"/>
            </a:br>
            <a:r>
              <a:rPr lang="en-US" sz="2000" dirty="0" smtClean="0"/>
              <a:t>All errors/omissions are mine.</a:t>
            </a:r>
          </a:p>
          <a:p>
            <a:r>
              <a:rPr lang="en-US" sz="2000" dirty="0" smtClean="0">
                <a:solidFill>
                  <a:srgbClr val="FF0000"/>
                </a:solidFill>
              </a:rPr>
              <a:t>Disclaimer: most of the material is from CMS…this is due to my inability to find the time to understand the essentials for the other experiments and does not imply a judgment on the merit of the implementations other than CMS </a:t>
            </a:r>
          </a:p>
          <a:p>
            <a:endParaRPr lang="en-US" sz="2000" dirty="0" smtClean="0"/>
          </a:p>
          <a:p>
            <a:endParaRPr lang="en-US" sz="2000"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1</a:t>
            </a:fld>
            <a:endParaRPr lang="en-US"/>
          </a:p>
        </p:txBody>
      </p:sp>
      <p:sp>
        <p:nvSpPr>
          <p:cNvPr id="9" name="TextBox 8"/>
          <p:cNvSpPr txBox="1"/>
          <p:nvPr/>
        </p:nvSpPr>
        <p:spPr>
          <a:xfrm>
            <a:off x="2133600" y="2877234"/>
            <a:ext cx="5029200" cy="646331"/>
          </a:xfrm>
          <a:prstGeom prst="rect">
            <a:avLst/>
          </a:prstGeom>
          <a:noFill/>
        </p:spPr>
        <p:txBody>
          <a:bodyPr wrap="square" rtlCol="0">
            <a:spAutoFit/>
          </a:bodyPr>
          <a:lstStyle/>
          <a:p>
            <a:r>
              <a:rPr lang="en-US" sz="1800" dirty="0" err="1" smtClean="0"/>
              <a:t>T.Camporesi,C</a:t>
            </a:r>
            <a:r>
              <a:rPr lang="en-US" sz="1800" dirty="0" smtClean="0"/>
              <a:t>. </a:t>
            </a:r>
            <a:r>
              <a:rPr lang="en-US" sz="1800" dirty="0" err="1" smtClean="0"/>
              <a:t>Clement,C.Garabatos</a:t>
            </a:r>
            <a:r>
              <a:rPr lang="en-US" sz="1800" dirty="0" smtClean="0"/>
              <a:t> </a:t>
            </a:r>
            <a:r>
              <a:rPr lang="en-US" sz="1800" dirty="0" err="1" smtClean="0"/>
              <a:t>Cuadrado,R</a:t>
            </a:r>
            <a:r>
              <a:rPr lang="en-US" sz="1800" dirty="0" smtClean="0"/>
              <a:t>. </a:t>
            </a:r>
            <a:r>
              <a:rPr lang="en-US" sz="1800" dirty="0" err="1" smtClean="0"/>
              <a:t>Jacobsson</a:t>
            </a:r>
            <a:r>
              <a:rPr lang="en-US" sz="1800" dirty="0" smtClean="0"/>
              <a:t>, L. </a:t>
            </a:r>
            <a:r>
              <a:rPr lang="en-US" sz="1800" dirty="0" err="1" smtClean="0"/>
              <a:t>Malgeri</a:t>
            </a:r>
            <a:r>
              <a:rPr lang="en-US" sz="1800" dirty="0" smtClean="0"/>
              <a:t>, T. </a:t>
            </a:r>
            <a:r>
              <a:rPr lang="en-US" sz="1800" dirty="0" err="1" smtClean="0"/>
              <a:t>Pauly</a:t>
            </a:r>
            <a:endParaRPr lang="en-US" sz="1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Trigger</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10</a:t>
            </a:fld>
            <a:endParaRPr lang="en-US"/>
          </a:p>
        </p:txBody>
      </p:sp>
      <p:pic>
        <p:nvPicPr>
          <p:cNvPr id="7" name="Picture 6"/>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63500" y="1003300"/>
            <a:ext cx="9017000" cy="60071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CMS detector</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11</a:t>
            </a:fld>
            <a:endParaRPr lang="en-US"/>
          </a:p>
        </p:txBody>
      </p:sp>
      <p:pic>
        <p:nvPicPr>
          <p:cNvPr id="7" name="Picture 6"/>
          <p:cNvPicPr>
            <a:picLocks noChangeAspect="1"/>
          </p:cNvPicPr>
          <p:nvPr/>
        </p:nvPicPr>
        <p:blipFill>
          <a:blip r:embed="rId2"/>
          <a:stretch>
            <a:fillRect/>
          </a:stretch>
        </p:blipFill>
        <p:spPr>
          <a:xfrm>
            <a:off x="838200" y="1526634"/>
            <a:ext cx="7486650" cy="491861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 1 trigger</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12</a:t>
            </a:fld>
            <a:endParaRPr lang="en-US"/>
          </a:p>
        </p:txBody>
      </p:sp>
      <p:pic>
        <p:nvPicPr>
          <p:cNvPr id="7" name="Picture 6"/>
          <p:cNvPicPr>
            <a:picLocks noChangeAspect="1"/>
          </p:cNvPicPr>
          <p:nvPr/>
        </p:nvPicPr>
        <p:blipFill>
          <a:blip r:embed="rId2"/>
          <a:stretch>
            <a:fillRect/>
          </a:stretch>
        </p:blipFill>
        <p:spPr>
          <a:xfrm>
            <a:off x="450850" y="520700"/>
            <a:ext cx="8242300" cy="62611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LV1 : calorimeter</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13</a:t>
            </a:fld>
            <a:endParaRPr lang="en-US"/>
          </a:p>
        </p:txBody>
      </p:sp>
      <p:pic>
        <p:nvPicPr>
          <p:cNvPr id="7" name="Picture 6"/>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69574" y="1143000"/>
            <a:ext cx="9607826" cy="57150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LV1: Massive parallel processing</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14</a:t>
            </a:fld>
            <a:endParaRPr lang="en-US"/>
          </a:p>
        </p:txBody>
      </p:sp>
      <p:pic>
        <p:nvPicPr>
          <p:cNvPr id="7" name="Picture 6"/>
          <p:cNvPicPr>
            <a:picLocks noChangeAspect="1"/>
          </p:cNvPicPr>
          <p:nvPr/>
        </p:nvPicPr>
        <p:blipFill>
          <a:blip r:embed="rId2"/>
          <a:stretch>
            <a:fillRect/>
          </a:stretch>
        </p:blipFill>
        <p:spPr>
          <a:xfrm>
            <a:off x="76200" y="1143000"/>
            <a:ext cx="8991600" cy="57023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go from 100KHz to 100Hz</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15</a:t>
            </a:fld>
            <a:endParaRPr lang="en-US"/>
          </a:p>
        </p:txBody>
      </p:sp>
      <p:sp>
        <p:nvSpPr>
          <p:cNvPr id="7" name="Rectangle 7"/>
          <p:cNvSpPr>
            <a:spLocks noGrp="1" noChangeArrowheads="1"/>
          </p:cNvSpPr>
          <p:nvPr>
            <p:ph idx="1"/>
          </p:nvPr>
        </p:nvSpPr>
        <p:spPr/>
        <p:txBody>
          <a:bodyPr/>
          <a:lstStyle/>
          <a:p>
            <a:r>
              <a:rPr lang="en-US" sz="2400" dirty="0"/>
              <a:t>The massive data rate after LVL1 poses problems even for network-based event building </a:t>
            </a:r>
            <a:r>
              <a:rPr lang="en-US" sz="2400" dirty="0">
                <a:ea typeface="Times New Roman" charset="0"/>
                <a:cs typeface="Times New Roman" charset="0"/>
              </a:rPr>
              <a:t>—</a:t>
            </a:r>
            <a:r>
              <a:rPr lang="en-US" sz="2400" dirty="0"/>
              <a:t> different solutions are being adopted to address this, for example:</a:t>
            </a:r>
          </a:p>
          <a:p>
            <a:pPr lvl="1"/>
            <a:r>
              <a:rPr lang="en-US" sz="2000" dirty="0"/>
              <a:t>In CMS, the event building is factorized into a number of slices each of which sees only a fraction of the rate</a:t>
            </a:r>
          </a:p>
          <a:p>
            <a:pPr lvl="2"/>
            <a:r>
              <a:rPr lang="en-US" sz="1800" dirty="0"/>
              <a:t>Requires large total network bandwidth (</a:t>
            </a:r>
            <a:r>
              <a:rPr lang="en-US" sz="1800" dirty="0" err="1">
                <a:sym typeface="Symbol" charset="2"/>
              </a:rPr>
              <a:t></a:t>
            </a:r>
            <a:r>
              <a:rPr lang="en-US" sz="1800" dirty="0"/>
              <a:t> cost), but avoids the need for a very large single network switch </a:t>
            </a:r>
          </a:p>
          <a:p>
            <a:pPr lvl="1"/>
            <a:r>
              <a:rPr lang="en-US" sz="2000" dirty="0"/>
              <a:t>In ATLAS, the </a:t>
            </a:r>
            <a:r>
              <a:rPr lang="en-US" sz="2000" dirty="0">
                <a:solidFill>
                  <a:srgbClr val="FF0000"/>
                </a:solidFill>
              </a:rPr>
              <a:t>Region-of-Interest (</a:t>
            </a:r>
            <a:r>
              <a:rPr lang="en-US" sz="2000" dirty="0" err="1">
                <a:solidFill>
                  <a:srgbClr val="FF0000"/>
                </a:solidFill>
              </a:rPr>
              <a:t>RoI</a:t>
            </a:r>
            <a:r>
              <a:rPr lang="en-US" sz="2000" dirty="0">
                <a:solidFill>
                  <a:srgbClr val="FF0000"/>
                </a:solidFill>
              </a:rPr>
              <a:t>) </a:t>
            </a:r>
            <a:r>
              <a:rPr lang="en-US" sz="2000" dirty="0"/>
              <a:t>mechanism is used with </a:t>
            </a:r>
            <a:r>
              <a:rPr lang="en-US" sz="2000" dirty="0">
                <a:solidFill>
                  <a:srgbClr val="FF0000"/>
                </a:solidFill>
              </a:rPr>
              <a:t>sequential selection </a:t>
            </a:r>
            <a:r>
              <a:rPr lang="en-US" sz="2000" dirty="0"/>
              <a:t>to access the data only as required – only move data needed for LVL2 processing</a:t>
            </a:r>
          </a:p>
          <a:p>
            <a:pPr lvl="2"/>
            <a:r>
              <a:rPr lang="en-US" sz="1800" dirty="0"/>
              <a:t>Reduces by a substantial factor the amount of data that need to be moved from the Readout Systems to the Processors</a:t>
            </a:r>
          </a:p>
          <a:p>
            <a:pPr lvl="2"/>
            <a:r>
              <a:rPr lang="en-US" sz="1800" dirty="0"/>
              <a:t>Implies relatively complicated mechanisms to serve the data selectively to the LVL2 trigger processors </a:t>
            </a:r>
            <a:r>
              <a:rPr lang="en-US" sz="1800" dirty="0" err="1">
                <a:sym typeface="Symbol" charset="2"/>
              </a:rPr>
              <a:t></a:t>
            </a:r>
            <a:r>
              <a:rPr lang="en-US" sz="1800" dirty="0"/>
              <a:t> more complex software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1" name="Group 20"/>
          <p:cNvGrpSpPr/>
          <p:nvPr/>
        </p:nvGrpSpPr>
        <p:grpSpPr>
          <a:xfrm>
            <a:off x="76200" y="1422400"/>
            <a:ext cx="8991600" cy="4749800"/>
            <a:chOff x="76200" y="1422400"/>
            <a:chExt cx="8991600" cy="4749800"/>
          </a:xfrm>
        </p:grpSpPr>
        <p:pic>
          <p:nvPicPr>
            <p:cNvPr id="7" name="Picture 6"/>
            <p:cNvPicPr>
              <a:picLocks noChangeAspect="1"/>
            </p:cNvPicPr>
            <p:nvPr/>
          </p:nvPicPr>
          <p:blipFill>
            <a:blip r:embed="rId2"/>
            <a:stretch>
              <a:fillRect/>
            </a:stretch>
          </p:blipFill>
          <p:spPr>
            <a:xfrm>
              <a:off x="76200" y="1422400"/>
              <a:ext cx="8991600" cy="4749800"/>
            </a:xfrm>
            <a:prstGeom prst="rect">
              <a:avLst/>
            </a:prstGeom>
          </p:spPr>
        </p:pic>
        <p:sp>
          <p:nvSpPr>
            <p:cNvPr id="20" name="TextBox 19"/>
            <p:cNvSpPr txBox="1"/>
            <p:nvPr/>
          </p:nvSpPr>
          <p:spPr>
            <a:xfrm>
              <a:off x="7924800" y="3581400"/>
              <a:ext cx="914400" cy="461665"/>
            </a:xfrm>
            <a:prstGeom prst="rect">
              <a:avLst/>
            </a:prstGeom>
            <a:noFill/>
          </p:spPr>
          <p:txBody>
            <a:bodyPr wrap="square" rtlCol="0">
              <a:spAutoFit/>
            </a:bodyPr>
            <a:lstStyle/>
            <a:p>
              <a:r>
                <a:rPr lang="en-US" dirty="0" smtClean="0"/>
                <a:t>Atlas</a:t>
              </a:r>
              <a:endParaRPr lang="en-US" dirty="0"/>
            </a:p>
          </p:txBody>
        </p:sp>
      </p:grpSp>
      <p:sp>
        <p:nvSpPr>
          <p:cNvPr id="2" name="Title 1"/>
          <p:cNvSpPr>
            <a:spLocks noGrp="1"/>
          </p:cNvSpPr>
          <p:nvPr>
            <p:ph type="title"/>
          </p:nvPr>
        </p:nvSpPr>
        <p:spPr/>
        <p:txBody>
          <a:bodyPr/>
          <a:lstStyle/>
          <a:p>
            <a:r>
              <a:rPr lang="en-US" dirty="0" smtClean="0"/>
              <a:t>Multilevel trigger</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16</a:t>
            </a:fld>
            <a:endParaRPr lang="en-US"/>
          </a:p>
        </p:txBody>
      </p:sp>
      <p:sp>
        <p:nvSpPr>
          <p:cNvPr id="8" name="TextBox 7"/>
          <p:cNvSpPr txBox="1"/>
          <p:nvPr/>
        </p:nvSpPr>
        <p:spPr>
          <a:xfrm>
            <a:off x="1295400" y="3352800"/>
            <a:ext cx="609600" cy="584776"/>
          </a:xfrm>
          <a:prstGeom prst="rect">
            <a:avLst/>
          </a:prstGeom>
          <a:noFill/>
        </p:spPr>
        <p:txBody>
          <a:bodyPr wrap="square" rtlCol="0">
            <a:spAutoFit/>
          </a:bodyPr>
          <a:lstStyle/>
          <a:p>
            <a:r>
              <a:rPr lang="en-US" sz="1600" dirty="0" smtClean="0"/>
              <a:t>PC farm</a:t>
            </a:r>
            <a:endParaRPr lang="en-US" sz="1600" dirty="0"/>
          </a:p>
        </p:txBody>
      </p:sp>
      <p:sp>
        <p:nvSpPr>
          <p:cNvPr id="9" name="TextBox 8"/>
          <p:cNvSpPr txBox="1"/>
          <p:nvPr/>
        </p:nvSpPr>
        <p:spPr>
          <a:xfrm>
            <a:off x="1295400" y="4749224"/>
            <a:ext cx="609600" cy="584776"/>
          </a:xfrm>
          <a:prstGeom prst="rect">
            <a:avLst/>
          </a:prstGeom>
          <a:noFill/>
        </p:spPr>
        <p:txBody>
          <a:bodyPr wrap="square" rtlCol="0">
            <a:spAutoFit/>
          </a:bodyPr>
          <a:lstStyle/>
          <a:p>
            <a:r>
              <a:rPr lang="en-US" sz="1600" dirty="0" smtClean="0"/>
              <a:t>PC farm</a:t>
            </a:r>
            <a:endParaRPr lang="en-US" sz="1600" dirty="0"/>
          </a:p>
        </p:txBody>
      </p:sp>
      <p:sp useBgFill="1">
        <p:nvSpPr>
          <p:cNvPr id="11" name="TextBox 10"/>
          <p:cNvSpPr txBox="1"/>
          <p:nvPr/>
        </p:nvSpPr>
        <p:spPr>
          <a:xfrm>
            <a:off x="4419600" y="3886200"/>
            <a:ext cx="4876800" cy="1015663"/>
          </a:xfrm>
          <a:prstGeom prst="rect">
            <a:avLst/>
          </a:prstGeom>
        </p:spPr>
        <p:txBody>
          <a:bodyPr wrap="square" rtlCol="0">
            <a:spAutoFit/>
          </a:bodyPr>
          <a:lstStyle/>
          <a:p>
            <a:pPr>
              <a:buFont typeface="Arial"/>
              <a:buChar char="•"/>
            </a:pPr>
            <a:r>
              <a:rPr lang="en-US" sz="1200" dirty="0" smtClean="0">
                <a:latin typeface="Lucida Grande"/>
                <a:cs typeface="Lucida Grande"/>
              </a:rPr>
              <a:t> Region of Interest: LV1 identifies the geographical location</a:t>
            </a:r>
            <a:br>
              <a:rPr lang="en-US" sz="1200" dirty="0" smtClean="0">
                <a:latin typeface="Lucida Grande"/>
                <a:cs typeface="Lucida Grande"/>
              </a:rPr>
            </a:br>
            <a:r>
              <a:rPr lang="en-US" sz="1200" dirty="0" smtClean="0">
                <a:latin typeface="Lucida Grande"/>
                <a:cs typeface="Lucida Grande"/>
              </a:rPr>
              <a:t>of candidate objects. LV2 accesses data only form </a:t>
            </a:r>
            <a:r>
              <a:rPr lang="en-US" sz="1200" dirty="0" err="1" smtClean="0">
                <a:latin typeface="Lucida Grande"/>
                <a:cs typeface="Lucida Grande"/>
              </a:rPr>
              <a:t>RoI</a:t>
            </a:r>
            <a:r>
              <a:rPr lang="en-US" sz="1200" dirty="0" smtClean="0">
                <a:latin typeface="Lucida Grande"/>
                <a:cs typeface="Lucida Grande"/>
              </a:rPr>
              <a:t>.</a:t>
            </a:r>
          </a:p>
          <a:p>
            <a:pPr>
              <a:buFont typeface="Arial"/>
              <a:buChar char="•"/>
            </a:pPr>
            <a:r>
              <a:rPr lang="en-US" sz="1200" dirty="0" smtClean="0">
                <a:latin typeface="Lucida Grande"/>
                <a:cs typeface="Lucida Grande"/>
              </a:rPr>
              <a:t> Sequential selection: Data accessed initially only from a subset of  </a:t>
            </a:r>
            <a:r>
              <a:rPr lang="en-US" sz="1200" dirty="0" err="1" smtClean="0">
                <a:latin typeface="Lucida Grande"/>
                <a:cs typeface="Lucida Grande"/>
              </a:rPr>
              <a:t>subdetectors</a:t>
            </a:r>
            <a:r>
              <a:rPr lang="en-US" sz="1200" dirty="0" smtClean="0">
                <a:latin typeface="Lucida Grande"/>
                <a:cs typeface="Lucida Grande"/>
              </a:rPr>
              <a:t> (</a:t>
            </a:r>
            <a:r>
              <a:rPr lang="en-US" sz="1200" dirty="0" err="1" smtClean="0">
                <a:latin typeface="Lucida Grande"/>
                <a:cs typeface="Lucida Grande"/>
              </a:rPr>
              <a:t>e.g</a:t>
            </a:r>
            <a:r>
              <a:rPr lang="en-US" sz="1200" dirty="0" smtClean="0">
                <a:latin typeface="Lucida Grande"/>
                <a:cs typeface="Lucida Grande"/>
              </a:rPr>
              <a:t> muons) and many events </a:t>
            </a:r>
            <a:r>
              <a:rPr lang="en-US" sz="1200" dirty="0" err="1" smtClean="0">
                <a:latin typeface="Lucida Grande"/>
                <a:cs typeface="Lucida Grande"/>
              </a:rPr>
              <a:t>rej</a:t>
            </a:r>
            <a:r>
              <a:rPr lang="en-US" sz="1200" dirty="0" smtClean="0">
                <a:latin typeface="Lucida Grande"/>
                <a:cs typeface="Lucida Grande"/>
              </a:rPr>
              <a:t>. w/o further access</a:t>
            </a:r>
            <a:endParaRPr lang="en-US" sz="1200" dirty="0">
              <a:latin typeface="Lucida Grande"/>
              <a:cs typeface="Lucida Grande"/>
            </a:endParaRPr>
          </a:p>
        </p:txBody>
      </p:sp>
      <p:grpSp>
        <p:nvGrpSpPr>
          <p:cNvPr id="17" name="Group 16"/>
          <p:cNvGrpSpPr/>
          <p:nvPr/>
        </p:nvGrpSpPr>
        <p:grpSpPr>
          <a:xfrm>
            <a:off x="76200" y="3124200"/>
            <a:ext cx="9067800" cy="1777663"/>
            <a:chOff x="76200" y="3124200"/>
            <a:chExt cx="9067800" cy="1777663"/>
          </a:xfrm>
        </p:grpSpPr>
        <p:sp useBgFill="1">
          <p:nvSpPr>
            <p:cNvPr id="12" name="Rectangle 11"/>
            <p:cNvSpPr/>
            <p:nvPr/>
          </p:nvSpPr>
          <p:spPr>
            <a:xfrm>
              <a:off x="76200" y="3124200"/>
              <a:ext cx="8991600" cy="14478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useBgFill="1">
          <p:nvSpPr>
            <p:cNvPr id="16" name="Rectangle 15"/>
            <p:cNvSpPr/>
            <p:nvPr/>
          </p:nvSpPr>
          <p:spPr>
            <a:xfrm>
              <a:off x="4419600" y="4572000"/>
              <a:ext cx="4724400" cy="329863"/>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9" name="Group 18"/>
          <p:cNvGrpSpPr/>
          <p:nvPr/>
        </p:nvGrpSpPr>
        <p:grpSpPr>
          <a:xfrm>
            <a:off x="0" y="4572000"/>
            <a:ext cx="9067800" cy="1752263"/>
            <a:chOff x="0" y="4572000"/>
            <a:chExt cx="9067800" cy="1752263"/>
          </a:xfrm>
        </p:grpSpPr>
        <p:grpSp>
          <p:nvGrpSpPr>
            <p:cNvPr id="15" name="Group 14"/>
            <p:cNvGrpSpPr/>
            <p:nvPr/>
          </p:nvGrpSpPr>
          <p:grpSpPr>
            <a:xfrm>
              <a:off x="76200" y="4610100"/>
              <a:ext cx="8991600" cy="1714163"/>
              <a:chOff x="76200" y="4572000"/>
              <a:chExt cx="8991600" cy="1714163"/>
            </a:xfrm>
          </p:grpSpPr>
          <p:sp useBgFill="1">
            <p:nvSpPr>
              <p:cNvPr id="13" name="Rectangle 12"/>
              <p:cNvSpPr/>
              <p:nvPr/>
            </p:nvSpPr>
            <p:spPr>
              <a:xfrm>
                <a:off x="76200" y="4838363"/>
                <a:ext cx="8991600" cy="14478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useBgFill="1">
            <p:nvSpPr>
              <p:cNvPr id="14" name="Rectangle 13"/>
              <p:cNvSpPr/>
              <p:nvPr/>
            </p:nvSpPr>
            <p:spPr>
              <a:xfrm>
                <a:off x="76200" y="4572000"/>
                <a:ext cx="4343400" cy="329863"/>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useBgFill="1">
          <p:nvSpPr>
            <p:cNvPr id="18" name="Rectangle 17"/>
            <p:cNvSpPr/>
            <p:nvPr/>
          </p:nvSpPr>
          <p:spPr>
            <a:xfrm>
              <a:off x="0" y="4572000"/>
              <a:ext cx="2590800" cy="45719"/>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7"/>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flow</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17</a:t>
            </a:fld>
            <a:endParaRPr lang="en-US"/>
          </a:p>
        </p:txBody>
      </p:sp>
      <p:pic>
        <p:nvPicPr>
          <p:cNvPr id="7" name="Picture 6"/>
          <p:cNvPicPr>
            <a:picLocks noChangeAspect="1"/>
          </p:cNvPicPr>
          <p:nvPr/>
        </p:nvPicPr>
        <p:blipFill>
          <a:blip r:embed="rId2"/>
          <a:stretch>
            <a:fillRect/>
          </a:stretch>
        </p:blipFill>
        <p:spPr>
          <a:xfrm>
            <a:off x="127000" y="1232842"/>
            <a:ext cx="9245600" cy="5320358"/>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CMS DAQ</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18</a:t>
            </a:fld>
            <a:endParaRPr lang="en-US"/>
          </a:p>
        </p:txBody>
      </p:sp>
      <p:pic>
        <p:nvPicPr>
          <p:cNvPr id="7" name="Picture 6"/>
          <p:cNvPicPr>
            <a:picLocks noChangeAspect="1"/>
          </p:cNvPicPr>
          <p:nvPr/>
        </p:nvPicPr>
        <p:blipFill>
          <a:blip r:embed="rId2"/>
          <a:stretch>
            <a:fillRect/>
          </a:stretch>
        </p:blipFill>
        <p:spPr>
          <a:xfrm>
            <a:off x="-228600" y="1112838"/>
            <a:ext cx="5869025" cy="5192712"/>
          </a:xfrm>
          <a:prstGeom prst="rect">
            <a:avLst/>
          </a:prstGeom>
        </p:spPr>
      </p:pic>
      <p:pic>
        <p:nvPicPr>
          <p:cNvPr id="8" name="Picture 7"/>
          <p:cNvPicPr>
            <a:picLocks noChangeAspect="1"/>
          </p:cNvPicPr>
          <p:nvPr/>
        </p:nvPicPr>
        <p:blipFill>
          <a:blip r:embed="rId3"/>
          <a:stretch>
            <a:fillRect/>
          </a:stretch>
        </p:blipFill>
        <p:spPr>
          <a:xfrm>
            <a:off x="5664200" y="1136650"/>
            <a:ext cx="3860800" cy="45847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experiment choices</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19</a:t>
            </a:fld>
            <a:endParaRPr lang="en-US"/>
          </a:p>
        </p:txBody>
      </p:sp>
      <p:pic>
        <p:nvPicPr>
          <p:cNvPr id="7" name="Picture 6"/>
          <p:cNvPicPr>
            <a:picLocks noChangeAspect="1"/>
          </p:cNvPicPr>
          <p:nvPr/>
        </p:nvPicPr>
        <p:blipFill>
          <a:blip r:embed="rId2"/>
          <a:stretch>
            <a:fillRect/>
          </a:stretch>
        </p:blipFill>
        <p:spPr>
          <a:xfrm>
            <a:off x="127000" y="1130300"/>
            <a:ext cx="9931400" cy="57277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Space-time constraint</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dirty="0"/>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2</a:t>
            </a:fld>
            <a:endParaRPr lang="en-US"/>
          </a:p>
        </p:txBody>
      </p:sp>
      <p:pic>
        <p:nvPicPr>
          <p:cNvPr id="9" name="Picture 8"/>
          <p:cNvPicPr>
            <a:picLocks noChangeAspect="1"/>
          </p:cNvPicPr>
          <p:nvPr/>
        </p:nvPicPr>
        <p:blipFill>
          <a:blip r:embed="rId2"/>
          <a:stretch>
            <a:fillRect/>
          </a:stretch>
        </p:blipFill>
        <p:spPr>
          <a:xfrm>
            <a:off x="330200" y="1333500"/>
            <a:ext cx="8483600" cy="659130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DAQ/Trigger trends </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20</a:t>
            </a:fld>
            <a:endParaRPr lang="en-US"/>
          </a:p>
        </p:txBody>
      </p:sp>
      <p:pic>
        <p:nvPicPr>
          <p:cNvPr id="7" name="Picture 6"/>
          <p:cNvPicPr>
            <a:picLocks noChangeAspect="1"/>
          </p:cNvPicPr>
          <p:nvPr/>
        </p:nvPicPr>
        <p:blipFill>
          <a:blip r:embed="rId2"/>
          <a:stretch>
            <a:fillRect/>
          </a:stretch>
        </p:blipFill>
        <p:spPr>
          <a:xfrm>
            <a:off x="1295400" y="1636395"/>
            <a:ext cx="6934200" cy="508508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Trigger: follow LHC</a:t>
            </a:r>
            <a:endParaRPr lang="en-US" dirty="0"/>
          </a:p>
        </p:txBody>
      </p:sp>
      <p:sp>
        <p:nvSpPr>
          <p:cNvPr id="3" name="Content Placeholder 2"/>
          <p:cNvSpPr>
            <a:spLocks noGrp="1"/>
          </p:cNvSpPr>
          <p:nvPr>
            <p:ph idx="1"/>
          </p:nvPr>
        </p:nvSpPr>
        <p:spPr>
          <a:xfrm>
            <a:off x="457200" y="1112838"/>
            <a:ext cx="8229600" cy="4525963"/>
          </a:xfrm>
        </p:spPr>
        <p:txBody>
          <a:bodyPr/>
          <a:lstStyle/>
          <a:p>
            <a:r>
              <a:rPr lang="en-US" sz="2400" dirty="0" smtClean="0"/>
              <a:t>Glossary: </a:t>
            </a:r>
          </a:p>
          <a:p>
            <a:pPr lvl="1"/>
            <a:r>
              <a:rPr lang="en-US" sz="2000" dirty="0" smtClean="0"/>
              <a:t>Zero bias trigger: require just LHC bunches crossing (Beware: sometime Zero bias triggers are referred to triggers which are generated by RNDM trigger generators synched with a BX)</a:t>
            </a:r>
          </a:p>
          <a:p>
            <a:pPr lvl="1"/>
            <a:r>
              <a:rPr lang="en-US" sz="2000" dirty="0" smtClean="0"/>
              <a:t>Min bias trigger: minimal sign of interaction (typically some activity in fwd region) </a:t>
            </a:r>
          </a:p>
          <a:p>
            <a:r>
              <a:rPr lang="en-US" sz="2400" dirty="0" smtClean="0"/>
              <a:t>The trigger </a:t>
            </a:r>
            <a:r>
              <a:rPr lang="en-US" sz="2400" i="1" dirty="0" smtClean="0"/>
              <a:t>menus</a:t>
            </a:r>
            <a:r>
              <a:rPr lang="en-US" sz="2400" dirty="0" smtClean="0"/>
              <a:t> (at all levels) follow the progress of LHC: this year expect to have to cover Luminosities ranging from 10</a:t>
            </a:r>
            <a:r>
              <a:rPr lang="en-US" sz="2400" baseline="30000" dirty="0" smtClean="0"/>
              <a:t>27</a:t>
            </a:r>
            <a:r>
              <a:rPr lang="en-US" sz="2400" dirty="0" smtClean="0"/>
              <a:t>Hz/cm</a:t>
            </a:r>
            <a:r>
              <a:rPr lang="en-US" sz="2400" baseline="30000" dirty="0" smtClean="0"/>
              <a:t>2 </a:t>
            </a:r>
            <a:r>
              <a:rPr lang="en-US" sz="2400" dirty="0" smtClean="0"/>
              <a:t>to 10</a:t>
            </a:r>
            <a:r>
              <a:rPr lang="en-US" sz="2400" baseline="30000" dirty="0" smtClean="0"/>
              <a:t>32</a:t>
            </a:r>
            <a:r>
              <a:rPr lang="en-US" sz="2400" dirty="0" smtClean="0"/>
              <a:t> Hz/cm</a:t>
            </a:r>
            <a:r>
              <a:rPr lang="en-US" sz="2400" baseline="30000" dirty="0" smtClean="0"/>
              <a:t>2 </a:t>
            </a:r>
            <a:endParaRPr lang="en-US" sz="2400" dirty="0" smtClean="0"/>
          </a:p>
          <a:p>
            <a:r>
              <a:rPr lang="en-US" sz="2400" dirty="0" smtClean="0"/>
              <a:t>Goals of the trigger: </a:t>
            </a:r>
          </a:p>
          <a:p>
            <a:pPr lvl="1"/>
            <a:r>
              <a:rPr lang="en-US" sz="2000" dirty="0" smtClean="0"/>
              <a:t>select interesting physics events (high P</a:t>
            </a:r>
            <a:r>
              <a:rPr lang="en-US" sz="2000" baseline="-25000" dirty="0" smtClean="0"/>
              <a:t>t</a:t>
            </a:r>
            <a:r>
              <a:rPr lang="en-US" sz="2000" dirty="0" smtClean="0"/>
              <a:t> objects, missing energy…)</a:t>
            </a:r>
          </a:p>
          <a:p>
            <a:pPr lvl="1"/>
            <a:r>
              <a:rPr lang="en-US" sz="2000" dirty="0" smtClean="0"/>
              <a:t>Provide means to allow data driven efficiency studies</a:t>
            </a:r>
          </a:p>
          <a:p>
            <a:pPr lvl="1"/>
            <a:r>
              <a:rPr lang="en-US" sz="2000" dirty="0" smtClean="0"/>
              <a:t>Provide specific trigger to calibrate/align the detector</a:t>
            </a:r>
          </a:p>
          <a:p>
            <a:pPr lvl="1"/>
            <a:r>
              <a:rPr lang="en-US" sz="2000" dirty="0" smtClean="0"/>
              <a:t>Provide ‘artificial’ ( pulse, laser) calibration triggers</a:t>
            </a:r>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First level trigger in CMS</a:t>
            </a:r>
            <a:endParaRPr lang="en-US" dirty="0"/>
          </a:p>
        </p:txBody>
      </p:sp>
      <p:sp>
        <p:nvSpPr>
          <p:cNvPr id="3" name="Content Placeholder 2"/>
          <p:cNvSpPr>
            <a:spLocks noGrp="1"/>
          </p:cNvSpPr>
          <p:nvPr>
            <p:ph idx="1"/>
          </p:nvPr>
        </p:nvSpPr>
        <p:spPr/>
        <p:txBody>
          <a:bodyPr/>
          <a:lstStyle/>
          <a:p>
            <a:r>
              <a:rPr lang="en-US" sz="2400" dirty="0" smtClean="0"/>
              <a:t>128 algorithm, 128 technical trigger</a:t>
            </a:r>
          </a:p>
          <a:p>
            <a:pPr lvl="1"/>
            <a:r>
              <a:rPr lang="en-US" sz="2000" dirty="0" smtClean="0"/>
              <a:t>Zero bias</a:t>
            </a:r>
          </a:p>
          <a:p>
            <a:pPr lvl="1"/>
            <a:r>
              <a:rPr lang="en-US" sz="2000" dirty="0" smtClean="0"/>
              <a:t>Min bias (very forward calorimeter, forward </a:t>
            </a:r>
            <a:r>
              <a:rPr lang="en-US" sz="2000" dirty="0" err="1" smtClean="0"/>
              <a:t>scintillators</a:t>
            </a:r>
            <a:r>
              <a:rPr lang="en-US" sz="2000" dirty="0" smtClean="0"/>
              <a:t>)</a:t>
            </a:r>
          </a:p>
          <a:p>
            <a:pPr lvl="1"/>
            <a:r>
              <a:rPr lang="en-US" sz="2000" dirty="0" smtClean="0"/>
              <a:t>Jets various thresholds (ECAL, HCAL)</a:t>
            </a:r>
          </a:p>
          <a:p>
            <a:pPr lvl="1"/>
            <a:r>
              <a:rPr lang="en-US" sz="2000" dirty="0" smtClean="0"/>
              <a:t>E-gamma various thresholds (ECAL)</a:t>
            </a:r>
          </a:p>
          <a:p>
            <a:pPr lvl="1"/>
            <a:r>
              <a:rPr lang="en-US" sz="2000" dirty="0" smtClean="0"/>
              <a:t>Muons various thresholds (Barrel DT,RPC and FWD CSC,RPC)</a:t>
            </a:r>
          </a:p>
          <a:p>
            <a:pPr lvl="1"/>
            <a:r>
              <a:rPr lang="en-US" sz="2000" dirty="0" smtClean="0"/>
              <a:t>E</a:t>
            </a:r>
            <a:r>
              <a:rPr lang="en-US" sz="2000" baseline="-25000" dirty="0" smtClean="0"/>
              <a:t>t</a:t>
            </a:r>
            <a:r>
              <a:rPr lang="en-US" sz="2000" dirty="0" smtClean="0"/>
              <a:t> (</a:t>
            </a:r>
            <a:r>
              <a:rPr lang="en-US" sz="2000" dirty="0" err="1" smtClean="0"/>
              <a:t>HCAl</a:t>
            </a:r>
            <a:r>
              <a:rPr lang="en-US" sz="2000" dirty="0" smtClean="0"/>
              <a:t>, ECAL) </a:t>
            </a:r>
          </a:p>
          <a:p>
            <a:pPr lvl="1"/>
            <a:r>
              <a:rPr lang="en-US" sz="2000" dirty="0" smtClean="0"/>
              <a:t>Taus jets ( ECAL, HCAL)</a:t>
            </a:r>
          </a:p>
          <a:p>
            <a:pPr lvl="1"/>
            <a:r>
              <a:rPr lang="en-US" sz="2000" dirty="0" smtClean="0"/>
              <a:t>Multiplicity triggers </a:t>
            </a:r>
            <a:r>
              <a:rPr lang="en-US" sz="2000" dirty="0" err="1" smtClean="0"/>
              <a:t>Jets,Egamma</a:t>
            </a:r>
            <a:r>
              <a:rPr lang="en-US" sz="2000" dirty="0" smtClean="0"/>
              <a:t>, Muons (decreasing threshold with multiplicity</a:t>
            </a:r>
          </a:p>
          <a:p>
            <a:pPr lvl="1"/>
            <a:r>
              <a:rPr lang="en-US" sz="2000" dirty="0" smtClean="0"/>
              <a:t>+ calibration &amp; monitoring triggers</a:t>
            </a:r>
          </a:p>
          <a:p>
            <a:r>
              <a:rPr lang="en-US" sz="2400" dirty="0" err="1" smtClean="0"/>
              <a:t>Prescales</a:t>
            </a:r>
            <a:r>
              <a:rPr lang="en-US" sz="2400" dirty="0" smtClean="0"/>
              <a:t>: presently at 1 as until number of bunch crossing below ~80KHz can afford to do selection only at HLT</a:t>
            </a:r>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LV1 trigger menu (CMS 10</a:t>
            </a:r>
            <a:r>
              <a:rPr lang="en-US" sz="3200" baseline="30000" dirty="0" smtClean="0"/>
              <a:t>29</a:t>
            </a:r>
            <a:r>
              <a:rPr lang="en-US" sz="3200" dirty="0" smtClean="0"/>
              <a:t> Hz/cm</a:t>
            </a:r>
            <a:r>
              <a:rPr lang="en-US" sz="3200" baseline="30000" dirty="0" smtClean="0"/>
              <a:t>2</a:t>
            </a:r>
            <a:r>
              <a:rPr lang="en-US" sz="3200" dirty="0" smtClean="0"/>
              <a:t>)</a:t>
            </a:r>
            <a:endParaRPr lang="en-US" sz="3200"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23</a:t>
            </a:fld>
            <a:endParaRPr lang="en-US"/>
          </a:p>
        </p:txBody>
      </p:sp>
      <p:pic>
        <p:nvPicPr>
          <p:cNvPr id="8" name="Picture 7"/>
          <p:cNvPicPr>
            <a:picLocks noChangeAspect="1"/>
          </p:cNvPicPr>
          <p:nvPr/>
        </p:nvPicPr>
        <p:blipFill>
          <a:blip r:embed="rId2"/>
          <a:stretch>
            <a:fillRect/>
          </a:stretch>
        </p:blipFill>
        <p:spPr>
          <a:xfrm>
            <a:off x="-45322" y="1621573"/>
            <a:ext cx="9265522" cy="4322027"/>
          </a:xfrm>
          <a:prstGeom prst="rect">
            <a:avLst/>
          </a:prstGeom>
        </p:spPr>
      </p:pic>
      <p:pic>
        <p:nvPicPr>
          <p:cNvPr id="9" name="Picture 8"/>
          <p:cNvPicPr>
            <a:picLocks noChangeAspect="1"/>
          </p:cNvPicPr>
          <p:nvPr/>
        </p:nvPicPr>
        <p:blipFill>
          <a:blip r:embed="rId3"/>
          <a:stretch>
            <a:fillRect/>
          </a:stretch>
        </p:blipFill>
        <p:spPr>
          <a:xfrm>
            <a:off x="-38100" y="5968002"/>
            <a:ext cx="9258300" cy="753473"/>
          </a:xfrm>
          <a:prstGeom prst="rect">
            <a:avLst/>
          </a:prstGeom>
        </p:spPr>
      </p:pic>
      <p:sp>
        <p:nvSpPr>
          <p:cNvPr id="10" name="TextBox 9"/>
          <p:cNvSpPr txBox="1"/>
          <p:nvPr/>
        </p:nvSpPr>
        <p:spPr>
          <a:xfrm>
            <a:off x="1295400" y="1219200"/>
            <a:ext cx="7391400" cy="461665"/>
          </a:xfrm>
          <a:prstGeom prst="rect">
            <a:avLst/>
          </a:prstGeom>
          <a:noFill/>
        </p:spPr>
        <p:txBody>
          <a:bodyPr wrap="square" rtlCol="0">
            <a:spAutoFit/>
          </a:bodyPr>
          <a:lstStyle/>
          <a:p>
            <a:r>
              <a:rPr lang="en-US" dirty="0" smtClean="0"/>
              <a:t>Example with rates from fill with L = 2 10</a:t>
            </a:r>
            <a:r>
              <a:rPr lang="en-US" baseline="30000" dirty="0" smtClean="0"/>
              <a:t>29</a:t>
            </a:r>
            <a:r>
              <a:rPr lang="en-US" dirty="0" smtClean="0"/>
              <a:t> Hz/cm</a:t>
            </a:r>
            <a:r>
              <a:rPr lang="en-US" baseline="30000" dirty="0" smtClean="0"/>
              <a:t>2</a:t>
            </a:r>
            <a:endParaRPr lang="en-US" baseline="30000" dirty="0"/>
          </a:p>
        </p:txBody>
      </p:sp>
      <p:sp>
        <p:nvSpPr>
          <p:cNvPr id="11" name="TextBox 10"/>
          <p:cNvSpPr txBox="1"/>
          <p:nvPr/>
        </p:nvSpPr>
        <p:spPr>
          <a:xfrm>
            <a:off x="1524000" y="4778514"/>
            <a:ext cx="1295400" cy="615553"/>
          </a:xfrm>
          <a:prstGeom prst="rect">
            <a:avLst/>
          </a:prstGeom>
          <a:solidFill>
            <a:schemeClr val="bg1"/>
          </a:solidFill>
        </p:spPr>
        <p:txBody>
          <a:bodyPr wrap="square" lIns="0" tIns="0" rIns="0" bIns="0" rtlCol="0">
            <a:spAutoFit/>
          </a:bodyPr>
          <a:lstStyle/>
          <a:p>
            <a:r>
              <a:rPr lang="en-US" sz="2000" dirty="0" smtClean="0"/>
              <a:t>Lower Jet E&gt; 6 </a:t>
            </a:r>
            <a:r>
              <a:rPr lang="en-US" sz="2000" dirty="0" err="1" smtClean="0"/>
              <a:t>GeV</a:t>
            </a:r>
            <a:endParaRPr lang="en-US" sz="2000" dirty="0" smtClean="0"/>
          </a:p>
        </p:txBody>
      </p:sp>
      <p:sp>
        <p:nvSpPr>
          <p:cNvPr id="12" name="TextBox 11"/>
          <p:cNvSpPr txBox="1"/>
          <p:nvPr/>
        </p:nvSpPr>
        <p:spPr>
          <a:xfrm>
            <a:off x="1752600" y="5845314"/>
            <a:ext cx="1371600" cy="615553"/>
          </a:xfrm>
          <a:prstGeom prst="rect">
            <a:avLst/>
          </a:prstGeom>
          <a:solidFill>
            <a:schemeClr val="bg1"/>
          </a:solidFill>
        </p:spPr>
        <p:txBody>
          <a:bodyPr wrap="square" lIns="0" tIns="0" rIns="0" bIns="0" rtlCol="0">
            <a:spAutoFit/>
          </a:bodyPr>
          <a:lstStyle/>
          <a:p>
            <a:r>
              <a:rPr lang="en-US" sz="2000" dirty="0" smtClean="0"/>
              <a:t>Lower “</a:t>
            </a:r>
            <a:r>
              <a:rPr lang="en-US" sz="2000" dirty="0" err="1" smtClean="0">
                <a:latin typeface="Symbol" charset="2"/>
                <a:cs typeface="Symbol" charset="2"/>
              </a:rPr>
              <a:t>t</a:t>
            </a:r>
            <a:r>
              <a:rPr lang="en-US" sz="2000" dirty="0" smtClean="0"/>
              <a:t>” </a:t>
            </a:r>
            <a:br>
              <a:rPr lang="en-US" sz="2000" dirty="0" smtClean="0"/>
            </a:br>
            <a:r>
              <a:rPr lang="en-US" sz="2000" dirty="0" smtClean="0"/>
              <a:t>E&gt; 10 </a:t>
            </a:r>
            <a:r>
              <a:rPr lang="en-US" sz="2000" dirty="0" err="1" smtClean="0"/>
              <a:t>GeV</a:t>
            </a:r>
            <a:endParaRPr lang="en-US" sz="2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24</a:t>
            </a:fld>
            <a:endParaRPr lang="en-US"/>
          </a:p>
        </p:txBody>
      </p:sp>
      <p:pic>
        <p:nvPicPr>
          <p:cNvPr id="8" name="Picture 7"/>
          <p:cNvPicPr>
            <a:picLocks noChangeAspect="1"/>
          </p:cNvPicPr>
          <p:nvPr/>
        </p:nvPicPr>
        <p:blipFill>
          <a:blip r:embed="rId2"/>
          <a:stretch>
            <a:fillRect/>
          </a:stretch>
        </p:blipFill>
        <p:spPr>
          <a:xfrm>
            <a:off x="0" y="1725233"/>
            <a:ext cx="9061450" cy="4996242"/>
          </a:xfrm>
          <a:prstGeom prst="rect">
            <a:avLst/>
          </a:prstGeom>
        </p:spPr>
      </p:pic>
      <p:pic>
        <p:nvPicPr>
          <p:cNvPr id="9" name="Picture 8"/>
          <p:cNvPicPr>
            <a:picLocks noChangeAspect="1"/>
          </p:cNvPicPr>
          <p:nvPr/>
        </p:nvPicPr>
        <p:blipFill>
          <a:blip r:embed="rId3"/>
          <a:srcRect b="95205"/>
          <a:stretch>
            <a:fillRect/>
          </a:stretch>
        </p:blipFill>
        <p:spPr>
          <a:xfrm>
            <a:off x="-76200" y="1545373"/>
            <a:ext cx="9265522" cy="207227"/>
          </a:xfrm>
          <a:prstGeom prst="rect">
            <a:avLst/>
          </a:prstGeom>
        </p:spPr>
      </p:pic>
      <p:sp>
        <p:nvSpPr>
          <p:cNvPr id="11" name="TextBox 10"/>
          <p:cNvSpPr txBox="1"/>
          <p:nvPr/>
        </p:nvSpPr>
        <p:spPr>
          <a:xfrm>
            <a:off x="1524000" y="2667000"/>
            <a:ext cx="1295400" cy="615553"/>
          </a:xfrm>
          <a:prstGeom prst="rect">
            <a:avLst/>
          </a:prstGeom>
          <a:solidFill>
            <a:schemeClr val="bg1"/>
          </a:solidFill>
        </p:spPr>
        <p:txBody>
          <a:bodyPr wrap="square" lIns="0" tIns="0" rIns="0" bIns="0" rtlCol="0">
            <a:spAutoFit/>
          </a:bodyPr>
          <a:lstStyle/>
          <a:p>
            <a:r>
              <a:rPr lang="en-US" sz="2000" dirty="0" smtClean="0"/>
              <a:t>Lower </a:t>
            </a:r>
            <a:r>
              <a:rPr lang="en-US" sz="2000" dirty="0" err="1" smtClean="0"/>
              <a:t>e</a:t>
            </a:r>
            <a:r>
              <a:rPr lang="en-US" sz="2000" dirty="0" err="1" smtClean="0">
                <a:latin typeface="Symbol" charset="2"/>
                <a:cs typeface="Symbol" charset="2"/>
              </a:rPr>
              <a:t>g</a:t>
            </a:r>
            <a:r>
              <a:rPr lang="en-US" sz="2000" dirty="0" smtClean="0"/>
              <a:t> E&gt; 2 </a:t>
            </a:r>
            <a:r>
              <a:rPr lang="en-US" sz="2000" dirty="0" err="1" smtClean="0"/>
              <a:t>GeV</a:t>
            </a:r>
            <a:endParaRPr lang="en-US" sz="2000" dirty="0" smtClean="0"/>
          </a:p>
        </p:txBody>
      </p:sp>
      <p:sp>
        <p:nvSpPr>
          <p:cNvPr id="12" name="TextBox 11"/>
          <p:cNvSpPr txBox="1"/>
          <p:nvPr/>
        </p:nvSpPr>
        <p:spPr>
          <a:xfrm>
            <a:off x="1447800" y="6242447"/>
            <a:ext cx="1295400" cy="615553"/>
          </a:xfrm>
          <a:prstGeom prst="rect">
            <a:avLst/>
          </a:prstGeom>
          <a:solidFill>
            <a:schemeClr val="bg1"/>
          </a:solidFill>
        </p:spPr>
        <p:txBody>
          <a:bodyPr wrap="square" lIns="0" tIns="0" rIns="0" bIns="0" rtlCol="0">
            <a:spAutoFit/>
          </a:bodyPr>
          <a:lstStyle/>
          <a:p>
            <a:r>
              <a:rPr lang="en-US" sz="2000" dirty="0" smtClean="0"/>
              <a:t>Lower </a:t>
            </a:r>
            <a:r>
              <a:rPr lang="en-US" sz="2000" dirty="0" err="1" smtClean="0">
                <a:latin typeface="Symbol" charset="2"/>
                <a:cs typeface="Symbol" charset="2"/>
              </a:rPr>
              <a:t>S</a:t>
            </a:r>
            <a:r>
              <a:rPr lang="en-US" sz="2000" dirty="0" err="1" smtClean="0"/>
              <a:t>E</a:t>
            </a:r>
            <a:r>
              <a:rPr lang="en-US" sz="2000" baseline="-25000" dirty="0" err="1" smtClean="0"/>
              <a:t>t</a:t>
            </a:r>
            <a:r>
              <a:rPr lang="en-US" sz="2000" dirty="0" smtClean="0"/>
              <a:t> E&gt; 20 </a:t>
            </a:r>
            <a:r>
              <a:rPr lang="en-US" sz="2000" dirty="0" err="1" smtClean="0"/>
              <a:t>GeV</a:t>
            </a:r>
            <a:endParaRPr lang="en-US" sz="2000" dirty="0" smtClean="0"/>
          </a:p>
        </p:txBody>
      </p:sp>
      <p:sp>
        <p:nvSpPr>
          <p:cNvPr id="13" name="TextBox 12"/>
          <p:cNvSpPr txBox="1"/>
          <p:nvPr/>
        </p:nvSpPr>
        <p:spPr>
          <a:xfrm>
            <a:off x="1447800" y="5556647"/>
            <a:ext cx="1295400" cy="615553"/>
          </a:xfrm>
          <a:prstGeom prst="rect">
            <a:avLst/>
          </a:prstGeom>
          <a:solidFill>
            <a:schemeClr val="bg1"/>
          </a:solidFill>
        </p:spPr>
        <p:txBody>
          <a:bodyPr wrap="square" lIns="0" tIns="0" rIns="0" bIns="0" rtlCol="0">
            <a:spAutoFit/>
          </a:bodyPr>
          <a:lstStyle/>
          <a:p>
            <a:r>
              <a:rPr lang="en-US" sz="2000" dirty="0" smtClean="0"/>
              <a:t>Lower </a:t>
            </a:r>
            <a:r>
              <a:rPr lang="en-US" sz="2000" dirty="0" err="1" smtClean="0">
                <a:latin typeface="Symbol" charset="2"/>
                <a:cs typeface="Symbol" charset="2"/>
              </a:rPr>
              <a:t>M</a:t>
            </a:r>
            <a:r>
              <a:rPr lang="en-US" sz="2000" dirty="0" err="1" smtClean="0"/>
              <a:t>E</a:t>
            </a:r>
            <a:r>
              <a:rPr lang="en-US" sz="2000" baseline="-25000" dirty="0" err="1" smtClean="0"/>
              <a:t>t</a:t>
            </a:r>
            <a:r>
              <a:rPr lang="en-US" sz="2000" dirty="0" smtClean="0"/>
              <a:t> E&gt;12GeV</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25</a:t>
            </a:fld>
            <a:endParaRPr lang="en-US"/>
          </a:p>
        </p:txBody>
      </p:sp>
      <p:pic>
        <p:nvPicPr>
          <p:cNvPr id="8" name="Picture 7"/>
          <p:cNvPicPr>
            <a:picLocks noChangeAspect="1"/>
          </p:cNvPicPr>
          <p:nvPr/>
        </p:nvPicPr>
        <p:blipFill>
          <a:blip r:embed="rId2"/>
          <a:stretch>
            <a:fillRect/>
          </a:stretch>
        </p:blipFill>
        <p:spPr>
          <a:xfrm>
            <a:off x="-1" y="1557868"/>
            <a:ext cx="9111601" cy="3874516"/>
          </a:xfrm>
          <a:prstGeom prst="rect">
            <a:avLst/>
          </a:prstGeom>
        </p:spPr>
      </p:pic>
      <p:pic>
        <p:nvPicPr>
          <p:cNvPr id="9" name="Picture 8"/>
          <p:cNvPicPr>
            <a:picLocks noChangeAspect="1"/>
          </p:cNvPicPr>
          <p:nvPr/>
        </p:nvPicPr>
        <p:blipFill>
          <a:blip r:embed="rId3"/>
          <a:srcRect b="95205"/>
          <a:stretch>
            <a:fillRect/>
          </a:stretch>
        </p:blipFill>
        <p:spPr>
          <a:xfrm>
            <a:off x="-45322" y="1316773"/>
            <a:ext cx="9265522" cy="207227"/>
          </a:xfrm>
          <a:prstGeom prst="rect">
            <a:avLst/>
          </a:prstGeom>
        </p:spPr>
      </p:pic>
      <p:sp>
        <p:nvSpPr>
          <p:cNvPr id="10" name="TextBox 9"/>
          <p:cNvSpPr txBox="1"/>
          <p:nvPr/>
        </p:nvSpPr>
        <p:spPr>
          <a:xfrm>
            <a:off x="1295400" y="1524000"/>
            <a:ext cx="1524000" cy="615553"/>
          </a:xfrm>
          <a:prstGeom prst="rect">
            <a:avLst/>
          </a:prstGeom>
          <a:solidFill>
            <a:schemeClr val="bg1"/>
          </a:solidFill>
        </p:spPr>
        <p:txBody>
          <a:bodyPr wrap="square" lIns="0" tIns="0" rIns="0" bIns="0" rtlCol="0">
            <a:spAutoFit/>
          </a:bodyPr>
          <a:lstStyle/>
          <a:p>
            <a:r>
              <a:rPr lang="en-US" sz="2000" dirty="0" smtClean="0"/>
              <a:t>Lower </a:t>
            </a:r>
            <a:r>
              <a:rPr lang="en-US" sz="2000" dirty="0" err="1" smtClean="0">
                <a:latin typeface="Symbol" charset="2"/>
                <a:cs typeface="Symbol" charset="2"/>
              </a:rPr>
              <a:t>S</a:t>
            </a:r>
            <a:r>
              <a:rPr lang="en-US" sz="2000" dirty="0" err="1" smtClean="0">
                <a:latin typeface="+mn-lt"/>
                <a:cs typeface="Symbol" charset="2"/>
              </a:rPr>
              <a:t>Jet</a:t>
            </a:r>
            <a:r>
              <a:rPr lang="en-US" sz="2000" dirty="0" err="1" smtClean="0"/>
              <a:t>E</a:t>
            </a:r>
            <a:r>
              <a:rPr lang="en-US" sz="2000" baseline="-25000" dirty="0" err="1" smtClean="0"/>
              <a:t>t</a:t>
            </a:r>
            <a:r>
              <a:rPr lang="en-US" sz="2000" dirty="0" smtClean="0"/>
              <a:t> E&gt; 50 </a:t>
            </a:r>
            <a:r>
              <a:rPr lang="en-US" sz="2000" dirty="0" err="1" smtClean="0"/>
              <a:t>GeV</a:t>
            </a:r>
            <a:endParaRPr lang="en-US" sz="2000" dirty="0" smtClean="0"/>
          </a:p>
        </p:txBody>
      </p:sp>
      <p:sp>
        <p:nvSpPr>
          <p:cNvPr id="11" name="TextBox 10"/>
          <p:cNvSpPr txBox="1"/>
          <p:nvPr/>
        </p:nvSpPr>
        <p:spPr>
          <a:xfrm>
            <a:off x="1295400" y="2209800"/>
            <a:ext cx="1524000" cy="615553"/>
          </a:xfrm>
          <a:prstGeom prst="rect">
            <a:avLst/>
          </a:prstGeom>
          <a:solidFill>
            <a:schemeClr val="bg1"/>
          </a:solidFill>
        </p:spPr>
        <p:txBody>
          <a:bodyPr wrap="square" lIns="0" tIns="0" rIns="0" bIns="0" rtlCol="0">
            <a:spAutoFit/>
          </a:bodyPr>
          <a:lstStyle/>
          <a:p>
            <a:r>
              <a:rPr lang="en-US" sz="2000" dirty="0" smtClean="0"/>
              <a:t>Lower </a:t>
            </a:r>
            <a:r>
              <a:rPr lang="en-US" sz="2000" dirty="0" err="1" smtClean="0">
                <a:latin typeface="Symbol" charset="2"/>
                <a:cs typeface="Symbol" charset="2"/>
              </a:rPr>
              <a:t>M</a:t>
            </a:r>
            <a:r>
              <a:rPr lang="en-US" sz="2000" dirty="0" err="1" smtClean="0">
                <a:latin typeface="+mn-lt"/>
                <a:cs typeface="Symbol" charset="2"/>
              </a:rPr>
              <a:t>Jet</a:t>
            </a:r>
            <a:r>
              <a:rPr lang="en-US" sz="2000" dirty="0" err="1" smtClean="0"/>
              <a:t>E</a:t>
            </a:r>
            <a:r>
              <a:rPr lang="en-US" sz="2000" baseline="-25000" dirty="0" err="1" smtClean="0"/>
              <a:t>t</a:t>
            </a:r>
            <a:r>
              <a:rPr lang="en-US" sz="2000" dirty="0" smtClean="0"/>
              <a:t> E&gt; 20 </a:t>
            </a:r>
            <a:r>
              <a:rPr lang="en-US" sz="2000" dirty="0" err="1" smtClean="0"/>
              <a:t>GeV</a:t>
            </a:r>
            <a:endParaRPr lang="en-US" sz="20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26</a:t>
            </a:fld>
            <a:endParaRPr lang="en-US"/>
          </a:p>
        </p:txBody>
      </p:sp>
      <p:pic>
        <p:nvPicPr>
          <p:cNvPr id="7" name="Picture 6"/>
          <p:cNvPicPr>
            <a:picLocks noChangeAspect="1"/>
          </p:cNvPicPr>
          <p:nvPr/>
        </p:nvPicPr>
        <p:blipFill>
          <a:blip r:embed="rId2"/>
          <a:stretch>
            <a:fillRect/>
          </a:stretch>
        </p:blipFill>
        <p:spPr>
          <a:xfrm>
            <a:off x="0" y="1360181"/>
            <a:ext cx="9144000" cy="5574019"/>
          </a:xfrm>
          <a:prstGeom prst="rect">
            <a:avLst/>
          </a:prstGeom>
        </p:spPr>
      </p:pic>
      <p:pic>
        <p:nvPicPr>
          <p:cNvPr id="8" name="Picture 7"/>
          <p:cNvPicPr>
            <a:picLocks noChangeAspect="1"/>
          </p:cNvPicPr>
          <p:nvPr/>
        </p:nvPicPr>
        <p:blipFill>
          <a:blip r:embed="rId3"/>
          <a:srcRect b="95205"/>
          <a:stretch>
            <a:fillRect/>
          </a:stretch>
        </p:blipFill>
        <p:spPr>
          <a:xfrm>
            <a:off x="-76200" y="1143000"/>
            <a:ext cx="9265522" cy="207227"/>
          </a:xfrm>
          <a:prstGeom prst="rect">
            <a:avLst/>
          </a:prstGeom>
        </p:spPr>
      </p:pic>
      <p:sp>
        <p:nvSpPr>
          <p:cNvPr id="9" name="TextBox 8"/>
          <p:cNvSpPr txBox="1"/>
          <p:nvPr/>
        </p:nvSpPr>
        <p:spPr>
          <a:xfrm>
            <a:off x="1600200" y="2685872"/>
            <a:ext cx="1752600" cy="1200328"/>
          </a:xfrm>
          <a:prstGeom prst="rect">
            <a:avLst/>
          </a:prstGeom>
          <a:solidFill>
            <a:schemeClr val="bg1"/>
          </a:solidFill>
        </p:spPr>
        <p:txBody>
          <a:bodyPr wrap="square" rtlCol="0">
            <a:spAutoFit/>
          </a:bodyPr>
          <a:lstStyle/>
          <a:p>
            <a:r>
              <a:rPr lang="en-US" dirty="0" smtClean="0"/>
              <a:t>Multiplicity or topology triggers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Example: Verification of trigger thresholds</a:t>
            </a:r>
            <a:endParaRPr lang="en-US" sz="2800" dirty="0"/>
          </a:p>
        </p:txBody>
      </p:sp>
      <p:sp>
        <p:nvSpPr>
          <p:cNvPr id="3" name="Content Placeholder 2"/>
          <p:cNvSpPr>
            <a:spLocks noGrp="1"/>
          </p:cNvSpPr>
          <p:nvPr>
            <p:ph idx="1"/>
          </p:nvPr>
        </p:nvSpPr>
        <p:spPr/>
        <p:txBody>
          <a:bodyPr/>
          <a:lstStyle/>
          <a:p>
            <a:r>
              <a:rPr lang="en-US" smtClean="0"/>
              <a:t>Example </a:t>
            </a:r>
            <a:br>
              <a:rPr lang="en-US" smtClean="0"/>
            </a:br>
            <a:r>
              <a:rPr lang="en-US" smtClean="0"/>
              <a:t>e</a:t>
            </a:r>
            <a:r>
              <a:rPr lang="en-US" smtClean="0">
                <a:latin typeface="Symbol" charset="2"/>
                <a:cs typeface="Symbol" charset="2"/>
              </a:rPr>
              <a:t>g</a:t>
            </a:r>
            <a:r>
              <a:rPr lang="en-US" dirty="0" smtClean="0"/>
              <a:t>&gt;2 </a:t>
            </a:r>
            <a:r>
              <a:rPr lang="en-US" dirty="0" err="1" smtClean="0"/>
              <a:t>GeV</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27</a:t>
            </a:fld>
            <a:endParaRPr lang="en-US"/>
          </a:p>
        </p:txBody>
      </p:sp>
      <p:pic>
        <p:nvPicPr>
          <p:cNvPr id="7" name="Picture 3"/>
          <p:cNvPicPr>
            <a:picLocks noChangeArrowheads="1"/>
          </p:cNvPicPr>
          <p:nvPr/>
        </p:nvPicPr>
        <p:blipFill>
          <a:blip r:embed="rId2"/>
          <a:srcRect/>
          <a:stretch>
            <a:fillRect/>
          </a:stretch>
        </p:blipFill>
        <p:spPr bwMode="auto">
          <a:xfrm>
            <a:off x="3390900" y="1219200"/>
            <a:ext cx="5257800" cy="5397500"/>
          </a:xfrm>
          <a:prstGeom prst="rect">
            <a:avLst/>
          </a:prstGeom>
          <a:noFill/>
          <a:ln w="12700">
            <a:noFill/>
            <a:miter lim="800000"/>
            <a:headEnd/>
            <a:tailEnd/>
          </a:ln>
        </p:spPr>
      </p:pic>
      <p:cxnSp>
        <p:nvCxnSpPr>
          <p:cNvPr id="9" name="Straight Arrow Connector 8"/>
          <p:cNvCxnSpPr/>
          <p:nvPr/>
        </p:nvCxnSpPr>
        <p:spPr>
          <a:xfrm flipV="1">
            <a:off x="2286000" y="4648200"/>
            <a:ext cx="3276600" cy="914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457200" y="4648200"/>
            <a:ext cx="2667000" cy="1569660"/>
          </a:xfrm>
          <a:prstGeom prst="rect">
            <a:avLst/>
          </a:prstGeom>
          <a:noFill/>
        </p:spPr>
        <p:txBody>
          <a:bodyPr wrap="square" rtlCol="0">
            <a:spAutoFit/>
          </a:bodyPr>
          <a:lstStyle/>
          <a:p>
            <a:r>
              <a:rPr lang="en-US" dirty="0" smtClean="0"/>
              <a:t>In edge region of </a:t>
            </a:r>
            <a:r>
              <a:rPr lang="en-US" dirty="0" err="1" smtClean="0">
                <a:latin typeface="Symbol" charset="2"/>
                <a:cs typeface="Symbol" charset="2"/>
              </a:rPr>
              <a:t>h</a:t>
            </a:r>
            <a:r>
              <a:rPr lang="en-US" dirty="0" smtClean="0"/>
              <a:t>, topology of trigger tower  becomes ‘scanty’</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same fill in a plot </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28</a:t>
            </a:fld>
            <a:endParaRPr lang="en-US"/>
          </a:p>
        </p:txBody>
      </p:sp>
      <p:pic>
        <p:nvPicPr>
          <p:cNvPr id="7" name="Picture 6"/>
          <p:cNvPicPr>
            <a:picLocks noChangeAspect="1"/>
          </p:cNvPicPr>
          <p:nvPr/>
        </p:nvPicPr>
        <p:blipFill>
          <a:blip r:embed="rId2"/>
          <a:stretch>
            <a:fillRect/>
          </a:stretch>
        </p:blipFill>
        <p:spPr>
          <a:xfrm>
            <a:off x="0" y="1657428"/>
            <a:ext cx="7562850" cy="4508421"/>
          </a:xfrm>
          <a:prstGeom prst="rect">
            <a:avLst/>
          </a:prstGeom>
        </p:spPr>
      </p:pic>
      <p:sp>
        <p:nvSpPr>
          <p:cNvPr id="8" name="TextBox 7"/>
          <p:cNvSpPr txBox="1"/>
          <p:nvPr/>
        </p:nvSpPr>
        <p:spPr>
          <a:xfrm>
            <a:off x="0" y="1195763"/>
            <a:ext cx="1905000" cy="461665"/>
          </a:xfrm>
          <a:prstGeom prst="rect">
            <a:avLst/>
          </a:prstGeom>
          <a:noFill/>
        </p:spPr>
        <p:txBody>
          <a:bodyPr wrap="square" rtlCol="0">
            <a:spAutoFit/>
          </a:bodyPr>
          <a:lstStyle/>
          <a:p>
            <a:endParaRPr lang="en-US" dirty="0"/>
          </a:p>
        </p:txBody>
      </p:sp>
      <p:sp useBgFill="1">
        <p:nvSpPr>
          <p:cNvPr id="9" name="Line Callout 1 8"/>
          <p:cNvSpPr/>
          <p:nvPr/>
        </p:nvSpPr>
        <p:spPr>
          <a:xfrm>
            <a:off x="7696200" y="1426595"/>
            <a:ext cx="1447800" cy="461665"/>
          </a:xfrm>
          <a:prstGeom prst="borderCallout1">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lIns="0" tIns="0" rIns="0" bIns="0" rtlCol="0" anchor="ctr">
            <a:normAutofit fontScale="92500"/>
          </a:bodyPr>
          <a:lstStyle/>
          <a:p>
            <a:pPr algn="ctr"/>
            <a:r>
              <a:rPr lang="en-US" dirty="0" smtClean="0">
                <a:solidFill>
                  <a:srgbClr val="FF0000"/>
                </a:solidFill>
              </a:rPr>
              <a:t>Total L1 rate</a:t>
            </a:r>
            <a:endParaRPr lang="en-US" dirty="0">
              <a:solidFill>
                <a:srgbClr val="FF0000"/>
              </a:solidFill>
            </a:endParaRPr>
          </a:p>
        </p:txBody>
      </p:sp>
      <p:sp useBgFill="1">
        <p:nvSpPr>
          <p:cNvPr id="10" name="Line Callout 1 9"/>
          <p:cNvSpPr/>
          <p:nvPr/>
        </p:nvSpPr>
        <p:spPr>
          <a:xfrm>
            <a:off x="7696200" y="1981200"/>
            <a:ext cx="1447800" cy="461665"/>
          </a:xfrm>
          <a:prstGeom prst="borderCallout1">
            <a:avLst>
              <a:gd name="adj1" fmla="val 18750"/>
              <a:gd name="adj2" fmla="val -8333"/>
              <a:gd name="adj3" fmla="val 61150"/>
              <a:gd name="adj4" fmla="val -39503"/>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lIns="0" tIns="0" rIns="0" bIns="0" rtlCol="0" anchor="ctr">
            <a:normAutofit/>
          </a:bodyPr>
          <a:lstStyle/>
          <a:p>
            <a:pPr algn="ctr"/>
            <a:r>
              <a:rPr lang="en-US" dirty="0" smtClean="0">
                <a:solidFill>
                  <a:srgbClr val="FF0000"/>
                </a:solidFill>
              </a:rPr>
              <a:t>Zero bias</a:t>
            </a:r>
            <a:endParaRPr lang="en-US" dirty="0">
              <a:solidFill>
                <a:srgbClr val="FF0000"/>
              </a:solidFill>
            </a:endParaRPr>
          </a:p>
        </p:txBody>
      </p:sp>
      <p:sp useBgFill="1">
        <p:nvSpPr>
          <p:cNvPr id="11" name="Line Callout 1 10"/>
          <p:cNvSpPr/>
          <p:nvPr/>
        </p:nvSpPr>
        <p:spPr>
          <a:xfrm>
            <a:off x="7696200" y="2683739"/>
            <a:ext cx="1447800" cy="461665"/>
          </a:xfrm>
          <a:prstGeom prst="borderCallout1">
            <a:avLst>
              <a:gd name="adj1" fmla="val 18750"/>
              <a:gd name="adj2" fmla="val -8333"/>
              <a:gd name="adj3" fmla="val 57024"/>
              <a:gd name="adj4" fmla="val -61872"/>
            </a:avLst>
          </a:prstGeom>
          <a:ln>
            <a:solidFill>
              <a:srgbClr val="00E6E6"/>
            </a:solidFill>
          </a:ln>
        </p:spPr>
        <p:style>
          <a:lnRef idx="1">
            <a:schemeClr val="accent1"/>
          </a:lnRef>
          <a:fillRef idx="3">
            <a:schemeClr val="accent1"/>
          </a:fillRef>
          <a:effectRef idx="2">
            <a:schemeClr val="accent1"/>
          </a:effectRef>
          <a:fontRef idx="minor">
            <a:schemeClr val="lt1"/>
          </a:fontRef>
        </p:style>
        <p:txBody>
          <a:bodyPr lIns="0" tIns="0" rIns="0" bIns="0" rtlCol="0" anchor="ctr">
            <a:normAutofit/>
          </a:bodyPr>
          <a:lstStyle/>
          <a:p>
            <a:pPr algn="ctr"/>
            <a:r>
              <a:rPr lang="en-US" dirty="0" smtClean="0">
                <a:solidFill>
                  <a:srgbClr val="00E6E6"/>
                </a:solidFill>
              </a:rPr>
              <a:t>Jet&gt; 6 </a:t>
            </a:r>
            <a:r>
              <a:rPr lang="en-US" dirty="0" err="1" smtClean="0">
                <a:solidFill>
                  <a:srgbClr val="00E6E6"/>
                </a:solidFill>
              </a:rPr>
              <a:t>GeV</a:t>
            </a:r>
            <a:endParaRPr lang="en-US" dirty="0">
              <a:solidFill>
                <a:srgbClr val="00E6E6"/>
              </a:solidFill>
            </a:endParaRPr>
          </a:p>
        </p:txBody>
      </p:sp>
      <p:sp useBgFill="1">
        <p:nvSpPr>
          <p:cNvPr id="12" name="Line Callout 1 11"/>
          <p:cNvSpPr/>
          <p:nvPr/>
        </p:nvSpPr>
        <p:spPr>
          <a:xfrm>
            <a:off x="7696200" y="3200400"/>
            <a:ext cx="1447800" cy="461665"/>
          </a:xfrm>
          <a:prstGeom prst="borderCallout1">
            <a:avLst>
              <a:gd name="adj1" fmla="val 18750"/>
              <a:gd name="adj2" fmla="val -8333"/>
              <a:gd name="adj3" fmla="val 136800"/>
              <a:gd name="adj4" fmla="val -78099"/>
            </a:avLst>
          </a:prstGeom>
          <a:ln>
            <a:solidFill>
              <a:srgbClr val="FF00FF"/>
            </a:solidFill>
          </a:ln>
        </p:spPr>
        <p:style>
          <a:lnRef idx="1">
            <a:schemeClr val="accent1"/>
          </a:lnRef>
          <a:fillRef idx="3">
            <a:schemeClr val="accent1"/>
          </a:fillRef>
          <a:effectRef idx="2">
            <a:schemeClr val="accent1"/>
          </a:effectRef>
          <a:fontRef idx="minor">
            <a:schemeClr val="lt1"/>
          </a:fontRef>
        </p:style>
        <p:txBody>
          <a:bodyPr lIns="0" tIns="0" rIns="0" bIns="0" rtlCol="0" anchor="ctr">
            <a:normAutofit/>
          </a:bodyPr>
          <a:lstStyle/>
          <a:p>
            <a:pPr algn="ctr"/>
            <a:r>
              <a:rPr lang="en-US" dirty="0" smtClean="0">
                <a:solidFill>
                  <a:srgbClr val="FF00FF"/>
                </a:solidFill>
              </a:rPr>
              <a:t>Jet&gt;10 </a:t>
            </a:r>
            <a:r>
              <a:rPr lang="en-US" dirty="0" err="1" smtClean="0">
                <a:solidFill>
                  <a:srgbClr val="FF00FF"/>
                </a:solidFill>
              </a:rPr>
              <a:t>GeV</a:t>
            </a:r>
            <a:endParaRPr lang="en-US" dirty="0">
              <a:solidFill>
                <a:srgbClr val="FF00FF"/>
              </a:solidFill>
            </a:endParaRPr>
          </a:p>
        </p:txBody>
      </p:sp>
      <p:sp useBgFill="1">
        <p:nvSpPr>
          <p:cNvPr id="13" name="Line Callout 1 12"/>
          <p:cNvSpPr/>
          <p:nvPr/>
        </p:nvSpPr>
        <p:spPr>
          <a:xfrm>
            <a:off x="7696200" y="3717061"/>
            <a:ext cx="1447800" cy="461665"/>
          </a:xfrm>
          <a:prstGeom prst="borderCallout1">
            <a:avLst>
              <a:gd name="adj1" fmla="val 18750"/>
              <a:gd name="adj2" fmla="val -8333"/>
              <a:gd name="adj3" fmla="val 81782"/>
              <a:gd name="adj4" fmla="val -45204"/>
            </a:avLst>
          </a:prstGeom>
          <a:ln>
            <a:solidFill>
              <a:srgbClr val="05FF00"/>
            </a:solidFill>
          </a:ln>
        </p:spPr>
        <p:style>
          <a:lnRef idx="1">
            <a:schemeClr val="accent1"/>
          </a:lnRef>
          <a:fillRef idx="3">
            <a:schemeClr val="accent1"/>
          </a:fillRef>
          <a:effectRef idx="2">
            <a:schemeClr val="accent1"/>
          </a:effectRef>
          <a:fontRef idx="minor">
            <a:schemeClr val="lt1"/>
          </a:fontRef>
        </p:style>
        <p:txBody>
          <a:bodyPr lIns="0" tIns="0" rIns="0" bIns="0" rtlCol="0" anchor="ctr">
            <a:normAutofit/>
          </a:bodyPr>
          <a:lstStyle/>
          <a:p>
            <a:pPr algn="ctr"/>
            <a:r>
              <a:rPr lang="en-US" dirty="0" smtClean="0">
                <a:solidFill>
                  <a:srgbClr val="05FF00"/>
                </a:solidFill>
              </a:rPr>
              <a:t>Jet&gt;10 </a:t>
            </a:r>
            <a:r>
              <a:rPr lang="en-US" dirty="0" err="1" smtClean="0">
                <a:solidFill>
                  <a:srgbClr val="05FF00"/>
                </a:solidFill>
              </a:rPr>
              <a:t>GeV</a:t>
            </a:r>
            <a:endParaRPr lang="en-US" dirty="0">
              <a:solidFill>
                <a:srgbClr val="05FF00"/>
              </a:solidFill>
            </a:endParaRPr>
          </a:p>
        </p:txBody>
      </p:sp>
      <p:sp useBgFill="1">
        <p:nvSpPr>
          <p:cNvPr id="14" name="Line Callout 1 13"/>
          <p:cNvSpPr/>
          <p:nvPr/>
        </p:nvSpPr>
        <p:spPr>
          <a:xfrm>
            <a:off x="7696200" y="4415135"/>
            <a:ext cx="1447800" cy="461665"/>
          </a:xfrm>
          <a:prstGeom prst="borderCallout1">
            <a:avLst>
              <a:gd name="adj1" fmla="val 18750"/>
              <a:gd name="adj2" fmla="val -8333"/>
              <a:gd name="adj3" fmla="val -10374"/>
              <a:gd name="adj4" fmla="val -57923"/>
            </a:avLst>
          </a:prstGeom>
          <a:ln>
            <a:solidFill>
              <a:srgbClr val="E6E600"/>
            </a:solidFill>
          </a:ln>
        </p:spPr>
        <p:style>
          <a:lnRef idx="1">
            <a:schemeClr val="accent1"/>
          </a:lnRef>
          <a:fillRef idx="3">
            <a:schemeClr val="accent1"/>
          </a:fillRef>
          <a:effectRef idx="2">
            <a:schemeClr val="accent1"/>
          </a:effectRef>
          <a:fontRef idx="minor">
            <a:schemeClr val="lt1"/>
          </a:fontRef>
        </p:style>
        <p:txBody>
          <a:bodyPr lIns="0" tIns="0" rIns="0" bIns="0" rtlCol="0" anchor="ctr">
            <a:normAutofit fontScale="85000" lnSpcReduction="10000"/>
          </a:bodyPr>
          <a:lstStyle/>
          <a:p>
            <a:pPr algn="ctr"/>
            <a:r>
              <a:rPr lang="en-US" dirty="0" smtClean="0">
                <a:solidFill>
                  <a:srgbClr val="E6E600"/>
                </a:solidFill>
              </a:rPr>
              <a:t>Single</a:t>
            </a:r>
            <a:r>
              <a:rPr lang="en-US" dirty="0" smtClean="0">
                <a:solidFill>
                  <a:srgbClr val="E6E600"/>
                </a:solidFill>
                <a:latin typeface="Symbol" charset="2"/>
                <a:cs typeface="Symbol" charset="2"/>
              </a:rPr>
              <a:t> </a:t>
            </a:r>
            <a:r>
              <a:rPr lang="en-US" dirty="0" err="1" smtClean="0">
                <a:solidFill>
                  <a:srgbClr val="E6E600"/>
                </a:solidFill>
                <a:latin typeface="Symbol" charset="2"/>
                <a:cs typeface="Symbol" charset="2"/>
              </a:rPr>
              <a:t>m</a:t>
            </a:r>
            <a:r>
              <a:rPr lang="en-US" dirty="0" smtClean="0">
                <a:solidFill>
                  <a:srgbClr val="E6E600"/>
                </a:solidFill>
                <a:latin typeface="Symbol" charset="2"/>
                <a:cs typeface="Symbol" charset="2"/>
              </a:rPr>
              <a:t> </a:t>
            </a:r>
            <a:r>
              <a:rPr lang="en-US" dirty="0" smtClean="0">
                <a:solidFill>
                  <a:srgbClr val="E6E600"/>
                </a:solidFill>
              </a:rPr>
              <a:t>open</a:t>
            </a:r>
            <a:endParaRPr lang="en-US" dirty="0">
              <a:solidFill>
                <a:srgbClr val="E6E600"/>
              </a:solidFill>
            </a:endParaRPr>
          </a:p>
        </p:txBody>
      </p:sp>
      <p:sp useBgFill="1">
        <p:nvSpPr>
          <p:cNvPr id="15" name="Line Callout 1 14"/>
          <p:cNvSpPr/>
          <p:nvPr/>
        </p:nvSpPr>
        <p:spPr>
          <a:xfrm>
            <a:off x="7696200" y="4953000"/>
            <a:ext cx="1447800" cy="461665"/>
          </a:xfrm>
          <a:prstGeom prst="borderCallout1">
            <a:avLst>
              <a:gd name="adj1" fmla="val 18750"/>
              <a:gd name="adj2" fmla="val -8333"/>
              <a:gd name="adj3" fmla="val -61266"/>
              <a:gd name="adj4" fmla="val -61870"/>
            </a:avLst>
          </a:prstGeom>
          <a:ln>
            <a:solidFill>
              <a:srgbClr val="0702FF"/>
            </a:solidFill>
          </a:ln>
        </p:spPr>
        <p:style>
          <a:lnRef idx="1">
            <a:schemeClr val="accent1"/>
          </a:lnRef>
          <a:fillRef idx="3">
            <a:schemeClr val="accent1"/>
          </a:fillRef>
          <a:effectRef idx="2">
            <a:schemeClr val="accent1"/>
          </a:effectRef>
          <a:fontRef idx="minor">
            <a:schemeClr val="lt1"/>
          </a:fontRef>
        </p:style>
        <p:txBody>
          <a:bodyPr lIns="0" tIns="0" rIns="0" bIns="0" rtlCol="0" anchor="ctr">
            <a:normAutofit/>
          </a:bodyPr>
          <a:lstStyle/>
          <a:p>
            <a:pPr algn="ctr"/>
            <a:r>
              <a:rPr lang="en-US" dirty="0" err="1" smtClean="0">
                <a:solidFill>
                  <a:srgbClr val="0702FF"/>
                </a:solidFill>
              </a:rPr>
              <a:t>E</a:t>
            </a:r>
            <a:r>
              <a:rPr lang="en-US" dirty="0" err="1" smtClean="0">
                <a:solidFill>
                  <a:srgbClr val="0702FF"/>
                </a:solidFill>
                <a:latin typeface="Symbol" charset="2"/>
                <a:cs typeface="Symbol" charset="2"/>
              </a:rPr>
              <a:t>g</a:t>
            </a:r>
            <a:r>
              <a:rPr lang="en-US" dirty="0" smtClean="0">
                <a:solidFill>
                  <a:srgbClr val="0702FF"/>
                </a:solidFill>
              </a:rPr>
              <a:t>&gt; 2 </a:t>
            </a:r>
            <a:r>
              <a:rPr lang="en-US" dirty="0" err="1" smtClean="0">
                <a:solidFill>
                  <a:srgbClr val="0702FF"/>
                </a:solidFill>
              </a:rPr>
              <a:t>GeV</a:t>
            </a:r>
            <a:endParaRPr lang="en-US" dirty="0">
              <a:solidFill>
                <a:srgbClr val="0702FF"/>
              </a:solidFill>
            </a:endParaRPr>
          </a:p>
        </p:txBody>
      </p:sp>
      <p:sp>
        <p:nvSpPr>
          <p:cNvPr id="16" name="TextBox 15"/>
          <p:cNvSpPr txBox="1"/>
          <p:nvPr/>
        </p:nvSpPr>
        <p:spPr>
          <a:xfrm>
            <a:off x="457200" y="1195763"/>
            <a:ext cx="3581400" cy="461665"/>
          </a:xfrm>
          <a:prstGeom prst="rect">
            <a:avLst/>
          </a:prstGeom>
          <a:noFill/>
        </p:spPr>
        <p:txBody>
          <a:bodyPr wrap="square" rtlCol="0">
            <a:spAutoFit/>
          </a:bodyPr>
          <a:lstStyle/>
          <a:p>
            <a:r>
              <a:rPr lang="en-US" dirty="0" smtClean="0"/>
              <a:t>33 KHz total rate Lv1</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HLT: CMS example </a:t>
            </a:r>
            <a:endParaRPr lang="en-US" dirty="0"/>
          </a:p>
        </p:txBody>
      </p:sp>
      <p:sp>
        <p:nvSpPr>
          <p:cNvPr id="3" name="Content Placeholder 2"/>
          <p:cNvSpPr>
            <a:spLocks noGrp="1"/>
          </p:cNvSpPr>
          <p:nvPr>
            <p:ph idx="1"/>
          </p:nvPr>
        </p:nvSpPr>
        <p:spPr/>
        <p:txBody>
          <a:bodyPr/>
          <a:lstStyle/>
          <a:p>
            <a:r>
              <a:rPr lang="en-US" sz="2400" dirty="0" smtClean="0"/>
              <a:t>The CMS HLT process has a multitude of ‘Paths’ which process a given event depending on a seed which is defined by the L1 trigger bit which fired</a:t>
            </a:r>
          </a:p>
          <a:p>
            <a:r>
              <a:rPr lang="en-US" sz="2400" dirty="0" smtClean="0"/>
              <a:t>The accepted events are tagged according to the Path to be placed in Primary datasets (see Luca’s presentation) to be used by the analysis community.</a:t>
            </a:r>
          </a:p>
          <a:p>
            <a:r>
              <a:rPr lang="en-US" sz="2400" dirty="0" smtClean="0"/>
              <a:t>The primary datasets are presently : </a:t>
            </a:r>
          </a:p>
          <a:p>
            <a:pPr lvl="1">
              <a:buNone/>
            </a:pPr>
            <a:endParaRPr lang="en-US" sz="2000" dirty="0" smtClean="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dirty="0"/>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29</a:t>
            </a:fld>
            <a:endParaRPr lang="en-US"/>
          </a:p>
        </p:txBody>
      </p:sp>
      <p:sp>
        <p:nvSpPr>
          <p:cNvPr id="8" name="TextBox 7"/>
          <p:cNvSpPr txBox="1"/>
          <p:nvPr/>
        </p:nvSpPr>
        <p:spPr>
          <a:xfrm>
            <a:off x="1066800" y="4417358"/>
            <a:ext cx="1524000" cy="1938992"/>
          </a:xfrm>
          <a:prstGeom prst="rect">
            <a:avLst/>
          </a:prstGeom>
          <a:solidFill>
            <a:srgbClr val="CCFFCC"/>
          </a:solidFill>
        </p:spPr>
        <p:txBody>
          <a:bodyPr wrap="square" rtlCol="0">
            <a:spAutoFit/>
          </a:bodyPr>
          <a:lstStyle/>
          <a:p>
            <a:r>
              <a:rPr lang="en-US" sz="2000" dirty="0" err="1" smtClean="0"/>
              <a:t>e</a:t>
            </a:r>
            <a:r>
              <a:rPr lang="en-US" sz="2000" dirty="0" err="1" smtClean="0">
                <a:latin typeface="Symbol" charset="2"/>
                <a:cs typeface="Symbol" charset="2"/>
              </a:rPr>
              <a:t>g</a:t>
            </a:r>
            <a:endParaRPr lang="en-US" sz="2000" dirty="0" smtClean="0">
              <a:latin typeface="Symbol" charset="2"/>
              <a:cs typeface="Symbol" charset="2"/>
            </a:endParaRPr>
          </a:p>
          <a:p>
            <a:r>
              <a:rPr lang="en-US" sz="2000" dirty="0" err="1" smtClean="0">
                <a:latin typeface="+mn-lt"/>
                <a:cs typeface="Symbol" charset="2"/>
              </a:rPr>
              <a:t>jetME</a:t>
            </a:r>
            <a:r>
              <a:rPr lang="en-US" sz="2000" baseline="-25000" dirty="0" err="1" smtClean="0">
                <a:latin typeface="+mn-lt"/>
                <a:cs typeface="Symbol" charset="2"/>
              </a:rPr>
              <a:t>t</a:t>
            </a:r>
            <a:r>
              <a:rPr lang="en-US" sz="2000" dirty="0" err="1" smtClean="0">
                <a:latin typeface="+mn-lt"/>
                <a:cs typeface="Symbol" charset="2"/>
              </a:rPr>
              <a:t>-</a:t>
            </a:r>
            <a:r>
              <a:rPr lang="en-US" sz="2000" dirty="0" err="1" smtClean="0">
                <a:latin typeface="Symbol" charset="2"/>
                <a:cs typeface="Symbol" charset="2"/>
              </a:rPr>
              <a:t>t</a:t>
            </a:r>
            <a:endParaRPr lang="en-US" sz="2000" dirty="0" smtClean="0">
              <a:latin typeface="Symbol" charset="2"/>
              <a:cs typeface="Symbol" charset="2"/>
            </a:endParaRPr>
          </a:p>
          <a:p>
            <a:r>
              <a:rPr lang="en-US" sz="2000" dirty="0" err="1" smtClean="0">
                <a:latin typeface="Symbol" charset="2"/>
                <a:cs typeface="Symbol" charset="2"/>
              </a:rPr>
              <a:t>m</a:t>
            </a:r>
            <a:endParaRPr lang="en-US" sz="2000" dirty="0" smtClean="0">
              <a:latin typeface="Symbol" charset="2"/>
              <a:cs typeface="Symbol" charset="2"/>
            </a:endParaRPr>
          </a:p>
          <a:p>
            <a:r>
              <a:rPr lang="en-US" sz="2000" dirty="0" err="1" smtClean="0">
                <a:latin typeface="+mn-lt"/>
                <a:cs typeface="Symbol" charset="2"/>
              </a:rPr>
              <a:t>minbias</a:t>
            </a:r>
            <a:endParaRPr lang="en-US" sz="2000" dirty="0" smtClean="0">
              <a:latin typeface="+mn-lt"/>
              <a:cs typeface="Symbol" charset="2"/>
            </a:endParaRPr>
          </a:p>
          <a:p>
            <a:endParaRPr lang="en-US" sz="2000" dirty="0" smtClean="0">
              <a:latin typeface="+mn-lt"/>
              <a:cs typeface="Symbol" charset="2"/>
            </a:endParaRPr>
          </a:p>
          <a:p>
            <a:endParaRPr lang="en-US" sz="2000" dirty="0"/>
          </a:p>
        </p:txBody>
      </p:sp>
      <p:sp>
        <p:nvSpPr>
          <p:cNvPr id="10" name="TextBox 9"/>
          <p:cNvSpPr txBox="1"/>
          <p:nvPr/>
        </p:nvSpPr>
        <p:spPr>
          <a:xfrm>
            <a:off x="6248400" y="4394200"/>
            <a:ext cx="2514600" cy="1938992"/>
          </a:xfrm>
          <a:prstGeom prst="rect">
            <a:avLst/>
          </a:prstGeom>
          <a:solidFill>
            <a:srgbClr val="CCFFCC"/>
          </a:solidFill>
        </p:spPr>
        <p:txBody>
          <a:bodyPr wrap="square" rtlCol="0">
            <a:spAutoFit/>
          </a:bodyPr>
          <a:lstStyle/>
          <a:p>
            <a:r>
              <a:rPr lang="en-US" sz="2000" dirty="0" err="1" smtClean="0"/>
              <a:t>e</a:t>
            </a:r>
            <a:r>
              <a:rPr lang="en-US" sz="2000" dirty="0" err="1" smtClean="0">
                <a:latin typeface="Symbol" charset="2"/>
                <a:cs typeface="Symbol" charset="2"/>
              </a:rPr>
              <a:t>g</a:t>
            </a:r>
            <a:r>
              <a:rPr lang="en-US" sz="2000" dirty="0" smtClean="0">
                <a:latin typeface="+mn-lt"/>
                <a:cs typeface="Symbol" charset="2"/>
              </a:rPr>
              <a:t>-monitor</a:t>
            </a:r>
          </a:p>
          <a:p>
            <a:r>
              <a:rPr lang="en-US" sz="2000" dirty="0" err="1" smtClean="0">
                <a:cs typeface="Symbol" charset="2"/>
              </a:rPr>
              <a:t>jetME</a:t>
            </a:r>
            <a:r>
              <a:rPr lang="en-US" sz="2000" baseline="-25000" dirty="0" err="1" smtClean="0">
                <a:cs typeface="Symbol" charset="2"/>
              </a:rPr>
              <a:t>t</a:t>
            </a:r>
            <a:r>
              <a:rPr lang="en-US" sz="2000" dirty="0" err="1" smtClean="0">
                <a:cs typeface="Symbol" charset="2"/>
              </a:rPr>
              <a:t>-</a:t>
            </a:r>
            <a:r>
              <a:rPr lang="en-US" sz="2000" dirty="0" err="1" smtClean="0">
                <a:latin typeface="Symbol" charset="2"/>
                <a:cs typeface="Symbol" charset="2"/>
              </a:rPr>
              <a:t>t</a:t>
            </a:r>
            <a:r>
              <a:rPr lang="en-US" sz="2000" dirty="0" err="1" smtClean="0">
                <a:latin typeface="+mn-lt"/>
                <a:cs typeface="Symbol" charset="2"/>
              </a:rPr>
              <a:t>-monitor</a:t>
            </a:r>
            <a:endParaRPr lang="en-US" sz="2000" dirty="0" smtClean="0">
              <a:latin typeface="+mn-lt"/>
              <a:cs typeface="Symbol" charset="2"/>
            </a:endParaRPr>
          </a:p>
          <a:p>
            <a:r>
              <a:rPr lang="en-US" sz="2000" dirty="0" err="1" smtClean="0">
                <a:latin typeface="Symbol" charset="2"/>
                <a:cs typeface="Symbol" charset="2"/>
              </a:rPr>
              <a:t>m</a:t>
            </a:r>
            <a:r>
              <a:rPr lang="en-US" sz="2000" dirty="0" smtClean="0">
                <a:latin typeface="+mn-lt"/>
                <a:cs typeface="Symbol" charset="2"/>
              </a:rPr>
              <a:t>-monitor</a:t>
            </a:r>
          </a:p>
          <a:p>
            <a:r>
              <a:rPr lang="en-US" sz="2000" dirty="0" smtClean="0">
                <a:latin typeface="+mn-lt"/>
                <a:cs typeface="Symbol" charset="2"/>
              </a:rPr>
              <a:t>Commissioning</a:t>
            </a:r>
          </a:p>
          <a:p>
            <a:r>
              <a:rPr lang="en-US" sz="2000" dirty="0" err="1" smtClean="0">
                <a:latin typeface="+mn-lt"/>
                <a:cs typeface="Symbol" charset="2"/>
              </a:rPr>
              <a:t>Cosmics</a:t>
            </a:r>
            <a:endParaRPr lang="en-US" sz="2000" dirty="0" smtClean="0">
              <a:latin typeface="+mn-lt"/>
              <a:cs typeface="Symbol" charset="2"/>
            </a:endParaRPr>
          </a:p>
          <a:p>
            <a:r>
              <a:rPr lang="en-US" sz="2000" dirty="0" smtClean="0">
                <a:latin typeface="+mn-lt"/>
                <a:cs typeface="Symbol" charset="2"/>
              </a:rPr>
              <a:t>Align-</a:t>
            </a:r>
            <a:r>
              <a:rPr lang="en-US" sz="2000" dirty="0" err="1" smtClean="0">
                <a:latin typeface="+mn-lt"/>
                <a:cs typeface="Symbol" charset="2"/>
              </a:rPr>
              <a:t>Calib</a:t>
            </a:r>
            <a:endParaRPr lang="en-US" sz="2000" dirty="0">
              <a:latin typeface="+mn-lt"/>
            </a:endParaRPr>
          </a:p>
        </p:txBody>
      </p:sp>
      <p:sp>
        <p:nvSpPr>
          <p:cNvPr id="11" name="Left Arrow 10"/>
          <p:cNvSpPr/>
          <p:nvPr/>
        </p:nvSpPr>
        <p:spPr>
          <a:xfrm>
            <a:off x="2590800" y="4913561"/>
            <a:ext cx="1295400" cy="91707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spAutoFit/>
          </a:bodyPr>
          <a:lstStyle/>
          <a:p>
            <a:pPr algn="ctr"/>
            <a:r>
              <a:rPr lang="en-US" dirty="0" smtClean="0"/>
              <a:t>Physics</a:t>
            </a:r>
            <a:endParaRPr lang="en-US" dirty="0"/>
          </a:p>
        </p:txBody>
      </p:sp>
      <p:sp>
        <p:nvSpPr>
          <p:cNvPr id="12" name="Right Arrow 11"/>
          <p:cNvSpPr/>
          <p:nvPr/>
        </p:nvSpPr>
        <p:spPr>
          <a:xfrm>
            <a:off x="4191000" y="4913561"/>
            <a:ext cx="1828800" cy="91707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spAutoFit/>
          </a:bodyPr>
          <a:lstStyle/>
          <a:p>
            <a:pPr algn="ctr"/>
            <a:r>
              <a:rPr lang="en-US" dirty="0" smtClean="0"/>
              <a:t>Monitoring</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Digitization choices</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3</a:t>
            </a:fld>
            <a:endParaRPr lang="en-US"/>
          </a:p>
        </p:txBody>
      </p:sp>
      <p:sp>
        <p:nvSpPr>
          <p:cNvPr id="7" name="Rectangle 3"/>
          <p:cNvSpPr>
            <a:spLocks noChangeArrowheads="1"/>
          </p:cNvSpPr>
          <p:nvPr/>
        </p:nvSpPr>
        <p:spPr bwMode="auto">
          <a:xfrm>
            <a:off x="2057400" y="2971800"/>
            <a:ext cx="2311400" cy="762000"/>
          </a:xfrm>
          <a:prstGeom prst="rect">
            <a:avLst/>
          </a:prstGeom>
          <a:solidFill>
            <a:srgbClr val="FFCCFF"/>
          </a:solidFill>
          <a:ln w="9525">
            <a:solidFill>
              <a:schemeClr val="tx1"/>
            </a:solidFill>
            <a:miter lim="800000"/>
            <a:headEnd/>
            <a:tailEnd/>
          </a:ln>
        </p:spPr>
        <p:txBody>
          <a:bodyPr wrap="none" anchor="ctr">
            <a:prstTxWarp prst="textNoShape">
              <a:avLst/>
            </a:prstTxWarp>
          </a:bodyPr>
          <a:lstStyle/>
          <a:p>
            <a:pPr algn="ctr"/>
            <a:r>
              <a:rPr lang="en-US"/>
              <a:t>(Digitizer)</a:t>
            </a:r>
          </a:p>
          <a:p>
            <a:pPr algn="ctr"/>
            <a:r>
              <a:rPr lang="en-US"/>
              <a:t>Register</a:t>
            </a:r>
          </a:p>
        </p:txBody>
      </p:sp>
      <p:sp>
        <p:nvSpPr>
          <p:cNvPr id="8" name="Text Box 4"/>
          <p:cNvSpPr txBox="1">
            <a:spLocks noChangeArrowheads="1"/>
          </p:cNvSpPr>
          <p:nvPr/>
        </p:nvSpPr>
        <p:spPr bwMode="auto">
          <a:xfrm>
            <a:off x="0" y="3124200"/>
            <a:ext cx="1790700" cy="822325"/>
          </a:xfrm>
          <a:prstGeom prst="rect">
            <a:avLst/>
          </a:prstGeom>
          <a:noFill/>
          <a:ln w="9525">
            <a:noFill/>
            <a:miter lim="800000"/>
            <a:headEnd/>
            <a:tailEnd/>
          </a:ln>
        </p:spPr>
        <p:txBody>
          <a:bodyPr wrap="none">
            <a:prstTxWarp prst="textNoShape">
              <a:avLst/>
            </a:prstTxWarp>
            <a:spAutoFit/>
          </a:bodyPr>
          <a:lstStyle/>
          <a:p>
            <a:r>
              <a:rPr lang="en-US"/>
              <a:t>BC clock</a:t>
            </a:r>
          </a:p>
          <a:p>
            <a:r>
              <a:rPr lang="en-US"/>
              <a:t>(every 25 ns)</a:t>
            </a:r>
          </a:p>
        </p:txBody>
      </p:sp>
      <p:sp>
        <p:nvSpPr>
          <p:cNvPr id="9" name="Line 5"/>
          <p:cNvSpPr>
            <a:spLocks noChangeShapeType="1"/>
          </p:cNvSpPr>
          <p:nvPr/>
        </p:nvSpPr>
        <p:spPr bwMode="auto">
          <a:xfrm>
            <a:off x="1295400" y="2327275"/>
            <a:ext cx="914400" cy="644525"/>
          </a:xfrm>
          <a:prstGeom prst="line">
            <a:avLst/>
          </a:prstGeom>
          <a:noFill/>
          <a:ln w="57150">
            <a:solidFill>
              <a:schemeClr val="tx1"/>
            </a:solidFill>
            <a:round/>
            <a:headEnd/>
            <a:tailEnd type="triangle" w="med" len="med"/>
          </a:ln>
        </p:spPr>
        <p:txBody>
          <a:bodyPr wrap="none" anchor="ctr">
            <a:prstTxWarp prst="textNoShape">
              <a:avLst/>
            </a:prstTxWarp>
          </a:bodyPr>
          <a:lstStyle/>
          <a:p>
            <a:endParaRPr lang="en-US"/>
          </a:p>
        </p:txBody>
      </p:sp>
      <p:sp>
        <p:nvSpPr>
          <p:cNvPr id="10" name="Text Box 6"/>
          <p:cNvSpPr txBox="1">
            <a:spLocks noChangeArrowheads="1"/>
          </p:cNvSpPr>
          <p:nvPr/>
        </p:nvSpPr>
        <p:spPr bwMode="auto">
          <a:xfrm>
            <a:off x="749299" y="1870075"/>
            <a:ext cx="2765425" cy="457200"/>
          </a:xfrm>
          <a:prstGeom prst="rect">
            <a:avLst/>
          </a:prstGeom>
          <a:noFill/>
          <a:ln w="9525">
            <a:noFill/>
            <a:miter lim="800000"/>
            <a:headEnd/>
            <a:tailEnd/>
          </a:ln>
        </p:spPr>
        <p:txBody>
          <a:bodyPr wrap="none">
            <a:prstTxWarp prst="textNoShape">
              <a:avLst/>
            </a:prstTxWarp>
            <a:spAutoFit/>
          </a:bodyPr>
          <a:lstStyle/>
          <a:p>
            <a:pPr algn="ctr"/>
            <a:r>
              <a:rPr lang="en-US" dirty="0"/>
              <a:t>Signals (every 25 ns)</a:t>
            </a:r>
          </a:p>
        </p:txBody>
      </p:sp>
      <p:sp>
        <p:nvSpPr>
          <p:cNvPr id="11" name="Line 7"/>
          <p:cNvSpPr>
            <a:spLocks noChangeShapeType="1"/>
          </p:cNvSpPr>
          <p:nvPr/>
        </p:nvSpPr>
        <p:spPr bwMode="auto">
          <a:xfrm>
            <a:off x="4368800" y="3352800"/>
            <a:ext cx="577850" cy="0"/>
          </a:xfrm>
          <a:prstGeom prst="line">
            <a:avLst/>
          </a:prstGeom>
          <a:noFill/>
          <a:ln w="57150">
            <a:solidFill>
              <a:schemeClr val="tx1"/>
            </a:solidFill>
            <a:round/>
            <a:headEnd/>
            <a:tailEnd type="triangle" w="med" len="med"/>
          </a:ln>
        </p:spPr>
        <p:txBody>
          <a:bodyPr wrap="none" anchor="ctr">
            <a:prstTxWarp prst="textNoShape">
              <a:avLst/>
            </a:prstTxWarp>
          </a:bodyPr>
          <a:lstStyle/>
          <a:p>
            <a:endParaRPr lang="en-US"/>
          </a:p>
        </p:txBody>
      </p:sp>
      <p:sp>
        <p:nvSpPr>
          <p:cNvPr id="12" name="Line 9"/>
          <p:cNvSpPr>
            <a:spLocks noChangeShapeType="1"/>
          </p:cNvSpPr>
          <p:nvPr/>
        </p:nvSpPr>
        <p:spPr bwMode="auto">
          <a:xfrm>
            <a:off x="1600200" y="3429000"/>
            <a:ext cx="457200"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3" name="Rectangle 10"/>
          <p:cNvSpPr>
            <a:spLocks noChangeArrowheads="1"/>
          </p:cNvSpPr>
          <p:nvPr/>
        </p:nvSpPr>
        <p:spPr bwMode="auto">
          <a:xfrm>
            <a:off x="4953000" y="2971800"/>
            <a:ext cx="457200" cy="762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14" name="Rectangle 11"/>
          <p:cNvSpPr>
            <a:spLocks noChangeArrowheads="1"/>
          </p:cNvSpPr>
          <p:nvPr/>
        </p:nvSpPr>
        <p:spPr bwMode="auto">
          <a:xfrm>
            <a:off x="2133600" y="3048000"/>
            <a:ext cx="2311400" cy="762000"/>
          </a:xfrm>
          <a:prstGeom prst="rect">
            <a:avLst/>
          </a:prstGeom>
          <a:solidFill>
            <a:srgbClr val="FFCCFF"/>
          </a:solidFill>
          <a:ln w="9525">
            <a:solidFill>
              <a:schemeClr val="tx1"/>
            </a:solidFill>
            <a:miter lim="800000"/>
            <a:headEnd/>
            <a:tailEnd/>
          </a:ln>
        </p:spPr>
        <p:txBody>
          <a:bodyPr wrap="none" anchor="ctr">
            <a:prstTxWarp prst="textNoShape">
              <a:avLst/>
            </a:prstTxWarp>
          </a:bodyPr>
          <a:lstStyle/>
          <a:p>
            <a:pPr algn="ctr"/>
            <a:r>
              <a:rPr lang="en-US">
                <a:solidFill>
                  <a:srgbClr val="FF0000"/>
                </a:solidFill>
              </a:rPr>
              <a:t>(Digitizer)</a:t>
            </a:r>
            <a:endParaRPr lang="en-US"/>
          </a:p>
          <a:p>
            <a:pPr algn="ctr"/>
            <a:r>
              <a:rPr lang="en-US"/>
              <a:t>Pipeline</a:t>
            </a:r>
          </a:p>
        </p:txBody>
      </p:sp>
      <p:sp>
        <p:nvSpPr>
          <p:cNvPr id="15" name="Rectangle 12"/>
          <p:cNvSpPr>
            <a:spLocks noChangeArrowheads="1"/>
          </p:cNvSpPr>
          <p:nvPr/>
        </p:nvSpPr>
        <p:spPr bwMode="auto">
          <a:xfrm>
            <a:off x="5029200" y="3048000"/>
            <a:ext cx="457200" cy="762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16" name="Rectangle 13"/>
          <p:cNvSpPr>
            <a:spLocks noChangeArrowheads="1"/>
          </p:cNvSpPr>
          <p:nvPr/>
        </p:nvSpPr>
        <p:spPr bwMode="auto">
          <a:xfrm>
            <a:off x="8153400" y="3013075"/>
            <a:ext cx="1450975" cy="914400"/>
          </a:xfrm>
          <a:prstGeom prst="rect">
            <a:avLst/>
          </a:prstGeom>
          <a:solidFill>
            <a:schemeClr val="hlink"/>
          </a:solidFill>
          <a:ln w="9525">
            <a:solidFill>
              <a:schemeClr val="tx1"/>
            </a:solidFill>
            <a:miter lim="800000"/>
            <a:headEnd/>
            <a:tailEnd/>
          </a:ln>
        </p:spPr>
        <p:txBody>
          <a:bodyPr wrap="none" anchor="ctr">
            <a:prstTxWarp prst="textNoShape">
              <a:avLst/>
            </a:prstTxWarp>
          </a:bodyPr>
          <a:lstStyle/>
          <a:p>
            <a:pPr algn="ctr"/>
            <a:r>
              <a:rPr lang="en-US"/>
              <a:t>FED</a:t>
            </a:r>
          </a:p>
        </p:txBody>
      </p:sp>
      <p:sp>
        <p:nvSpPr>
          <p:cNvPr id="17" name="Line 15"/>
          <p:cNvSpPr>
            <a:spLocks noChangeShapeType="1"/>
          </p:cNvSpPr>
          <p:nvPr/>
        </p:nvSpPr>
        <p:spPr bwMode="auto">
          <a:xfrm>
            <a:off x="8915400" y="3927475"/>
            <a:ext cx="0" cy="2092325"/>
          </a:xfrm>
          <a:prstGeom prst="line">
            <a:avLst/>
          </a:prstGeom>
          <a:noFill/>
          <a:ln w="57150">
            <a:solidFill>
              <a:schemeClr val="tx1"/>
            </a:solidFill>
            <a:round/>
            <a:headEnd/>
            <a:tailEnd type="triangle" w="med" len="med"/>
          </a:ln>
        </p:spPr>
        <p:txBody>
          <a:bodyPr wrap="none" anchor="ctr">
            <a:prstTxWarp prst="textNoShape">
              <a:avLst/>
            </a:prstTxWarp>
          </a:bodyPr>
          <a:lstStyle/>
          <a:p>
            <a:endParaRPr lang="en-US"/>
          </a:p>
        </p:txBody>
      </p:sp>
      <p:sp>
        <p:nvSpPr>
          <p:cNvPr id="18" name="Rectangle 17"/>
          <p:cNvSpPr>
            <a:spLocks noChangeArrowheads="1"/>
          </p:cNvSpPr>
          <p:nvPr/>
        </p:nvSpPr>
        <p:spPr bwMode="auto">
          <a:xfrm>
            <a:off x="5638800" y="2936875"/>
            <a:ext cx="228600" cy="914400"/>
          </a:xfrm>
          <a:prstGeom prst="rect">
            <a:avLst/>
          </a:prstGeom>
          <a:solidFill>
            <a:srgbClr val="FFFF66"/>
          </a:solidFill>
          <a:ln w="9525">
            <a:solidFill>
              <a:schemeClr val="tx1"/>
            </a:solidFill>
            <a:miter lim="800000"/>
            <a:headEnd/>
            <a:tailEnd/>
          </a:ln>
        </p:spPr>
        <p:txBody>
          <a:bodyPr wrap="none" anchor="ctr">
            <a:prstTxWarp prst="textNoShape">
              <a:avLst/>
            </a:prstTxWarp>
          </a:bodyPr>
          <a:lstStyle/>
          <a:p>
            <a:endParaRPr lang="en-US"/>
          </a:p>
        </p:txBody>
      </p:sp>
      <p:sp>
        <p:nvSpPr>
          <p:cNvPr id="19" name="Rectangle 29"/>
          <p:cNvSpPr>
            <a:spLocks noChangeArrowheads="1"/>
          </p:cNvSpPr>
          <p:nvPr/>
        </p:nvSpPr>
        <p:spPr bwMode="auto">
          <a:xfrm>
            <a:off x="5943600" y="2971800"/>
            <a:ext cx="152400" cy="838200"/>
          </a:xfrm>
          <a:prstGeom prst="rect">
            <a:avLst/>
          </a:prstGeom>
          <a:solidFill>
            <a:srgbClr val="FF0000"/>
          </a:solidFill>
          <a:ln w="9525">
            <a:solidFill>
              <a:schemeClr val="tx1"/>
            </a:solidFill>
            <a:miter lim="800000"/>
            <a:headEnd/>
            <a:tailEnd/>
          </a:ln>
        </p:spPr>
        <p:txBody>
          <a:bodyPr wrap="none" anchor="ctr">
            <a:prstTxWarp prst="textNoShape">
              <a:avLst/>
            </a:prstTxWarp>
          </a:bodyPr>
          <a:lstStyle/>
          <a:p>
            <a:endParaRPr lang="en-US"/>
          </a:p>
        </p:txBody>
      </p:sp>
      <p:sp>
        <p:nvSpPr>
          <p:cNvPr id="20" name="Line 30"/>
          <p:cNvSpPr>
            <a:spLocks noChangeShapeType="1"/>
          </p:cNvSpPr>
          <p:nvPr/>
        </p:nvSpPr>
        <p:spPr bwMode="auto">
          <a:xfrm>
            <a:off x="6096000" y="3429000"/>
            <a:ext cx="2057400" cy="0"/>
          </a:xfrm>
          <a:prstGeom prst="line">
            <a:avLst/>
          </a:prstGeom>
          <a:noFill/>
          <a:ln w="57150">
            <a:solidFill>
              <a:schemeClr val="tx1"/>
            </a:solidFill>
            <a:round/>
            <a:headEnd/>
            <a:tailEnd type="triangle" w="med" len="med"/>
          </a:ln>
        </p:spPr>
        <p:txBody>
          <a:bodyPr wrap="none" anchor="ctr">
            <a:prstTxWarp prst="textNoShape">
              <a:avLst/>
            </a:prstTxWarp>
          </a:bodyPr>
          <a:lstStyle/>
          <a:p>
            <a:endParaRPr lang="en-US"/>
          </a:p>
        </p:txBody>
      </p:sp>
      <p:sp>
        <p:nvSpPr>
          <p:cNvPr id="21" name="Text Box 31"/>
          <p:cNvSpPr txBox="1">
            <a:spLocks noChangeArrowheads="1"/>
          </p:cNvSpPr>
          <p:nvPr/>
        </p:nvSpPr>
        <p:spPr bwMode="auto">
          <a:xfrm>
            <a:off x="1068388" y="4648200"/>
            <a:ext cx="2803525" cy="457200"/>
          </a:xfrm>
          <a:prstGeom prst="rect">
            <a:avLst/>
          </a:prstGeom>
          <a:noFill/>
          <a:ln w="9525">
            <a:noFill/>
            <a:miter lim="800000"/>
            <a:headEnd/>
            <a:tailEnd/>
          </a:ln>
        </p:spPr>
        <p:txBody>
          <a:bodyPr wrap="none">
            <a:prstTxWarp prst="textNoShape">
              <a:avLst/>
            </a:prstTxWarp>
            <a:spAutoFit/>
          </a:bodyPr>
          <a:lstStyle/>
          <a:p>
            <a:r>
              <a:rPr lang="en-US">
                <a:solidFill>
                  <a:srgbClr val="FF0000"/>
                </a:solidFill>
              </a:rPr>
              <a:t>e.g. CMS calorimeter</a:t>
            </a:r>
          </a:p>
        </p:txBody>
      </p:sp>
      <p:sp>
        <p:nvSpPr>
          <p:cNvPr id="22" name="Text Box 32"/>
          <p:cNvSpPr txBox="1">
            <a:spLocks noChangeArrowheads="1"/>
          </p:cNvSpPr>
          <p:nvPr/>
        </p:nvSpPr>
        <p:spPr bwMode="auto">
          <a:xfrm>
            <a:off x="5394325" y="2098675"/>
            <a:ext cx="3676650" cy="457200"/>
          </a:xfrm>
          <a:prstGeom prst="rect">
            <a:avLst/>
          </a:prstGeom>
          <a:noFill/>
          <a:ln w="9525">
            <a:noFill/>
            <a:miter lim="800000"/>
            <a:headEnd/>
            <a:tailEnd/>
          </a:ln>
        </p:spPr>
        <p:txBody>
          <a:bodyPr wrap="none">
            <a:prstTxWarp prst="textNoShape">
              <a:avLst/>
            </a:prstTxWarp>
            <a:spAutoFit/>
          </a:bodyPr>
          <a:lstStyle/>
          <a:p>
            <a:r>
              <a:rPr lang="en-US">
                <a:solidFill>
                  <a:srgbClr val="FF0000"/>
                </a:solidFill>
              </a:rPr>
              <a:t>e.g. ATLAS EM calorimeter</a:t>
            </a:r>
          </a:p>
        </p:txBody>
      </p:sp>
      <p:sp>
        <p:nvSpPr>
          <p:cNvPr id="23" name="Rectangle 34"/>
          <p:cNvSpPr>
            <a:spLocks noChangeArrowheads="1"/>
          </p:cNvSpPr>
          <p:nvPr/>
        </p:nvSpPr>
        <p:spPr bwMode="auto">
          <a:xfrm>
            <a:off x="8229600" y="3048000"/>
            <a:ext cx="152400" cy="838200"/>
          </a:xfrm>
          <a:prstGeom prst="rect">
            <a:avLst/>
          </a:prstGeom>
          <a:solidFill>
            <a:srgbClr val="FF0000"/>
          </a:solidFill>
          <a:ln w="9525">
            <a:solidFill>
              <a:schemeClr val="tx1"/>
            </a:solidFill>
            <a:miter lim="800000"/>
            <a:headEnd/>
            <a:tailEnd/>
          </a:ln>
        </p:spPr>
        <p:txBody>
          <a:bodyPr wrap="none" anchor="ctr">
            <a:prstTxWarp prst="textNoShape">
              <a:avLst/>
            </a:prstTxWarp>
          </a:bodyPr>
          <a:lstStyle/>
          <a:p>
            <a:endParaRPr lang="en-US"/>
          </a:p>
        </p:txBody>
      </p:sp>
      <p:sp>
        <p:nvSpPr>
          <p:cNvPr id="24" name="Line 35"/>
          <p:cNvSpPr>
            <a:spLocks noChangeShapeType="1"/>
          </p:cNvSpPr>
          <p:nvPr/>
        </p:nvSpPr>
        <p:spPr bwMode="auto">
          <a:xfrm flipV="1">
            <a:off x="1981200" y="3429000"/>
            <a:ext cx="685800" cy="114300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25" name="Line 36"/>
          <p:cNvSpPr>
            <a:spLocks noChangeShapeType="1"/>
          </p:cNvSpPr>
          <p:nvPr/>
        </p:nvSpPr>
        <p:spPr bwMode="auto">
          <a:xfrm flipH="1">
            <a:off x="6172200" y="2514600"/>
            <a:ext cx="381000" cy="45720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26" name="Text Box 37"/>
          <p:cNvSpPr txBox="1">
            <a:spLocks noChangeArrowheads="1"/>
          </p:cNvSpPr>
          <p:nvPr/>
        </p:nvSpPr>
        <p:spPr bwMode="auto">
          <a:xfrm>
            <a:off x="6248400" y="4648200"/>
            <a:ext cx="2265363" cy="457200"/>
          </a:xfrm>
          <a:prstGeom prst="rect">
            <a:avLst/>
          </a:prstGeom>
          <a:noFill/>
          <a:ln w="9525">
            <a:noFill/>
            <a:miter lim="800000"/>
            <a:headEnd/>
            <a:tailEnd/>
          </a:ln>
        </p:spPr>
        <p:txBody>
          <a:bodyPr wrap="none">
            <a:prstTxWarp prst="textNoShape">
              <a:avLst/>
            </a:prstTxWarp>
            <a:spAutoFit/>
          </a:bodyPr>
          <a:lstStyle/>
          <a:p>
            <a:r>
              <a:rPr lang="en-US">
                <a:solidFill>
                  <a:srgbClr val="FF0000"/>
                </a:solidFill>
              </a:rPr>
              <a:t>e.g. CMS tracker</a:t>
            </a:r>
          </a:p>
        </p:txBody>
      </p:sp>
      <p:sp>
        <p:nvSpPr>
          <p:cNvPr id="27" name="Line 38"/>
          <p:cNvSpPr>
            <a:spLocks noChangeShapeType="1"/>
          </p:cNvSpPr>
          <p:nvPr/>
        </p:nvSpPr>
        <p:spPr bwMode="auto">
          <a:xfrm flipV="1">
            <a:off x="7239000" y="3810000"/>
            <a:ext cx="914400" cy="91440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28" name="TextBox 27"/>
          <p:cNvSpPr txBox="1"/>
          <p:nvPr/>
        </p:nvSpPr>
        <p:spPr>
          <a:xfrm>
            <a:off x="4445000" y="1293167"/>
            <a:ext cx="2292350" cy="461665"/>
          </a:xfrm>
          <a:prstGeom prst="rect">
            <a:avLst/>
          </a:prstGeom>
          <a:noFill/>
        </p:spPr>
        <p:txBody>
          <a:bodyPr wrap="square" rtlCol="0">
            <a:spAutoFit/>
          </a:bodyPr>
          <a:lstStyle/>
          <a:p>
            <a:r>
              <a:rPr lang="en-US" dirty="0" err="1" smtClean="0"/>
              <a:t>Derandomizer</a:t>
            </a:r>
            <a:endParaRPr lang="en-US" dirty="0"/>
          </a:p>
        </p:txBody>
      </p:sp>
      <p:sp>
        <p:nvSpPr>
          <p:cNvPr id="29" name="Line 5"/>
          <p:cNvSpPr>
            <a:spLocks noChangeShapeType="1"/>
          </p:cNvSpPr>
          <p:nvPr/>
        </p:nvSpPr>
        <p:spPr bwMode="auto">
          <a:xfrm>
            <a:off x="5181600" y="1754832"/>
            <a:ext cx="0" cy="1029643"/>
          </a:xfrm>
          <a:prstGeom prst="line">
            <a:avLst/>
          </a:prstGeom>
          <a:noFill/>
          <a:ln w="57150">
            <a:solidFill>
              <a:schemeClr val="tx1"/>
            </a:solidFill>
            <a:round/>
            <a:headEnd/>
            <a:tailEnd type="triangle" w="med" len="med"/>
          </a:ln>
        </p:spPr>
        <p:txBody>
          <a:bodyPr wrap="none" anchor="ctr">
            <a:prstTxWarp prst="textNoShape">
              <a:avLst/>
            </a:prstTxWarp>
          </a:bodyPr>
          <a:lstStyle/>
          <a:p>
            <a:endParaRPr lang="en-US"/>
          </a:p>
        </p:txBody>
      </p:sp>
      <p:sp>
        <p:nvSpPr>
          <p:cNvPr id="30" name="TextBox 29"/>
          <p:cNvSpPr txBox="1"/>
          <p:nvPr/>
        </p:nvSpPr>
        <p:spPr>
          <a:xfrm>
            <a:off x="4419600" y="4719935"/>
            <a:ext cx="1944687" cy="461665"/>
          </a:xfrm>
          <a:prstGeom prst="rect">
            <a:avLst/>
          </a:prstGeom>
          <a:noFill/>
        </p:spPr>
        <p:txBody>
          <a:bodyPr wrap="square" rtlCol="0">
            <a:spAutoFit/>
          </a:bodyPr>
          <a:lstStyle/>
          <a:p>
            <a:r>
              <a:rPr lang="en-US" dirty="0" smtClean="0"/>
              <a:t>Multiplexer</a:t>
            </a:r>
            <a:endParaRPr lang="en-US" dirty="0"/>
          </a:p>
        </p:txBody>
      </p:sp>
      <p:sp>
        <p:nvSpPr>
          <p:cNvPr id="31" name="Line 5"/>
          <p:cNvSpPr>
            <a:spLocks noChangeShapeType="1"/>
          </p:cNvSpPr>
          <p:nvPr/>
        </p:nvSpPr>
        <p:spPr bwMode="auto">
          <a:xfrm flipV="1">
            <a:off x="5791200" y="3886200"/>
            <a:ext cx="0" cy="838200"/>
          </a:xfrm>
          <a:prstGeom prst="line">
            <a:avLst/>
          </a:prstGeom>
          <a:noFill/>
          <a:ln w="57150">
            <a:solidFill>
              <a:schemeClr val="tx1"/>
            </a:solidFill>
            <a:round/>
            <a:headEnd/>
            <a:tailEnd type="triangle" w="med" len="med"/>
          </a:ln>
        </p:spPr>
        <p:txBody>
          <a:bodyPr wrap="none" anchor="ctr">
            <a:prstTxWarp prst="textNoShape">
              <a:avLst/>
            </a:prstTxWarp>
          </a:bodyPr>
          <a:lstStyle/>
          <a:p>
            <a:endParaRPr lang="en-US"/>
          </a:p>
        </p:txBody>
      </p:sp>
      <p:sp>
        <p:nvSpPr>
          <p:cNvPr id="32" name="Rectangle 29"/>
          <p:cNvSpPr>
            <a:spLocks noChangeArrowheads="1"/>
          </p:cNvSpPr>
          <p:nvPr/>
        </p:nvSpPr>
        <p:spPr bwMode="auto">
          <a:xfrm>
            <a:off x="2132012" y="3048000"/>
            <a:ext cx="152400" cy="762000"/>
          </a:xfrm>
          <a:prstGeom prst="rect">
            <a:avLst/>
          </a:prstGeom>
          <a:solidFill>
            <a:srgbClr val="FF0000"/>
          </a:solidFill>
          <a:ln w="9525">
            <a:solidFill>
              <a:schemeClr val="tx1"/>
            </a:solidFill>
            <a:miter lim="800000"/>
            <a:headEnd/>
            <a:tailEnd/>
          </a:ln>
        </p:spPr>
        <p:txBody>
          <a:bodyPr wrap="none" anchor="ct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CMS HLT: a couple of </a:t>
            </a:r>
            <a:r>
              <a:rPr lang="en-US" sz="2800" dirty="0" err="1" smtClean="0"/>
              <a:t>PDs</a:t>
            </a:r>
            <a:r>
              <a:rPr lang="en-US" sz="2800" dirty="0" smtClean="0"/>
              <a:t> (4 10</a:t>
            </a:r>
            <a:r>
              <a:rPr lang="en-US" sz="2800" baseline="30000" dirty="0" smtClean="0"/>
              <a:t>29</a:t>
            </a:r>
            <a:r>
              <a:rPr lang="en-US" sz="2800" dirty="0" smtClean="0"/>
              <a:t> Hz/cm</a:t>
            </a:r>
            <a:r>
              <a:rPr lang="en-US" sz="2800" baseline="30000" dirty="0" smtClean="0"/>
              <a:t>2</a:t>
            </a:r>
            <a:r>
              <a:rPr lang="en-US" sz="2800" dirty="0" smtClean="0"/>
              <a:t>)</a:t>
            </a:r>
            <a:endParaRPr lang="en-US" sz="2800" dirty="0"/>
          </a:p>
        </p:txBody>
      </p:sp>
      <p:graphicFrame>
        <p:nvGraphicFramePr>
          <p:cNvPr id="7" name="Content Placeholder 6"/>
          <p:cNvGraphicFramePr>
            <a:graphicFrameLocks noGrp="1"/>
          </p:cNvGraphicFramePr>
          <p:nvPr>
            <p:ph idx="1"/>
          </p:nvPr>
        </p:nvGraphicFramePr>
        <p:xfrm>
          <a:off x="228600" y="4842963"/>
          <a:ext cx="7467600" cy="1974559"/>
        </p:xfrm>
        <a:graphic>
          <a:graphicData uri="http://schemas.openxmlformats.org/drawingml/2006/table">
            <a:tbl>
              <a:tblPr/>
              <a:tblGrid>
                <a:gridCol w="2227623"/>
                <a:gridCol w="2468105"/>
                <a:gridCol w="835359"/>
                <a:gridCol w="923957"/>
                <a:gridCol w="1012556"/>
              </a:tblGrid>
              <a:tr h="158459">
                <a:tc>
                  <a:txBody>
                    <a:bodyPr/>
                    <a:lstStyle/>
                    <a:p>
                      <a:pPr algn="ctr" fontAlgn="auto"/>
                      <a:r>
                        <a:rPr lang="en-US" sz="900" b="1" i="1" u="none" strike="noStrike">
                          <a:solidFill>
                            <a:srgbClr val="FFFFFF"/>
                          </a:solidFill>
                          <a:latin typeface="Verdana"/>
                        </a:rPr>
                        <a:t>Path Name</a:t>
                      </a:r>
                    </a:p>
                  </a:txBody>
                  <a:tcPr marL="12700" marR="12700" marT="12700" marB="0" anchor="b">
                    <a:lnL w="19050" cap="flat" cmpd="sng" algn="ctr">
                      <a:solidFill>
                        <a:srgbClr val="008080"/>
                      </a:solidFill>
                      <a:prstDash val="solid"/>
                      <a:round/>
                      <a:headEnd type="none" w="med" len="med"/>
                      <a:tailEnd type="none" w="med" len="med"/>
                    </a:lnL>
                    <a:lnR>
                      <a:noFill/>
                    </a:lnR>
                    <a:lnT w="19050" cap="flat" cmpd="sng" algn="ctr">
                      <a:solidFill>
                        <a:srgbClr val="008080"/>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C0C0C0"/>
                    </a:solidFill>
                  </a:tcPr>
                </a:tc>
                <a:tc>
                  <a:txBody>
                    <a:bodyPr/>
                    <a:lstStyle/>
                    <a:p>
                      <a:pPr algn="ctr" fontAlgn="auto"/>
                      <a:r>
                        <a:rPr lang="en-US" sz="900" b="1" i="1" u="none" strike="noStrike">
                          <a:solidFill>
                            <a:srgbClr val="FFFFFF"/>
                          </a:solidFill>
                          <a:latin typeface="Verdana"/>
                        </a:rPr>
                        <a:t>L1 condition</a:t>
                      </a:r>
                    </a:p>
                  </a:txBody>
                  <a:tcPr marL="12700" marR="12700" marT="12700" marB="0" anchor="b">
                    <a:lnL>
                      <a:noFill/>
                    </a:lnL>
                    <a:lnR>
                      <a:noFill/>
                    </a:lnR>
                    <a:lnT w="19050" cap="flat" cmpd="sng" algn="ctr">
                      <a:solidFill>
                        <a:srgbClr val="008080"/>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C0C0C0"/>
                    </a:solidFill>
                  </a:tcPr>
                </a:tc>
                <a:tc>
                  <a:txBody>
                    <a:bodyPr/>
                    <a:lstStyle/>
                    <a:p>
                      <a:pPr algn="ctr" fontAlgn="auto"/>
                      <a:r>
                        <a:rPr lang="en-US" sz="900" b="1" i="1" u="none" strike="noStrike" dirty="0">
                          <a:solidFill>
                            <a:srgbClr val="FFFFFF"/>
                          </a:solidFill>
                          <a:latin typeface="Verdana"/>
                        </a:rPr>
                        <a:t>L1 </a:t>
                      </a:r>
                      <a:r>
                        <a:rPr lang="en-US" sz="900" b="1" i="1" u="none" strike="noStrike" dirty="0" err="1">
                          <a:solidFill>
                            <a:srgbClr val="FFFFFF"/>
                          </a:solidFill>
                          <a:latin typeface="Verdana"/>
                        </a:rPr>
                        <a:t>Prescale</a:t>
                      </a:r>
                      <a:endParaRPr lang="en-US" sz="900" b="1" i="1" u="none" strike="noStrike" dirty="0">
                        <a:solidFill>
                          <a:srgbClr val="FFFFFF"/>
                        </a:solidFill>
                        <a:latin typeface="Verdana"/>
                      </a:endParaRPr>
                    </a:p>
                  </a:txBody>
                  <a:tcPr marL="12700" marR="12700" marT="12700" marB="0" anchor="b">
                    <a:lnL>
                      <a:noFill/>
                    </a:lnL>
                    <a:lnR>
                      <a:noFill/>
                    </a:lnR>
                    <a:lnT w="19050" cap="flat" cmpd="sng" algn="ctr">
                      <a:solidFill>
                        <a:srgbClr val="008080"/>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C0C0C0"/>
                    </a:solidFill>
                  </a:tcPr>
                </a:tc>
                <a:tc>
                  <a:txBody>
                    <a:bodyPr/>
                    <a:lstStyle/>
                    <a:p>
                      <a:pPr algn="ctr" fontAlgn="auto"/>
                      <a:r>
                        <a:rPr lang="en-US" sz="900" b="1" i="1" u="none" strike="noStrike">
                          <a:solidFill>
                            <a:srgbClr val="FFFFFF"/>
                          </a:solidFill>
                          <a:latin typeface="Verdana"/>
                        </a:rPr>
                        <a:t>HLT Prescale</a:t>
                      </a:r>
                    </a:p>
                  </a:txBody>
                  <a:tcPr marL="12700" marR="12700" marT="12700" marB="0" anchor="b">
                    <a:lnL>
                      <a:noFill/>
                    </a:lnL>
                    <a:lnR>
                      <a:noFill/>
                    </a:lnR>
                    <a:lnT w="19050" cap="flat" cmpd="sng" algn="ctr">
                      <a:solidFill>
                        <a:srgbClr val="008080"/>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C0C0C0"/>
                    </a:solidFill>
                  </a:tcPr>
                </a:tc>
                <a:tc>
                  <a:txBody>
                    <a:bodyPr/>
                    <a:lstStyle/>
                    <a:p>
                      <a:pPr algn="ctr" fontAlgn="auto"/>
                      <a:r>
                        <a:rPr lang="en-US" sz="900" b="1" i="1" u="none" strike="noStrike">
                          <a:solidFill>
                            <a:srgbClr val="FFFFFF"/>
                          </a:solidFill>
                          <a:latin typeface="Verdana"/>
                        </a:rPr>
                        <a:t>HLT Rate [Hz]</a:t>
                      </a:r>
                    </a:p>
                  </a:txBody>
                  <a:tcPr marL="12700" marR="12700" marT="12700" marB="0" anchor="b">
                    <a:lnL>
                      <a:noFill/>
                    </a:lnL>
                    <a:lnR w="19050" cap="flat" cmpd="sng" algn="ctr">
                      <a:solidFill>
                        <a:srgbClr val="008080"/>
                      </a:solidFill>
                      <a:prstDash val="solid"/>
                      <a:round/>
                      <a:headEnd type="none" w="med" len="med"/>
                      <a:tailEnd type="none" w="med" len="med"/>
                    </a:lnR>
                    <a:lnT w="19050" cap="flat" cmpd="sng" algn="ctr">
                      <a:solidFill>
                        <a:srgbClr val="008080"/>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C0C0C0"/>
                    </a:solidFill>
                  </a:tcPr>
                </a:tc>
              </a:tr>
              <a:tr h="147140">
                <a:tc>
                  <a:txBody>
                    <a:bodyPr/>
                    <a:lstStyle/>
                    <a:p>
                      <a:pPr algn="l" fontAlgn="b"/>
                      <a:r>
                        <a:rPr lang="en-US" sz="1000" b="0" i="0" u="none" strike="noStrike">
                          <a:solidFill>
                            <a:srgbClr val="FFFFFF"/>
                          </a:solidFill>
                          <a:latin typeface="Verdana"/>
                        </a:rPr>
                        <a:t>HLT_Activity_L1A</a:t>
                      </a:r>
                    </a:p>
                  </a:txBody>
                  <a:tcPr marL="12700" marR="12700" marT="12700"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a:solidFill>
                            <a:srgbClr val="FFFFFF"/>
                          </a:solidFill>
                          <a:latin typeface="Verdana"/>
                        </a:rPr>
                        <a:t> OpenL1_ZeroBias</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a:solidFill>
                            <a:srgbClr val="FFFFFF"/>
                          </a:solidFill>
                          <a:latin typeface="Verdana"/>
                        </a:rPr>
                        <a:t> 1, 1</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1000" b="0" i="0" u="none" strike="noStrike">
                          <a:solidFill>
                            <a:srgbClr val="FFFFFF"/>
                          </a:solidFill>
                          <a:latin typeface="Verdana"/>
                        </a:rPr>
                        <a:t>30000</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a:solidFill>
                            <a:srgbClr val="FFFFFF"/>
                          </a:solidFill>
                          <a:latin typeface="Verdana"/>
                        </a:rPr>
                        <a:t> 0.74+-0.02</a:t>
                      </a:r>
                    </a:p>
                  </a:txBody>
                  <a:tcPr marL="12700" marR="12700" marT="12700" marB="0" anchor="b">
                    <a:lnL>
                      <a:noFill/>
                    </a:lnL>
                    <a:lnR w="19050" cap="flat" cmpd="sng" algn="ctr">
                      <a:solidFill>
                        <a:srgbClr val="008080"/>
                      </a:solidFill>
                      <a:prstDash val="solid"/>
                      <a:round/>
                      <a:headEnd type="none" w="med" len="med"/>
                      <a:tailEnd type="none" w="med" len="med"/>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7140">
                <a:tc>
                  <a:txBody>
                    <a:bodyPr/>
                    <a:lstStyle/>
                    <a:p>
                      <a:pPr algn="l" fontAlgn="b"/>
                      <a:r>
                        <a:rPr lang="en-US" sz="1000" b="0" i="0" u="none" strike="noStrike">
                          <a:solidFill>
                            <a:srgbClr val="FFFFFF"/>
                          </a:solidFill>
                          <a:latin typeface="Verdana"/>
                        </a:rPr>
                        <a:t>HLT_Activity_PixelClusters</a:t>
                      </a:r>
                    </a:p>
                  </a:txBody>
                  <a:tcPr marL="12700" marR="12700" marT="12700"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dirty="0">
                          <a:solidFill>
                            <a:srgbClr val="FFFFFF"/>
                          </a:solidFill>
                          <a:latin typeface="Verdana"/>
                        </a:rPr>
                        <a:t> OpenL1_ZeroBias</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a:solidFill>
                            <a:srgbClr val="FFFFFF"/>
                          </a:solidFill>
                          <a:latin typeface="Verdana"/>
                        </a:rPr>
                        <a:t> 1, 1</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1000" b="0" i="0" u="none" strike="noStrike">
                          <a:solidFill>
                            <a:srgbClr val="FFFFFF"/>
                          </a:solidFill>
                          <a:latin typeface="Verdana"/>
                        </a:rPr>
                        <a:t>20000</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a:solidFill>
                            <a:srgbClr val="FFFFFF"/>
                          </a:solidFill>
                          <a:latin typeface="Verdana"/>
                        </a:rPr>
                        <a:t> 0.99+-0.02</a:t>
                      </a:r>
                    </a:p>
                  </a:txBody>
                  <a:tcPr marL="12700" marR="12700" marT="12700" marB="0" anchor="b">
                    <a:lnL>
                      <a:noFill/>
                    </a:lnL>
                    <a:lnR w="19050" cap="flat" cmpd="sng" algn="ctr">
                      <a:solidFill>
                        <a:srgbClr val="008080"/>
                      </a:solidFill>
                      <a:prstDash val="solid"/>
                      <a:round/>
                      <a:headEnd type="none" w="med" len="med"/>
                      <a:tailEnd type="none" w="med" len="med"/>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7140">
                <a:tc>
                  <a:txBody>
                    <a:bodyPr/>
                    <a:lstStyle/>
                    <a:p>
                      <a:pPr algn="l" fontAlgn="b"/>
                      <a:r>
                        <a:rPr lang="en-US" sz="1000" b="0" i="0" u="none" strike="noStrike">
                          <a:solidFill>
                            <a:srgbClr val="FFFFFF"/>
                          </a:solidFill>
                          <a:latin typeface="Verdana"/>
                        </a:rPr>
                        <a:t>HLT_Activity_DT</a:t>
                      </a:r>
                    </a:p>
                  </a:txBody>
                  <a:tcPr marL="12700" marR="12700" marT="12700"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a:solidFill>
                            <a:srgbClr val="FFFFFF"/>
                          </a:solidFill>
                          <a:latin typeface="Verdana"/>
                        </a:rPr>
                        <a:t> L1_BscMinBiasOR_BptxPlusORMinus</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1000" b="0" i="0" u="none" strike="noStrike">
                          <a:solidFill>
                            <a:srgbClr val="FFFFFF"/>
                          </a:solidFill>
                          <a:latin typeface="Verdana"/>
                        </a:rPr>
                        <a:t>1</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1000" b="0" i="0" u="none" strike="noStrike">
                          <a:solidFill>
                            <a:srgbClr val="FFFFFF"/>
                          </a:solidFill>
                          <a:latin typeface="Verdana"/>
                        </a:rPr>
                        <a:t>3</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a:solidFill>
                            <a:srgbClr val="FFFFFF"/>
                          </a:solidFill>
                          <a:latin typeface="Verdana"/>
                        </a:rPr>
                        <a:t> 8.26+-0.05</a:t>
                      </a:r>
                    </a:p>
                  </a:txBody>
                  <a:tcPr marL="12700" marR="12700" marT="12700" marB="0" anchor="b">
                    <a:lnL>
                      <a:noFill/>
                    </a:lnL>
                    <a:lnR w="19050" cap="flat" cmpd="sng" algn="ctr">
                      <a:solidFill>
                        <a:srgbClr val="008080"/>
                      </a:solidFill>
                      <a:prstDash val="solid"/>
                      <a:round/>
                      <a:headEnd type="none" w="med" len="med"/>
                      <a:tailEnd type="none" w="med" len="med"/>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7140">
                <a:tc>
                  <a:txBody>
                    <a:bodyPr/>
                    <a:lstStyle/>
                    <a:p>
                      <a:pPr algn="l" fontAlgn="b"/>
                      <a:r>
                        <a:rPr lang="en-US" sz="1000" b="0" i="0" u="none" strike="noStrike">
                          <a:solidFill>
                            <a:srgbClr val="FFFFFF"/>
                          </a:solidFill>
                          <a:latin typeface="Verdana"/>
                        </a:rPr>
                        <a:t>HLT_Activity_DT_Tuned</a:t>
                      </a:r>
                    </a:p>
                  </a:txBody>
                  <a:tcPr marL="12700" marR="12700" marT="12700"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a:solidFill>
                            <a:srgbClr val="FFFFFF"/>
                          </a:solidFill>
                          <a:latin typeface="Verdana"/>
                        </a:rPr>
                        <a:t> L1_BscMinBiasOR_BptxPlusORMinus</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1000" b="0" i="0" u="none" strike="noStrike">
                          <a:solidFill>
                            <a:srgbClr val="FFFFFF"/>
                          </a:solidFill>
                          <a:latin typeface="Verdana"/>
                        </a:rPr>
                        <a:t>1</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1000" b="0" i="0" u="none" strike="noStrike">
                          <a:solidFill>
                            <a:srgbClr val="FFFFFF"/>
                          </a:solidFill>
                          <a:latin typeface="Verdana"/>
                        </a:rPr>
                        <a:t>1</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a:solidFill>
                            <a:srgbClr val="FFFFFF"/>
                          </a:solidFill>
                          <a:latin typeface="Verdana"/>
                        </a:rPr>
                        <a:t> 4.06+-0.04</a:t>
                      </a:r>
                    </a:p>
                  </a:txBody>
                  <a:tcPr marL="12700" marR="12700" marT="12700" marB="0" anchor="b">
                    <a:lnL>
                      <a:noFill/>
                    </a:lnL>
                    <a:lnR w="19050" cap="flat" cmpd="sng" algn="ctr">
                      <a:solidFill>
                        <a:srgbClr val="008080"/>
                      </a:solidFill>
                      <a:prstDash val="solid"/>
                      <a:round/>
                      <a:headEnd type="none" w="med" len="med"/>
                      <a:tailEnd type="none" w="med" len="med"/>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7140">
                <a:tc>
                  <a:txBody>
                    <a:bodyPr/>
                    <a:lstStyle/>
                    <a:p>
                      <a:pPr algn="l" fontAlgn="b"/>
                      <a:r>
                        <a:rPr lang="en-US" sz="1000" b="0" i="0" u="none" strike="noStrike">
                          <a:solidFill>
                            <a:srgbClr val="FFFFFF"/>
                          </a:solidFill>
                          <a:latin typeface="Verdana"/>
                        </a:rPr>
                        <a:t>HLT_Activity_Ecal</a:t>
                      </a:r>
                    </a:p>
                  </a:txBody>
                  <a:tcPr marL="12700" marR="12700" marT="12700"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a:solidFill>
                            <a:srgbClr val="FFFFFF"/>
                          </a:solidFill>
                          <a:latin typeface="Verdana"/>
                        </a:rPr>
                        <a:t> NOT L1_SingleEG2</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1000" b="0" i="0" u="none" strike="noStrike">
                          <a:solidFill>
                            <a:srgbClr val="FFFFFF"/>
                          </a:solidFill>
                          <a:latin typeface="Verdana"/>
                        </a:rPr>
                        <a:t>1</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1000" b="0" i="0" u="none" strike="noStrike">
                          <a:solidFill>
                            <a:srgbClr val="FFFFFF"/>
                          </a:solidFill>
                          <a:latin typeface="Verdana"/>
                        </a:rPr>
                        <a:t>300</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a:solidFill>
                            <a:srgbClr val="FFFFFF"/>
                          </a:solidFill>
                          <a:latin typeface="Verdana"/>
                        </a:rPr>
                        <a:t> 0.56+-0.01</a:t>
                      </a:r>
                    </a:p>
                  </a:txBody>
                  <a:tcPr marL="12700" marR="12700" marT="12700" marB="0" anchor="b">
                    <a:lnL>
                      <a:noFill/>
                    </a:lnL>
                    <a:lnR w="19050" cap="flat" cmpd="sng" algn="ctr">
                      <a:solidFill>
                        <a:srgbClr val="008080"/>
                      </a:solidFill>
                      <a:prstDash val="solid"/>
                      <a:round/>
                      <a:headEnd type="none" w="med" len="med"/>
                      <a:tailEnd type="none" w="med" len="med"/>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7140">
                <a:tc>
                  <a:txBody>
                    <a:bodyPr/>
                    <a:lstStyle/>
                    <a:p>
                      <a:pPr algn="l" fontAlgn="b"/>
                      <a:r>
                        <a:rPr lang="en-US" sz="1000" b="0" i="0" u="none" strike="noStrike">
                          <a:solidFill>
                            <a:srgbClr val="FFFFFF"/>
                          </a:solidFill>
                          <a:latin typeface="Verdana"/>
                        </a:rPr>
                        <a:t>HLT_Activity_EcalREM</a:t>
                      </a:r>
                    </a:p>
                  </a:txBody>
                  <a:tcPr marL="12700" marR="12700" marT="12700"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a:solidFill>
                            <a:srgbClr val="FFFFFF"/>
                          </a:solidFill>
                          <a:latin typeface="Verdana"/>
                        </a:rPr>
                        <a:t> NOT L1_SingleEG2</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1000" b="0" i="0" u="none" strike="noStrike">
                          <a:solidFill>
                            <a:srgbClr val="FFFFFF"/>
                          </a:solidFill>
                          <a:latin typeface="Verdana"/>
                        </a:rPr>
                        <a:t>1</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1000" b="0" i="0" u="none" strike="noStrike">
                          <a:solidFill>
                            <a:srgbClr val="FFFFFF"/>
                          </a:solidFill>
                          <a:latin typeface="Verdana"/>
                        </a:rPr>
                        <a:t>6000</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a:solidFill>
                            <a:srgbClr val="FFFFFF"/>
                          </a:solidFill>
                          <a:latin typeface="Verdana"/>
                        </a:rPr>
                        <a:t> 1.55+-0.02</a:t>
                      </a:r>
                    </a:p>
                  </a:txBody>
                  <a:tcPr marL="12700" marR="12700" marT="12700" marB="0" anchor="b">
                    <a:lnL>
                      <a:noFill/>
                    </a:lnL>
                    <a:lnR w="19050" cap="flat" cmpd="sng" algn="ctr">
                      <a:solidFill>
                        <a:srgbClr val="008080"/>
                      </a:solidFill>
                      <a:prstDash val="solid"/>
                      <a:round/>
                      <a:headEnd type="none" w="med" len="med"/>
                      <a:tailEnd type="none" w="med" len="med"/>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7140">
                <a:tc>
                  <a:txBody>
                    <a:bodyPr/>
                    <a:lstStyle/>
                    <a:p>
                      <a:pPr algn="l" fontAlgn="b"/>
                      <a:r>
                        <a:rPr lang="en-US" sz="1000" b="0" i="0" u="none" strike="noStrike">
                          <a:solidFill>
                            <a:srgbClr val="FFFFFF"/>
                          </a:solidFill>
                          <a:latin typeface="Verdana"/>
                        </a:rPr>
                        <a:t>HLT_SelectEcalSpikes_L1R</a:t>
                      </a:r>
                    </a:p>
                  </a:txBody>
                  <a:tcPr marL="12700" marR="12700" marT="12700"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a:solidFill>
                            <a:srgbClr val="FFFFFF"/>
                          </a:solidFill>
                          <a:latin typeface="Verdana"/>
                        </a:rPr>
                        <a:t> L1_SingleEG2</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1000" b="0" i="0" u="none" strike="noStrike">
                          <a:solidFill>
                            <a:srgbClr val="FFFFFF"/>
                          </a:solidFill>
                          <a:latin typeface="Verdana"/>
                        </a:rPr>
                        <a:t>1</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1000" b="0" i="0" u="none" strike="noStrike">
                          <a:solidFill>
                            <a:srgbClr val="FFFFFF"/>
                          </a:solidFill>
                          <a:latin typeface="Verdana"/>
                        </a:rPr>
                        <a:t>40</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a:solidFill>
                            <a:srgbClr val="FFFFFF"/>
                          </a:solidFill>
                          <a:latin typeface="Verdana"/>
                        </a:rPr>
                        <a:t> 1.40+-0.02</a:t>
                      </a:r>
                    </a:p>
                  </a:txBody>
                  <a:tcPr marL="12700" marR="12700" marT="12700" marB="0" anchor="b">
                    <a:lnL>
                      <a:noFill/>
                    </a:lnL>
                    <a:lnR w="19050" cap="flat" cmpd="sng" algn="ctr">
                      <a:solidFill>
                        <a:srgbClr val="008080"/>
                      </a:solidFill>
                      <a:prstDash val="solid"/>
                      <a:round/>
                      <a:headEnd type="none" w="med" len="med"/>
                      <a:tailEnd type="none" w="med" len="med"/>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7140">
                <a:tc>
                  <a:txBody>
                    <a:bodyPr/>
                    <a:lstStyle/>
                    <a:p>
                      <a:pPr algn="l" fontAlgn="b"/>
                      <a:r>
                        <a:rPr lang="en-US" sz="1000" b="0" i="0" u="none" strike="noStrike">
                          <a:solidFill>
                            <a:srgbClr val="FFFFFF"/>
                          </a:solidFill>
                          <a:latin typeface="Verdana"/>
                        </a:rPr>
                        <a:t>HLT_SelectEcalSpikesHighEt_L1R</a:t>
                      </a:r>
                    </a:p>
                  </a:txBody>
                  <a:tcPr marL="12700" marR="12700" marT="12700"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a:solidFill>
                            <a:srgbClr val="FFFFFF"/>
                          </a:solidFill>
                          <a:latin typeface="Verdana"/>
                        </a:rPr>
                        <a:t> L1_SingleEG5</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1000" b="0" i="0" u="none" strike="noStrike">
                          <a:solidFill>
                            <a:srgbClr val="FFFFFF"/>
                          </a:solidFill>
                          <a:latin typeface="Verdana"/>
                        </a:rPr>
                        <a:t>1</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1000" b="0" i="0" u="none" strike="noStrike">
                          <a:solidFill>
                            <a:srgbClr val="FFFFFF"/>
                          </a:solidFill>
                          <a:latin typeface="Verdana"/>
                        </a:rPr>
                        <a:t>20</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a:solidFill>
                            <a:srgbClr val="FFFFFF"/>
                          </a:solidFill>
                          <a:latin typeface="Verdana"/>
                        </a:rPr>
                        <a:t> 1.27+-0.02</a:t>
                      </a:r>
                    </a:p>
                  </a:txBody>
                  <a:tcPr marL="12700" marR="12700" marT="12700" marB="0" anchor="b">
                    <a:lnL>
                      <a:noFill/>
                    </a:lnL>
                    <a:lnR w="19050" cap="flat" cmpd="sng" algn="ctr">
                      <a:solidFill>
                        <a:srgbClr val="008080"/>
                      </a:solidFill>
                      <a:prstDash val="solid"/>
                      <a:round/>
                      <a:headEnd type="none" w="med" len="med"/>
                      <a:tailEnd type="none" w="med" len="med"/>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7140">
                <a:tc>
                  <a:txBody>
                    <a:bodyPr/>
                    <a:lstStyle/>
                    <a:p>
                      <a:pPr algn="l" fontAlgn="b"/>
                      <a:r>
                        <a:rPr lang="en-US" sz="1000" b="0" i="0" u="none" strike="noStrike">
                          <a:solidFill>
                            <a:srgbClr val="FFFFFF"/>
                          </a:solidFill>
                          <a:latin typeface="Verdana"/>
                        </a:rPr>
                        <a:t>HLT_L1_BptxXOR_BscMinBiasOR</a:t>
                      </a:r>
                    </a:p>
                  </a:txBody>
                  <a:tcPr marL="12700" marR="12700" marT="12700"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a:solidFill>
                            <a:srgbClr val="FFFFFF"/>
                          </a:solidFill>
                          <a:latin typeface="Verdana"/>
                        </a:rPr>
                        <a:t> OpenL1_ZeroBias</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a:solidFill>
                            <a:srgbClr val="FFFFFF"/>
                          </a:solidFill>
                          <a:latin typeface="Verdana"/>
                        </a:rPr>
                        <a:t> 1, 1</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1000" b="0" i="0" u="none" strike="noStrike">
                          <a:solidFill>
                            <a:srgbClr val="FFFFFF"/>
                          </a:solidFill>
                          <a:latin typeface="Verdana"/>
                        </a:rPr>
                        <a:t>40</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a:solidFill>
                            <a:srgbClr val="FFFFFF"/>
                          </a:solidFill>
                          <a:latin typeface="Verdana"/>
                        </a:rPr>
                        <a:t> 4.30+-0.04</a:t>
                      </a:r>
                    </a:p>
                  </a:txBody>
                  <a:tcPr marL="12700" marR="12700" marT="12700" marB="0" anchor="b">
                    <a:lnL>
                      <a:noFill/>
                    </a:lnL>
                    <a:lnR w="19050" cap="flat" cmpd="sng" algn="ctr">
                      <a:solidFill>
                        <a:srgbClr val="008080"/>
                      </a:solidFill>
                      <a:prstDash val="solid"/>
                      <a:round/>
                      <a:headEnd type="none" w="med" len="med"/>
                      <a:tailEnd type="none" w="med" len="med"/>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7140">
                <a:tc>
                  <a:txBody>
                    <a:bodyPr/>
                    <a:lstStyle/>
                    <a:p>
                      <a:pPr algn="l" fontAlgn="b"/>
                      <a:r>
                        <a:rPr lang="en-US" sz="1000" b="0" i="0" u="none" strike="noStrike">
                          <a:solidFill>
                            <a:srgbClr val="FFFFFF"/>
                          </a:solidFill>
                          <a:latin typeface="Verdana"/>
                        </a:rPr>
                        <a:t>OpenHLT_Activity_Ecal_SC7</a:t>
                      </a:r>
                    </a:p>
                  </a:txBody>
                  <a:tcPr marL="12700" marR="12700" marT="12700"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a:solidFill>
                            <a:srgbClr val="FFFFFF"/>
                          </a:solidFill>
                          <a:latin typeface="Verdana"/>
                        </a:rPr>
                        <a:t> L1_BscMinBiasOR_BptxPlusORMinus</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1000" b="0" i="0" u="none" strike="noStrike">
                          <a:solidFill>
                            <a:srgbClr val="FFFFFF"/>
                          </a:solidFill>
                          <a:latin typeface="Verdana"/>
                        </a:rPr>
                        <a:t>1</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1000" b="0" i="0" u="none" strike="noStrike">
                          <a:solidFill>
                            <a:srgbClr val="FFFFFF"/>
                          </a:solidFill>
                          <a:latin typeface="Verdana"/>
                        </a:rPr>
                        <a:t>15</a:t>
                      </a:r>
                    </a:p>
                  </a:txBody>
                  <a:tcPr marL="12700" marR="12700" marT="12700"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1000" b="0" i="0" u="none" strike="noStrike">
                          <a:solidFill>
                            <a:srgbClr val="FFFFFF"/>
                          </a:solidFill>
                          <a:latin typeface="Verdana"/>
                        </a:rPr>
                        <a:t> 4.63+-1.04</a:t>
                      </a:r>
                    </a:p>
                  </a:txBody>
                  <a:tcPr marL="12700" marR="12700" marT="12700" marB="0" anchor="b">
                    <a:lnL>
                      <a:noFill/>
                    </a:lnL>
                    <a:lnR w="19050" cap="flat" cmpd="sng" algn="ctr">
                      <a:solidFill>
                        <a:srgbClr val="008080"/>
                      </a:solidFill>
                      <a:prstDash val="solid"/>
                      <a:round/>
                      <a:headEnd type="none" w="med" len="med"/>
                      <a:tailEnd type="none" w="med" len="med"/>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58459">
                <a:tc>
                  <a:txBody>
                    <a:bodyPr/>
                    <a:lstStyle/>
                    <a:p>
                      <a:pPr algn="l" fontAlgn="b"/>
                      <a:r>
                        <a:rPr lang="en-US" sz="1000" b="0" i="0" u="none" strike="noStrike">
                          <a:solidFill>
                            <a:srgbClr val="FFFFFF"/>
                          </a:solidFill>
                          <a:latin typeface="Verdana"/>
                        </a:rPr>
                        <a:t>OpenHLT_Activity_Ecal_SC15</a:t>
                      </a:r>
                    </a:p>
                  </a:txBody>
                  <a:tcPr marL="12700" marR="12700" marT="12700"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19050" cap="flat" cmpd="sng" algn="ctr">
                      <a:solidFill>
                        <a:srgbClr val="008080"/>
                      </a:solidFill>
                      <a:prstDash val="solid"/>
                      <a:round/>
                      <a:headEnd type="none" w="med" len="med"/>
                      <a:tailEnd type="none" w="med" len="med"/>
                    </a:lnB>
                    <a:solidFill>
                      <a:srgbClr val="008080"/>
                    </a:solidFill>
                  </a:tcPr>
                </a:tc>
                <a:tc>
                  <a:txBody>
                    <a:bodyPr/>
                    <a:lstStyle/>
                    <a:p>
                      <a:pPr algn="l" fontAlgn="b"/>
                      <a:r>
                        <a:rPr lang="en-US" sz="1000" b="0" i="0" u="none" strike="noStrike" dirty="0">
                          <a:solidFill>
                            <a:srgbClr val="FFFFFF"/>
                          </a:solidFill>
                          <a:latin typeface="Verdana"/>
                        </a:rPr>
                        <a:t> L1_BscMinBiasOR_BptxPlusORMinus</a:t>
                      </a:r>
                    </a:p>
                  </a:txBody>
                  <a:tcPr marL="12700" marR="12700" marT="12700" marB="0" anchor="b">
                    <a:lnL>
                      <a:noFill/>
                    </a:lnL>
                    <a:lnR>
                      <a:noFill/>
                    </a:lnR>
                    <a:lnT w="6350" cap="flat" cmpd="sng" algn="ctr">
                      <a:solidFill>
                        <a:srgbClr val="00ABEA"/>
                      </a:solidFill>
                      <a:prstDash val="solid"/>
                      <a:round/>
                      <a:headEnd type="none" w="med" len="med"/>
                      <a:tailEnd type="none" w="med" len="med"/>
                    </a:lnT>
                    <a:lnB w="19050" cap="flat" cmpd="sng" algn="ctr">
                      <a:solidFill>
                        <a:srgbClr val="008080"/>
                      </a:solidFill>
                      <a:prstDash val="solid"/>
                      <a:round/>
                      <a:headEnd type="none" w="med" len="med"/>
                      <a:tailEnd type="none" w="med" len="med"/>
                    </a:lnB>
                    <a:solidFill>
                      <a:srgbClr val="008080"/>
                    </a:solidFill>
                  </a:tcPr>
                </a:tc>
                <a:tc>
                  <a:txBody>
                    <a:bodyPr/>
                    <a:lstStyle/>
                    <a:p>
                      <a:pPr algn="r" fontAlgn="b"/>
                      <a:r>
                        <a:rPr lang="en-US" sz="1000" b="0" i="0" u="none" strike="noStrike">
                          <a:solidFill>
                            <a:srgbClr val="FFFFFF"/>
                          </a:solidFill>
                          <a:latin typeface="Verdana"/>
                        </a:rPr>
                        <a:t>1</a:t>
                      </a:r>
                    </a:p>
                  </a:txBody>
                  <a:tcPr marL="12700" marR="12700" marT="12700" marB="0" anchor="b">
                    <a:lnL>
                      <a:noFill/>
                    </a:lnL>
                    <a:lnR>
                      <a:noFill/>
                    </a:lnR>
                    <a:lnT w="6350" cap="flat" cmpd="sng" algn="ctr">
                      <a:solidFill>
                        <a:srgbClr val="00ABEA"/>
                      </a:solidFill>
                      <a:prstDash val="solid"/>
                      <a:round/>
                      <a:headEnd type="none" w="med" len="med"/>
                      <a:tailEnd type="none" w="med" len="med"/>
                    </a:lnT>
                    <a:lnB w="19050" cap="flat" cmpd="sng" algn="ctr">
                      <a:solidFill>
                        <a:srgbClr val="008080"/>
                      </a:solidFill>
                      <a:prstDash val="solid"/>
                      <a:round/>
                      <a:headEnd type="none" w="med" len="med"/>
                      <a:tailEnd type="none" w="med" len="med"/>
                    </a:lnB>
                    <a:solidFill>
                      <a:srgbClr val="008080"/>
                    </a:solidFill>
                  </a:tcPr>
                </a:tc>
                <a:tc>
                  <a:txBody>
                    <a:bodyPr/>
                    <a:lstStyle/>
                    <a:p>
                      <a:pPr algn="r" fontAlgn="b"/>
                      <a:r>
                        <a:rPr lang="en-US" sz="1000" b="0" i="0" u="none" strike="noStrike">
                          <a:solidFill>
                            <a:srgbClr val="FFFFFF"/>
                          </a:solidFill>
                          <a:latin typeface="Verdana"/>
                        </a:rPr>
                        <a:t>1</a:t>
                      </a:r>
                    </a:p>
                  </a:txBody>
                  <a:tcPr marL="12700" marR="12700" marT="12700" marB="0" anchor="b">
                    <a:lnL>
                      <a:noFill/>
                    </a:lnL>
                    <a:lnR>
                      <a:noFill/>
                    </a:lnR>
                    <a:lnT w="6350" cap="flat" cmpd="sng" algn="ctr">
                      <a:solidFill>
                        <a:srgbClr val="00ABEA"/>
                      </a:solidFill>
                      <a:prstDash val="solid"/>
                      <a:round/>
                      <a:headEnd type="none" w="med" len="med"/>
                      <a:tailEnd type="none" w="med" len="med"/>
                    </a:lnT>
                    <a:lnB w="19050" cap="flat" cmpd="sng" algn="ctr">
                      <a:solidFill>
                        <a:srgbClr val="008080"/>
                      </a:solidFill>
                      <a:prstDash val="solid"/>
                      <a:round/>
                      <a:headEnd type="none" w="med" len="med"/>
                      <a:tailEnd type="none" w="med" len="med"/>
                    </a:lnB>
                    <a:solidFill>
                      <a:srgbClr val="008080"/>
                    </a:solidFill>
                  </a:tcPr>
                </a:tc>
                <a:tc>
                  <a:txBody>
                    <a:bodyPr/>
                    <a:lstStyle/>
                    <a:p>
                      <a:pPr algn="l" fontAlgn="b"/>
                      <a:r>
                        <a:rPr lang="en-US" sz="1000" b="0" i="0" u="none" strike="noStrike" dirty="0">
                          <a:solidFill>
                            <a:srgbClr val="FFFFFF"/>
                          </a:solidFill>
                          <a:latin typeface="Verdana"/>
                        </a:rPr>
                        <a:t> 12.28+-1.69</a:t>
                      </a:r>
                    </a:p>
                  </a:txBody>
                  <a:tcPr marL="12700" marR="12700" marT="12700" marB="0" anchor="b">
                    <a:lnL>
                      <a:noFill/>
                    </a:lnL>
                    <a:lnR w="19050" cap="flat" cmpd="sng" algn="ctr">
                      <a:solidFill>
                        <a:srgbClr val="008080"/>
                      </a:solidFill>
                      <a:prstDash val="solid"/>
                      <a:round/>
                      <a:headEnd type="none" w="med" len="med"/>
                      <a:tailEnd type="none" w="med" len="med"/>
                    </a:lnR>
                    <a:lnT w="6350" cap="flat" cmpd="sng" algn="ctr">
                      <a:solidFill>
                        <a:srgbClr val="00ABEA"/>
                      </a:solidFill>
                      <a:prstDash val="solid"/>
                      <a:round/>
                      <a:headEnd type="none" w="med" len="med"/>
                      <a:tailEnd type="none" w="med" len="med"/>
                    </a:lnT>
                    <a:lnB w="19050" cap="flat" cmpd="sng" algn="ctr">
                      <a:solidFill>
                        <a:srgbClr val="008080"/>
                      </a:solidFill>
                      <a:prstDash val="solid"/>
                      <a:round/>
                      <a:headEnd type="none" w="med" len="med"/>
                      <a:tailEnd type="none" w="med" len="med"/>
                    </a:lnB>
                    <a:solidFill>
                      <a:srgbClr val="008080"/>
                    </a:solidFill>
                  </a:tcPr>
                </a:tc>
              </a:tr>
            </a:tbl>
          </a:graphicData>
        </a:graphic>
      </p:graphicFrame>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30</a:t>
            </a:fld>
            <a:endParaRPr lang="en-US"/>
          </a:p>
        </p:txBody>
      </p:sp>
      <p:sp>
        <p:nvSpPr>
          <p:cNvPr id="8" name="TextBox 7"/>
          <p:cNvSpPr txBox="1"/>
          <p:nvPr/>
        </p:nvSpPr>
        <p:spPr>
          <a:xfrm>
            <a:off x="2819400" y="3429000"/>
            <a:ext cx="4724400" cy="369332"/>
          </a:xfrm>
          <a:prstGeom prst="rect">
            <a:avLst/>
          </a:prstGeom>
          <a:noFill/>
        </p:spPr>
        <p:txBody>
          <a:bodyPr wrap="square" rtlCol="0">
            <a:spAutoFit/>
          </a:bodyPr>
          <a:lstStyle/>
          <a:p>
            <a:r>
              <a:rPr lang="en-US" sz="1800" dirty="0" smtClean="0"/>
              <a:t>Commissioning primary dataset</a:t>
            </a:r>
            <a:endParaRPr lang="en-US" sz="1800" dirty="0"/>
          </a:p>
        </p:txBody>
      </p:sp>
      <p:graphicFrame>
        <p:nvGraphicFramePr>
          <p:cNvPr id="9" name="Table 8"/>
          <p:cNvGraphicFramePr>
            <a:graphicFrameLocks noGrp="1"/>
          </p:cNvGraphicFramePr>
          <p:nvPr/>
        </p:nvGraphicFramePr>
        <p:xfrm>
          <a:off x="304800" y="1416115"/>
          <a:ext cx="6248400" cy="3079685"/>
        </p:xfrm>
        <a:graphic>
          <a:graphicData uri="http://schemas.openxmlformats.org/drawingml/2006/table">
            <a:tbl>
              <a:tblPr/>
              <a:tblGrid>
                <a:gridCol w="1941777"/>
                <a:gridCol w="1930929"/>
                <a:gridCol w="715962"/>
                <a:gridCol w="791898"/>
                <a:gridCol w="867834"/>
              </a:tblGrid>
              <a:tr h="156785">
                <a:tc>
                  <a:txBody>
                    <a:bodyPr/>
                    <a:lstStyle/>
                    <a:p>
                      <a:pPr algn="ctr" fontAlgn="auto"/>
                      <a:r>
                        <a:rPr lang="en-US" sz="700" b="1" i="1" u="none" strike="noStrike" dirty="0">
                          <a:solidFill>
                            <a:srgbClr val="FFFFFF"/>
                          </a:solidFill>
                          <a:latin typeface="Verdana"/>
                        </a:rPr>
                        <a:t>Path Name</a:t>
                      </a:r>
                    </a:p>
                  </a:txBody>
                  <a:tcPr marL="10583" marR="10583" marT="10583" marB="0" anchor="b">
                    <a:lnL>
                      <a:noFill/>
                    </a:lnL>
                    <a:lnR>
                      <a:noFill/>
                    </a:lnR>
                    <a:lnT w="19050" cap="flat" cmpd="sng" algn="ctr">
                      <a:solidFill>
                        <a:srgbClr val="008080"/>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C0C0C0"/>
                    </a:solidFill>
                  </a:tcPr>
                </a:tc>
                <a:tc>
                  <a:txBody>
                    <a:bodyPr/>
                    <a:lstStyle/>
                    <a:p>
                      <a:pPr algn="ctr" fontAlgn="auto"/>
                      <a:r>
                        <a:rPr lang="en-US" sz="700" b="1" i="1" u="none" strike="noStrike">
                          <a:solidFill>
                            <a:srgbClr val="FFFFFF"/>
                          </a:solidFill>
                          <a:latin typeface="Verdana"/>
                        </a:rPr>
                        <a:t>L1 condition</a:t>
                      </a:r>
                    </a:p>
                  </a:txBody>
                  <a:tcPr marL="10583" marR="10583" marT="10583" marB="0" anchor="b">
                    <a:lnL>
                      <a:noFill/>
                    </a:lnL>
                    <a:lnR>
                      <a:noFill/>
                    </a:lnR>
                    <a:lnT w="19050" cap="flat" cmpd="sng" algn="ctr">
                      <a:solidFill>
                        <a:srgbClr val="008080"/>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C0C0C0"/>
                    </a:solidFill>
                  </a:tcPr>
                </a:tc>
                <a:tc>
                  <a:txBody>
                    <a:bodyPr/>
                    <a:lstStyle/>
                    <a:p>
                      <a:pPr algn="ctr" fontAlgn="auto"/>
                      <a:r>
                        <a:rPr lang="en-US" sz="700" b="1" i="1" u="none" strike="noStrike" dirty="0">
                          <a:solidFill>
                            <a:srgbClr val="FFFFFF"/>
                          </a:solidFill>
                          <a:latin typeface="Verdana"/>
                        </a:rPr>
                        <a:t>L1 </a:t>
                      </a:r>
                      <a:r>
                        <a:rPr lang="en-US" sz="700" b="1" i="1" u="none" strike="noStrike" dirty="0" err="1">
                          <a:solidFill>
                            <a:srgbClr val="FFFFFF"/>
                          </a:solidFill>
                          <a:latin typeface="Verdana"/>
                        </a:rPr>
                        <a:t>Prescale</a:t>
                      </a:r>
                      <a:endParaRPr lang="en-US" sz="700" b="1" i="1" u="none" strike="noStrike" dirty="0">
                        <a:solidFill>
                          <a:srgbClr val="FFFFFF"/>
                        </a:solidFill>
                        <a:latin typeface="Verdana"/>
                      </a:endParaRPr>
                    </a:p>
                  </a:txBody>
                  <a:tcPr marL="10583" marR="10583" marT="10583" marB="0" anchor="b">
                    <a:lnL>
                      <a:noFill/>
                    </a:lnL>
                    <a:lnR>
                      <a:noFill/>
                    </a:lnR>
                    <a:lnT w="19050" cap="flat" cmpd="sng" algn="ctr">
                      <a:solidFill>
                        <a:srgbClr val="008080"/>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C0C0C0"/>
                    </a:solidFill>
                  </a:tcPr>
                </a:tc>
                <a:tc>
                  <a:txBody>
                    <a:bodyPr/>
                    <a:lstStyle/>
                    <a:p>
                      <a:pPr algn="ctr" fontAlgn="auto"/>
                      <a:r>
                        <a:rPr lang="en-US" sz="700" b="1" i="1" u="none" strike="noStrike">
                          <a:solidFill>
                            <a:srgbClr val="FFFFFF"/>
                          </a:solidFill>
                          <a:latin typeface="Verdana"/>
                        </a:rPr>
                        <a:t>HLT Prescale</a:t>
                      </a:r>
                    </a:p>
                  </a:txBody>
                  <a:tcPr marL="10583" marR="10583" marT="10583" marB="0" anchor="b">
                    <a:lnL>
                      <a:noFill/>
                    </a:lnL>
                    <a:lnR>
                      <a:noFill/>
                    </a:lnR>
                    <a:lnT w="19050" cap="flat" cmpd="sng" algn="ctr">
                      <a:solidFill>
                        <a:srgbClr val="008080"/>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C0C0C0"/>
                    </a:solidFill>
                  </a:tcPr>
                </a:tc>
                <a:tc>
                  <a:txBody>
                    <a:bodyPr/>
                    <a:lstStyle/>
                    <a:p>
                      <a:pPr algn="ctr" fontAlgn="auto"/>
                      <a:r>
                        <a:rPr lang="en-US" sz="700" b="1" i="1" u="none" strike="noStrike">
                          <a:solidFill>
                            <a:srgbClr val="FFFFFF"/>
                          </a:solidFill>
                          <a:latin typeface="Verdana"/>
                        </a:rPr>
                        <a:t>HLT Rate [Hz]</a:t>
                      </a:r>
                    </a:p>
                  </a:txBody>
                  <a:tcPr marL="10583" marR="10583" marT="10583" marB="0" anchor="b">
                    <a:lnL>
                      <a:noFill/>
                    </a:lnL>
                    <a:lnR>
                      <a:noFill/>
                    </a:lnR>
                    <a:lnT w="19050" cap="flat" cmpd="sng" algn="ctr">
                      <a:solidFill>
                        <a:srgbClr val="008080"/>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C0C0C0"/>
                    </a:solidFill>
                  </a:tcPr>
                </a:tc>
              </a:tr>
              <a:tr h="145585">
                <a:tc>
                  <a:txBody>
                    <a:bodyPr/>
                    <a:lstStyle/>
                    <a:p>
                      <a:pPr algn="l" fontAlgn="b"/>
                      <a:r>
                        <a:rPr lang="en-US" sz="800" b="0" i="0" u="none" strike="noStrike">
                          <a:solidFill>
                            <a:srgbClr val="FFFFFF"/>
                          </a:solidFill>
                          <a:latin typeface="Verdana"/>
                        </a:rPr>
                        <a:t>HLT_Photon10_L1R</a:t>
                      </a:r>
                    </a:p>
                  </a:txBody>
                  <a:tcPr marL="10583" marR="10583" marT="10583"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L1_SingleEG5</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dirty="0">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27.91+-0.09</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5585">
                <a:tc>
                  <a:txBody>
                    <a:bodyPr/>
                    <a:lstStyle/>
                    <a:p>
                      <a:pPr algn="l" fontAlgn="b"/>
                      <a:r>
                        <a:rPr lang="en-US" sz="800" b="0" i="0" u="none" strike="noStrike">
                          <a:solidFill>
                            <a:srgbClr val="FFFFFF"/>
                          </a:solidFill>
                          <a:latin typeface="Verdana"/>
                        </a:rPr>
                        <a:t>HLT_Photon15_L1R</a:t>
                      </a:r>
                    </a:p>
                  </a:txBody>
                  <a:tcPr marL="10583" marR="10583" marT="10583"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L1_SingleEG8</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dirty="0">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9.64+-0.05</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5585">
                <a:tc>
                  <a:txBody>
                    <a:bodyPr/>
                    <a:lstStyle/>
                    <a:p>
                      <a:pPr algn="l" fontAlgn="b"/>
                      <a:r>
                        <a:rPr lang="en-US" sz="800" b="0" i="0" u="none" strike="noStrike">
                          <a:solidFill>
                            <a:srgbClr val="FFFFFF"/>
                          </a:solidFill>
                          <a:latin typeface="Verdana"/>
                        </a:rPr>
                        <a:t>HLT_Photon15_TrackIso_L1R</a:t>
                      </a:r>
                    </a:p>
                  </a:txBody>
                  <a:tcPr marL="10583" marR="10583" marT="10583"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L1_SingleEG8</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dirty="0">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7.39+-0.05</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5585">
                <a:tc>
                  <a:txBody>
                    <a:bodyPr/>
                    <a:lstStyle/>
                    <a:p>
                      <a:pPr algn="l" fontAlgn="b"/>
                      <a:r>
                        <a:rPr lang="en-US" sz="800" b="0" i="0" u="none" strike="noStrike">
                          <a:solidFill>
                            <a:srgbClr val="FFFFFF"/>
                          </a:solidFill>
                          <a:latin typeface="Verdana"/>
                        </a:rPr>
                        <a:t>HLT_Photon15_LooseEcalIso_L1R</a:t>
                      </a:r>
                    </a:p>
                  </a:txBody>
                  <a:tcPr marL="10583" marR="10583" marT="10583"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L1_SingleEG8</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7.37+-0.05</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5585">
                <a:tc>
                  <a:txBody>
                    <a:bodyPr/>
                    <a:lstStyle/>
                    <a:p>
                      <a:pPr algn="l" fontAlgn="b"/>
                      <a:r>
                        <a:rPr lang="en-US" sz="800" b="0" i="0" u="none" strike="noStrike">
                          <a:solidFill>
                            <a:srgbClr val="FFFFFF"/>
                          </a:solidFill>
                          <a:latin typeface="Verdana"/>
                        </a:rPr>
                        <a:t>HLT_Photon20_L1R</a:t>
                      </a:r>
                    </a:p>
                  </a:txBody>
                  <a:tcPr marL="10583" marR="10583" marT="10583"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L1_SingleEG8</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4.91+-0.04</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5585">
                <a:tc>
                  <a:txBody>
                    <a:bodyPr/>
                    <a:lstStyle/>
                    <a:p>
                      <a:pPr algn="l" fontAlgn="b"/>
                      <a:r>
                        <a:rPr lang="en-US" sz="800" b="0" i="0" u="none" strike="noStrike">
                          <a:solidFill>
                            <a:srgbClr val="FFFFFF"/>
                          </a:solidFill>
                          <a:latin typeface="Verdana"/>
                        </a:rPr>
                        <a:t>HLT_Photon30_L1R_8E29</a:t>
                      </a:r>
                    </a:p>
                  </a:txBody>
                  <a:tcPr marL="10583" marR="10583" marT="10583"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L1_SingleEG8</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2.00+-0.02</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5585">
                <a:tc>
                  <a:txBody>
                    <a:bodyPr/>
                    <a:lstStyle/>
                    <a:p>
                      <a:pPr algn="l" fontAlgn="b"/>
                      <a:r>
                        <a:rPr lang="en-US" sz="800" b="0" i="0" u="none" strike="noStrike">
                          <a:solidFill>
                            <a:srgbClr val="FFFFFF"/>
                          </a:solidFill>
                          <a:latin typeface="Verdana"/>
                        </a:rPr>
                        <a:t>HLT_DoublePhoton4_eeRes_L1R</a:t>
                      </a:r>
                    </a:p>
                  </a:txBody>
                  <a:tcPr marL="10583" marR="10583" marT="10583"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L1_DoubleEG2</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15.48+-0.07</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5585">
                <a:tc>
                  <a:txBody>
                    <a:bodyPr/>
                    <a:lstStyle/>
                    <a:p>
                      <a:pPr algn="l" fontAlgn="b"/>
                      <a:r>
                        <a:rPr lang="en-US" sz="800" b="0" i="0" u="none" strike="noStrike">
                          <a:solidFill>
                            <a:srgbClr val="FFFFFF"/>
                          </a:solidFill>
                          <a:latin typeface="Verdana"/>
                        </a:rPr>
                        <a:t>HLT_DoublePhoton4_Jpsi_L1R</a:t>
                      </a:r>
                    </a:p>
                  </a:txBody>
                  <a:tcPr marL="10583" marR="10583" marT="10583"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L1_DoubleEG2</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5.09+-0.04</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5585">
                <a:tc>
                  <a:txBody>
                    <a:bodyPr/>
                    <a:lstStyle/>
                    <a:p>
                      <a:pPr algn="l" fontAlgn="b"/>
                      <a:r>
                        <a:rPr lang="en-US" sz="800" b="0" i="0" u="none" strike="noStrike">
                          <a:solidFill>
                            <a:srgbClr val="FFFFFF"/>
                          </a:solidFill>
                          <a:latin typeface="Verdana"/>
                        </a:rPr>
                        <a:t>HLT_DoublePhoton4_Upsilon_L1R</a:t>
                      </a:r>
                    </a:p>
                  </a:txBody>
                  <a:tcPr marL="10583" marR="10583" marT="10583"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L1_DoubleEG2</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3.72+-0.03</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5585">
                <a:tc>
                  <a:txBody>
                    <a:bodyPr/>
                    <a:lstStyle/>
                    <a:p>
                      <a:pPr algn="l" fontAlgn="b"/>
                      <a:r>
                        <a:rPr lang="en-US" sz="800" b="0" i="0" u="none" strike="noStrike">
                          <a:solidFill>
                            <a:srgbClr val="FFFFFF"/>
                          </a:solidFill>
                          <a:latin typeface="Verdana"/>
                        </a:rPr>
                        <a:t>HLT_DoublePhoton5_Jpsi_L1R</a:t>
                      </a:r>
                    </a:p>
                  </a:txBody>
                  <a:tcPr marL="10583" marR="10583" marT="10583"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L1_SingleEG8 OR L1_DoubleEG5</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1, 1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1.27+-0.02</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5585">
                <a:tc>
                  <a:txBody>
                    <a:bodyPr/>
                    <a:lstStyle/>
                    <a:p>
                      <a:pPr algn="l" fontAlgn="b"/>
                      <a:r>
                        <a:rPr lang="en-US" sz="800" b="0" i="0" u="none" strike="noStrike">
                          <a:solidFill>
                            <a:srgbClr val="FFFFFF"/>
                          </a:solidFill>
                          <a:latin typeface="Verdana"/>
                        </a:rPr>
                        <a:t>HLT_DoublePhoton5_Upsilon_L1R</a:t>
                      </a:r>
                    </a:p>
                  </a:txBody>
                  <a:tcPr marL="10583" marR="10583" marT="10583"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L1_SingleEG8 OR L1_DoubleEG5</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1, 1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0.21+-0.01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5585">
                <a:tc>
                  <a:txBody>
                    <a:bodyPr/>
                    <a:lstStyle/>
                    <a:p>
                      <a:pPr algn="l" fontAlgn="b"/>
                      <a:r>
                        <a:rPr lang="en-US" sz="800" b="0" i="0" u="none" strike="noStrike">
                          <a:solidFill>
                            <a:srgbClr val="FFFFFF"/>
                          </a:solidFill>
                          <a:latin typeface="Verdana"/>
                        </a:rPr>
                        <a:t>HLT_DoublePhoton5_L1R</a:t>
                      </a:r>
                    </a:p>
                  </a:txBody>
                  <a:tcPr marL="10583" marR="10583" marT="10583"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L1_DoubleEG5</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4.88+-0.04</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5585">
                <a:tc>
                  <a:txBody>
                    <a:bodyPr/>
                    <a:lstStyle/>
                    <a:p>
                      <a:pPr algn="l" fontAlgn="b"/>
                      <a:r>
                        <a:rPr lang="en-US" sz="800" b="0" i="0" u="none" strike="noStrike">
                          <a:solidFill>
                            <a:srgbClr val="FFFFFF"/>
                          </a:solidFill>
                          <a:latin typeface="Verdana"/>
                        </a:rPr>
                        <a:t>HLT_DoublePhoton10_L1R</a:t>
                      </a:r>
                    </a:p>
                  </a:txBody>
                  <a:tcPr marL="10583" marR="10583" marT="10583"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L1_DoubleEG5</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1.40+-0.02</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5585">
                <a:tc>
                  <a:txBody>
                    <a:bodyPr/>
                    <a:lstStyle/>
                    <a:p>
                      <a:pPr algn="l" fontAlgn="b"/>
                      <a:r>
                        <a:rPr lang="en-US" sz="800" b="0" i="0" u="none" strike="noStrike">
                          <a:solidFill>
                            <a:srgbClr val="FFFFFF"/>
                          </a:solidFill>
                          <a:latin typeface="Verdana"/>
                        </a:rPr>
                        <a:t>HLT_Ele10_LW_L1R</a:t>
                      </a:r>
                    </a:p>
                  </a:txBody>
                  <a:tcPr marL="10583" marR="10583" marT="10583"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L1_SingleEG5</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8.44+-0.05</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5585">
                <a:tc>
                  <a:txBody>
                    <a:bodyPr/>
                    <a:lstStyle/>
                    <a:p>
                      <a:pPr algn="l" fontAlgn="b"/>
                      <a:r>
                        <a:rPr lang="en-US" sz="800" b="0" i="0" u="none" strike="noStrike">
                          <a:solidFill>
                            <a:srgbClr val="FFFFFF"/>
                          </a:solidFill>
                          <a:latin typeface="Verdana"/>
                        </a:rPr>
                        <a:t>HLT_Ele10_LW_EleId_L1R</a:t>
                      </a:r>
                    </a:p>
                  </a:txBody>
                  <a:tcPr marL="10583" marR="10583" marT="10583"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L1_SingleEG5</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1.83+-0.02</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5585">
                <a:tc>
                  <a:txBody>
                    <a:bodyPr/>
                    <a:lstStyle/>
                    <a:p>
                      <a:pPr algn="l" fontAlgn="b"/>
                      <a:r>
                        <a:rPr lang="en-US" sz="800" b="0" i="0" u="none" strike="noStrike">
                          <a:solidFill>
                            <a:srgbClr val="FFFFFF"/>
                          </a:solidFill>
                          <a:latin typeface="Verdana"/>
                        </a:rPr>
                        <a:t>HLT_Ele15_LW_L1R</a:t>
                      </a:r>
                    </a:p>
                  </a:txBody>
                  <a:tcPr marL="10583" marR="10583" marT="10583"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L1_SingleEG8</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2.61+-0.03</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5585">
                <a:tc>
                  <a:txBody>
                    <a:bodyPr/>
                    <a:lstStyle/>
                    <a:p>
                      <a:pPr algn="l" fontAlgn="b"/>
                      <a:r>
                        <a:rPr lang="en-US" sz="800" b="0" i="0" u="none" strike="noStrike">
                          <a:solidFill>
                            <a:srgbClr val="FFFFFF"/>
                          </a:solidFill>
                          <a:latin typeface="Verdana"/>
                        </a:rPr>
                        <a:t>HLT_Ele15_SC10_LW_L1R</a:t>
                      </a:r>
                    </a:p>
                  </a:txBody>
                  <a:tcPr marL="10583" marR="10583" marT="10583"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L1_SingleEG8</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0.81+-0.02</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5585">
                <a:tc>
                  <a:txBody>
                    <a:bodyPr/>
                    <a:lstStyle/>
                    <a:p>
                      <a:pPr algn="l" fontAlgn="b"/>
                      <a:r>
                        <a:rPr lang="en-US" sz="800" b="0" i="0" u="none" strike="noStrike">
                          <a:solidFill>
                            <a:srgbClr val="FFFFFF"/>
                          </a:solidFill>
                          <a:latin typeface="Verdana"/>
                        </a:rPr>
                        <a:t>HLT_Ele15_SiStrip_L1R</a:t>
                      </a:r>
                    </a:p>
                  </a:txBody>
                  <a:tcPr marL="10583" marR="10583" marT="10583"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L1_SingleEG8</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2.36+-0.03</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45585">
                <a:tc>
                  <a:txBody>
                    <a:bodyPr/>
                    <a:lstStyle/>
                    <a:p>
                      <a:pPr algn="l" fontAlgn="b"/>
                      <a:r>
                        <a:rPr lang="en-US" sz="800" b="0" i="0" u="none" strike="noStrike">
                          <a:solidFill>
                            <a:srgbClr val="FFFFFF"/>
                          </a:solidFill>
                          <a:latin typeface="Verdana"/>
                        </a:rPr>
                        <a:t>HLT_Ele20_LW_L1R</a:t>
                      </a:r>
                    </a:p>
                  </a:txBody>
                  <a:tcPr marL="10583" marR="10583" marT="10583"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L1_SingleEG8</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1.19+-0.02</a:t>
                      </a:r>
                    </a:p>
                  </a:txBody>
                  <a:tcPr marL="10583" marR="10583" marT="10583" marB="0" anchor="b">
                    <a:lnL>
                      <a:noFill/>
                    </a:lnL>
                    <a:lnR>
                      <a:noFill/>
                    </a:lnR>
                    <a:lnT w="6350" cap="flat" cmpd="sng" algn="ctr">
                      <a:solidFill>
                        <a:srgbClr val="00ABEA"/>
                      </a:solidFill>
                      <a:prstDash val="solid"/>
                      <a:round/>
                      <a:headEnd type="none" w="med" len="med"/>
                      <a:tailEnd type="none" w="med" len="med"/>
                    </a:lnT>
                    <a:lnB w="6350" cap="flat" cmpd="sng" algn="ctr">
                      <a:solidFill>
                        <a:srgbClr val="00ABEA"/>
                      </a:solidFill>
                      <a:prstDash val="solid"/>
                      <a:round/>
                      <a:headEnd type="none" w="med" len="med"/>
                      <a:tailEnd type="none" w="med" len="med"/>
                    </a:lnB>
                    <a:solidFill>
                      <a:srgbClr val="008080"/>
                    </a:solidFill>
                  </a:tcPr>
                </a:tc>
              </a:tr>
              <a:tr h="156785">
                <a:tc>
                  <a:txBody>
                    <a:bodyPr/>
                    <a:lstStyle/>
                    <a:p>
                      <a:pPr algn="l" fontAlgn="b"/>
                      <a:r>
                        <a:rPr lang="en-US" sz="800" b="0" i="0" u="none" strike="noStrike">
                          <a:solidFill>
                            <a:srgbClr val="FFFFFF"/>
                          </a:solidFill>
                          <a:latin typeface="Verdana"/>
                        </a:rPr>
                        <a:t>HLT_DoubleEle5_SW_L1R</a:t>
                      </a:r>
                    </a:p>
                  </a:txBody>
                  <a:tcPr marL="10583" marR="10583" marT="10583" marB="0" anchor="b">
                    <a:lnL w="19050" cap="flat" cmpd="sng" algn="ctr">
                      <a:solidFill>
                        <a:srgbClr val="008080"/>
                      </a:solidFill>
                      <a:prstDash val="solid"/>
                      <a:round/>
                      <a:headEnd type="none" w="med" len="med"/>
                      <a:tailEnd type="none" w="med" len="med"/>
                    </a:lnL>
                    <a:lnR>
                      <a:noFill/>
                    </a:lnR>
                    <a:lnT w="6350" cap="flat" cmpd="sng" algn="ctr">
                      <a:solidFill>
                        <a:srgbClr val="00ABEA"/>
                      </a:solidFill>
                      <a:prstDash val="solid"/>
                      <a:round/>
                      <a:headEnd type="none" w="med" len="med"/>
                      <a:tailEnd type="none" w="med" len="med"/>
                    </a:lnT>
                    <a:lnB w="19050" cap="flat" cmpd="sng" algn="ctr">
                      <a:solidFill>
                        <a:srgbClr val="008080"/>
                      </a:solidFill>
                      <a:prstDash val="solid"/>
                      <a:round/>
                      <a:headEnd type="none" w="med" len="med"/>
                      <a:tailEnd type="none" w="med" len="med"/>
                    </a:lnB>
                    <a:solidFill>
                      <a:srgbClr val="008080"/>
                    </a:solidFill>
                  </a:tcPr>
                </a:tc>
                <a:tc>
                  <a:txBody>
                    <a:bodyPr/>
                    <a:lstStyle/>
                    <a:p>
                      <a:pPr algn="l" fontAlgn="b"/>
                      <a:r>
                        <a:rPr lang="en-US" sz="800" b="0" i="0" u="none" strike="noStrike">
                          <a:solidFill>
                            <a:srgbClr val="FFFFFF"/>
                          </a:solidFill>
                          <a:latin typeface="Verdana"/>
                        </a:rPr>
                        <a:t> L1_DoubleEG5</a:t>
                      </a:r>
                    </a:p>
                  </a:txBody>
                  <a:tcPr marL="10583" marR="10583" marT="10583" marB="0" anchor="b">
                    <a:lnL>
                      <a:noFill/>
                    </a:lnL>
                    <a:lnR>
                      <a:noFill/>
                    </a:lnR>
                    <a:lnT w="6350" cap="flat" cmpd="sng" algn="ctr">
                      <a:solidFill>
                        <a:srgbClr val="00ABEA"/>
                      </a:solidFill>
                      <a:prstDash val="solid"/>
                      <a:round/>
                      <a:headEnd type="none" w="med" len="med"/>
                      <a:tailEnd type="none" w="med" len="med"/>
                    </a:lnT>
                    <a:lnB w="19050" cap="flat" cmpd="sng" algn="ctr">
                      <a:solidFill>
                        <a:srgbClr val="008080"/>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19050" cap="flat" cmpd="sng" algn="ctr">
                      <a:solidFill>
                        <a:srgbClr val="008080"/>
                      </a:solidFill>
                      <a:prstDash val="solid"/>
                      <a:round/>
                      <a:headEnd type="none" w="med" len="med"/>
                      <a:tailEnd type="none" w="med" len="med"/>
                    </a:lnB>
                    <a:solidFill>
                      <a:srgbClr val="008080"/>
                    </a:solidFill>
                  </a:tcPr>
                </a:tc>
                <a:tc>
                  <a:txBody>
                    <a:bodyPr/>
                    <a:lstStyle/>
                    <a:p>
                      <a:pPr algn="r" fontAlgn="b"/>
                      <a:r>
                        <a:rPr lang="en-US" sz="800" b="0" i="0" u="none" strike="noStrike">
                          <a:solidFill>
                            <a:srgbClr val="FFFFFF"/>
                          </a:solidFill>
                          <a:latin typeface="Verdana"/>
                        </a:rPr>
                        <a:t>1</a:t>
                      </a:r>
                    </a:p>
                  </a:txBody>
                  <a:tcPr marL="10583" marR="10583" marT="10583" marB="0" anchor="b">
                    <a:lnL>
                      <a:noFill/>
                    </a:lnL>
                    <a:lnR>
                      <a:noFill/>
                    </a:lnR>
                    <a:lnT w="6350" cap="flat" cmpd="sng" algn="ctr">
                      <a:solidFill>
                        <a:srgbClr val="00ABEA"/>
                      </a:solidFill>
                      <a:prstDash val="solid"/>
                      <a:round/>
                      <a:headEnd type="none" w="med" len="med"/>
                      <a:tailEnd type="none" w="med" len="med"/>
                    </a:lnT>
                    <a:lnB w="19050" cap="flat" cmpd="sng" algn="ctr">
                      <a:solidFill>
                        <a:srgbClr val="008080"/>
                      </a:solidFill>
                      <a:prstDash val="solid"/>
                      <a:round/>
                      <a:headEnd type="none" w="med" len="med"/>
                      <a:tailEnd type="none" w="med" len="med"/>
                    </a:lnB>
                    <a:solidFill>
                      <a:srgbClr val="008080"/>
                    </a:solidFill>
                  </a:tcPr>
                </a:tc>
                <a:tc>
                  <a:txBody>
                    <a:bodyPr/>
                    <a:lstStyle/>
                    <a:p>
                      <a:pPr algn="l" fontAlgn="b"/>
                      <a:r>
                        <a:rPr lang="en-US" sz="800" b="0" i="0" u="none" strike="noStrike" dirty="0">
                          <a:solidFill>
                            <a:srgbClr val="FFFFFF"/>
                          </a:solidFill>
                          <a:latin typeface="Verdana"/>
                        </a:rPr>
                        <a:t> 0.98+-0.02</a:t>
                      </a:r>
                    </a:p>
                  </a:txBody>
                  <a:tcPr marL="10583" marR="10583" marT="10583" marB="0" anchor="b">
                    <a:lnL>
                      <a:noFill/>
                    </a:lnL>
                    <a:lnR>
                      <a:noFill/>
                    </a:lnR>
                    <a:lnT w="6350" cap="flat" cmpd="sng" algn="ctr">
                      <a:solidFill>
                        <a:srgbClr val="00ABEA"/>
                      </a:solidFill>
                      <a:prstDash val="solid"/>
                      <a:round/>
                      <a:headEnd type="none" w="med" len="med"/>
                      <a:tailEnd type="none" w="med" len="med"/>
                    </a:lnT>
                    <a:lnB w="19050" cap="flat" cmpd="sng" algn="ctr">
                      <a:solidFill>
                        <a:srgbClr val="008080"/>
                      </a:solidFill>
                      <a:prstDash val="solid"/>
                      <a:round/>
                      <a:headEnd type="none" w="med" len="med"/>
                      <a:tailEnd type="none" w="med" len="med"/>
                    </a:lnB>
                    <a:solidFill>
                      <a:srgbClr val="008080"/>
                    </a:solidFill>
                  </a:tcPr>
                </a:tc>
              </a:tr>
            </a:tbl>
          </a:graphicData>
        </a:graphic>
      </p:graphicFrame>
      <p:sp>
        <p:nvSpPr>
          <p:cNvPr id="10" name="TextBox 9"/>
          <p:cNvSpPr txBox="1"/>
          <p:nvPr/>
        </p:nvSpPr>
        <p:spPr>
          <a:xfrm>
            <a:off x="228600" y="4478923"/>
            <a:ext cx="1600200" cy="338554"/>
          </a:xfrm>
          <a:prstGeom prst="rect">
            <a:avLst/>
          </a:prstGeom>
          <a:solidFill>
            <a:srgbClr val="FFFF00"/>
          </a:solidFill>
        </p:spPr>
        <p:txBody>
          <a:bodyPr wrap="square" rtlCol="0">
            <a:spAutoFit/>
          </a:bodyPr>
          <a:lstStyle/>
          <a:p>
            <a:r>
              <a:rPr lang="en-US" sz="1600" dirty="0" smtClean="0"/>
              <a:t>Commissioning</a:t>
            </a:r>
            <a:endParaRPr lang="en-US" sz="1600" dirty="0"/>
          </a:p>
        </p:txBody>
      </p:sp>
      <p:sp>
        <p:nvSpPr>
          <p:cNvPr id="11" name="TextBox 10"/>
          <p:cNvSpPr txBox="1"/>
          <p:nvPr/>
        </p:nvSpPr>
        <p:spPr>
          <a:xfrm>
            <a:off x="304800" y="1033046"/>
            <a:ext cx="609600" cy="338554"/>
          </a:xfrm>
          <a:prstGeom prst="rect">
            <a:avLst/>
          </a:prstGeom>
          <a:solidFill>
            <a:srgbClr val="FFFF00"/>
          </a:solidFill>
        </p:spPr>
        <p:txBody>
          <a:bodyPr wrap="square" rtlCol="0">
            <a:spAutoFit/>
          </a:bodyPr>
          <a:lstStyle/>
          <a:p>
            <a:r>
              <a:rPr lang="en-US" sz="1600" dirty="0" err="1" smtClean="0"/>
              <a:t>e</a:t>
            </a:r>
            <a:r>
              <a:rPr lang="en-US" sz="1600" dirty="0" err="1" smtClean="0">
                <a:latin typeface="Symbol" charset="2"/>
                <a:cs typeface="Symbol" charset="2"/>
              </a:rPr>
              <a:t>g</a:t>
            </a:r>
            <a:endParaRPr lang="en-US" sz="1600" dirty="0">
              <a:latin typeface="Symbol" charset="2"/>
              <a:cs typeface="Symbol" charset="2"/>
            </a:endParaRPr>
          </a:p>
        </p:txBody>
      </p:sp>
      <p:sp>
        <p:nvSpPr>
          <p:cNvPr id="12" name="TextBox 11"/>
          <p:cNvSpPr txBox="1"/>
          <p:nvPr/>
        </p:nvSpPr>
        <p:spPr>
          <a:xfrm>
            <a:off x="6934200" y="1676400"/>
            <a:ext cx="2209800" cy="830997"/>
          </a:xfrm>
          <a:prstGeom prst="rect">
            <a:avLst/>
          </a:prstGeom>
          <a:noFill/>
        </p:spPr>
        <p:txBody>
          <a:bodyPr wrap="square" rtlCol="0">
            <a:spAutoFit/>
          </a:bodyPr>
          <a:lstStyle/>
          <a:p>
            <a:r>
              <a:rPr lang="en-US" dirty="0" smtClean="0"/>
              <a:t>Note: physics </a:t>
            </a:r>
            <a:r>
              <a:rPr lang="en-US" dirty="0" err="1" smtClean="0"/>
              <a:t>prescale</a:t>
            </a:r>
            <a:r>
              <a:rPr lang="en-US" dirty="0" smtClean="0"/>
              <a:t> =1 </a:t>
            </a:r>
            <a:endParaRPr lang="en-US" dirty="0"/>
          </a:p>
        </p:txBody>
      </p:sp>
      <p:sp>
        <p:nvSpPr>
          <p:cNvPr id="13" name="TextBox 12"/>
          <p:cNvSpPr txBox="1"/>
          <p:nvPr/>
        </p:nvSpPr>
        <p:spPr>
          <a:xfrm>
            <a:off x="7772400" y="4478923"/>
            <a:ext cx="1447800" cy="1200328"/>
          </a:xfrm>
          <a:prstGeom prst="rect">
            <a:avLst/>
          </a:prstGeom>
          <a:noFill/>
        </p:spPr>
        <p:txBody>
          <a:bodyPr wrap="square" rtlCol="0">
            <a:spAutoFit/>
          </a:bodyPr>
          <a:lstStyle/>
          <a:p>
            <a:r>
              <a:rPr lang="en-US" dirty="0" smtClean="0"/>
              <a:t>Note: </a:t>
            </a:r>
            <a:r>
              <a:rPr lang="en-US" dirty="0" err="1" smtClean="0"/>
              <a:t>prescale</a:t>
            </a:r>
            <a:r>
              <a:rPr lang="en-US" dirty="0" smtClean="0"/>
              <a:t> tuned</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trigger examples: ATLAS</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31</a:t>
            </a:fld>
            <a:endParaRPr lang="en-US"/>
          </a:p>
        </p:txBody>
      </p:sp>
      <p:grpSp>
        <p:nvGrpSpPr>
          <p:cNvPr id="7" name="Group 6"/>
          <p:cNvGrpSpPr/>
          <p:nvPr/>
        </p:nvGrpSpPr>
        <p:grpSpPr>
          <a:xfrm>
            <a:off x="29220" y="2309738"/>
            <a:ext cx="4656116" cy="3454532"/>
            <a:chOff x="4038600" y="2975490"/>
            <a:chExt cx="4656116" cy="3454532"/>
          </a:xfrm>
        </p:grpSpPr>
        <p:pic>
          <p:nvPicPr>
            <p:cNvPr id="8" name="Picture 7" descr="CTPCORE_BunchGroups.png"/>
            <p:cNvPicPr>
              <a:picLocks noChangeAspect="1"/>
            </p:cNvPicPr>
            <p:nvPr/>
          </p:nvPicPr>
          <p:blipFill>
            <a:blip r:embed="rId2"/>
            <a:srcRect r="8941"/>
            <a:stretch>
              <a:fillRect/>
            </a:stretch>
          </p:blipFill>
          <p:spPr>
            <a:xfrm>
              <a:off x="4038600" y="2975490"/>
              <a:ext cx="4656116" cy="3454532"/>
            </a:xfrm>
            <a:prstGeom prst="rect">
              <a:avLst/>
            </a:prstGeom>
          </p:spPr>
        </p:pic>
        <p:sp>
          <p:nvSpPr>
            <p:cNvPr id="9" name="TextBox 8"/>
            <p:cNvSpPr txBox="1"/>
            <p:nvPr/>
          </p:nvSpPr>
          <p:spPr>
            <a:xfrm>
              <a:off x="5630776" y="5756831"/>
              <a:ext cx="2751224" cy="400110"/>
            </a:xfrm>
            <a:prstGeom prst="rect">
              <a:avLst/>
            </a:prstGeom>
            <a:noFill/>
          </p:spPr>
          <p:txBody>
            <a:bodyPr wrap="none" rtlCol="0">
              <a:spAutoFit/>
            </a:bodyPr>
            <a:lstStyle/>
            <a:p>
              <a:r>
                <a:rPr lang="en-US" sz="2000" dirty="0" smtClean="0"/>
                <a:t>Technical bunch group</a:t>
              </a:r>
              <a:endParaRPr lang="en-US" sz="2000" dirty="0"/>
            </a:p>
          </p:txBody>
        </p:sp>
        <p:sp>
          <p:nvSpPr>
            <p:cNvPr id="10" name="TextBox 9"/>
            <p:cNvSpPr txBox="1"/>
            <p:nvPr/>
          </p:nvSpPr>
          <p:spPr>
            <a:xfrm>
              <a:off x="5230435" y="5387499"/>
              <a:ext cx="3064310" cy="400110"/>
            </a:xfrm>
            <a:prstGeom prst="rect">
              <a:avLst/>
            </a:prstGeom>
            <a:noFill/>
          </p:spPr>
          <p:txBody>
            <a:bodyPr wrap="none" rtlCol="0">
              <a:spAutoFit/>
            </a:bodyPr>
            <a:lstStyle/>
            <a:p>
              <a:r>
                <a:rPr lang="en-US" sz="2000" dirty="0" smtClean="0"/>
                <a:t>Physics (paired bunches)</a:t>
              </a:r>
              <a:endParaRPr lang="en-US" sz="2000" dirty="0"/>
            </a:p>
          </p:txBody>
        </p:sp>
        <p:sp>
          <p:nvSpPr>
            <p:cNvPr id="11" name="TextBox 10"/>
            <p:cNvSpPr txBox="1"/>
            <p:nvPr/>
          </p:nvSpPr>
          <p:spPr>
            <a:xfrm>
              <a:off x="4537370" y="5018167"/>
              <a:ext cx="3891610" cy="400110"/>
            </a:xfrm>
            <a:prstGeom prst="rect">
              <a:avLst/>
            </a:prstGeom>
            <a:noFill/>
          </p:spPr>
          <p:txBody>
            <a:bodyPr wrap="none" rtlCol="0">
              <a:spAutoFit/>
            </a:bodyPr>
            <a:lstStyle/>
            <a:p>
              <a:r>
                <a:rPr lang="en-US" sz="2000" dirty="0" smtClean="0"/>
                <a:t>Calibration requests in abort gap</a:t>
              </a:r>
              <a:endParaRPr lang="en-US" sz="2000" dirty="0"/>
            </a:p>
          </p:txBody>
        </p:sp>
        <p:sp>
          <p:nvSpPr>
            <p:cNvPr id="12" name="TextBox 11"/>
            <p:cNvSpPr txBox="1"/>
            <p:nvPr/>
          </p:nvSpPr>
          <p:spPr>
            <a:xfrm>
              <a:off x="6989969" y="4648835"/>
              <a:ext cx="915635" cy="400110"/>
            </a:xfrm>
            <a:prstGeom prst="rect">
              <a:avLst/>
            </a:prstGeom>
            <a:noFill/>
          </p:spPr>
          <p:txBody>
            <a:bodyPr wrap="none" rtlCol="0">
              <a:spAutoFit/>
            </a:bodyPr>
            <a:lstStyle/>
            <a:p>
              <a:r>
                <a:rPr lang="en-US" sz="2000" dirty="0" smtClean="0"/>
                <a:t>Empty</a:t>
              </a:r>
              <a:endParaRPr lang="en-US" sz="2000" dirty="0"/>
            </a:p>
          </p:txBody>
        </p:sp>
        <p:sp>
          <p:nvSpPr>
            <p:cNvPr id="13" name="TextBox 12"/>
            <p:cNvSpPr txBox="1"/>
            <p:nvPr/>
          </p:nvSpPr>
          <p:spPr>
            <a:xfrm>
              <a:off x="4618980" y="4279503"/>
              <a:ext cx="2152227" cy="400110"/>
            </a:xfrm>
            <a:prstGeom prst="rect">
              <a:avLst/>
            </a:prstGeom>
            <a:noFill/>
          </p:spPr>
          <p:txBody>
            <a:bodyPr wrap="none" rtlCol="0">
              <a:spAutoFit/>
            </a:bodyPr>
            <a:lstStyle/>
            <a:p>
              <a:r>
                <a:rPr lang="en-US" sz="2000" dirty="0"/>
                <a:t>U</a:t>
              </a:r>
              <a:r>
                <a:rPr lang="en-US" sz="2000" dirty="0" smtClean="0"/>
                <a:t>npaired beam 1</a:t>
              </a:r>
              <a:endParaRPr lang="en-US" sz="2000" dirty="0"/>
            </a:p>
          </p:txBody>
        </p:sp>
        <p:sp>
          <p:nvSpPr>
            <p:cNvPr id="14" name="TextBox 13"/>
            <p:cNvSpPr txBox="1"/>
            <p:nvPr/>
          </p:nvSpPr>
          <p:spPr>
            <a:xfrm>
              <a:off x="6100937" y="3910171"/>
              <a:ext cx="2152227" cy="400110"/>
            </a:xfrm>
            <a:prstGeom prst="rect">
              <a:avLst/>
            </a:prstGeom>
            <a:noFill/>
          </p:spPr>
          <p:txBody>
            <a:bodyPr wrap="none" rtlCol="0">
              <a:spAutoFit/>
            </a:bodyPr>
            <a:lstStyle/>
            <a:p>
              <a:r>
                <a:rPr lang="en-US" sz="2000" dirty="0"/>
                <a:t>U</a:t>
              </a:r>
              <a:r>
                <a:rPr lang="en-US" sz="2000" dirty="0" smtClean="0"/>
                <a:t>npaired beam 2</a:t>
              </a:r>
              <a:endParaRPr lang="en-US" sz="2000" dirty="0"/>
            </a:p>
          </p:txBody>
        </p:sp>
        <p:sp>
          <p:nvSpPr>
            <p:cNvPr id="15" name="TextBox 14"/>
            <p:cNvSpPr txBox="1"/>
            <p:nvPr/>
          </p:nvSpPr>
          <p:spPr>
            <a:xfrm>
              <a:off x="4618980" y="3330606"/>
              <a:ext cx="1225491" cy="400110"/>
            </a:xfrm>
            <a:prstGeom prst="rect">
              <a:avLst/>
            </a:prstGeom>
            <a:noFill/>
          </p:spPr>
          <p:txBody>
            <a:bodyPr wrap="none" rtlCol="0">
              <a:spAutoFit/>
            </a:bodyPr>
            <a:lstStyle/>
            <a:p>
              <a:r>
                <a:rPr lang="en-US" sz="2000" dirty="0"/>
                <a:t>U</a:t>
              </a:r>
              <a:r>
                <a:rPr lang="en-US" sz="2000" dirty="0" smtClean="0"/>
                <a:t>npaired</a:t>
              </a:r>
              <a:endParaRPr lang="en-US" sz="2000" dirty="0"/>
            </a:p>
          </p:txBody>
        </p:sp>
        <p:sp>
          <p:nvSpPr>
            <p:cNvPr id="16" name="TextBox 15"/>
            <p:cNvSpPr txBox="1"/>
            <p:nvPr/>
          </p:nvSpPr>
          <p:spPr>
            <a:xfrm>
              <a:off x="5075333" y="3667672"/>
              <a:ext cx="2280217" cy="400110"/>
            </a:xfrm>
            <a:prstGeom prst="rect">
              <a:avLst/>
            </a:prstGeom>
            <a:noFill/>
          </p:spPr>
          <p:txBody>
            <a:bodyPr wrap="none" rtlCol="0">
              <a:spAutoFit/>
            </a:bodyPr>
            <a:lstStyle/>
            <a:p>
              <a:r>
                <a:rPr lang="en-US" sz="2000" dirty="0"/>
                <a:t>E</a:t>
              </a:r>
              <a:r>
                <a:rPr lang="en-US" sz="2000" dirty="0" smtClean="0"/>
                <a:t>mpty after paired</a:t>
              </a:r>
              <a:endParaRPr lang="en-US" sz="2000" dirty="0"/>
            </a:p>
          </p:txBody>
        </p:sp>
      </p:grpSp>
      <p:sp>
        <p:nvSpPr>
          <p:cNvPr id="17" name="TextBox 16"/>
          <p:cNvSpPr txBox="1"/>
          <p:nvPr/>
        </p:nvSpPr>
        <p:spPr>
          <a:xfrm>
            <a:off x="457200" y="1447800"/>
            <a:ext cx="4067820" cy="830997"/>
          </a:xfrm>
          <a:prstGeom prst="rect">
            <a:avLst/>
          </a:prstGeom>
          <a:noFill/>
        </p:spPr>
        <p:txBody>
          <a:bodyPr wrap="square" rtlCol="0">
            <a:spAutoFit/>
          </a:bodyPr>
          <a:lstStyle/>
          <a:p>
            <a:r>
              <a:rPr lang="en-US" i="1" dirty="0" smtClean="0"/>
              <a:t>Trigger groups</a:t>
            </a:r>
            <a:r>
              <a:rPr lang="en-US" dirty="0" smtClean="0"/>
              <a:t>: keyed on LHC collision schedule</a:t>
            </a:r>
            <a:endParaRPr lang="en-US" dirty="0"/>
          </a:p>
        </p:txBody>
      </p:sp>
      <p:sp>
        <p:nvSpPr>
          <p:cNvPr id="19" name="TextBox 18"/>
          <p:cNvSpPr txBox="1"/>
          <p:nvPr/>
        </p:nvSpPr>
        <p:spPr>
          <a:xfrm>
            <a:off x="5334000" y="1447800"/>
            <a:ext cx="3352800" cy="830997"/>
          </a:xfrm>
          <a:prstGeom prst="rect">
            <a:avLst/>
          </a:prstGeom>
          <a:noFill/>
        </p:spPr>
        <p:txBody>
          <a:bodyPr wrap="square" rtlCol="0">
            <a:spAutoFit/>
          </a:bodyPr>
          <a:lstStyle/>
          <a:p>
            <a:r>
              <a:rPr lang="en-US" dirty="0" smtClean="0"/>
              <a:t>L1 and HLT accept rates (low </a:t>
            </a:r>
            <a:r>
              <a:rPr lang="en-US" dirty="0" err="1" smtClean="0"/>
              <a:t>lumi</a:t>
            </a:r>
            <a:r>
              <a:rPr lang="en-US" dirty="0" smtClean="0"/>
              <a:t>)</a:t>
            </a:r>
            <a:endParaRPr lang="en-US" dirty="0"/>
          </a:p>
        </p:txBody>
      </p:sp>
      <p:pic>
        <p:nvPicPr>
          <p:cNvPr id="20" name="Picture 19"/>
          <p:cNvPicPr>
            <a:picLocks noChangeAspect="1"/>
          </p:cNvPicPr>
          <p:nvPr/>
        </p:nvPicPr>
        <p:blipFill>
          <a:blip r:embed="rId3"/>
          <a:stretch>
            <a:fillRect/>
          </a:stretch>
        </p:blipFill>
        <p:spPr>
          <a:xfrm>
            <a:off x="5068146" y="3189204"/>
            <a:ext cx="4075854" cy="2601996"/>
          </a:xfrm>
          <a:prstGeom prst="rect">
            <a:avLst/>
          </a:prstGeom>
        </p:spPr>
      </p:pic>
      <p:sp>
        <p:nvSpPr>
          <p:cNvPr id="21" name="TextBox 20"/>
          <p:cNvSpPr txBox="1"/>
          <p:nvPr/>
        </p:nvSpPr>
        <p:spPr>
          <a:xfrm>
            <a:off x="4876800" y="2590800"/>
            <a:ext cx="4384433" cy="461665"/>
          </a:xfrm>
          <a:prstGeom prst="rect">
            <a:avLst/>
          </a:prstGeom>
          <a:noFill/>
        </p:spPr>
        <p:txBody>
          <a:bodyPr wrap="none" rtlCol="0">
            <a:spAutoFit/>
          </a:bodyPr>
          <a:lstStyle/>
          <a:p>
            <a:r>
              <a:rPr lang="en-US" dirty="0" smtClean="0"/>
              <a:t>peak luminosity ~ 7e26Hz/cm</a:t>
            </a:r>
            <a:r>
              <a:rPr lang="en-US" baseline="30000" dirty="0" smtClean="0"/>
              <a:t>2</a:t>
            </a:r>
            <a:endParaRPr lang="en-US" baseline="30000" dirty="0"/>
          </a:p>
        </p:txBody>
      </p:sp>
      <p:cxnSp>
        <p:nvCxnSpPr>
          <p:cNvPr id="23" name="Straight Connector 22"/>
          <p:cNvCxnSpPr/>
          <p:nvPr/>
        </p:nvCxnSpPr>
        <p:spPr>
          <a:xfrm flipV="1">
            <a:off x="5638800" y="5764270"/>
            <a:ext cx="2057400" cy="26930"/>
          </a:xfrm>
          <a:prstGeom prst="line">
            <a:avLst/>
          </a:prstGeom>
          <a:ln>
            <a:solidFill>
              <a:srgbClr val="FF0000"/>
            </a:solidFill>
            <a:headEnd type="arrow"/>
          </a:ln>
        </p:spPr>
        <p:style>
          <a:lnRef idx="2">
            <a:schemeClr val="accent1"/>
          </a:lnRef>
          <a:fillRef idx="0">
            <a:schemeClr val="accent1"/>
          </a:fillRef>
          <a:effectRef idx="1">
            <a:schemeClr val="accent1"/>
          </a:effectRef>
          <a:fontRef idx="minor">
            <a:schemeClr val="tx1"/>
          </a:fontRef>
        </p:style>
      </p:cxnSp>
      <p:sp>
        <p:nvSpPr>
          <p:cNvPr id="24" name="Oval 23"/>
          <p:cNvSpPr/>
          <p:nvPr/>
        </p:nvSpPr>
        <p:spPr>
          <a:xfrm>
            <a:off x="7696200" y="5670811"/>
            <a:ext cx="152400" cy="171189"/>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6" name="Straight Arrow Connector 25"/>
          <p:cNvCxnSpPr/>
          <p:nvPr/>
        </p:nvCxnSpPr>
        <p:spPr>
          <a:xfrm>
            <a:off x="7848600" y="5764270"/>
            <a:ext cx="609600" cy="158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7848600" y="5943600"/>
            <a:ext cx="990600" cy="369332"/>
          </a:xfrm>
          <a:prstGeom prst="rect">
            <a:avLst/>
          </a:prstGeom>
          <a:noFill/>
        </p:spPr>
        <p:txBody>
          <a:bodyPr wrap="square" rtlCol="0">
            <a:spAutoFit/>
          </a:bodyPr>
          <a:lstStyle/>
          <a:p>
            <a:r>
              <a:rPr lang="en-US" sz="900" dirty="0" smtClean="0">
                <a:solidFill>
                  <a:srgbClr val="FF0000"/>
                </a:solidFill>
              </a:rPr>
              <a:t>Turn on HLT selection</a:t>
            </a:r>
            <a:endParaRPr lang="en-US" sz="900" dirty="0">
              <a:solidFill>
                <a:srgbClr val="FF0000"/>
              </a:solidFill>
            </a:endParaRPr>
          </a:p>
        </p:txBody>
      </p:sp>
      <p:sp>
        <p:nvSpPr>
          <p:cNvPr id="29" name="TextBox 28"/>
          <p:cNvSpPr txBox="1"/>
          <p:nvPr/>
        </p:nvSpPr>
        <p:spPr>
          <a:xfrm>
            <a:off x="5943600" y="5943600"/>
            <a:ext cx="1219200" cy="369332"/>
          </a:xfrm>
          <a:prstGeom prst="rect">
            <a:avLst/>
          </a:prstGeom>
          <a:noFill/>
        </p:spPr>
        <p:txBody>
          <a:bodyPr wrap="square" rtlCol="0">
            <a:spAutoFit/>
          </a:bodyPr>
          <a:lstStyle/>
          <a:p>
            <a:r>
              <a:rPr lang="en-US" sz="900" dirty="0" smtClean="0">
                <a:solidFill>
                  <a:srgbClr val="FF0000"/>
                </a:solidFill>
              </a:rPr>
              <a:t>HLT in pass-through mode</a:t>
            </a:r>
            <a:endParaRPr lang="en-US" sz="900" dirty="0">
              <a:solidFill>
                <a:srgbClr val="FF0000"/>
              </a:solidFill>
            </a:endParaRPr>
          </a:p>
        </p:txBody>
      </p:sp>
      <p:sp>
        <p:nvSpPr>
          <p:cNvPr id="30" name="TextBox 29"/>
          <p:cNvSpPr txBox="1"/>
          <p:nvPr/>
        </p:nvSpPr>
        <p:spPr>
          <a:xfrm>
            <a:off x="7086600" y="3505200"/>
            <a:ext cx="609600" cy="369332"/>
          </a:xfrm>
          <a:prstGeom prst="rect">
            <a:avLst/>
          </a:prstGeom>
          <a:noFill/>
          <a:ln>
            <a:solidFill>
              <a:srgbClr val="FF0000"/>
            </a:solidFill>
          </a:ln>
        </p:spPr>
        <p:txBody>
          <a:bodyPr wrap="square" rtlCol="0">
            <a:spAutoFit/>
          </a:bodyPr>
          <a:lstStyle/>
          <a:p>
            <a:r>
              <a:rPr lang="en-US" sz="900" dirty="0" err="1" smtClean="0"/>
              <a:t>Lumi</a:t>
            </a:r>
            <a:r>
              <a:rPr lang="en-US" sz="900" dirty="0" smtClean="0"/>
              <a:t> </a:t>
            </a:r>
            <a:r>
              <a:rPr lang="en-US" sz="900" dirty="0" err="1" smtClean="0"/>
              <a:t>optimiz</a:t>
            </a:r>
            <a:r>
              <a:rPr lang="en-US" sz="900" dirty="0" smtClean="0"/>
              <a:t>.</a:t>
            </a:r>
            <a:endParaRPr lang="en-US" sz="900" dirty="0"/>
          </a:p>
        </p:txBody>
      </p:sp>
      <p:cxnSp>
        <p:nvCxnSpPr>
          <p:cNvPr id="32" name="Straight Arrow Connector 31"/>
          <p:cNvCxnSpPr/>
          <p:nvPr/>
        </p:nvCxnSpPr>
        <p:spPr>
          <a:xfrm rot="16200000" flipH="1">
            <a:off x="7582416" y="3988316"/>
            <a:ext cx="303768" cy="76200"/>
          </a:xfrm>
          <a:prstGeom prst="straightConnector1">
            <a:avLst/>
          </a:prstGeom>
          <a:ln w="9525">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8543925" y="3733800"/>
            <a:ext cx="762000" cy="138499"/>
          </a:xfrm>
          <a:prstGeom prst="rect">
            <a:avLst/>
          </a:prstGeom>
          <a:solidFill>
            <a:schemeClr val="bg1"/>
          </a:solidFill>
        </p:spPr>
        <p:txBody>
          <a:bodyPr wrap="square" lIns="0" tIns="0" rIns="0" bIns="0" rtlCol="0">
            <a:spAutoFit/>
          </a:bodyPr>
          <a:lstStyle/>
          <a:p>
            <a:r>
              <a:rPr lang="en-US" sz="900" b="1" dirty="0" smtClean="0">
                <a:solidFill>
                  <a:srgbClr val="FF3537"/>
                </a:solidFill>
                <a:latin typeface="+mn-lt"/>
              </a:rPr>
              <a:t>HLT accept</a:t>
            </a:r>
            <a:endParaRPr lang="en-US" sz="900" b="1" dirty="0">
              <a:solidFill>
                <a:srgbClr val="FF3537"/>
              </a:solidFill>
              <a:latin typeface="+mn-lt"/>
            </a:endParaRPr>
          </a:p>
        </p:txBody>
      </p:sp>
      <p:sp>
        <p:nvSpPr>
          <p:cNvPr id="34" name="TextBox 33"/>
          <p:cNvSpPr txBox="1"/>
          <p:nvPr/>
        </p:nvSpPr>
        <p:spPr>
          <a:xfrm>
            <a:off x="8534400" y="3921125"/>
            <a:ext cx="457200" cy="276999"/>
          </a:xfrm>
          <a:prstGeom prst="rect">
            <a:avLst/>
          </a:prstGeom>
          <a:solidFill>
            <a:schemeClr val="bg1"/>
          </a:solidFill>
        </p:spPr>
        <p:txBody>
          <a:bodyPr wrap="square" lIns="0" tIns="0" rIns="0" bIns="0" rtlCol="0">
            <a:spAutoFit/>
          </a:bodyPr>
          <a:lstStyle/>
          <a:p>
            <a:r>
              <a:rPr lang="en-US" sz="900" b="1" dirty="0" smtClean="0">
                <a:solidFill>
                  <a:srgbClr val="608939"/>
                </a:solidFill>
                <a:latin typeface="+mn-lt"/>
              </a:rPr>
              <a:t>Min Bias </a:t>
            </a:r>
            <a:br>
              <a:rPr lang="en-US" sz="900" b="1" dirty="0" smtClean="0">
                <a:solidFill>
                  <a:srgbClr val="608939"/>
                </a:solidFill>
                <a:latin typeface="+mn-lt"/>
              </a:rPr>
            </a:br>
            <a:r>
              <a:rPr lang="en-US" sz="900" b="1" dirty="0" smtClean="0">
                <a:solidFill>
                  <a:srgbClr val="608939"/>
                </a:solidFill>
                <a:latin typeface="+mn-lt"/>
              </a:rPr>
              <a:t>Trig </a:t>
            </a:r>
            <a:r>
              <a:rPr lang="en-US" sz="900" b="1" dirty="0" err="1" smtClean="0">
                <a:solidFill>
                  <a:srgbClr val="608939"/>
                </a:solidFill>
                <a:latin typeface="+mn-lt"/>
              </a:rPr>
              <a:t>Scint</a:t>
            </a:r>
            <a:endParaRPr lang="en-US" sz="900" b="1" dirty="0">
              <a:solidFill>
                <a:srgbClr val="608939"/>
              </a:solidFill>
              <a:latin typeface="+mn-l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ATLAS: Higher </a:t>
            </a:r>
            <a:r>
              <a:rPr lang="en-US" dirty="0" err="1" smtClean="0"/>
              <a:t>lumi</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32</a:t>
            </a:fld>
            <a:endParaRPr lang="en-US"/>
          </a:p>
        </p:txBody>
      </p:sp>
      <p:grpSp>
        <p:nvGrpSpPr>
          <p:cNvPr id="13" name="Group 12"/>
          <p:cNvGrpSpPr/>
          <p:nvPr/>
        </p:nvGrpSpPr>
        <p:grpSpPr>
          <a:xfrm>
            <a:off x="4068663" y="2057400"/>
            <a:ext cx="5151537" cy="3288704"/>
            <a:chOff x="3992463" y="2057400"/>
            <a:chExt cx="5151537" cy="3288704"/>
          </a:xfrm>
        </p:grpSpPr>
        <p:pic>
          <p:nvPicPr>
            <p:cNvPr id="7" name="Picture 6"/>
            <p:cNvPicPr>
              <a:picLocks noChangeAspect="1"/>
            </p:cNvPicPr>
            <p:nvPr/>
          </p:nvPicPr>
          <p:blipFill>
            <a:blip r:embed="rId2"/>
            <a:stretch>
              <a:fillRect/>
            </a:stretch>
          </p:blipFill>
          <p:spPr>
            <a:xfrm>
              <a:off x="3992463" y="2057400"/>
              <a:ext cx="5151537" cy="3288704"/>
            </a:xfrm>
            <a:prstGeom prst="rect">
              <a:avLst/>
            </a:prstGeom>
          </p:spPr>
        </p:pic>
        <p:sp>
          <p:nvSpPr>
            <p:cNvPr id="8" name="TextBox 7"/>
            <p:cNvSpPr txBox="1"/>
            <p:nvPr/>
          </p:nvSpPr>
          <p:spPr>
            <a:xfrm>
              <a:off x="8162925" y="3516056"/>
              <a:ext cx="762000" cy="153888"/>
            </a:xfrm>
            <a:prstGeom prst="rect">
              <a:avLst/>
            </a:prstGeom>
            <a:solidFill>
              <a:schemeClr val="bg1"/>
            </a:solidFill>
          </p:spPr>
          <p:txBody>
            <a:bodyPr wrap="square" lIns="0" tIns="0" rIns="0" bIns="0" rtlCol="0">
              <a:spAutoFit/>
            </a:bodyPr>
            <a:lstStyle/>
            <a:p>
              <a:r>
                <a:rPr lang="en-US" sz="1000" b="1" dirty="0" smtClean="0">
                  <a:solidFill>
                    <a:srgbClr val="FF3537"/>
                  </a:solidFill>
                  <a:latin typeface="+mn-lt"/>
                </a:rPr>
                <a:t>HLT accept</a:t>
              </a:r>
              <a:endParaRPr lang="en-US" sz="1000" b="1" dirty="0">
                <a:solidFill>
                  <a:srgbClr val="FF3537"/>
                </a:solidFill>
                <a:latin typeface="+mn-lt"/>
              </a:endParaRPr>
            </a:p>
          </p:txBody>
        </p:sp>
        <p:sp>
          <p:nvSpPr>
            <p:cNvPr id="10" name="TextBox 9"/>
            <p:cNvSpPr txBox="1"/>
            <p:nvPr/>
          </p:nvSpPr>
          <p:spPr>
            <a:xfrm>
              <a:off x="8153400" y="4037112"/>
              <a:ext cx="914400" cy="153888"/>
            </a:xfrm>
            <a:prstGeom prst="rect">
              <a:avLst/>
            </a:prstGeom>
            <a:solidFill>
              <a:schemeClr val="bg1"/>
            </a:solidFill>
          </p:spPr>
          <p:txBody>
            <a:bodyPr wrap="square" lIns="0" tIns="0" rIns="0" bIns="0" rtlCol="0">
              <a:spAutoFit/>
            </a:bodyPr>
            <a:lstStyle/>
            <a:p>
              <a:r>
                <a:rPr lang="en-US" sz="1000" b="1" dirty="0" smtClean="0">
                  <a:solidFill>
                    <a:srgbClr val="CC9999"/>
                  </a:solidFill>
                  <a:latin typeface="+mn-lt"/>
                </a:rPr>
                <a:t>HLT Min bias out</a:t>
              </a:r>
              <a:endParaRPr lang="en-US" sz="1000" b="1" dirty="0">
                <a:solidFill>
                  <a:srgbClr val="CC9999"/>
                </a:solidFill>
                <a:latin typeface="+mn-lt"/>
              </a:endParaRPr>
            </a:p>
          </p:txBody>
        </p:sp>
      </p:grpSp>
      <p:sp>
        <p:nvSpPr>
          <p:cNvPr id="11" name="TextBox 10"/>
          <p:cNvSpPr txBox="1"/>
          <p:nvPr/>
        </p:nvSpPr>
        <p:spPr>
          <a:xfrm>
            <a:off x="457200" y="1752600"/>
            <a:ext cx="3200400" cy="1200328"/>
          </a:xfrm>
          <a:prstGeom prst="rect">
            <a:avLst/>
          </a:prstGeom>
          <a:noFill/>
        </p:spPr>
        <p:txBody>
          <a:bodyPr wrap="square" rtlCol="0">
            <a:spAutoFit/>
          </a:bodyPr>
          <a:lstStyle/>
          <a:p>
            <a:r>
              <a:rPr lang="en-US" dirty="0" smtClean="0"/>
              <a:t>HLT trigger menu tuned to keep output rate at ~200 Hz</a:t>
            </a:r>
            <a:endParaRPr lang="en-US" dirty="0"/>
          </a:p>
        </p:txBody>
      </p:sp>
      <p:sp>
        <p:nvSpPr>
          <p:cNvPr id="12" name="Rectangle 11"/>
          <p:cNvSpPr/>
          <p:nvPr/>
        </p:nvSpPr>
        <p:spPr>
          <a:xfrm>
            <a:off x="0" y="3089970"/>
            <a:ext cx="4572000" cy="3539430"/>
          </a:xfrm>
          <a:prstGeom prst="rect">
            <a:avLst/>
          </a:prstGeom>
          <a:solidFill>
            <a:schemeClr val="bg1"/>
          </a:solidFill>
        </p:spPr>
        <p:txBody>
          <a:bodyPr>
            <a:spAutoFit/>
          </a:bodyPr>
          <a:lstStyle/>
          <a:p>
            <a:pPr>
              <a:buFont typeface="Arial"/>
              <a:buChar char="•"/>
            </a:pPr>
            <a:r>
              <a:rPr lang="en-US" sz="1600" dirty="0" smtClean="0"/>
              <a:t>   </a:t>
            </a:r>
            <a:r>
              <a:rPr lang="en-US" sz="1600" dirty="0" err="1" smtClean="0"/>
              <a:t>e</a:t>
            </a:r>
            <a:r>
              <a:rPr lang="en-US" sz="1600" dirty="0" err="1" smtClean="0">
                <a:latin typeface="Symbol" charset="2"/>
                <a:cs typeface="Symbol" charset="2"/>
              </a:rPr>
              <a:t>g</a:t>
            </a:r>
            <a:r>
              <a:rPr lang="en-US" sz="1600" dirty="0" smtClean="0"/>
              <a:t> rejection enabled for the EM &gt; 2,3 </a:t>
            </a:r>
            <a:r>
              <a:rPr lang="en-US" sz="1600" dirty="0" err="1" smtClean="0"/>
              <a:t>GeV</a:t>
            </a:r>
            <a:r>
              <a:rPr lang="en-US" sz="1600" dirty="0" smtClean="0"/>
              <a:t>. </a:t>
            </a:r>
          </a:p>
          <a:p>
            <a:pPr>
              <a:buFont typeface="Arial"/>
              <a:buChar char="•"/>
            </a:pPr>
            <a:r>
              <a:rPr lang="en-US" sz="1600" dirty="0" smtClean="0"/>
              <a:t>   high-rate LVL1 for </a:t>
            </a:r>
            <a:r>
              <a:rPr lang="en-US" sz="1600" dirty="0" err="1" smtClean="0"/>
              <a:t>MinBias</a:t>
            </a:r>
            <a:r>
              <a:rPr lang="en-US" sz="1600" dirty="0" smtClean="0"/>
              <a:t> are reduced </a:t>
            </a:r>
            <a:br>
              <a:rPr lang="en-US" sz="1600" dirty="0" smtClean="0"/>
            </a:br>
            <a:r>
              <a:rPr lang="en-US" sz="1600" dirty="0" smtClean="0"/>
              <a:t>by the </a:t>
            </a:r>
            <a:r>
              <a:rPr lang="en-US" sz="1600" dirty="0" err="1" smtClean="0"/>
              <a:t>MinBias</a:t>
            </a:r>
            <a:r>
              <a:rPr lang="en-US" sz="1600" dirty="0" smtClean="0"/>
              <a:t> </a:t>
            </a:r>
            <a:r>
              <a:rPr lang="en-US" sz="1600" dirty="0" err="1" smtClean="0"/>
              <a:t>prescale</a:t>
            </a:r>
            <a:r>
              <a:rPr lang="en-US" sz="1600" dirty="0" smtClean="0"/>
              <a:t> . </a:t>
            </a:r>
          </a:p>
          <a:p>
            <a:pPr>
              <a:buFont typeface="Arial"/>
              <a:buChar char="•"/>
            </a:pPr>
            <a:r>
              <a:rPr lang="en-US" sz="1600" dirty="0" smtClean="0"/>
              <a:t>   "EF Electron out" shows an events rate selected by e3_loose</a:t>
            </a:r>
          </a:p>
          <a:p>
            <a:pPr>
              <a:buFont typeface="Arial"/>
              <a:buChar char="•"/>
            </a:pPr>
            <a:endParaRPr lang="en-US" sz="1600" dirty="0" smtClean="0"/>
          </a:p>
          <a:p>
            <a:pPr>
              <a:buFont typeface="Arial"/>
              <a:buChar char="•"/>
            </a:pPr>
            <a:r>
              <a:rPr lang="en-US" sz="1600" dirty="0" smtClean="0"/>
              <a:t>  Only example streams are shown :their sum does not account for ”HLT accept". </a:t>
            </a:r>
          </a:p>
          <a:p>
            <a:pPr>
              <a:buFont typeface="Arial"/>
              <a:buChar char="•"/>
            </a:pPr>
            <a:r>
              <a:rPr lang="en-US" sz="1600" dirty="0" smtClean="0"/>
              <a:t>   Bumps and dips in "L1 out" and ”HLT Accept" correspond to time when </a:t>
            </a:r>
            <a:r>
              <a:rPr lang="en-US" sz="1600" dirty="0" err="1" smtClean="0"/>
              <a:t>prescale</a:t>
            </a:r>
            <a:r>
              <a:rPr lang="en-US" sz="1600" dirty="0" smtClean="0"/>
              <a:t> values were changed  → change of </a:t>
            </a:r>
            <a:r>
              <a:rPr lang="en-US" sz="1600" dirty="0" err="1" smtClean="0"/>
              <a:t>prescale</a:t>
            </a:r>
            <a:r>
              <a:rPr lang="en-US" sz="1600" dirty="0" smtClean="0"/>
              <a:t> is synched with ‘luminosity’ section ( smallest unit of data collection selected by analysis community) and available in data payload!			</a:t>
            </a:r>
          </a:p>
        </p:txBody>
      </p:sp>
      <p:sp>
        <p:nvSpPr>
          <p:cNvPr id="14" name="TextBox 13"/>
          <p:cNvSpPr txBox="1"/>
          <p:nvPr/>
        </p:nvSpPr>
        <p:spPr>
          <a:xfrm>
            <a:off x="4237136" y="1226403"/>
            <a:ext cx="4297263" cy="400110"/>
          </a:xfrm>
          <a:prstGeom prst="rect">
            <a:avLst/>
          </a:prstGeom>
          <a:noFill/>
        </p:spPr>
        <p:txBody>
          <a:bodyPr wrap="square" rtlCol="0">
            <a:spAutoFit/>
          </a:bodyPr>
          <a:lstStyle/>
          <a:p>
            <a:r>
              <a:rPr lang="en-US" sz="2000" dirty="0" smtClean="0"/>
              <a:t>Example of rate( monitored online)</a:t>
            </a:r>
            <a:endParaRPr lang="en-US" sz="20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ALICE: Lv1 </a:t>
            </a:r>
            <a:endParaRPr lang="en-US" dirty="0"/>
          </a:p>
        </p:txBody>
      </p:sp>
      <p:sp>
        <p:nvSpPr>
          <p:cNvPr id="4" name="Date Placeholder 3"/>
          <p:cNvSpPr>
            <a:spLocks noGrp="1"/>
          </p:cNvSpPr>
          <p:nvPr>
            <p:ph type="dt" sz="half" idx="10"/>
          </p:nvPr>
        </p:nvSpPr>
        <p:spPr>
          <a:xfrm>
            <a:off x="457200" y="6873875"/>
            <a:ext cx="2133600" cy="365125"/>
          </a:xfrm>
        </p:spPr>
        <p:txBody>
          <a:bodyPr/>
          <a:lstStyle/>
          <a:p>
            <a:pPr>
              <a:defRPr/>
            </a:pPr>
            <a:r>
              <a:rPr lang="en-US" smtClean="0"/>
              <a:t>06/28/2010</a:t>
            </a:r>
            <a:endParaRPr lang="en-US"/>
          </a:p>
        </p:txBody>
      </p:sp>
      <p:sp>
        <p:nvSpPr>
          <p:cNvPr id="5" name="Footer Placeholder 4"/>
          <p:cNvSpPr>
            <a:spLocks noGrp="1"/>
          </p:cNvSpPr>
          <p:nvPr>
            <p:ph type="ftr" sz="quarter" idx="11"/>
          </p:nvPr>
        </p:nvSpPr>
        <p:spPr>
          <a:xfrm>
            <a:off x="3124200" y="6873875"/>
            <a:ext cx="2895600" cy="365125"/>
          </a:xfrm>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a:xfrm>
            <a:off x="6553200" y="6873875"/>
            <a:ext cx="2133600" cy="365125"/>
          </a:xfrm>
        </p:spPr>
        <p:txBody>
          <a:bodyPr/>
          <a:lstStyle/>
          <a:p>
            <a:pPr>
              <a:defRPr/>
            </a:pPr>
            <a:fld id="{5651F329-7A06-F249-AF00-A5FC8A1C1D07}" type="slidenum">
              <a:rPr lang="en-US" smtClean="0"/>
              <a:pPr>
                <a:defRPr/>
              </a:pPr>
              <a:t>33</a:t>
            </a:fld>
            <a:endParaRPr lang="en-US"/>
          </a:p>
        </p:txBody>
      </p:sp>
      <p:sp>
        <p:nvSpPr>
          <p:cNvPr id="24" name="Rectangle 23"/>
          <p:cNvSpPr/>
          <p:nvPr/>
        </p:nvSpPr>
        <p:spPr>
          <a:xfrm>
            <a:off x="2214546" y="3160707"/>
            <a:ext cx="4000528" cy="857256"/>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5" name="Rounded Rectangle 24"/>
          <p:cNvSpPr/>
          <p:nvPr/>
        </p:nvSpPr>
        <p:spPr>
          <a:xfrm>
            <a:off x="2285984" y="2446327"/>
            <a:ext cx="1143008" cy="571504"/>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t>Fast detectors</a:t>
            </a:r>
            <a:endParaRPr lang="en-US" sz="1800" dirty="0"/>
          </a:p>
        </p:txBody>
      </p:sp>
      <p:sp>
        <p:nvSpPr>
          <p:cNvPr id="26" name="Rounded Rectangle 25"/>
          <p:cNvSpPr/>
          <p:nvPr/>
        </p:nvSpPr>
        <p:spPr>
          <a:xfrm>
            <a:off x="2285984" y="3303583"/>
            <a:ext cx="1143008" cy="571504"/>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t>Fast detectors</a:t>
            </a:r>
            <a:endParaRPr lang="en-US" sz="1800" dirty="0"/>
          </a:p>
        </p:txBody>
      </p:sp>
      <p:sp>
        <p:nvSpPr>
          <p:cNvPr id="27" name="Rounded Rectangle 26"/>
          <p:cNvSpPr/>
          <p:nvPr/>
        </p:nvSpPr>
        <p:spPr>
          <a:xfrm>
            <a:off x="3643306" y="3303583"/>
            <a:ext cx="1143008" cy="571504"/>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t>Slow detectors</a:t>
            </a:r>
            <a:endParaRPr lang="en-US" sz="1800" dirty="0"/>
          </a:p>
        </p:txBody>
      </p:sp>
      <p:sp>
        <p:nvSpPr>
          <p:cNvPr id="28" name="Rounded Rectangle 27"/>
          <p:cNvSpPr/>
          <p:nvPr/>
        </p:nvSpPr>
        <p:spPr>
          <a:xfrm>
            <a:off x="5000628" y="3303583"/>
            <a:ext cx="1143008" cy="571504"/>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err="1" smtClean="0"/>
              <a:t>Muon</a:t>
            </a:r>
            <a:r>
              <a:rPr lang="en-US" sz="1800" dirty="0" smtClean="0"/>
              <a:t> arm</a:t>
            </a:r>
            <a:endParaRPr lang="en-US" sz="1800" dirty="0"/>
          </a:p>
        </p:txBody>
      </p:sp>
      <p:sp>
        <p:nvSpPr>
          <p:cNvPr id="29" name="Rounded Rectangle 28"/>
          <p:cNvSpPr/>
          <p:nvPr/>
        </p:nvSpPr>
        <p:spPr>
          <a:xfrm>
            <a:off x="2267096" y="4160839"/>
            <a:ext cx="1143008" cy="571504"/>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err="1" smtClean="0"/>
              <a:t>Muon</a:t>
            </a:r>
            <a:r>
              <a:rPr lang="en-US" sz="1800" dirty="0" smtClean="0"/>
              <a:t> arm</a:t>
            </a:r>
            <a:endParaRPr lang="en-US" sz="1800" dirty="0"/>
          </a:p>
        </p:txBody>
      </p:sp>
      <p:sp>
        <p:nvSpPr>
          <p:cNvPr id="30" name="TextBox 29"/>
          <p:cNvSpPr txBox="1"/>
          <p:nvPr/>
        </p:nvSpPr>
        <p:spPr>
          <a:xfrm>
            <a:off x="642910" y="2589203"/>
            <a:ext cx="1357322" cy="646331"/>
          </a:xfrm>
          <a:prstGeom prst="rect">
            <a:avLst/>
          </a:prstGeom>
          <a:noFill/>
        </p:spPr>
        <p:txBody>
          <a:bodyPr wrap="square" rtlCol="0">
            <a:spAutoFit/>
          </a:bodyPr>
          <a:lstStyle/>
          <a:p>
            <a:r>
              <a:rPr lang="en-US" sz="1800" dirty="0" smtClean="0"/>
              <a:t>Cluster FAST</a:t>
            </a:r>
            <a:endParaRPr lang="en-US" sz="1800" dirty="0"/>
          </a:p>
        </p:txBody>
      </p:sp>
      <p:sp>
        <p:nvSpPr>
          <p:cNvPr id="31" name="TextBox 30"/>
          <p:cNvSpPr txBox="1"/>
          <p:nvPr/>
        </p:nvSpPr>
        <p:spPr>
          <a:xfrm>
            <a:off x="766496" y="3362879"/>
            <a:ext cx="1233736" cy="646331"/>
          </a:xfrm>
          <a:prstGeom prst="rect">
            <a:avLst/>
          </a:prstGeom>
          <a:noFill/>
        </p:spPr>
        <p:txBody>
          <a:bodyPr wrap="square" rtlCol="0">
            <a:spAutoFit/>
          </a:bodyPr>
          <a:lstStyle/>
          <a:p>
            <a:r>
              <a:rPr lang="en-US" sz="1800" dirty="0" smtClean="0"/>
              <a:t>Cluster ALL</a:t>
            </a:r>
            <a:endParaRPr lang="en-US" sz="1800" dirty="0"/>
          </a:p>
        </p:txBody>
      </p:sp>
      <p:sp>
        <p:nvSpPr>
          <p:cNvPr id="32" name="TextBox 31"/>
          <p:cNvSpPr txBox="1"/>
          <p:nvPr/>
        </p:nvSpPr>
        <p:spPr>
          <a:xfrm>
            <a:off x="428596" y="4232277"/>
            <a:ext cx="1571636" cy="646331"/>
          </a:xfrm>
          <a:prstGeom prst="rect">
            <a:avLst/>
          </a:prstGeom>
          <a:noFill/>
        </p:spPr>
        <p:txBody>
          <a:bodyPr wrap="square" rtlCol="0">
            <a:spAutoFit/>
          </a:bodyPr>
          <a:lstStyle/>
          <a:p>
            <a:r>
              <a:rPr lang="en-US" sz="1800" dirty="0" smtClean="0"/>
              <a:t>Cluster MUON</a:t>
            </a:r>
            <a:endParaRPr lang="en-US" sz="1800" dirty="0"/>
          </a:p>
        </p:txBody>
      </p:sp>
      <p:sp>
        <p:nvSpPr>
          <p:cNvPr id="33" name="Rounded Rectangle 32"/>
          <p:cNvSpPr/>
          <p:nvPr/>
        </p:nvSpPr>
        <p:spPr>
          <a:xfrm>
            <a:off x="2267096" y="4946657"/>
            <a:ext cx="1143008" cy="571504"/>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t>TPC laser</a:t>
            </a:r>
            <a:endParaRPr lang="en-US" sz="1800" dirty="0"/>
          </a:p>
        </p:txBody>
      </p:sp>
      <p:sp>
        <p:nvSpPr>
          <p:cNvPr id="34" name="TextBox 33"/>
          <p:cNvSpPr txBox="1"/>
          <p:nvPr/>
        </p:nvSpPr>
        <p:spPr>
          <a:xfrm>
            <a:off x="714348" y="5039115"/>
            <a:ext cx="1285884" cy="646331"/>
          </a:xfrm>
          <a:prstGeom prst="rect">
            <a:avLst/>
          </a:prstGeom>
          <a:noFill/>
        </p:spPr>
        <p:txBody>
          <a:bodyPr wrap="square" rtlCol="0">
            <a:spAutoFit/>
          </a:bodyPr>
          <a:lstStyle/>
          <a:p>
            <a:r>
              <a:rPr lang="en-US" sz="1800" dirty="0" smtClean="0"/>
              <a:t>Cluster CAL</a:t>
            </a:r>
            <a:endParaRPr lang="en-US" sz="1800" dirty="0"/>
          </a:p>
        </p:txBody>
      </p:sp>
      <p:sp>
        <p:nvSpPr>
          <p:cNvPr id="35" name="TextBox 34"/>
          <p:cNvSpPr txBox="1"/>
          <p:nvPr/>
        </p:nvSpPr>
        <p:spPr>
          <a:xfrm>
            <a:off x="6500826" y="2589203"/>
            <a:ext cx="2071702" cy="646331"/>
          </a:xfrm>
          <a:prstGeom prst="rect">
            <a:avLst/>
          </a:prstGeom>
          <a:noFill/>
        </p:spPr>
        <p:txBody>
          <a:bodyPr wrap="square" rtlCol="0">
            <a:spAutoFit/>
          </a:bodyPr>
          <a:lstStyle/>
          <a:p>
            <a:r>
              <a:rPr lang="en-US" sz="1800" dirty="0" smtClean="0"/>
              <a:t>MB or RARE triggers</a:t>
            </a:r>
            <a:endParaRPr lang="en-US" sz="1800" dirty="0"/>
          </a:p>
        </p:txBody>
      </p:sp>
      <p:sp>
        <p:nvSpPr>
          <p:cNvPr id="36" name="TextBox 35"/>
          <p:cNvSpPr txBox="1"/>
          <p:nvPr/>
        </p:nvSpPr>
        <p:spPr>
          <a:xfrm>
            <a:off x="6509204" y="3362879"/>
            <a:ext cx="1777572" cy="369332"/>
          </a:xfrm>
          <a:prstGeom prst="rect">
            <a:avLst/>
          </a:prstGeom>
          <a:noFill/>
        </p:spPr>
        <p:txBody>
          <a:bodyPr wrap="square" rtlCol="0">
            <a:spAutoFit/>
          </a:bodyPr>
          <a:lstStyle/>
          <a:p>
            <a:r>
              <a:rPr lang="en-US" sz="1800" dirty="0" smtClean="0"/>
              <a:t>MB triggers</a:t>
            </a:r>
            <a:endParaRPr lang="en-US" sz="1800" dirty="0"/>
          </a:p>
        </p:txBody>
      </p:sp>
      <p:sp>
        <p:nvSpPr>
          <p:cNvPr id="37" name="TextBox 36"/>
          <p:cNvSpPr txBox="1"/>
          <p:nvPr/>
        </p:nvSpPr>
        <p:spPr>
          <a:xfrm>
            <a:off x="6500826" y="4232277"/>
            <a:ext cx="1928826" cy="369332"/>
          </a:xfrm>
          <a:prstGeom prst="rect">
            <a:avLst/>
          </a:prstGeom>
          <a:noFill/>
        </p:spPr>
        <p:txBody>
          <a:bodyPr wrap="square" rtlCol="0">
            <a:spAutoFit/>
          </a:bodyPr>
          <a:lstStyle/>
          <a:p>
            <a:r>
              <a:rPr lang="en-US" sz="1800" dirty="0" smtClean="0"/>
              <a:t>MUON triggers</a:t>
            </a:r>
            <a:endParaRPr lang="en-US" sz="1800" dirty="0"/>
          </a:p>
        </p:txBody>
      </p:sp>
      <p:sp>
        <p:nvSpPr>
          <p:cNvPr id="38" name="TextBox 37"/>
          <p:cNvSpPr txBox="1"/>
          <p:nvPr/>
        </p:nvSpPr>
        <p:spPr>
          <a:xfrm>
            <a:off x="6500826" y="5047493"/>
            <a:ext cx="1785950" cy="369332"/>
          </a:xfrm>
          <a:prstGeom prst="rect">
            <a:avLst/>
          </a:prstGeom>
          <a:noFill/>
        </p:spPr>
        <p:txBody>
          <a:bodyPr wrap="square" rtlCol="0">
            <a:spAutoFit/>
          </a:bodyPr>
          <a:lstStyle/>
          <a:p>
            <a:r>
              <a:rPr lang="en-US" sz="1800" dirty="0" smtClean="0"/>
              <a:t>TPC calibration</a:t>
            </a:r>
            <a:endParaRPr lang="en-US" sz="1800" dirty="0"/>
          </a:p>
        </p:txBody>
      </p:sp>
      <p:sp>
        <p:nvSpPr>
          <p:cNvPr id="39" name="TextBox 38"/>
          <p:cNvSpPr txBox="1"/>
          <p:nvPr/>
        </p:nvSpPr>
        <p:spPr>
          <a:xfrm>
            <a:off x="428596" y="5562600"/>
            <a:ext cx="8143932" cy="1077218"/>
          </a:xfrm>
          <a:prstGeom prst="rect">
            <a:avLst/>
          </a:prstGeom>
          <a:noFill/>
        </p:spPr>
        <p:txBody>
          <a:bodyPr wrap="square" rtlCol="0">
            <a:spAutoFit/>
          </a:bodyPr>
          <a:lstStyle/>
          <a:p>
            <a:pPr>
              <a:buFont typeface="Wingdings" pitchFamily="2" charset="2"/>
              <a:buChar char="F"/>
            </a:pPr>
            <a:r>
              <a:rPr lang="en-US" sz="1600" dirty="0" smtClean="0">
                <a:solidFill>
                  <a:srgbClr val="002060"/>
                </a:solidFill>
              </a:rPr>
              <a:t>As luminosity increases, the a special duty cycle (“RARE time window)  is introduced which for a certain percentage of time   blocks MB triggers and opens the way to RARE triggers (high multiplicity, photons, muons, electrons, …) in any cluster. This is ~equivalent in practice to </a:t>
            </a:r>
            <a:r>
              <a:rPr lang="en-US" sz="1600" dirty="0" err="1" smtClean="0">
                <a:solidFill>
                  <a:srgbClr val="002060"/>
                </a:solidFill>
              </a:rPr>
              <a:t>prescale</a:t>
            </a:r>
            <a:r>
              <a:rPr lang="en-US" sz="1600" dirty="0" smtClean="0">
                <a:solidFill>
                  <a:srgbClr val="002060"/>
                </a:solidFill>
              </a:rPr>
              <a:t> the MB triggers</a:t>
            </a:r>
            <a:endParaRPr lang="en-US" sz="1600" dirty="0">
              <a:solidFill>
                <a:srgbClr val="002060"/>
              </a:solidFill>
            </a:endParaRPr>
          </a:p>
        </p:txBody>
      </p:sp>
      <p:sp>
        <p:nvSpPr>
          <p:cNvPr id="40" name="TextBox 39"/>
          <p:cNvSpPr txBox="1"/>
          <p:nvPr/>
        </p:nvSpPr>
        <p:spPr>
          <a:xfrm>
            <a:off x="3071802" y="1946261"/>
            <a:ext cx="1861407" cy="338554"/>
          </a:xfrm>
          <a:prstGeom prst="rect">
            <a:avLst/>
          </a:prstGeom>
          <a:noFill/>
        </p:spPr>
        <p:txBody>
          <a:bodyPr wrap="none" rtlCol="0">
            <a:spAutoFit/>
          </a:bodyPr>
          <a:lstStyle/>
          <a:p>
            <a:r>
              <a:rPr lang="en-US" sz="1600" dirty="0" smtClean="0">
                <a:solidFill>
                  <a:srgbClr val="002060"/>
                </a:solidFill>
              </a:rPr>
              <a:t>Readout detectors</a:t>
            </a:r>
            <a:endParaRPr lang="en-US" sz="1600" dirty="0">
              <a:solidFill>
                <a:srgbClr val="002060"/>
              </a:solidFill>
            </a:endParaRPr>
          </a:p>
        </p:txBody>
      </p:sp>
      <p:sp>
        <p:nvSpPr>
          <p:cNvPr id="41" name="TextBox 40"/>
          <p:cNvSpPr txBox="1"/>
          <p:nvPr/>
        </p:nvSpPr>
        <p:spPr>
          <a:xfrm>
            <a:off x="1504670" y="1143000"/>
            <a:ext cx="6039130" cy="646331"/>
          </a:xfrm>
          <a:prstGeom prst="rect">
            <a:avLst/>
          </a:prstGeom>
          <a:noFill/>
        </p:spPr>
        <p:txBody>
          <a:bodyPr wrap="square" rtlCol="0">
            <a:spAutoFit/>
          </a:bodyPr>
          <a:lstStyle/>
          <a:p>
            <a:r>
              <a:rPr lang="en-US" sz="1800" dirty="0" smtClean="0"/>
              <a:t>ALICE uses only  LV1 at the present luminosities: triggers are grouped in clusters</a:t>
            </a:r>
            <a:r>
              <a:rPr lang="en-US" sz="1800" smtClean="0"/>
              <a:t>. </a:t>
            </a:r>
            <a:endParaRPr lang="en-US" sz="18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Buffer protection</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34</a:t>
            </a:fld>
            <a:endParaRPr lang="en-US"/>
          </a:p>
        </p:txBody>
      </p:sp>
      <p:sp>
        <p:nvSpPr>
          <p:cNvPr id="7" name="Content Placeholder 4"/>
          <p:cNvSpPr>
            <a:spLocks noGrp="1"/>
          </p:cNvSpPr>
          <p:nvPr>
            <p:ph sz="half" idx="1"/>
          </p:nvPr>
        </p:nvSpPr>
        <p:spPr>
          <a:xfrm>
            <a:off x="457200" y="1600200"/>
            <a:ext cx="4038600" cy="4525963"/>
          </a:xfrm>
        </p:spPr>
        <p:txBody>
          <a:bodyPr>
            <a:normAutofit fontScale="77500" lnSpcReduction="20000"/>
          </a:bodyPr>
          <a:lstStyle/>
          <a:p>
            <a:r>
              <a:rPr lang="en-US" dirty="0" smtClean="0"/>
              <a:t>Dataflow is a hierarchy of buffers</a:t>
            </a:r>
          </a:p>
          <a:p>
            <a:pPr lvl="1"/>
            <a:r>
              <a:rPr lang="en-US" dirty="0" smtClean="0"/>
              <a:t>front-ends in the cavern,</a:t>
            </a:r>
          </a:p>
          <a:p>
            <a:pPr lvl="1"/>
            <a:r>
              <a:rPr lang="en-US" dirty="0" smtClean="0"/>
              <a:t>back-ends in the underground counting room,</a:t>
            </a:r>
          </a:p>
          <a:p>
            <a:pPr lvl="1"/>
            <a:r>
              <a:rPr lang="en-US" dirty="0" smtClean="0"/>
              <a:t>online computer farms</a:t>
            </a:r>
          </a:p>
          <a:p>
            <a:r>
              <a:rPr lang="en-US" dirty="0" smtClean="0"/>
              <a:t>Goal:</a:t>
            </a:r>
          </a:p>
          <a:p>
            <a:pPr lvl="1"/>
            <a:r>
              <a:rPr lang="en-US" dirty="0" smtClean="0"/>
              <a:t>prevent buffers from overflowing by throttling (blocking) the Level-1 trigger</a:t>
            </a:r>
          </a:p>
          <a:p>
            <a:pPr lvl="1"/>
            <a:r>
              <a:rPr lang="en-US" dirty="0" smtClean="0"/>
              <a:t>Level-1 triggers are lost, i.e. </a:t>
            </a:r>
            <a:r>
              <a:rPr lang="en-US" dirty="0" err="1" smtClean="0"/>
              <a:t>deadtime</a:t>
            </a:r>
            <a:r>
              <a:rPr lang="en-US" dirty="0" smtClean="0"/>
              <a:t> is introduced</a:t>
            </a:r>
          </a:p>
        </p:txBody>
      </p:sp>
      <p:sp>
        <p:nvSpPr>
          <p:cNvPr id="8" name="TextBox 7"/>
          <p:cNvSpPr txBox="1"/>
          <p:nvPr/>
        </p:nvSpPr>
        <p:spPr>
          <a:xfrm>
            <a:off x="5181600" y="1600200"/>
            <a:ext cx="3200400" cy="4401205"/>
          </a:xfrm>
          <a:prstGeom prst="rect">
            <a:avLst/>
          </a:prstGeom>
          <a:noFill/>
        </p:spPr>
        <p:txBody>
          <a:bodyPr wrap="square" rtlCol="0">
            <a:spAutoFit/>
          </a:bodyPr>
          <a:lstStyle/>
          <a:p>
            <a:r>
              <a:rPr lang="en-US" sz="2000" dirty="0" smtClean="0"/>
              <a:t>Throttling the trigger has to take into account the latency of the signal propagations from the front end to the Central  trigger hardware. This protection is implemented through a dedicated hardware network (TTS)</a:t>
            </a:r>
          </a:p>
          <a:p>
            <a:r>
              <a:rPr lang="en-US" sz="2000" dirty="0" smtClean="0"/>
              <a:t>Various ways have been chosen have to implement the ‘busy’ to protect the chain of memory buffers on the data path.  </a:t>
            </a:r>
            <a:endParaRPr lang="en-US" sz="20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Trigger throttling</a:t>
            </a:r>
            <a:endParaRPr lang="en-US" dirty="0"/>
          </a:p>
        </p:txBody>
      </p:sp>
      <p:sp>
        <p:nvSpPr>
          <p:cNvPr id="3" name="Content Placeholder 2"/>
          <p:cNvSpPr>
            <a:spLocks noGrp="1"/>
          </p:cNvSpPr>
          <p:nvPr>
            <p:ph idx="1"/>
          </p:nvPr>
        </p:nvSpPr>
        <p:spPr>
          <a:xfrm>
            <a:off x="457200" y="1112838"/>
            <a:ext cx="8229600" cy="4525963"/>
          </a:xfrm>
        </p:spPr>
        <p:txBody>
          <a:bodyPr/>
          <a:lstStyle/>
          <a:p>
            <a:r>
              <a:rPr lang="en-US" sz="2400" dirty="0" smtClean="0"/>
              <a:t>Implemented taking into account that trigger can come spaced by 25 ns: each buffer ‘manager task’ knows how deep ( and occupied) his buffers are and when they reach a </a:t>
            </a:r>
            <a:r>
              <a:rPr lang="en-US" sz="2400" i="1" dirty="0" smtClean="0"/>
              <a:t>high water mark</a:t>
            </a:r>
            <a:r>
              <a:rPr lang="en-US" sz="2400" dirty="0" smtClean="0"/>
              <a:t> they assert a Warning to reduce/block the trigger in time. The signal is reset once the buffer gets below a </a:t>
            </a:r>
            <a:r>
              <a:rPr lang="en-US" sz="2400" i="1" dirty="0" smtClean="0"/>
              <a:t>low water mark.</a:t>
            </a:r>
          </a:p>
          <a:p>
            <a:r>
              <a:rPr lang="en-US" sz="2400" dirty="0" smtClean="0"/>
              <a:t>This is ‘easy’ to implement at the level of backend buffers (data concentrators, farms) where large buffers and/or relatively short fibers are involved.  </a:t>
            </a:r>
          </a:p>
          <a:p>
            <a:r>
              <a:rPr lang="en-US" sz="2400" dirty="0" smtClean="0"/>
              <a:t>For the front ends  where buffers are optimized, logic capability limited, and possibly with constraints on the number of BX which need to be read for a given trigger (and wanting to avoid overlapping readout windows)  things are more complicated: the concept of protective </a:t>
            </a:r>
            <a:r>
              <a:rPr lang="en-US" sz="2400" dirty="0" err="1" smtClean="0"/>
              <a:t>deadtime</a:t>
            </a:r>
            <a:r>
              <a:rPr lang="en-US" sz="2400" dirty="0" smtClean="0"/>
              <a:t> is introduced</a:t>
            </a:r>
          </a:p>
          <a:p>
            <a:endParaRPr lang="en-US" sz="2400"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Protective </a:t>
            </a:r>
            <a:r>
              <a:rPr lang="en-US" dirty="0" err="1" smtClean="0"/>
              <a:t>deadtime</a:t>
            </a:r>
            <a:endParaRPr lang="en-US" dirty="0"/>
          </a:p>
        </p:txBody>
      </p:sp>
      <p:sp>
        <p:nvSpPr>
          <p:cNvPr id="3" name="Content Placeholder 2"/>
          <p:cNvSpPr>
            <a:spLocks noGrp="1"/>
          </p:cNvSpPr>
          <p:nvPr>
            <p:ph idx="1"/>
          </p:nvPr>
        </p:nvSpPr>
        <p:spPr>
          <a:xfrm>
            <a:off x="457200" y="1189037"/>
            <a:ext cx="8229600" cy="4525963"/>
          </a:xfrm>
        </p:spPr>
        <p:txBody>
          <a:bodyPr/>
          <a:lstStyle/>
          <a:p>
            <a:r>
              <a:rPr lang="en-US" sz="2000" dirty="0" smtClean="0"/>
              <a:t>Example CMS: trigger rules (assumed in design of front ends) which allow enough time to all systems to propagate the Warnings to the Global trigger</a:t>
            </a:r>
          </a:p>
          <a:p>
            <a:pPr lvl="1"/>
            <a:r>
              <a:rPr lang="en-US" sz="1800" dirty="0" smtClean="0"/>
              <a:t>Not more than 1 Level 1 trigger in 3 BXs</a:t>
            </a:r>
          </a:p>
          <a:p>
            <a:pPr lvl="1"/>
            <a:r>
              <a:rPr lang="en-US" sz="1800" dirty="0" smtClean="0"/>
              <a:t>Not more than 2 Level 1 triggers in 25 BXs </a:t>
            </a:r>
          </a:p>
          <a:p>
            <a:pPr lvl="1"/>
            <a:r>
              <a:rPr lang="en-US" sz="1800" dirty="0" smtClean="0"/>
              <a:t>More rules implementable, but less critical </a:t>
            </a:r>
          </a:p>
          <a:p>
            <a:r>
              <a:rPr lang="en-US" sz="2000" dirty="0" smtClean="0"/>
              <a:t>Example ATLAS: Leaky bucket algorithm (applied at Central trigger level)  which models a front-end </a:t>
            </a:r>
            <a:r>
              <a:rPr lang="en-US" sz="2000" dirty="0" err="1" smtClean="0"/>
              <a:t>derandomizer</a:t>
            </a:r>
            <a:r>
              <a:rPr lang="en-US" sz="2000" dirty="0" smtClean="0"/>
              <a:t> </a:t>
            </a:r>
            <a:r>
              <a:rPr lang="en-US" sz="2000" i="1" dirty="0" smtClean="0"/>
              <a:t>( in CMS the Tracker is the only </a:t>
            </a:r>
            <a:r>
              <a:rPr lang="en-US" sz="2000" i="1" dirty="0" err="1" smtClean="0"/>
              <a:t>subdetector</a:t>
            </a:r>
            <a:r>
              <a:rPr lang="en-US" sz="2000" i="1" dirty="0" smtClean="0"/>
              <a:t> which has similar emulation implemented in the Front end controller) </a:t>
            </a:r>
          </a:p>
          <a:p>
            <a:pPr lvl="1"/>
            <a:r>
              <a:rPr lang="en-US" sz="1800" dirty="0" smtClean="0"/>
              <a:t>2 parameters: buffer size and time it takes to ship 1 event to the backend</a:t>
            </a:r>
          </a:p>
          <a:p>
            <a:pPr lvl="1"/>
            <a:r>
              <a:rPr lang="en-US" sz="1800" dirty="0" smtClean="0"/>
              <a:t>leaky bucket: fill bucket with L1A. When the bucket is full, </a:t>
            </a:r>
            <a:r>
              <a:rPr lang="en-US" sz="1800" dirty="0" err="1" smtClean="0"/>
              <a:t>deadtime</a:t>
            </a:r>
            <a:r>
              <a:rPr lang="en-US" sz="1800" dirty="0" smtClean="0"/>
              <a:t> is applied. At the same time, the L1A are leaking out of the bucket at constant rate</a:t>
            </a:r>
          </a:p>
          <a:p>
            <a:endParaRPr lang="en-US" sz="1800" dirty="0" smtClean="0">
              <a:cs typeface="+mn-cs"/>
            </a:endParaRPr>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36</a:t>
            </a:fld>
            <a:endParaRPr lang="en-US" dirty="0"/>
          </a:p>
        </p:txBody>
      </p:sp>
      <p:grpSp>
        <p:nvGrpSpPr>
          <p:cNvPr id="7" name="Group 6"/>
          <p:cNvGrpSpPr/>
          <p:nvPr/>
        </p:nvGrpSpPr>
        <p:grpSpPr>
          <a:xfrm>
            <a:off x="5025839" y="5057001"/>
            <a:ext cx="1739900" cy="1800996"/>
            <a:chOff x="4675717" y="4599862"/>
            <a:chExt cx="1739900" cy="2063408"/>
          </a:xfrm>
        </p:grpSpPr>
        <p:pic>
          <p:nvPicPr>
            <p:cNvPr id="8" name="Picture 7"/>
            <p:cNvPicPr>
              <a:picLocks noChangeAspect="1"/>
            </p:cNvPicPr>
            <p:nvPr/>
          </p:nvPicPr>
          <p:blipFill>
            <a:blip r:embed="rId2"/>
            <a:stretch>
              <a:fillRect/>
            </a:stretch>
          </p:blipFill>
          <p:spPr>
            <a:xfrm>
              <a:off x="4675717" y="5033432"/>
              <a:ext cx="1739900" cy="1308100"/>
            </a:xfrm>
            <a:prstGeom prst="rect">
              <a:avLst/>
            </a:prstGeom>
          </p:spPr>
        </p:pic>
        <p:cxnSp>
          <p:nvCxnSpPr>
            <p:cNvPr id="9" name="Straight Arrow Connector 8"/>
            <p:cNvCxnSpPr/>
            <p:nvPr/>
          </p:nvCxnSpPr>
          <p:spPr>
            <a:xfrm rot="16200000" flipH="1">
              <a:off x="5179484" y="6398683"/>
              <a:ext cx="520704" cy="8470"/>
            </a:xfrm>
            <a:prstGeom prst="straightConnector1">
              <a:avLst/>
            </a:prstGeom>
            <a:ln w="22225" cap="flat" cmpd="sng" algn="ctr">
              <a:solidFill>
                <a:srgbClr val="0000FF"/>
              </a:solidFill>
              <a:prstDash val="sys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5488001" y="6052154"/>
              <a:ext cx="814183" cy="599455"/>
            </a:xfrm>
            <a:prstGeom prst="rect">
              <a:avLst/>
            </a:prstGeom>
            <a:noFill/>
          </p:spPr>
          <p:txBody>
            <a:bodyPr wrap="square" rtlCol="0">
              <a:spAutoFit/>
            </a:bodyPr>
            <a:lstStyle/>
            <a:p>
              <a:r>
                <a:rPr lang="en-US" sz="1400" dirty="0" smtClean="0">
                  <a:solidFill>
                    <a:srgbClr val="FFFFFF"/>
                  </a:solidFill>
                </a:rPr>
                <a:t>leak</a:t>
              </a:r>
              <a:r>
                <a:rPr lang="en-US" sz="1400" dirty="0" smtClean="0">
                  <a:solidFill>
                    <a:srgbClr val="0000FF"/>
                  </a:solidFill>
                </a:rPr>
                <a:t> rate</a:t>
              </a:r>
              <a:endParaRPr lang="en-US" sz="1400" dirty="0">
                <a:solidFill>
                  <a:srgbClr val="0000FF"/>
                </a:solidFill>
              </a:endParaRPr>
            </a:p>
          </p:txBody>
        </p:sp>
        <p:sp>
          <p:nvSpPr>
            <p:cNvPr id="11" name="TextBox 10"/>
            <p:cNvSpPr txBox="1"/>
            <p:nvPr/>
          </p:nvSpPr>
          <p:spPr>
            <a:xfrm>
              <a:off x="5097150" y="5566245"/>
              <a:ext cx="877328" cy="599455"/>
            </a:xfrm>
            <a:prstGeom prst="rect">
              <a:avLst/>
            </a:prstGeom>
            <a:noFill/>
          </p:spPr>
          <p:txBody>
            <a:bodyPr wrap="square" rtlCol="0">
              <a:spAutoFit/>
            </a:bodyPr>
            <a:lstStyle/>
            <a:p>
              <a:r>
                <a:rPr lang="en-US" sz="1400" dirty="0" smtClean="0">
                  <a:solidFill>
                    <a:schemeClr val="bg1"/>
                  </a:solidFill>
                </a:rPr>
                <a:t>Bucket</a:t>
              </a:r>
            </a:p>
            <a:p>
              <a:r>
                <a:rPr lang="en-US" sz="1400" dirty="0" smtClean="0">
                  <a:solidFill>
                    <a:schemeClr val="bg1"/>
                  </a:solidFill>
                </a:rPr>
                <a:t>size</a:t>
              </a:r>
              <a:endParaRPr lang="en-US" sz="1400" dirty="0">
                <a:solidFill>
                  <a:schemeClr val="bg1"/>
                </a:solidFill>
              </a:endParaRPr>
            </a:p>
          </p:txBody>
        </p:sp>
        <p:sp>
          <p:nvSpPr>
            <p:cNvPr id="12" name="Down Arrow 11"/>
            <p:cNvSpPr/>
            <p:nvPr/>
          </p:nvSpPr>
          <p:spPr>
            <a:xfrm>
              <a:off x="5359404" y="4670402"/>
              <a:ext cx="169334" cy="544545"/>
            </a:xfrm>
            <a:prstGeom prst="down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4983878" y="4599862"/>
              <a:ext cx="609600" cy="317359"/>
            </a:xfrm>
            <a:prstGeom prst="rect">
              <a:avLst/>
            </a:prstGeom>
            <a:noFill/>
          </p:spPr>
          <p:txBody>
            <a:bodyPr wrap="square" rtlCol="0">
              <a:spAutoFit/>
            </a:bodyPr>
            <a:lstStyle/>
            <a:p>
              <a:r>
                <a:rPr lang="en-US" sz="1200" dirty="0" smtClean="0">
                  <a:solidFill>
                    <a:srgbClr val="FF0000"/>
                  </a:solidFill>
                </a:rPr>
                <a:t>L1A</a:t>
              </a:r>
              <a:endParaRPr lang="en-US" sz="1200" dirty="0">
                <a:solidFill>
                  <a:srgbClr val="FF0000"/>
                </a:solidFill>
              </a:endParaRPr>
            </a:p>
          </p:txBody>
        </p:sp>
      </p:grpSp>
      <p:sp>
        <p:nvSpPr>
          <p:cNvPr id="14" name="TextBox 13"/>
          <p:cNvSpPr txBox="1"/>
          <p:nvPr/>
        </p:nvSpPr>
        <p:spPr>
          <a:xfrm>
            <a:off x="7010400" y="5385137"/>
            <a:ext cx="1631877" cy="1015663"/>
          </a:xfrm>
          <a:prstGeom prst="rect">
            <a:avLst/>
          </a:prstGeom>
          <a:noFill/>
        </p:spPr>
        <p:txBody>
          <a:bodyPr wrap="none" rtlCol="0">
            <a:spAutoFit/>
          </a:bodyPr>
          <a:lstStyle/>
          <a:p>
            <a:r>
              <a:rPr lang="en-US" sz="2000" dirty="0" smtClean="0"/>
              <a:t>Example:</a:t>
            </a:r>
          </a:p>
          <a:p>
            <a:r>
              <a:rPr lang="en-US" sz="2000" dirty="0" smtClean="0"/>
              <a:t>size=7 BC</a:t>
            </a:r>
          </a:p>
          <a:p>
            <a:r>
              <a:rPr lang="en-US" sz="2000" dirty="0" smtClean="0"/>
              <a:t>rate=570 BC</a:t>
            </a:r>
            <a:endParaRPr lang="en-US" sz="2000" dirty="0"/>
          </a:p>
        </p:txBody>
      </p:sp>
      <p:sp useBgFill="1">
        <p:nvSpPr>
          <p:cNvPr id="15" name="TextBox 14"/>
          <p:cNvSpPr txBox="1"/>
          <p:nvPr/>
        </p:nvSpPr>
        <p:spPr>
          <a:xfrm>
            <a:off x="457200" y="5150584"/>
            <a:ext cx="3048000" cy="1631216"/>
          </a:xfrm>
          <a:prstGeom prst="rect">
            <a:avLst/>
          </a:prstGeom>
        </p:spPr>
        <p:txBody>
          <a:bodyPr wrap="square" rtlCol="0">
            <a:spAutoFit/>
          </a:bodyPr>
          <a:lstStyle/>
          <a:p>
            <a:r>
              <a:rPr lang="en-US" sz="2000" dirty="0" smtClean="0">
                <a:solidFill>
                  <a:srgbClr val="FF0000"/>
                </a:solidFill>
              </a:rPr>
              <a:t>Protective </a:t>
            </a:r>
            <a:r>
              <a:rPr lang="en-US" sz="2000" dirty="0" err="1" smtClean="0">
                <a:solidFill>
                  <a:srgbClr val="FF0000"/>
                </a:solidFill>
              </a:rPr>
              <a:t>deadtime</a:t>
            </a:r>
            <a:r>
              <a:rPr lang="en-US" sz="2000" dirty="0" smtClean="0">
                <a:solidFill>
                  <a:srgbClr val="FF0000"/>
                </a:solidFill>
              </a:rPr>
              <a:t> introduces negligible (&lt;1%) </a:t>
            </a:r>
            <a:r>
              <a:rPr lang="en-US" sz="2000" dirty="0" err="1" smtClean="0">
                <a:solidFill>
                  <a:srgbClr val="FF0000"/>
                </a:solidFill>
              </a:rPr>
              <a:t>deadtime</a:t>
            </a:r>
            <a:r>
              <a:rPr lang="en-US" sz="2000" dirty="0" smtClean="0">
                <a:solidFill>
                  <a:srgbClr val="FF0000"/>
                </a:solidFill>
              </a:rPr>
              <a:t> in absence of ‘sick’ conditions</a:t>
            </a:r>
            <a:endParaRPr lang="en-US" sz="2000" dirty="0">
              <a:solidFill>
                <a:srgbClr val="FF0000"/>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Asynchronous throttling</a:t>
            </a:r>
            <a:endParaRPr lang="en-US" dirty="0"/>
          </a:p>
        </p:txBody>
      </p:sp>
      <p:sp>
        <p:nvSpPr>
          <p:cNvPr id="3" name="Content Placeholder 2"/>
          <p:cNvSpPr>
            <a:spLocks noGrp="1"/>
          </p:cNvSpPr>
          <p:nvPr>
            <p:ph idx="1"/>
          </p:nvPr>
        </p:nvSpPr>
        <p:spPr>
          <a:xfrm>
            <a:off x="457200" y="1371600"/>
            <a:ext cx="8229600" cy="4525963"/>
          </a:xfrm>
        </p:spPr>
        <p:txBody>
          <a:bodyPr/>
          <a:lstStyle/>
          <a:p>
            <a:r>
              <a:rPr lang="en-US" sz="2800" dirty="0" smtClean="0"/>
              <a:t>In addition to the throttling logic trees which are embedded in the synchronous data flow, asynchronous throttling abilities are foreseen to allow processors at any level who detect a problem in the buffer processing ( e.g. problem of synchronization when comparing data payloads coming from different front-end drivers) to interact with Global trigger and force actions ( </a:t>
            </a:r>
            <a:r>
              <a:rPr lang="en-US" sz="2800" dirty="0" err="1" smtClean="0"/>
              <a:t>e,g</a:t>
            </a:r>
            <a:r>
              <a:rPr lang="en-US" sz="2800" dirty="0" smtClean="0"/>
              <a:t>. sending a </a:t>
            </a:r>
            <a:r>
              <a:rPr lang="en-US" sz="2800" dirty="0" err="1" smtClean="0"/>
              <a:t>Resync</a:t>
            </a:r>
            <a:r>
              <a:rPr lang="en-US" sz="2800" dirty="0" smtClean="0"/>
              <a:t> command to realign the pipelines)</a:t>
            </a:r>
          </a:p>
          <a:p>
            <a:r>
              <a:rPr lang="en-US" sz="2800" dirty="0" smtClean="0"/>
              <a:t>Not yet activated/implemented….</a:t>
            </a:r>
            <a:endParaRPr lang="en-US" sz="2800"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Pileup</a:t>
            </a:r>
            <a:endParaRPr lang="en-US" dirty="0"/>
          </a:p>
        </p:txBody>
      </p:sp>
      <p:sp>
        <p:nvSpPr>
          <p:cNvPr id="3" name="Content Placeholder 2"/>
          <p:cNvSpPr>
            <a:spLocks noGrp="1"/>
          </p:cNvSpPr>
          <p:nvPr>
            <p:ph idx="1"/>
          </p:nvPr>
        </p:nvSpPr>
        <p:spPr/>
        <p:txBody>
          <a:bodyPr/>
          <a:lstStyle/>
          <a:p>
            <a:r>
              <a:rPr lang="en-US" sz="2800" dirty="0" smtClean="0"/>
              <a:t>The best way to maximize </a:t>
            </a:r>
            <a:r>
              <a:rPr lang="en-US" sz="2800" dirty="0" err="1" smtClean="0"/>
              <a:t>istantaneous</a:t>
            </a:r>
            <a:r>
              <a:rPr lang="en-US" sz="2800" dirty="0" smtClean="0"/>
              <a:t> luminosity is to maximize the single bunch intensity ( L ~ I</a:t>
            </a:r>
            <a:r>
              <a:rPr lang="en-US" sz="2800" baseline="-25000" dirty="0" smtClean="0"/>
              <a:t>b</a:t>
            </a:r>
            <a:r>
              <a:rPr lang="en-US" sz="2800" baseline="30000" dirty="0" smtClean="0"/>
              <a:t>2</a:t>
            </a:r>
            <a:r>
              <a:rPr lang="en-US" sz="2800" dirty="0" smtClean="0"/>
              <a:t>), but that increases the average number of interactions per crossing:</a:t>
            </a:r>
            <a:br>
              <a:rPr lang="en-US" sz="2800" dirty="0" smtClean="0"/>
            </a:br>
            <a:r>
              <a:rPr lang="en-US" sz="2800" dirty="0" smtClean="0"/>
              <a:t>e.g. with nominal LHC bunch currents (1.2 10</a:t>
            </a:r>
            <a:r>
              <a:rPr lang="en-US" sz="2800" baseline="30000" dirty="0" smtClean="0"/>
              <a:t>11</a:t>
            </a:r>
            <a:r>
              <a:rPr lang="en-US" sz="2800" dirty="0" smtClean="0"/>
              <a:t> </a:t>
            </a:r>
            <a:r>
              <a:rPr lang="en-US" sz="2800" dirty="0" err="1" smtClean="0"/>
              <a:t>p</a:t>
            </a:r>
            <a:r>
              <a:rPr lang="en-US" sz="2800" dirty="0" smtClean="0"/>
              <a:t>/bunch) , nominal </a:t>
            </a:r>
            <a:r>
              <a:rPr lang="en-US" sz="2800" dirty="0" err="1" smtClean="0"/>
              <a:t>emittance</a:t>
            </a:r>
            <a:r>
              <a:rPr lang="en-US" sz="2800" dirty="0" smtClean="0"/>
              <a:t> one gets in average 2.2 (</a:t>
            </a:r>
            <a:r>
              <a:rPr lang="en-US" sz="2800" dirty="0" err="1" smtClean="0">
                <a:latin typeface="Symbol" charset="2"/>
                <a:cs typeface="Symbol" charset="2"/>
              </a:rPr>
              <a:t>b</a:t>
            </a:r>
            <a:r>
              <a:rPr lang="en-US" sz="2800" dirty="0" smtClean="0">
                <a:cs typeface="Symbol" charset="2"/>
              </a:rPr>
              <a:t>*</a:t>
            </a:r>
            <a:r>
              <a:rPr lang="en-US" sz="2800" dirty="0" smtClean="0"/>
              <a:t>=3.5m), 3.7(</a:t>
            </a:r>
            <a:r>
              <a:rPr lang="en-US" sz="2800" dirty="0" smtClean="0">
                <a:latin typeface="Symbol" charset="2"/>
                <a:cs typeface="Symbol" charset="2"/>
              </a:rPr>
              <a:t>b</a:t>
            </a:r>
            <a:r>
              <a:rPr lang="en-US" sz="2800" dirty="0" smtClean="0"/>
              <a:t>*=2m),14(</a:t>
            </a:r>
            <a:r>
              <a:rPr lang="en-US" sz="2800" dirty="0" smtClean="0">
                <a:latin typeface="Symbol" charset="2"/>
                <a:cs typeface="Symbol" charset="2"/>
              </a:rPr>
              <a:t>b</a:t>
            </a:r>
            <a:r>
              <a:rPr lang="en-US" sz="2800" dirty="0" smtClean="0"/>
              <a:t>*=0.5 </a:t>
            </a:r>
            <a:r>
              <a:rPr lang="en-US" sz="2800" dirty="0" err="1" smtClean="0"/>
              <a:t>m</a:t>
            </a:r>
            <a:r>
              <a:rPr lang="en-US" sz="2800" dirty="0" smtClean="0"/>
              <a:t>) interaction per crossing</a:t>
            </a:r>
          </a:p>
          <a:p>
            <a:pPr>
              <a:buNone/>
            </a:pPr>
            <a:endParaRPr lang="en-US" sz="2800"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Pileup issues</a:t>
            </a:r>
            <a:endParaRPr lang="en-US" dirty="0"/>
          </a:p>
        </p:txBody>
      </p:sp>
      <p:sp>
        <p:nvSpPr>
          <p:cNvPr id="3" name="Content Placeholder 2"/>
          <p:cNvSpPr>
            <a:spLocks noGrp="1"/>
          </p:cNvSpPr>
          <p:nvPr>
            <p:ph idx="1"/>
          </p:nvPr>
        </p:nvSpPr>
        <p:spPr>
          <a:xfrm>
            <a:off x="228600" y="1066800"/>
            <a:ext cx="6477000" cy="4525963"/>
          </a:xfrm>
        </p:spPr>
        <p:txBody>
          <a:bodyPr/>
          <a:lstStyle/>
          <a:p>
            <a:r>
              <a:rPr lang="en-US" sz="1800" dirty="0" smtClean="0"/>
              <a:t>Evidently It creates confusion! (even with single interaction we are struggling to simulate correctly the underlying event to any hard scattering)</a:t>
            </a:r>
          </a:p>
          <a:p>
            <a:r>
              <a:rPr lang="en-US" sz="1800" dirty="0" smtClean="0"/>
              <a:t>Tracking: increased </a:t>
            </a:r>
            <a:r>
              <a:rPr lang="en-US" sz="1800" dirty="0" err="1" smtClean="0"/>
              <a:t>combinatorics</a:t>
            </a:r>
            <a:endParaRPr lang="en-US" sz="1800" dirty="0" smtClean="0"/>
          </a:p>
          <a:p>
            <a:r>
              <a:rPr lang="en-US" sz="1800" dirty="0" smtClean="0"/>
              <a:t>Effect on </a:t>
            </a:r>
            <a:r>
              <a:rPr lang="en-US" sz="1800" dirty="0" err="1" smtClean="0"/>
              <a:t>calorimetry</a:t>
            </a:r>
            <a:r>
              <a:rPr lang="en-US" sz="1800" dirty="0" smtClean="0"/>
              <a:t> depends strongly on the shaping time of the signals and on the </a:t>
            </a:r>
            <a:r>
              <a:rPr lang="en-US" sz="1800" dirty="0" err="1" smtClean="0"/>
              <a:t>interbunch</a:t>
            </a:r>
            <a:r>
              <a:rPr lang="en-US" sz="1800" dirty="0" smtClean="0"/>
              <a:t> distance: e.g. for CMS EM cal signal the pileup will worsen the baseline stability once we get to bunch </a:t>
            </a:r>
            <a:r>
              <a:rPr lang="en-US" sz="1800" dirty="0" err="1" smtClean="0"/>
              <a:t>spacings</a:t>
            </a:r>
            <a:r>
              <a:rPr lang="en-US" sz="1800" dirty="0" smtClean="0"/>
              <a:t> of 150 ns or lower (the fine granularity and low occupancy mitigate the issue!) . </a:t>
            </a:r>
            <a:br>
              <a:rPr lang="en-US" sz="1800" dirty="0" smtClean="0"/>
            </a:br>
            <a:r>
              <a:rPr lang="en-US" sz="1800" dirty="0" smtClean="0"/>
              <a:t>It will worsen the jet energy resolution</a:t>
            </a:r>
          </a:p>
          <a:p>
            <a:r>
              <a:rPr lang="en-US" sz="1800" dirty="0" smtClean="0"/>
              <a:t>Effect on Muons: negligible</a:t>
            </a:r>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39</a:t>
            </a:fld>
            <a:endParaRPr lang="en-US"/>
          </a:p>
        </p:txBody>
      </p:sp>
      <p:pic>
        <p:nvPicPr>
          <p:cNvPr id="9" name="Picture 8" descr="CMSECALpulseshape.jpg"/>
          <p:cNvPicPr>
            <a:picLocks noChangeAspect="1"/>
          </p:cNvPicPr>
          <p:nvPr/>
        </p:nvPicPr>
        <p:blipFill>
          <a:blip r:embed="rId2"/>
          <a:stretch>
            <a:fillRect/>
          </a:stretch>
        </p:blipFill>
        <p:spPr>
          <a:xfrm>
            <a:off x="6705600" y="1722437"/>
            <a:ext cx="2576474" cy="2463800"/>
          </a:xfrm>
          <a:prstGeom prst="rect">
            <a:avLst/>
          </a:prstGeom>
        </p:spPr>
      </p:pic>
      <p:pic>
        <p:nvPicPr>
          <p:cNvPr id="10" name="Picture 9"/>
          <p:cNvPicPr>
            <a:picLocks noChangeAspect="1"/>
          </p:cNvPicPr>
          <p:nvPr/>
        </p:nvPicPr>
        <p:blipFill>
          <a:blip r:embed="rId3"/>
          <a:stretch>
            <a:fillRect/>
          </a:stretch>
        </p:blipFill>
        <p:spPr>
          <a:xfrm>
            <a:off x="457200" y="4403725"/>
            <a:ext cx="2259258" cy="2317750"/>
          </a:xfrm>
          <a:prstGeom prst="rect">
            <a:avLst/>
          </a:prstGeom>
        </p:spPr>
      </p:pic>
      <p:pic>
        <p:nvPicPr>
          <p:cNvPr id="11" name="Picture 10"/>
          <p:cNvPicPr>
            <a:picLocks noChangeAspect="1"/>
          </p:cNvPicPr>
          <p:nvPr/>
        </p:nvPicPr>
        <p:blipFill>
          <a:blip r:embed="rId4"/>
          <a:stretch>
            <a:fillRect/>
          </a:stretch>
        </p:blipFill>
        <p:spPr>
          <a:xfrm>
            <a:off x="4591050" y="4493394"/>
            <a:ext cx="2114550" cy="2128789"/>
          </a:xfrm>
          <a:prstGeom prst="rect">
            <a:avLst/>
          </a:prstGeom>
        </p:spPr>
      </p:pic>
      <p:sp>
        <p:nvSpPr>
          <p:cNvPr id="12" name="TextBox 11"/>
          <p:cNvSpPr txBox="1"/>
          <p:nvPr/>
        </p:nvSpPr>
        <p:spPr>
          <a:xfrm>
            <a:off x="2590800" y="5257800"/>
            <a:ext cx="673100" cy="492443"/>
          </a:xfrm>
          <a:prstGeom prst="rect">
            <a:avLst/>
          </a:prstGeom>
          <a:noFill/>
        </p:spPr>
        <p:txBody>
          <a:bodyPr wrap="square" lIns="0" tIns="0" rIns="0" bIns="0" rtlCol="0">
            <a:spAutoFit/>
          </a:bodyPr>
          <a:lstStyle/>
          <a:p>
            <a:r>
              <a:rPr lang="en-US" sz="1600" dirty="0" smtClean="0"/>
              <a:t>No pileup</a:t>
            </a:r>
            <a:endParaRPr lang="en-US" sz="1600" dirty="0"/>
          </a:p>
        </p:txBody>
      </p:sp>
      <p:sp>
        <p:nvSpPr>
          <p:cNvPr id="13" name="Right Arrow 12"/>
          <p:cNvSpPr/>
          <p:nvPr/>
        </p:nvSpPr>
        <p:spPr>
          <a:xfrm>
            <a:off x="2971800" y="5257800"/>
            <a:ext cx="457200" cy="3048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3429000" y="5257800"/>
            <a:ext cx="1130300" cy="738664"/>
          </a:xfrm>
          <a:prstGeom prst="rect">
            <a:avLst/>
          </a:prstGeom>
          <a:noFill/>
        </p:spPr>
        <p:txBody>
          <a:bodyPr wrap="square" lIns="0" tIns="0" rIns="0" bIns="0" rtlCol="0">
            <a:spAutoFit/>
          </a:bodyPr>
          <a:lstStyle/>
          <a:p>
            <a:r>
              <a:rPr lang="en-US" sz="1600" dirty="0" smtClean="0"/>
              <a:t> pileup</a:t>
            </a:r>
            <a:br>
              <a:rPr lang="en-US" sz="1600" dirty="0" smtClean="0"/>
            </a:br>
            <a:r>
              <a:rPr lang="en-US" sz="1600" dirty="0" smtClean="0"/>
              <a:t>0.05 mb</a:t>
            </a:r>
            <a:r>
              <a:rPr lang="en-US" sz="1600" baseline="30000" dirty="0" smtClean="0"/>
              <a:t>-1</a:t>
            </a:r>
            <a:r>
              <a:rPr lang="en-US" sz="1600" dirty="0" smtClean="0"/>
              <a:t>/ev</a:t>
            </a:r>
            <a:br>
              <a:rPr lang="en-US" sz="1600" dirty="0" smtClean="0"/>
            </a:br>
            <a:r>
              <a:rPr lang="en-US" sz="1600" dirty="0" smtClean="0"/>
              <a:t>(~3.5 </a:t>
            </a:r>
            <a:r>
              <a:rPr lang="en-US" sz="1600" dirty="0" err="1" smtClean="0"/>
              <a:t>int/ev</a:t>
            </a:r>
            <a:r>
              <a:rPr lang="en-US" sz="1600" dirty="0" smtClean="0"/>
              <a:t>)</a:t>
            </a:r>
            <a:endParaRPr lang="en-US" sz="1600" dirty="0"/>
          </a:p>
        </p:txBody>
      </p:sp>
      <p:sp>
        <p:nvSpPr>
          <p:cNvPr id="15" name="TextBox 14"/>
          <p:cNvSpPr txBox="1"/>
          <p:nvPr/>
        </p:nvSpPr>
        <p:spPr>
          <a:xfrm>
            <a:off x="6934200" y="5029200"/>
            <a:ext cx="1752600" cy="1200328"/>
          </a:xfrm>
          <a:prstGeom prst="rect">
            <a:avLst/>
          </a:prstGeom>
          <a:noFill/>
        </p:spPr>
        <p:txBody>
          <a:bodyPr wrap="square" rtlCol="0">
            <a:spAutoFit/>
          </a:bodyPr>
          <a:lstStyle/>
          <a:p>
            <a:r>
              <a:rPr lang="en-US" dirty="0" smtClean="0"/>
              <a:t>(toy theoretical model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411162"/>
            <a:ext cx="6629400" cy="731838"/>
          </a:xfrm>
        </p:spPr>
        <p:txBody>
          <a:bodyPr>
            <a:normAutofit fontScale="90000"/>
          </a:bodyPr>
          <a:lstStyle/>
          <a:p>
            <a:r>
              <a:rPr lang="en-US" sz="3200" dirty="0" smtClean="0"/>
              <a:t>Timing and Trigger and Event kinematics</a:t>
            </a:r>
            <a:endParaRPr lang="en-US" sz="3200"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4</a:t>
            </a:fld>
            <a:endParaRPr lang="en-US"/>
          </a:p>
        </p:txBody>
      </p:sp>
      <p:pic>
        <p:nvPicPr>
          <p:cNvPr id="7" name="Picture 6"/>
          <p:cNvPicPr>
            <a:picLocks noChangeAspect="1"/>
          </p:cNvPicPr>
          <p:nvPr/>
        </p:nvPicPr>
        <p:blipFill>
          <a:blip r:embed="rId2"/>
          <a:stretch>
            <a:fillRect/>
          </a:stretch>
        </p:blipFill>
        <p:spPr>
          <a:xfrm>
            <a:off x="-4648200" y="990600"/>
            <a:ext cx="13868400" cy="5854700"/>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recent event with </a:t>
            </a:r>
            <a:r>
              <a:rPr lang="en-US" smtClean="0"/>
              <a:t>4 vertices </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40</a:t>
            </a:fld>
            <a:endParaRPr lang="en-US"/>
          </a:p>
        </p:txBody>
      </p:sp>
      <p:pic>
        <p:nvPicPr>
          <p:cNvPr id="7" name="Picture 6"/>
          <p:cNvPicPr>
            <a:picLocks noChangeAspect="1"/>
          </p:cNvPicPr>
          <p:nvPr/>
        </p:nvPicPr>
        <p:blipFill>
          <a:blip r:embed="rId2"/>
          <a:stretch>
            <a:fillRect/>
          </a:stretch>
        </p:blipFill>
        <p:spPr>
          <a:xfrm>
            <a:off x="0" y="1323773"/>
            <a:ext cx="8686800" cy="5397702"/>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Pileup NOW</a:t>
            </a:r>
            <a:endParaRPr lang="en-US" dirty="0"/>
          </a:p>
        </p:txBody>
      </p:sp>
      <p:sp>
        <p:nvSpPr>
          <p:cNvPr id="3" name="Content Placeholder 2"/>
          <p:cNvSpPr>
            <a:spLocks noGrp="1"/>
          </p:cNvSpPr>
          <p:nvPr>
            <p:ph idx="1"/>
          </p:nvPr>
        </p:nvSpPr>
        <p:spPr>
          <a:xfrm>
            <a:off x="457200" y="1143000"/>
            <a:ext cx="8229600" cy="4525963"/>
          </a:xfrm>
        </p:spPr>
        <p:txBody>
          <a:bodyPr/>
          <a:lstStyle/>
          <a:p>
            <a:r>
              <a:rPr lang="en-US" sz="2400" dirty="0" smtClean="0"/>
              <a:t>Issue mitigated by choice to stretch longitudinally the bunches </a:t>
            </a:r>
            <a:br>
              <a:rPr lang="en-US" sz="2400" dirty="0" smtClean="0"/>
            </a:br>
            <a:r>
              <a:rPr lang="en-US" sz="2400" dirty="0" smtClean="0"/>
              <a:t>at 3.5 </a:t>
            </a:r>
            <a:r>
              <a:rPr lang="en-US" sz="2400" dirty="0" err="1" smtClean="0"/>
              <a:t>TeV</a:t>
            </a:r>
            <a:r>
              <a:rPr lang="en-US" sz="2400" dirty="0" smtClean="0"/>
              <a:t>, </a:t>
            </a:r>
            <a:r>
              <a:rPr lang="en-US" sz="2400" dirty="0" err="1" smtClean="0">
                <a:latin typeface="Symbol" charset="2"/>
                <a:cs typeface="Symbol" charset="2"/>
              </a:rPr>
              <a:t>b</a:t>
            </a:r>
            <a:r>
              <a:rPr lang="en-US" sz="2400" baseline="30000" dirty="0" smtClean="0"/>
              <a:t>*</a:t>
            </a:r>
            <a:r>
              <a:rPr lang="en-US" sz="2400" dirty="0" smtClean="0"/>
              <a:t>=3.5 </a:t>
            </a:r>
            <a:r>
              <a:rPr lang="en-US" sz="2400" dirty="0" err="1" smtClean="0"/>
              <a:t>m</a:t>
            </a:r>
            <a:r>
              <a:rPr lang="en-US" sz="2400" dirty="0" smtClean="0"/>
              <a:t>  we have  </a:t>
            </a:r>
            <a:r>
              <a:rPr lang="en-US" sz="2400" dirty="0" smtClean="0">
                <a:latin typeface="Symbol" charset="2"/>
                <a:cs typeface="Symbol" charset="2"/>
              </a:rPr>
              <a:t>s</a:t>
            </a:r>
            <a:r>
              <a:rPr lang="en-US" sz="2400" baseline="-25000" dirty="0" smtClean="0"/>
              <a:t>z</a:t>
            </a:r>
            <a:r>
              <a:rPr lang="en-US" sz="2400" dirty="0" smtClean="0"/>
              <a:t>~8-12 cm</a:t>
            </a:r>
            <a:br>
              <a:rPr lang="en-US" sz="2400" dirty="0" smtClean="0"/>
            </a:br>
            <a:r>
              <a:rPr lang="en-US" sz="2400" dirty="0" smtClean="0"/>
              <a:t>hence better chance of identifying separate vertices</a:t>
            </a:r>
          </a:p>
          <a:p>
            <a:r>
              <a:rPr lang="en-US" sz="2400" dirty="0" smtClean="0"/>
              <a:t>Pileup now is ideal to ‘study’ pileup: is at the level 0.007 mb</a:t>
            </a:r>
            <a:r>
              <a:rPr lang="en-US" sz="2400" baseline="30000" dirty="0" smtClean="0"/>
              <a:t>-1</a:t>
            </a:r>
            <a:r>
              <a:rPr lang="en-US" sz="2400" dirty="0" smtClean="0"/>
              <a:t>/ev (1.5 interaction/</a:t>
            </a:r>
            <a:r>
              <a:rPr lang="en-US" sz="2400" dirty="0" err="1" smtClean="0"/>
              <a:t>ev</a:t>
            </a:r>
            <a:r>
              <a:rPr lang="en-US" sz="2400" dirty="0" smtClean="0"/>
              <a:t>) that means that in the same fill one will have a fair fraction of events with 0, 1,2,3,4 vertices </a:t>
            </a:r>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41</a:t>
            </a:fld>
            <a:endParaRPr lang="en-US"/>
          </a:p>
        </p:txBody>
      </p:sp>
      <p:graphicFrame>
        <p:nvGraphicFramePr>
          <p:cNvPr id="8" name="Chart 7"/>
          <p:cNvGraphicFramePr/>
          <p:nvPr/>
        </p:nvGraphicFramePr>
        <p:xfrm>
          <a:off x="2971800" y="3733800"/>
          <a:ext cx="4159250" cy="2971800"/>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p:cNvSpPr txBox="1"/>
          <p:nvPr/>
        </p:nvSpPr>
        <p:spPr>
          <a:xfrm>
            <a:off x="7131050" y="4572000"/>
            <a:ext cx="1860550" cy="400110"/>
          </a:xfrm>
          <a:prstGeom prst="rect">
            <a:avLst/>
          </a:prstGeom>
          <a:noFill/>
        </p:spPr>
        <p:txBody>
          <a:bodyPr wrap="square" rtlCol="0">
            <a:spAutoFit/>
          </a:bodyPr>
          <a:lstStyle/>
          <a:p>
            <a:r>
              <a:rPr lang="en-US" sz="2000" dirty="0" smtClean="0"/>
              <a:t>&lt;# </a:t>
            </a:r>
            <a:r>
              <a:rPr lang="en-US" sz="2000" dirty="0" err="1" smtClean="0"/>
              <a:t>int/ev</a:t>
            </a:r>
            <a:r>
              <a:rPr lang="en-US" sz="2000" dirty="0" smtClean="0"/>
              <a:t>&gt;=1.5</a:t>
            </a:r>
            <a:endParaRPr lang="en-US" sz="20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Pileup and luminosity</a:t>
            </a:r>
            <a:endParaRPr lang="en-US" dirty="0"/>
          </a:p>
        </p:txBody>
      </p:sp>
      <p:sp>
        <p:nvSpPr>
          <p:cNvPr id="3" name="Content Placeholder 2"/>
          <p:cNvSpPr>
            <a:spLocks noGrp="1"/>
          </p:cNvSpPr>
          <p:nvPr>
            <p:ph idx="1"/>
          </p:nvPr>
        </p:nvSpPr>
        <p:spPr>
          <a:xfrm>
            <a:off x="457200" y="1112838"/>
            <a:ext cx="8229600" cy="4525963"/>
          </a:xfrm>
        </p:spPr>
        <p:txBody>
          <a:bodyPr/>
          <a:lstStyle/>
          <a:p>
            <a:r>
              <a:rPr lang="en-US" sz="2000" dirty="0" smtClean="0"/>
              <a:t>Le luminosity measurement amounts in practice to estimate  the  number of interactions per bunch crossing, typically by counting ‘triggers’ (either online or after offline analysis) satisfying certain topologies which  aim to integrate large cross sections with the minimum possible acceptance bias. </a:t>
            </a:r>
          </a:p>
          <a:p>
            <a:r>
              <a:rPr lang="en-US" sz="2000" dirty="0" smtClean="0"/>
              <a:t>The # of ‘triggers’ ( ideally a linear function of the luminosity) tend to be affected to some extent by the pileup probability.</a:t>
            </a:r>
          </a:p>
          <a:p>
            <a:r>
              <a:rPr lang="en-US" sz="2000" dirty="0" smtClean="0"/>
              <a:t>The backgrounds as well tend to show some dependence from the pileup thus introducing further non linearity in the equations to extract the </a:t>
            </a:r>
            <a:r>
              <a:rPr lang="en-US" sz="2000" dirty="0" err="1" smtClean="0"/>
              <a:t>lumi</a:t>
            </a:r>
            <a:r>
              <a:rPr lang="en-US" sz="2000" dirty="0" smtClean="0"/>
              <a:t> </a:t>
            </a:r>
          </a:p>
          <a:p>
            <a:r>
              <a:rPr lang="en-US" sz="2000" dirty="0" smtClean="0"/>
              <a:t>In general more ‘constraining’ triggers ( like requirement of opposite arms coincidence) tend to be more non-linear ( eventually saturating at very high pileups) </a:t>
            </a:r>
          </a:p>
          <a:p>
            <a:r>
              <a:rPr lang="en-US" sz="2000" dirty="0" smtClean="0"/>
              <a:t>Ideally the perfect algorithm would be the one were the multiple vertices of the event are counted, but obviously in this case the measurement becomes more complicated (possibly less robust) as it requires understanding of the reconstruction resolutions, besides trigger efficiencies and more severe dependency on the size of the luminous region</a:t>
            </a:r>
            <a:endParaRPr lang="en-US" sz="2000"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The challenges that LHC poses to be able to capture the rare interesting events (reduction of rate of 10</a:t>
            </a:r>
            <a:r>
              <a:rPr lang="en-US" baseline="30000" dirty="0" smtClean="0"/>
              <a:t>-13</a:t>
            </a:r>
            <a:r>
              <a:rPr lang="en-US" dirty="0" smtClean="0"/>
              <a:t> needed) are met with a complex and sophisticated trigger, DAQ and data flow architecture</a:t>
            </a:r>
          </a:p>
          <a:p>
            <a:r>
              <a:rPr lang="en-US" dirty="0" smtClean="0"/>
              <a:t>The gradual progression of luminosity of the machine ( 7 orders of magnitude from start to nominal) is allowing us to gradually commission and validate our approach</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 slides</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dirty="0" smtClean="0"/>
              <a:t>Luminosity measurement in CMS</a:t>
            </a:r>
            <a:endParaRPr lang="en-US" dirty="0"/>
          </a:p>
        </p:txBody>
      </p:sp>
      <p:sp>
        <p:nvSpPr>
          <p:cNvPr id="8" name="Subtitle 7"/>
          <p:cNvSpPr>
            <a:spLocks noGrp="1"/>
          </p:cNvSpPr>
          <p:nvPr>
            <p:ph type="subTitle" idx="1"/>
          </p:nvPr>
        </p:nvSpPr>
        <p:spPr/>
        <p:txBody>
          <a:bodyPr/>
          <a:lstStyle/>
          <a:p>
            <a:r>
              <a:rPr lang="en-US" dirty="0" smtClean="0"/>
              <a:t>Acknowledgments: </a:t>
            </a:r>
            <a:r>
              <a:rPr lang="en-US" dirty="0" err="1" smtClean="0"/>
              <a:t>Slides,plots</a:t>
            </a:r>
            <a:r>
              <a:rPr lang="en-US" dirty="0" smtClean="0"/>
              <a:t> and Help from D. Marlow, N. Adam, A. Hunt</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CMS luminosity monitor</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46</a:t>
            </a:fld>
            <a:endParaRPr lang="en-US"/>
          </a:p>
        </p:txBody>
      </p:sp>
      <p:grpSp>
        <p:nvGrpSpPr>
          <p:cNvPr id="7" name="Group 3"/>
          <p:cNvGrpSpPr>
            <a:grpSpLocks/>
          </p:cNvGrpSpPr>
          <p:nvPr/>
        </p:nvGrpSpPr>
        <p:grpSpPr bwMode="auto">
          <a:xfrm>
            <a:off x="4763" y="2001044"/>
            <a:ext cx="9142413" cy="6437312"/>
            <a:chOff x="22" y="19"/>
            <a:chExt cx="5759" cy="4055"/>
          </a:xfrm>
        </p:grpSpPr>
        <p:pic>
          <p:nvPicPr>
            <p:cNvPr id="8" name="Picture 4"/>
            <p:cNvPicPr>
              <a:picLocks noChangeAspect="1" noChangeArrowheads="1"/>
            </p:cNvPicPr>
            <p:nvPr/>
          </p:nvPicPr>
          <p:blipFill>
            <a:blip r:embed="rId2"/>
            <a:srcRect/>
            <a:stretch>
              <a:fillRect/>
            </a:stretch>
          </p:blipFill>
          <p:spPr bwMode="auto">
            <a:xfrm>
              <a:off x="22" y="19"/>
              <a:ext cx="5760" cy="4056"/>
            </a:xfrm>
            <a:prstGeom prst="rect">
              <a:avLst/>
            </a:prstGeom>
            <a:noFill/>
            <a:ln w="9525">
              <a:noFill/>
              <a:round/>
              <a:headEnd/>
              <a:tailEnd/>
            </a:ln>
            <a:effectLst/>
          </p:spPr>
        </p:pic>
        <p:sp>
          <p:nvSpPr>
            <p:cNvPr id="9" name="Rectangle 5"/>
            <p:cNvSpPr>
              <a:spLocks noChangeArrowheads="1"/>
            </p:cNvSpPr>
            <p:nvPr/>
          </p:nvSpPr>
          <p:spPr bwMode="auto">
            <a:xfrm>
              <a:off x="2036" y="2560"/>
              <a:ext cx="27" cy="126"/>
            </a:xfrm>
            <a:prstGeom prst="rect">
              <a:avLst/>
            </a:prstGeom>
            <a:solidFill>
              <a:srgbClr val="000000"/>
            </a:solidFill>
            <a:ln w="12600">
              <a:solidFill>
                <a:srgbClr val="000000"/>
              </a:solidFill>
              <a:miter lim="800000"/>
              <a:headEnd/>
              <a:tailEnd/>
            </a:ln>
            <a:effectLst/>
          </p:spPr>
          <p:txBody>
            <a:bodyPr wrap="none" anchor="ctr">
              <a:prstTxWarp prst="textNoShape">
                <a:avLst/>
              </a:prstTxWarp>
            </a:bodyPr>
            <a:lstStyle/>
            <a:p>
              <a:endParaRPr lang="en-US"/>
            </a:p>
          </p:txBody>
        </p:sp>
        <p:sp>
          <p:nvSpPr>
            <p:cNvPr id="10" name="Rectangle 6"/>
            <p:cNvSpPr>
              <a:spLocks noChangeArrowheads="1"/>
            </p:cNvSpPr>
            <p:nvPr/>
          </p:nvSpPr>
          <p:spPr bwMode="auto">
            <a:xfrm flipH="1">
              <a:off x="2846" y="2398"/>
              <a:ext cx="27" cy="458"/>
            </a:xfrm>
            <a:prstGeom prst="rect">
              <a:avLst/>
            </a:prstGeom>
            <a:solidFill>
              <a:srgbClr val="000000"/>
            </a:solidFill>
            <a:ln w="12600">
              <a:solidFill>
                <a:srgbClr val="000000"/>
              </a:solidFill>
              <a:miter lim="800000"/>
              <a:headEnd/>
              <a:tailEnd/>
            </a:ln>
            <a:effectLst/>
          </p:spPr>
          <p:txBody>
            <a:bodyPr wrap="none" anchor="ctr">
              <a:prstTxWarp prst="textNoShape">
                <a:avLst/>
              </a:prstTxWarp>
            </a:bodyPr>
            <a:lstStyle/>
            <a:p>
              <a:endParaRPr lang="en-US"/>
            </a:p>
          </p:txBody>
        </p:sp>
        <p:sp>
          <p:nvSpPr>
            <p:cNvPr id="11" name="Rectangle 7"/>
            <p:cNvSpPr>
              <a:spLocks noChangeArrowheads="1"/>
            </p:cNvSpPr>
            <p:nvPr/>
          </p:nvSpPr>
          <p:spPr bwMode="auto">
            <a:xfrm flipH="1">
              <a:off x="4948" y="2606"/>
              <a:ext cx="43" cy="41"/>
            </a:xfrm>
            <a:prstGeom prst="rect">
              <a:avLst/>
            </a:prstGeom>
            <a:solidFill>
              <a:srgbClr val="000000"/>
            </a:solidFill>
            <a:ln w="12600">
              <a:solidFill>
                <a:srgbClr val="000000"/>
              </a:solidFill>
              <a:miter lim="800000"/>
              <a:headEnd/>
              <a:tailEnd/>
            </a:ln>
            <a:effectLst/>
          </p:spPr>
          <p:txBody>
            <a:bodyPr wrap="none" anchor="ctr">
              <a:prstTxWarp prst="textNoShape">
                <a:avLst/>
              </a:prstTxWarp>
            </a:bodyPr>
            <a:lstStyle/>
            <a:p>
              <a:endParaRPr lang="en-US"/>
            </a:p>
          </p:txBody>
        </p:sp>
      </p:grpSp>
      <p:pic>
        <p:nvPicPr>
          <p:cNvPr id="12" name="Picture 13"/>
          <p:cNvPicPr>
            <a:picLocks noChangeAspect="1" noChangeArrowheads="1"/>
          </p:cNvPicPr>
          <p:nvPr/>
        </p:nvPicPr>
        <p:blipFill>
          <a:blip r:embed="rId3"/>
          <a:srcRect/>
          <a:stretch>
            <a:fillRect/>
          </a:stretch>
        </p:blipFill>
        <p:spPr bwMode="auto">
          <a:xfrm>
            <a:off x="457200" y="1524000"/>
            <a:ext cx="3121025" cy="2033588"/>
          </a:xfrm>
          <a:prstGeom prst="rect">
            <a:avLst/>
          </a:prstGeom>
          <a:noFill/>
          <a:ln w="12600">
            <a:solidFill>
              <a:srgbClr val="000000"/>
            </a:solidFill>
            <a:miter lim="800000"/>
            <a:headEnd/>
            <a:tailEnd/>
          </a:ln>
          <a:effectLst/>
        </p:spPr>
      </p:pic>
      <p:cxnSp>
        <p:nvCxnSpPr>
          <p:cNvPr id="14" name="Straight Connector 13"/>
          <p:cNvCxnSpPr/>
          <p:nvPr/>
        </p:nvCxnSpPr>
        <p:spPr>
          <a:xfrm>
            <a:off x="457200" y="3557588"/>
            <a:ext cx="3352800" cy="2477293"/>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H="1">
            <a:off x="2922985" y="4212828"/>
            <a:ext cx="2220118" cy="909638"/>
          </a:xfrm>
          <a:prstGeom prst="line">
            <a:avLst/>
          </a:prstGeom>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3810000" y="1112838"/>
            <a:ext cx="3741737" cy="1200328"/>
          </a:xfrm>
          <a:prstGeom prst="rect">
            <a:avLst/>
          </a:prstGeom>
          <a:noFill/>
        </p:spPr>
        <p:txBody>
          <a:bodyPr wrap="square" rtlCol="0">
            <a:spAutoFit/>
          </a:bodyPr>
          <a:lstStyle/>
          <a:p>
            <a:r>
              <a:rPr lang="en-US" dirty="0" smtClean="0"/>
              <a:t>HF: forward calorimeter. Quartz fiber in steel matrix readout by </a:t>
            </a:r>
            <a:r>
              <a:rPr lang="en-US" dirty="0" err="1" smtClean="0"/>
              <a:t>PMTs</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a:t>
            </a:r>
            <a:r>
              <a:rPr lang="en-US" dirty="0" err="1" smtClean="0"/>
              <a:t>lumi</a:t>
            </a:r>
            <a:r>
              <a:rPr lang="en-US" smtClean="0"/>
              <a:t> using  </a:t>
            </a:r>
            <a:r>
              <a:rPr lang="en-US" dirty="0" smtClean="0"/>
              <a:t>HF </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47</a:t>
            </a:fld>
            <a:endParaRPr lang="en-US"/>
          </a:p>
        </p:txBody>
      </p:sp>
      <p:pic>
        <p:nvPicPr>
          <p:cNvPr id="7" name="Picture 6"/>
          <p:cNvPicPr>
            <a:picLocks noChangeAspect="1"/>
          </p:cNvPicPr>
          <p:nvPr/>
        </p:nvPicPr>
        <p:blipFill>
          <a:blip r:embed="rId2"/>
          <a:stretch>
            <a:fillRect/>
          </a:stretch>
        </p:blipFill>
        <p:spPr>
          <a:xfrm>
            <a:off x="5231781" y="1187450"/>
            <a:ext cx="3455635" cy="5670550"/>
          </a:xfrm>
          <a:prstGeom prst="rect">
            <a:avLst/>
          </a:prstGeom>
        </p:spPr>
      </p:pic>
      <p:sp>
        <p:nvSpPr>
          <p:cNvPr id="8" name="TextBox 7"/>
          <p:cNvSpPr txBox="1"/>
          <p:nvPr/>
        </p:nvSpPr>
        <p:spPr>
          <a:xfrm>
            <a:off x="152400" y="2133600"/>
            <a:ext cx="5562600" cy="2677656"/>
          </a:xfrm>
          <a:prstGeom prst="rect">
            <a:avLst/>
          </a:prstGeom>
          <a:noFill/>
        </p:spPr>
        <p:txBody>
          <a:bodyPr wrap="square" rtlCol="0">
            <a:spAutoFit/>
          </a:bodyPr>
          <a:lstStyle/>
          <a:p>
            <a:r>
              <a:rPr lang="en-US" dirty="0" smtClean="0"/>
              <a:t>Online Luminosity :</a:t>
            </a:r>
            <a:br>
              <a:rPr lang="en-US" dirty="0" smtClean="0"/>
            </a:br>
            <a:r>
              <a:rPr lang="en-US" dirty="0" smtClean="0"/>
              <a:t>Use 4 rings between </a:t>
            </a:r>
            <a:r>
              <a:rPr lang="en-US" dirty="0" err="1" smtClean="0">
                <a:latin typeface="Symbol" charset="2"/>
                <a:cs typeface="Symbol" charset="2"/>
              </a:rPr>
              <a:t>h</a:t>
            </a:r>
            <a:r>
              <a:rPr lang="en-US" dirty="0" smtClean="0"/>
              <a:t> 3.5 and 4.2</a:t>
            </a:r>
          </a:p>
          <a:p>
            <a:endParaRPr lang="en-US" dirty="0" smtClean="0"/>
          </a:p>
          <a:p>
            <a:r>
              <a:rPr lang="en-US" dirty="0" smtClean="0"/>
              <a:t>Two methods:</a:t>
            </a:r>
            <a:br>
              <a:rPr lang="en-US" dirty="0" smtClean="0"/>
            </a:br>
            <a:r>
              <a:rPr lang="en-US" dirty="0" smtClean="0"/>
              <a:t> -Tower occupancy :2 </a:t>
            </a:r>
            <a:r>
              <a:rPr lang="en-US" dirty="0" err="1" smtClean="0"/>
              <a:t>x</a:t>
            </a:r>
            <a:r>
              <a:rPr lang="en-US" dirty="0" smtClean="0"/>
              <a:t> 2 rings</a:t>
            </a:r>
          </a:p>
          <a:p>
            <a:r>
              <a:rPr lang="en-US" dirty="0" smtClean="0"/>
              <a:t>- E</a:t>
            </a:r>
            <a:r>
              <a:rPr lang="en-US" baseline="-25000" dirty="0" smtClean="0"/>
              <a:t>t</a:t>
            </a:r>
            <a:r>
              <a:rPr lang="en-US" dirty="0" smtClean="0"/>
              <a:t> : summed over 4 rings</a:t>
            </a:r>
          </a:p>
          <a:p>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Occupancy method </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48</a:t>
            </a:fld>
            <a:endParaRPr lang="en-US"/>
          </a:p>
        </p:txBody>
      </p:sp>
      <p:graphicFrame>
        <p:nvGraphicFramePr>
          <p:cNvPr id="8" name="Object 7"/>
          <p:cNvGraphicFramePr>
            <a:graphicFrameLocks noChangeAspect="1"/>
          </p:cNvGraphicFramePr>
          <p:nvPr/>
        </p:nvGraphicFramePr>
        <p:xfrm>
          <a:off x="720725" y="1587500"/>
          <a:ext cx="1911350" cy="1260475"/>
        </p:xfrm>
        <a:graphic>
          <a:graphicData uri="http://schemas.openxmlformats.org/presentationml/2006/ole">
            <p:oleObj spid="_x0000_s31746" name="Equation" r:id="rId3" imgW="596900" imgH="393700" progId="Equation.3">
              <p:embed/>
            </p:oleObj>
          </a:graphicData>
        </a:graphic>
      </p:graphicFrame>
      <p:sp>
        <p:nvSpPr>
          <p:cNvPr id="9" name="TextBox 8"/>
          <p:cNvSpPr txBox="1"/>
          <p:nvPr/>
        </p:nvSpPr>
        <p:spPr>
          <a:xfrm>
            <a:off x="3124200" y="1587500"/>
            <a:ext cx="3429000" cy="1323439"/>
          </a:xfrm>
          <a:prstGeom prst="rect">
            <a:avLst/>
          </a:prstGeom>
          <a:noFill/>
        </p:spPr>
        <p:txBody>
          <a:bodyPr wrap="square" rtlCol="0">
            <a:spAutoFit/>
          </a:bodyPr>
          <a:lstStyle/>
          <a:p>
            <a:r>
              <a:rPr lang="en-US" sz="1600" dirty="0" err="1" smtClean="0">
                <a:latin typeface="Symbol" charset="2"/>
                <a:cs typeface="Symbol" charset="2"/>
              </a:rPr>
              <a:t>m</a:t>
            </a:r>
            <a:r>
              <a:rPr lang="en-US" sz="1600" dirty="0" smtClean="0"/>
              <a:t>=average # of interaction/crossing</a:t>
            </a:r>
          </a:p>
          <a:p>
            <a:r>
              <a:rPr lang="en-US" sz="1600" dirty="0" err="1" smtClean="0">
                <a:latin typeface="Symbol" charset="2"/>
                <a:cs typeface="Symbol" charset="2"/>
              </a:rPr>
              <a:t>s</a:t>
            </a:r>
            <a:r>
              <a:rPr lang="en-US" sz="1600" dirty="0" smtClean="0"/>
              <a:t>= cross section</a:t>
            </a:r>
          </a:p>
          <a:p>
            <a:r>
              <a:rPr lang="en-US" sz="1600" dirty="0" smtClean="0"/>
              <a:t>L=</a:t>
            </a:r>
            <a:r>
              <a:rPr lang="en-US" sz="1600" dirty="0" err="1" smtClean="0"/>
              <a:t>istantaneous</a:t>
            </a:r>
            <a:r>
              <a:rPr lang="en-US" sz="1600" dirty="0" smtClean="0"/>
              <a:t> luminosity</a:t>
            </a:r>
          </a:p>
          <a:p>
            <a:r>
              <a:rPr lang="en-US" sz="1600" dirty="0" err="1" smtClean="0">
                <a:latin typeface="Monotype Corsiva"/>
                <a:cs typeface="Monotype Corsiva"/>
              </a:rPr>
              <a:t>f</a:t>
            </a:r>
            <a:r>
              <a:rPr lang="en-US" sz="1600" dirty="0" smtClean="0"/>
              <a:t>=</a:t>
            </a:r>
            <a:r>
              <a:rPr lang="en-US" sz="1600" dirty="0" err="1" smtClean="0"/>
              <a:t>bx</a:t>
            </a:r>
            <a:r>
              <a:rPr lang="en-US" sz="1600" dirty="0" smtClean="0"/>
              <a:t> frequency</a:t>
            </a:r>
          </a:p>
          <a:p>
            <a:endParaRPr lang="en-US" sz="1600" dirty="0"/>
          </a:p>
        </p:txBody>
      </p:sp>
      <p:graphicFrame>
        <p:nvGraphicFramePr>
          <p:cNvPr id="10" name="Object 9"/>
          <p:cNvGraphicFramePr>
            <a:graphicFrameLocks noChangeAspect="1"/>
          </p:cNvGraphicFramePr>
          <p:nvPr/>
        </p:nvGraphicFramePr>
        <p:xfrm>
          <a:off x="457200" y="2940050"/>
          <a:ext cx="4200338" cy="1098550"/>
        </p:xfrm>
        <a:graphic>
          <a:graphicData uri="http://schemas.openxmlformats.org/presentationml/2006/ole">
            <p:oleObj spid="_x0000_s31747" name="Equation" r:id="rId4" imgW="825500" imgH="215900" progId="Equation.3">
              <p:embed/>
            </p:oleObj>
          </a:graphicData>
        </a:graphic>
      </p:graphicFrame>
      <p:graphicFrame>
        <p:nvGraphicFramePr>
          <p:cNvPr id="11" name="Object 10"/>
          <p:cNvGraphicFramePr>
            <a:graphicFrameLocks noChangeAspect="1"/>
          </p:cNvGraphicFramePr>
          <p:nvPr/>
        </p:nvGraphicFramePr>
        <p:xfrm>
          <a:off x="457200" y="4495800"/>
          <a:ext cx="7860506" cy="844081"/>
        </p:xfrm>
        <a:graphic>
          <a:graphicData uri="http://schemas.openxmlformats.org/presentationml/2006/ole">
            <p:oleObj spid="_x0000_s31748" name="Equation" r:id="rId5" imgW="1892300" imgH="203200" progId="Equation.3">
              <p:embed/>
            </p:oleObj>
          </a:graphicData>
        </a:graphic>
      </p:graphicFrame>
      <p:sp>
        <p:nvSpPr>
          <p:cNvPr id="12" name="TextBox 11"/>
          <p:cNvSpPr txBox="1"/>
          <p:nvPr/>
        </p:nvSpPr>
        <p:spPr>
          <a:xfrm>
            <a:off x="4888706" y="2940050"/>
            <a:ext cx="3429000" cy="1077218"/>
          </a:xfrm>
          <a:prstGeom prst="rect">
            <a:avLst/>
          </a:prstGeom>
          <a:noFill/>
        </p:spPr>
        <p:txBody>
          <a:bodyPr wrap="square" rtlCol="0">
            <a:spAutoFit/>
          </a:bodyPr>
          <a:lstStyle/>
          <a:p>
            <a:r>
              <a:rPr lang="en-US" sz="1600" dirty="0" smtClean="0">
                <a:latin typeface="Monotype Corsiva"/>
                <a:cs typeface="Monotype Corsiva"/>
              </a:rPr>
              <a:t>f</a:t>
            </a:r>
            <a:r>
              <a:rPr lang="en-US" sz="1600" baseline="-25000" dirty="0" smtClean="0">
                <a:latin typeface="Monotype Corsiva"/>
                <a:cs typeface="Monotype Corsiva"/>
              </a:rPr>
              <a:t>0</a:t>
            </a:r>
            <a:r>
              <a:rPr lang="en-US" sz="1600" dirty="0" smtClean="0"/>
              <a:t>=frequency of 0 hits</a:t>
            </a:r>
          </a:p>
          <a:p>
            <a:r>
              <a:rPr lang="en-US" sz="1600" dirty="0" smtClean="0"/>
              <a:t>P=probability of getting no hit (ranging 0.82 to 0.99)</a:t>
            </a:r>
          </a:p>
          <a:p>
            <a:endParaRPr lang="en-US" sz="1600" dirty="0"/>
          </a:p>
        </p:txBody>
      </p:sp>
      <p:sp>
        <p:nvSpPr>
          <p:cNvPr id="13" name="TextBox 12"/>
          <p:cNvSpPr txBox="1"/>
          <p:nvPr/>
        </p:nvSpPr>
        <p:spPr>
          <a:xfrm>
            <a:off x="1635918" y="5525353"/>
            <a:ext cx="2555082" cy="1077218"/>
          </a:xfrm>
          <a:prstGeom prst="rect">
            <a:avLst/>
          </a:prstGeom>
          <a:noFill/>
          <a:ln>
            <a:solidFill>
              <a:srgbClr val="3366FF"/>
            </a:solidFill>
          </a:ln>
        </p:spPr>
        <p:txBody>
          <a:bodyPr wrap="square" rtlCol="0">
            <a:spAutoFit/>
          </a:bodyPr>
          <a:lstStyle/>
          <a:p>
            <a:r>
              <a:rPr lang="en-US" sz="1600" dirty="0" err="1" smtClean="0">
                <a:latin typeface="Symbol" charset="2"/>
                <a:cs typeface="Symbol" charset="2"/>
              </a:rPr>
              <a:t>e</a:t>
            </a:r>
            <a:r>
              <a:rPr lang="en-US" sz="1600" dirty="0" smtClean="0"/>
              <a:t>&lt;&lt;1 : slope correction </a:t>
            </a:r>
            <a:br>
              <a:rPr lang="en-US" sz="1600" dirty="0" smtClean="0"/>
            </a:br>
            <a:r>
              <a:rPr lang="en-US" sz="1600" dirty="0" smtClean="0"/>
              <a:t>due to noise (non linear with </a:t>
            </a:r>
            <a:r>
              <a:rPr lang="en-US" sz="1600" dirty="0" err="1" smtClean="0">
                <a:latin typeface="Symbol" charset="2"/>
                <a:cs typeface="Symbol" charset="2"/>
              </a:rPr>
              <a:t>m</a:t>
            </a:r>
            <a:r>
              <a:rPr lang="en-US" sz="1600" dirty="0" smtClean="0"/>
              <a:t>… but small until </a:t>
            </a:r>
            <a:r>
              <a:rPr lang="en-US" sz="1600" dirty="0" err="1" smtClean="0">
                <a:latin typeface="Symbol" charset="2"/>
                <a:cs typeface="Symbol" charset="2"/>
              </a:rPr>
              <a:t>m</a:t>
            </a:r>
            <a:r>
              <a:rPr lang="en-US" sz="1600" dirty="0" smtClean="0"/>
              <a:t> reaches &gt; 100</a:t>
            </a:r>
            <a:endParaRPr lang="en-US" sz="1600" dirty="0"/>
          </a:p>
        </p:txBody>
      </p:sp>
      <p:cxnSp>
        <p:nvCxnSpPr>
          <p:cNvPr id="15" name="Straight Connector 14"/>
          <p:cNvCxnSpPr/>
          <p:nvPr/>
        </p:nvCxnSpPr>
        <p:spPr>
          <a:xfrm flipV="1">
            <a:off x="4191000" y="5029200"/>
            <a:ext cx="1828800" cy="496153"/>
          </a:xfrm>
          <a:prstGeom prst="line">
            <a:avLst/>
          </a:prstGeom>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5762624" y="5479186"/>
            <a:ext cx="2555082" cy="584776"/>
          </a:xfrm>
          <a:prstGeom prst="rect">
            <a:avLst/>
          </a:prstGeom>
          <a:noFill/>
          <a:ln>
            <a:solidFill>
              <a:srgbClr val="3366FF"/>
            </a:solidFill>
          </a:ln>
        </p:spPr>
        <p:txBody>
          <a:bodyPr wrap="square" rtlCol="0">
            <a:spAutoFit/>
          </a:bodyPr>
          <a:lstStyle/>
          <a:p>
            <a:r>
              <a:rPr lang="en-US" sz="1600" dirty="0" smtClean="0">
                <a:latin typeface="Symbol" charset="2"/>
                <a:cs typeface="Symbol" charset="2"/>
              </a:rPr>
              <a:t>N</a:t>
            </a:r>
            <a:r>
              <a:rPr lang="en-US" sz="1600" dirty="0" smtClean="0"/>
              <a:t>: offset correction </a:t>
            </a:r>
            <a:br>
              <a:rPr lang="en-US" sz="1600" dirty="0" smtClean="0"/>
            </a:br>
            <a:r>
              <a:rPr lang="en-US" sz="1600" dirty="0" smtClean="0"/>
              <a:t>due to noise</a:t>
            </a:r>
            <a:endParaRPr lang="en-US" sz="1600" dirty="0"/>
          </a:p>
        </p:txBody>
      </p:sp>
      <p:cxnSp>
        <p:nvCxnSpPr>
          <p:cNvPr id="18" name="Straight Connector 17"/>
          <p:cNvCxnSpPr/>
          <p:nvPr/>
        </p:nvCxnSpPr>
        <p:spPr>
          <a:xfrm rot="5400000" flipH="1" flipV="1">
            <a:off x="7699807" y="5254193"/>
            <a:ext cx="449986" cy="1588"/>
          </a:xfrm>
          <a:prstGeom prst="line">
            <a:avLst/>
          </a:prstGeom>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6781800" y="1836003"/>
            <a:ext cx="2362200" cy="830997"/>
          </a:xfrm>
          <a:prstGeom prst="rect">
            <a:avLst/>
          </a:prstGeom>
          <a:noFill/>
        </p:spPr>
        <p:txBody>
          <a:bodyPr wrap="square" rtlCol="0">
            <a:spAutoFit/>
          </a:bodyPr>
          <a:lstStyle/>
          <a:p>
            <a:r>
              <a:rPr lang="en-US" dirty="0" smtClean="0"/>
              <a:t>Hit= E</a:t>
            </a:r>
            <a:r>
              <a:rPr lang="en-US" baseline="-25000" dirty="0" smtClean="0"/>
              <a:t>t</a:t>
            </a:r>
            <a:r>
              <a:rPr lang="en-US" dirty="0" smtClean="0"/>
              <a:t> &gt; 125 </a:t>
            </a:r>
            <a:r>
              <a:rPr lang="en-US" dirty="0" err="1" smtClean="0"/>
              <a:t>MeV</a:t>
            </a:r>
            <a:endParaRPr lang="en-US" dirty="0"/>
          </a:p>
        </p:txBody>
      </p:sp>
      <p:sp>
        <p:nvSpPr>
          <p:cNvPr id="17" name="TextBox 16"/>
          <p:cNvSpPr txBox="1"/>
          <p:nvPr/>
        </p:nvSpPr>
        <p:spPr>
          <a:xfrm>
            <a:off x="457200" y="1138535"/>
            <a:ext cx="7467600" cy="461665"/>
          </a:xfrm>
          <a:prstGeom prst="rect">
            <a:avLst/>
          </a:prstGeom>
          <a:noFill/>
        </p:spPr>
        <p:txBody>
          <a:bodyPr wrap="square" rtlCol="0">
            <a:spAutoFit/>
          </a:bodyPr>
          <a:lstStyle/>
          <a:p>
            <a:r>
              <a:rPr lang="en-US" dirty="0" smtClean="0"/>
              <a:t>This method used to date to define online </a:t>
            </a:r>
            <a:r>
              <a:rPr lang="en-US" dirty="0" err="1" smtClean="0"/>
              <a:t>lumi</a:t>
            </a:r>
            <a:endParaRPr lang="en-US" dirty="0"/>
          </a:p>
        </p:txBody>
      </p:sp>
      <p:graphicFrame>
        <p:nvGraphicFramePr>
          <p:cNvPr id="21" name="Object 20"/>
          <p:cNvGraphicFramePr>
            <a:graphicFrameLocks noChangeAspect="1"/>
          </p:cNvGraphicFramePr>
          <p:nvPr/>
        </p:nvGraphicFramePr>
        <p:xfrm>
          <a:off x="5334000" y="6200487"/>
          <a:ext cx="3606928" cy="657513"/>
        </p:xfrm>
        <a:graphic>
          <a:graphicData uri="http://schemas.openxmlformats.org/presentationml/2006/ole">
            <p:oleObj spid="_x0000_s31751" name="Equation" r:id="rId6" imgW="2438400" imgH="444500" progId="Equation.3">
              <p:embed/>
            </p:oleObj>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t>
            </a:r>
            <a:r>
              <a:rPr lang="en-US" baseline="-25000" dirty="0" smtClean="0"/>
              <a:t>T</a:t>
            </a:r>
            <a:r>
              <a:rPr lang="en-US" dirty="0" smtClean="0"/>
              <a:t> method</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49</a:t>
            </a:fld>
            <a:endParaRPr lang="en-US"/>
          </a:p>
        </p:txBody>
      </p:sp>
      <p:graphicFrame>
        <p:nvGraphicFramePr>
          <p:cNvPr id="7" name="Content Placeholder 6"/>
          <p:cNvGraphicFramePr>
            <a:graphicFrameLocks noChangeAspect="1"/>
          </p:cNvGraphicFramePr>
          <p:nvPr>
            <p:ph idx="1"/>
          </p:nvPr>
        </p:nvGraphicFramePr>
        <p:xfrm>
          <a:off x="1087438" y="1681163"/>
          <a:ext cx="6816725" cy="1025525"/>
        </p:xfrm>
        <a:graphic>
          <a:graphicData uri="http://schemas.openxmlformats.org/presentationml/2006/ole">
            <p:oleObj spid="_x0000_s32770" name="Equation" r:id="rId3" imgW="1435100" imgH="215900" progId="Equation.3">
              <p:embed/>
            </p:oleObj>
          </a:graphicData>
        </a:graphic>
      </p:graphicFrame>
      <p:sp>
        <p:nvSpPr>
          <p:cNvPr id="8" name="TextBox 7"/>
          <p:cNvSpPr txBox="1"/>
          <p:nvPr/>
        </p:nvSpPr>
        <p:spPr>
          <a:xfrm>
            <a:off x="762000" y="2706688"/>
            <a:ext cx="4724400" cy="2677656"/>
          </a:xfrm>
          <a:prstGeom prst="rect">
            <a:avLst/>
          </a:prstGeom>
          <a:noFill/>
        </p:spPr>
        <p:txBody>
          <a:bodyPr wrap="square" rtlCol="0">
            <a:spAutoFit/>
          </a:bodyPr>
          <a:lstStyle/>
          <a:p>
            <a:r>
              <a:rPr lang="en-US" dirty="0" smtClean="0">
                <a:latin typeface="Symbol" charset="2"/>
                <a:cs typeface="Symbol" charset="2"/>
              </a:rPr>
              <a:t>n</a:t>
            </a:r>
            <a:r>
              <a:rPr lang="en-US" baseline="-25000" dirty="0" smtClean="0"/>
              <a:t>s</a:t>
            </a:r>
            <a:r>
              <a:rPr lang="en-US" dirty="0" smtClean="0"/>
              <a:t> = average energy for a single interaction per bunch crossing</a:t>
            </a:r>
          </a:p>
          <a:p>
            <a:endParaRPr lang="en-US" dirty="0" smtClean="0"/>
          </a:p>
          <a:p>
            <a:r>
              <a:rPr lang="en-US" dirty="0" err="1" smtClean="0">
                <a:latin typeface="Symbol" charset="2"/>
                <a:cs typeface="Symbol" charset="2"/>
              </a:rPr>
              <a:t>n</a:t>
            </a:r>
            <a:r>
              <a:rPr lang="en-US" baseline="-25000" dirty="0" err="1" smtClean="0"/>
              <a:t>n</a:t>
            </a:r>
            <a:r>
              <a:rPr lang="en-US" dirty="0" smtClean="0"/>
              <a:t> = noise equivalent energy ( evaluated from non colliding crossings) </a:t>
            </a:r>
          </a:p>
          <a:p>
            <a:r>
              <a:rPr lang="en-US" dirty="0" smtClean="0"/>
              <a:t> </a:t>
            </a:r>
          </a:p>
        </p:txBody>
      </p:sp>
      <p:sp>
        <p:nvSpPr>
          <p:cNvPr id="9" name="TextBox 8"/>
          <p:cNvSpPr txBox="1"/>
          <p:nvPr/>
        </p:nvSpPr>
        <p:spPr>
          <a:xfrm>
            <a:off x="1066800" y="5156022"/>
            <a:ext cx="6858000" cy="1200328"/>
          </a:xfrm>
          <a:prstGeom prst="rect">
            <a:avLst/>
          </a:prstGeom>
          <a:solidFill>
            <a:srgbClr val="CCFFCC"/>
          </a:solidFill>
          <a:ln>
            <a:solidFill>
              <a:srgbClr val="008000"/>
            </a:solidFill>
          </a:ln>
        </p:spPr>
        <p:txBody>
          <a:bodyPr wrap="square" rtlCol="0">
            <a:spAutoFit/>
          </a:bodyPr>
          <a:lstStyle/>
          <a:p>
            <a:r>
              <a:rPr lang="en-US" dirty="0" smtClean="0"/>
              <a:t>Advantage: no threshold ( less  dependency on variation of response of </a:t>
            </a:r>
            <a:r>
              <a:rPr lang="en-US" dirty="0" err="1" smtClean="0"/>
              <a:t>PMTs</a:t>
            </a:r>
            <a:r>
              <a:rPr lang="en-US" dirty="0" smtClean="0"/>
              <a:t>), no saturation at very high </a:t>
            </a:r>
            <a:r>
              <a:rPr lang="en-US" dirty="0" err="1" smtClean="0"/>
              <a:t>lumi</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Pipeline: buy time for trigger</a:t>
            </a:r>
            <a:endParaRPr lang="en-US" sz="3600"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5</a:t>
            </a:fld>
            <a:endParaRPr lang="en-US"/>
          </a:p>
        </p:txBody>
      </p:sp>
      <p:pic>
        <p:nvPicPr>
          <p:cNvPr id="8" name="Picture 7"/>
          <p:cNvPicPr>
            <a:picLocks noChangeAspect="1"/>
          </p:cNvPicPr>
          <p:nvPr/>
        </p:nvPicPr>
        <p:blipFill>
          <a:blip r:embed="rId2"/>
          <a:stretch>
            <a:fillRect/>
          </a:stretch>
        </p:blipFill>
        <p:spPr>
          <a:xfrm>
            <a:off x="711200" y="1206500"/>
            <a:ext cx="7721600" cy="5651500"/>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Luminosity offline</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50</a:t>
            </a:fld>
            <a:endParaRPr lang="en-US"/>
          </a:p>
        </p:txBody>
      </p:sp>
      <p:sp>
        <p:nvSpPr>
          <p:cNvPr id="7" name="Content Placeholder 6"/>
          <p:cNvSpPr>
            <a:spLocks noGrp="1"/>
          </p:cNvSpPr>
          <p:nvPr>
            <p:ph sz="quarter" idx="1"/>
          </p:nvPr>
        </p:nvSpPr>
        <p:spPr>
          <a:xfrm>
            <a:off x="304800" y="1066800"/>
            <a:ext cx="8968740" cy="5095240"/>
          </a:xfrm>
        </p:spPr>
        <p:txBody>
          <a:bodyPr/>
          <a:lstStyle/>
          <a:p>
            <a:r>
              <a:rPr lang="en-US" dirty="0"/>
              <a:t>HF Offline</a:t>
            </a:r>
          </a:p>
          <a:p>
            <a:pPr lvl="1"/>
            <a:r>
              <a:rPr lang="en-US" dirty="0"/>
              <a:t>Require </a:t>
            </a:r>
            <a:r>
              <a:rPr lang="en-US" dirty="0">
                <a:latin typeface="Symbol" charset="2"/>
                <a:cs typeface="Symbol" charset="2"/>
              </a:rPr>
              <a:t>S</a:t>
            </a:r>
            <a:r>
              <a:rPr lang="en-US" dirty="0"/>
              <a:t>E</a:t>
            </a:r>
            <a:r>
              <a:rPr lang="en-US" baseline="-25000" dirty="0"/>
              <a:t>T</a:t>
            </a:r>
            <a:r>
              <a:rPr lang="en-US" dirty="0"/>
              <a:t> &gt; 1GeV in both HF+ and HF-</a:t>
            </a:r>
          </a:p>
          <a:p>
            <a:pPr lvl="1"/>
            <a:r>
              <a:rPr lang="en-US" dirty="0"/>
              <a:t>Require |t| &lt; 8ns in both HF+ and HF-</a:t>
            </a:r>
          </a:p>
          <a:p>
            <a:r>
              <a:rPr lang="en-US" dirty="0"/>
              <a:t>Vertex Counting Offline</a:t>
            </a:r>
          </a:p>
          <a:p>
            <a:pPr lvl="1"/>
            <a:r>
              <a:rPr lang="en-US" dirty="0"/>
              <a:t>Require ≥ 1 vertex with |z| &lt; 15cm</a:t>
            </a:r>
          </a:p>
          <a:p>
            <a:r>
              <a:rPr lang="en-US" dirty="0"/>
              <a:t>Monte Carlo Efficiency Estimate</a:t>
            </a:r>
          </a:p>
        </p:txBody>
      </p:sp>
      <p:graphicFrame>
        <p:nvGraphicFramePr>
          <p:cNvPr id="8" name="Table 7"/>
          <p:cNvGraphicFramePr>
            <a:graphicFrameLocks noGrp="1"/>
          </p:cNvGraphicFramePr>
          <p:nvPr/>
        </p:nvGraphicFramePr>
        <p:xfrm>
          <a:off x="1592580" y="4780280"/>
          <a:ext cx="6705600" cy="1779015"/>
        </p:xfrm>
        <a:graphic>
          <a:graphicData uri="http://schemas.openxmlformats.org/drawingml/2006/table">
            <a:tbl>
              <a:tblPr firstRow="1" bandRow="1">
                <a:tableStyleId>{72833802-FEF1-4C79-8D5D-14CF1EAF98D9}</a:tableStyleId>
              </a:tblPr>
              <a:tblGrid>
                <a:gridCol w="2235200"/>
                <a:gridCol w="2235200"/>
                <a:gridCol w="2235200"/>
              </a:tblGrid>
              <a:tr h="518160">
                <a:tc gridSpan="3">
                  <a:txBody>
                    <a:bodyPr/>
                    <a:lstStyle/>
                    <a:p>
                      <a:pPr algn="ctr"/>
                      <a:r>
                        <a:rPr lang="en-US" sz="2700" dirty="0">
                          <a:latin typeface="Symbol" charset="2"/>
                          <a:cs typeface="Symbol" charset="2"/>
                        </a:rPr>
                        <a:t>s</a:t>
                      </a:r>
                      <a:r>
                        <a:rPr lang="en-US" sz="2000" baseline="-25000" dirty="0"/>
                        <a:t>Minbias</a:t>
                      </a:r>
                      <a:r>
                        <a:rPr lang="en-US" sz="2000" baseline="0" dirty="0"/>
                        <a:t> = 73.1 mb</a:t>
                      </a:r>
                      <a:endParaRPr lang="en-US" sz="2000" dirty="0"/>
                    </a:p>
                  </a:txBody>
                  <a:tcPr marL="100584" marR="100584" marT="51816" marB="51816" anchor="ctr"/>
                </a:tc>
                <a:tc hMerge="1">
                  <a:txBody>
                    <a:bodyPr/>
                    <a:lstStyle/>
                    <a:p>
                      <a:endParaRPr lang="en-US"/>
                    </a:p>
                  </a:txBody>
                  <a:tcPr/>
                </a:tc>
                <a:tc hMerge="1">
                  <a:txBody>
                    <a:bodyPr/>
                    <a:lstStyle/>
                    <a:p>
                      <a:endParaRPr lang="en-US"/>
                    </a:p>
                  </a:txBody>
                  <a:tcPr/>
                </a:tc>
              </a:tr>
              <a:tr h="420285">
                <a:tc>
                  <a:txBody>
                    <a:bodyPr/>
                    <a:lstStyle/>
                    <a:p>
                      <a:pPr algn="ctr"/>
                      <a:r>
                        <a:rPr lang="en-US" sz="2000" b="1" dirty="0"/>
                        <a:t>Method</a:t>
                      </a:r>
                    </a:p>
                  </a:txBody>
                  <a:tcPr marL="100584" marR="100584" marT="51816" marB="51816" anchor="ctr"/>
                </a:tc>
                <a:tc>
                  <a:txBody>
                    <a:bodyPr/>
                    <a:lstStyle/>
                    <a:p>
                      <a:pPr algn="ctr"/>
                      <a:r>
                        <a:rPr lang="en-US" sz="2000" b="1" dirty="0"/>
                        <a:t>Efficiency</a:t>
                      </a:r>
                    </a:p>
                  </a:txBody>
                  <a:tcPr marL="100584" marR="100584" marT="51816" marB="51816" anchor="ctr"/>
                </a:tc>
                <a:tc>
                  <a:txBody>
                    <a:bodyPr/>
                    <a:lstStyle/>
                    <a:p>
                      <a:pPr algn="ctr"/>
                      <a:r>
                        <a:rPr lang="en-US" sz="2000" b="1" dirty="0"/>
                        <a:t>Eff. Cross-Section</a:t>
                      </a:r>
                    </a:p>
                  </a:txBody>
                  <a:tcPr marL="100584" marR="100584" marT="51816" marB="51816" anchor="ctr"/>
                </a:tc>
              </a:tr>
              <a:tr h="420285">
                <a:tc>
                  <a:txBody>
                    <a:bodyPr/>
                    <a:lstStyle/>
                    <a:p>
                      <a:pPr algn="ctr"/>
                      <a:r>
                        <a:rPr lang="en-US" sz="2000" dirty="0"/>
                        <a:t>HF</a:t>
                      </a:r>
                    </a:p>
                  </a:txBody>
                  <a:tcPr marL="100584" marR="100584" marT="51816" marB="51816" anchor="ctr"/>
                </a:tc>
                <a:tc>
                  <a:txBody>
                    <a:bodyPr/>
                    <a:lstStyle/>
                    <a:p>
                      <a:pPr algn="ctr"/>
                      <a:r>
                        <a:rPr lang="en-US" sz="2000" dirty="0"/>
                        <a:t>63.4 %</a:t>
                      </a:r>
                    </a:p>
                  </a:txBody>
                  <a:tcPr marL="100584" marR="100584" marT="51816" marB="51816" anchor="ctr"/>
                </a:tc>
                <a:tc>
                  <a:txBody>
                    <a:bodyPr/>
                    <a:lstStyle/>
                    <a:p>
                      <a:pPr algn="ctr"/>
                      <a:r>
                        <a:rPr lang="en-US" sz="2000" dirty="0"/>
                        <a:t>45.2 mb</a:t>
                      </a:r>
                    </a:p>
                  </a:txBody>
                  <a:tcPr marL="100584" marR="100584" marT="51816" marB="51816" anchor="ctr"/>
                </a:tc>
              </a:tr>
              <a:tr h="420285">
                <a:tc>
                  <a:txBody>
                    <a:bodyPr/>
                    <a:lstStyle/>
                    <a:p>
                      <a:pPr algn="ctr"/>
                      <a:r>
                        <a:rPr lang="en-US" sz="2000" dirty="0"/>
                        <a:t>Vertex</a:t>
                      </a:r>
                    </a:p>
                  </a:txBody>
                  <a:tcPr marL="100584" marR="100584" marT="51816" marB="51816" anchor="ctr"/>
                </a:tc>
                <a:tc>
                  <a:txBody>
                    <a:bodyPr/>
                    <a:lstStyle/>
                    <a:p>
                      <a:pPr algn="ctr"/>
                      <a:r>
                        <a:rPr lang="en-US" sz="2000" dirty="0"/>
                        <a:t>73.4 %</a:t>
                      </a:r>
                    </a:p>
                  </a:txBody>
                  <a:tcPr marL="100584" marR="100584" marT="51816" marB="51816" anchor="ctr"/>
                </a:tc>
                <a:tc>
                  <a:txBody>
                    <a:bodyPr/>
                    <a:lstStyle/>
                    <a:p>
                      <a:pPr algn="ctr"/>
                      <a:r>
                        <a:rPr lang="en-US" sz="2000" dirty="0"/>
                        <a:t>52.3</a:t>
                      </a:r>
                      <a:r>
                        <a:rPr lang="en-US" sz="2000" baseline="0" dirty="0"/>
                        <a:t> mb</a:t>
                      </a:r>
                      <a:endParaRPr lang="en-US" sz="2000" dirty="0"/>
                    </a:p>
                  </a:txBody>
                  <a:tcPr marL="100584" marR="100584" marT="51816" marB="51816" anchor="ctr"/>
                </a:tc>
              </a:tr>
            </a:tbl>
          </a:graphicData>
        </a:graphic>
      </p:graphicFrame>
      <p:sp>
        <p:nvSpPr>
          <p:cNvPr id="9" name="Oval 8"/>
          <p:cNvSpPr/>
          <p:nvPr/>
        </p:nvSpPr>
        <p:spPr>
          <a:xfrm>
            <a:off x="1905000" y="5715000"/>
            <a:ext cx="6019800" cy="44704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Arrow Connector 10"/>
          <p:cNvCxnSpPr/>
          <p:nvPr/>
        </p:nvCxnSpPr>
        <p:spPr>
          <a:xfrm rot="5400000" flipH="1" flipV="1">
            <a:off x="6722596" y="4817596"/>
            <a:ext cx="1490008" cy="304801"/>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7010400" y="2286000"/>
            <a:ext cx="2133600" cy="1938992"/>
          </a:xfrm>
          <a:prstGeom prst="rect">
            <a:avLst/>
          </a:prstGeom>
          <a:noFill/>
          <a:ln>
            <a:solidFill>
              <a:srgbClr val="FF0000"/>
            </a:solidFill>
          </a:ln>
        </p:spPr>
        <p:txBody>
          <a:bodyPr wrap="square" rtlCol="0">
            <a:spAutoFit/>
          </a:bodyPr>
          <a:lstStyle/>
          <a:p>
            <a:r>
              <a:rPr lang="en-US" dirty="0" smtClean="0"/>
              <a:t>Used from  first fills to ‘define’ the online absolute </a:t>
            </a:r>
            <a:r>
              <a:rPr lang="en-US" dirty="0" err="1" smtClean="0"/>
              <a:t>lumi</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Absolute luminosity </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51</a:t>
            </a:fld>
            <a:endParaRPr lang="en-US"/>
          </a:p>
        </p:txBody>
      </p:sp>
      <p:pic>
        <p:nvPicPr>
          <p:cNvPr id="7" name="Picture 6"/>
          <p:cNvPicPr>
            <a:picLocks noChangeAspect="1"/>
          </p:cNvPicPr>
          <p:nvPr/>
        </p:nvPicPr>
        <p:blipFill>
          <a:blip r:embed="rId2"/>
          <a:stretch>
            <a:fillRect/>
          </a:stretch>
        </p:blipFill>
        <p:spPr>
          <a:xfrm>
            <a:off x="590550" y="1267012"/>
            <a:ext cx="8096250" cy="5089338"/>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practice</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52</a:t>
            </a:fld>
            <a:endParaRPr lang="en-US"/>
          </a:p>
        </p:txBody>
      </p:sp>
      <p:sp>
        <p:nvSpPr>
          <p:cNvPr id="7" name="Content Placeholder 4"/>
          <p:cNvSpPr>
            <a:spLocks noGrp="1"/>
          </p:cNvSpPr>
          <p:nvPr>
            <p:ph sz="quarter" idx="1"/>
          </p:nvPr>
        </p:nvSpPr>
        <p:spPr>
          <a:xfrm>
            <a:off x="-152400" y="1066800"/>
            <a:ext cx="4239310" cy="5095240"/>
          </a:xfrm>
        </p:spPr>
        <p:txBody>
          <a:bodyPr>
            <a:normAutofit lnSpcReduction="10000"/>
          </a:bodyPr>
          <a:lstStyle/>
          <a:p>
            <a:r>
              <a:rPr lang="en-US" sz="2700" dirty="0"/>
              <a:t>The separation scan method is used for absolute calibration at CMS. Have 25 points per scan, out to ~</a:t>
            </a:r>
            <a:r>
              <a:rPr lang="en-US" sz="2700" dirty="0" smtClean="0"/>
              <a:t>4.5</a:t>
            </a:r>
            <a:r>
              <a:rPr lang="en-US" sz="2700" dirty="0" smtClean="0">
                <a:latin typeface="Symbol" charset="2"/>
                <a:cs typeface="Symbol" charset="2"/>
              </a:rPr>
              <a:t>s</a:t>
            </a:r>
            <a:r>
              <a:rPr lang="en-US" sz="2700" baseline="-25000" dirty="0" smtClean="0">
                <a:cs typeface="Symbol" charset="2"/>
              </a:rPr>
              <a:t>beam</a:t>
            </a:r>
            <a:r>
              <a:rPr lang="en-US" sz="2700" dirty="0" smtClean="0"/>
              <a:t>.</a:t>
            </a:r>
            <a:endParaRPr lang="en-US" sz="2700" dirty="0"/>
          </a:p>
          <a:p>
            <a:r>
              <a:rPr lang="en-US" sz="2700" dirty="0"/>
              <a:t>A double-Gaussian beam profile is needed to fit the beams observed in CMS. Significant luminosity in the tails of the distribution.</a:t>
            </a:r>
          </a:p>
          <a:p>
            <a:r>
              <a:rPr lang="en-US" sz="2700" dirty="0"/>
              <a:t>Luminosity at beam separation </a:t>
            </a:r>
            <a:r>
              <a:rPr lang="en-US" sz="2700" i="1" dirty="0"/>
              <a:t>d</a:t>
            </a:r>
            <a:r>
              <a:rPr lang="en-US" sz="2700" dirty="0"/>
              <a:t> is given by</a:t>
            </a:r>
          </a:p>
        </p:txBody>
      </p:sp>
      <p:pic>
        <p:nvPicPr>
          <p:cNvPr id="50178" name="Picture 2"/>
          <p:cNvPicPr>
            <a:picLocks noChangeAspect="1" noChangeArrowheads="1"/>
          </p:cNvPicPr>
          <p:nvPr/>
        </p:nvPicPr>
        <mc:AlternateContent>
          <mc:Choice xmlns:ma="http://schemas.microsoft.com/office/mac/drawingml/2008/main" Requires="ma">
            <p:blipFill>
              <a:blip r:embed="rId2"/>
              <a:srcRect/>
              <a:stretch>
                <a:fillRect/>
              </a:stretch>
            </p:blipFill>
          </mc:Choice>
          <mc:Fallback>
            <p:blipFill>
              <a:blip r:embed="rId3"/>
              <a:srcRect/>
              <a:stretch>
                <a:fillRect/>
              </a:stretch>
            </p:blipFill>
          </mc:Fallback>
        </mc:AlternateContent>
        <p:spPr bwMode="auto">
          <a:xfrm>
            <a:off x="4876800" y="1066800"/>
            <a:ext cx="3521075" cy="2535238"/>
          </a:xfrm>
          <a:prstGeom prst="rect">
            <a:avLst/>
          </a:prstGeom>
          <a:solidFill>
            <a:srgbClr val="BDBDC4"/>
          </a:solidFill>
          <a:ln w="9525">
            <a:solidFill>
              <a:schemeClr val="tx1"/>
            </a:solidFill>
            <a:miter lim="800000"/>
            <a:headEnd/>
            <a:tailEnd/>
          </a:ln>
        </p:spPr>
      </p:pic>
      <p:pic>
        <p:nvPicPr>
          <p:cNvPr id="50179" name="Picture 3"/>
          <p:cNvPicPr>
            <a:picLocks noChangeAspect="1" noChangeArrowheads="1"/>
          </p:cNvPicPr>
          <p:nvPr/>
        </p:nvPicPr>
        <mc:AlternateContent>
          <mc:Choice xmlns:ma="http://schemas.microsoft.com/office/mac/drawingml/2008/main" Requires="ma">
            <p:blipFill>
              <a:blip r:embed="rId4"/>
              <a:srcRect/>
              <a:stretch>
                <a:fillRect/>
              </a:stretch>
            </p:blipFill>
          </mc:Choice>
          <mc:Fallback>
            <p:blipFill>
              <a:blip r:embed="rId5"/>
              <a:srcRect/>
              <a:stretch>
                <a:fillRect/>
              </a:stretch>
            </p:blipFill>
          </mc:Fallback>
        </mc:AlternateContent>
        <p:spPr bwMode="auto">
          <a:xfrm>
            <a:off x="4852988" y="3810000"/>
            <a:ext cx="4291012" cy="2940050"/>
          </a:xfrm>
          <a:prstGeom prst="rect">
            <a:avLst/>
          </a:prstGeom>
          <a:solidFill>
            <a:srgbClr val="CDBCBC"/>
          </a:solidFill>
          <a:ln w="9525">
            <a:solidFill>
              <a:schemeClr val="accent2"/>
            </a:solidFill>
            <a:miter lim="800000"/>
            <a:headEnd/>
            <a:tailEnd/>
          </a:ln>
        </p:spPr>
      </p:pic>
      <p:pic>
        <p:nvPicPr>
          <p:cNvPr id="50180" name="Picture 4"/>
          <p:cNvPicPr>
            <a:picLocks noChangeAspect="1" noChangeArrowheads="1"/>
          </p:cNvPicPr>
          <p:nvPr/>
        </p:nvPicPr>
        <mc:AlternateContent>
          <mc:Choice xmlns:ma="http://schemas.microsoft.com/office/mac/drawingml/2008/main" Requires="ma">
            <p:blipFill>
              <a:blip r:embed="rId6"/>
              <a:srcRect/>
              <a:stretch>
                <a:fillRect/>
              </a:stretch>
            </p:blipFill>
          </mc:Choice>
          <mc:Fallback>
            <p:blipFill>
              <a:blip r:embed="rId7"/>
              <a:srcRect/>
              <a:stretch>
                <a:fillRect/>
              </a:stretch>
            </p:blipFill>
          </mc:Fallback>
        </mc:AlternateContent>
        <p:spPr bwMode="auto">
          <a:xfrm>
            <a:off x="17463" y="6089650"/>
            <a:ext cx="4608512" cy="777875"/>
          </a:xfrm>
          <a:prstGeom prst="rect">
            <a:avLst/>
          </a:prstGeom>
          <a:solidFill>
            <a:srgbClr val="C5C5D8"/>
          </a:solidFill>
          <a:ln w="9525">
            <a:solidFill>
              <a:srgbClr val="5E60A4"/>
            </a:solid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actual scan </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53</a:t>
            </a:fld>
            <a:endParaRPr lang="en-US"/>
          </a:p>
        </p:txBody>
      </p:sp>
      <p:pic>
        <p:nvPicPr>
          <p:cNvPr id="7" name="Picture 6" descr="scan_X_run_133876_133877_dg_fwd.gif"/>
          <p:cNvPicPr>
            <a:picLocks noChangeAspect="1"/>
          </p:cNvPicPr>
          <p:nvPr/>
        </p:nvPicPr>
        <p:blipFill>
          <a:blip r:embed="rId2"/>
          <a:stretch>
            <a:fillRect/>
          </a:stretch>
        </p:blipFill>
        <p:spPr>
          <a:xfrm>
            <a:off x="70124" y="1905000"/>
            <a:ext cx="4193089" cy="2929758"/>
          </a:xfrm>
          <a:prstGeom prst="rect">
            <a:avLst/>
          </a:prstGeom>
        </p:spPr>
      </p:pic>
      <p:pic>
        <p:nvPicPr>
          <p:cNvPr id="8" name="Picture 7" descr="scan_Y_run_133876_133877_dg_fwd.gif"/>
          <p:cNvPicPr>
            <a:picLocks noChangeAspect="1"/>
          </p:cNvPicPr>
          <p:nvPr/>
        </p:nvPicPr>
        <p:blipFill>
          <a:blip r:embed="rId3"/>
          <a:stretch>
            <a:fillRect/>
          </a:stretch>
        </p:blipFill>
        <p:spPr>
          <a:xfrm>
            <a:off x="4493711" y="1905000"/>
            <a:ext cx="4193089" cy="2929758"/>
          </a:xfrm>
          <a:prstGeom prst="rect">
            <a:avLst/>
          </a:prstGeom>
        </p:spPr>
      </p:pic>
      <p:sp>
        <p:nvSpPr>
          <p:cNvPr id="9" name="TextBox 8"/>
          <p:cNvSpPr txBox="1"/>
          <p:nvPr/>
        </p:nvSpPr>
        <p:spPr>
          <a:xfrm>
            <a:off x="1066800" y="5105400"/>
            <a:ext cx="1116260" cy="518375"/>
          </a:xfrm>
          <a:prstGeom prst="rect">
            <a:avLst/>
          </a:prstGeom>
        </p:spPr>
        <p:style>
          <a:lnRef idx="1">
            <a:schemeClr val="accent2"/>
          </a:lnRef>
          <a:fillRef idx="3">
            <a:schemeClr val="accent2"/>
          </a:fillRef>
          <a:effectRef idx="2">
            <a:schemeClr val="accent2"/>
          </a:effectRef>
          <a:fontRef idx="minor">
            <a:schemeClr val="lt1"/>
          </a:fontRef>
        </p:style>
        <p:txBody>
          <a:bodyPr wrap="none" lIns="101882" tIns="50941" rIns="101882" bIns="50941" rtlCol="0">
            <a:spAutoFit/>
          </a:bodyPr>
          <a:lstStyle/>
          <a:p>
            <a:r>
              <a:rPr lang="en-US" sz="2700" dirty="0" smtClean="0"/>
              <a:t>Scan </a:t>
            </a:r>
            <a:r>
              <a:rPr lang="en-US" sz="2700" dirty="0"/>
              <a:t>X</a:t>
            </a:r>
          </a:p>
        </p:txBody>
      </p:sp>
      <p:sp>
        <p:nvSpPr>
          <p:cNvPr id="10" name="TextBox 9"/>
          <p:cNvSpPr txBox="1"/>
          <p:nvPr/>
        </p:nvSpPr>
        <p:spPr>
          <a:xfrm>
            <a:off x="5937873" y="5105400"/>
            <a:ext cx="1103160" cy="518375"/>
          </a:xfrm>
          <a:prstGeom prst="rect">
            <a:avLst/>
          </a:prstGeom>
        </p:spPr>
        <p:style>
          <a:lnRef idx="1">
            <a:schemeClr val="accent2"/>
          </a:lnRef>
          <a:fillRef idx="3">
            <a:schemeClr val="accent2"/>
          </a:fillRef>
          <a:effectRef idx="2">
            <a:schemeClr val="accent2"/>
          </a:effectRef>
          <a:fontRef idx="minor">
            <a:schemeClr val="lt1"/>
          </a:fontRef>
        </p:style>
        <p:txBody>
          <a:bodyPr wrap="none" lIns="101882" tIns="50941" rIns="101882" bIns="50941" rtlCol="0">
            <a:spAutoFit/>
          </a:bodyPr>
          <a:lstStyle/>
          <a:p>
            <a:r>
              <a:rPr lang="en-US" sz="2700" dirty="0" smtClean="0"/>
              <a:t>Scan </a:t>
            </a:r>
            <a:r>
              <a:rPr lang="en-US" sz="2700" dirty="0"/>
              <a:t>Y</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Pipeline in practice</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6</a:t>
            </a:fld>
            <a:endParaRPr lang="en-US"/>
          </a:p>
        </p:txBody>
      </p:sp>
      <p:pic>
        <p:nvPicPr>
          <p:cNvPr id="10" name="Picture 9"/>
          <p:cNvPicPr>
            <a:picLocks noChangeAspect="1"/>
          </p:cNvPicPr>
          <p:nvPr/>
        </p:nvPicPr>
        <p:blipFill>
          <a:blip r:embed="rId2"/>
          <a:stretch>
            <a:fillRect/>
          </a:stretch>
        </p:blipFill>
        <p:spPr>
          <a:xfrm>
            <a:off x="-146050" y="1409700"/>
            <a:ext cx="9436100" cy="60579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Front-ends to FE Drivers</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7</a:t>
            </a:fld>
            <a:endParaRPr lang="en-US"/>
          </a:p>
        </p:txBody>
      </p:sp>
      <p:pic>
        <p:nvPicPr>
          <p:cNvPr id="8" name="Picture 7"/>
          <p:cNvPicPr>
            <a:picLocks noChangeAspect="1"/>
          </p:cNvPicPr>
          <p:nvPr/>
        </p:nvPicPr>
        <p:blipFill>
          <a:blip r:embed="rId2"/>
          <a:stretch>
            <a:fillRect/>
          </a:stretch>
        </p:blipFill>
        <p:spPr>
          <a:xfrm>
            <a:off x="457200" y="1305182"/>
            <a:ext cx="7783830" cy="555281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12700" y="1181100"/>
            <a:ext cx="9118600" cy="5524500"/>
          </a:xfrm>
          <a:prstGeom prst="rect">
            <a:avLst/>
          </a:prstGeom>
        </p:spPr>
      </p:pic>
      <p:sp>
        <p:nvSpPr>
          <p:cNvPr id="2" name="Title 1"/>
          <p:cNvSpPr>
            <a:spLocks noGrp="1"/>
          </p:cNvSpPr>
          <p:nvPr>
            <p:ph type="title"/>
          </p:nvPr>
        </p:nvSpPr>
        <p:spPr/>
        <p:txBody>
          <a:bodyPr/>
          <a:lstStyle/>
          <a:p>
            <a:r>
              <a:rPr lang="en-US" dirty="0" smtClean="0"/>
              <a:t>Trigger challenge</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dirty="0"/>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8</a:t>
            </a:fld>
            <a:endParaRPr lang="en-US"/>
          </a:p>
        </p:txBody>
      </p:sp>
      <p:pic>
        <p:nvPicPr>
          <p:cNvPr id="9" name="Picture 8"/>
          <p:cNvPicPr>
            <a:picLocks noChangeAspect="1"/>
          </p:cNvPicPr>
          <p:nvPr/>
        </p:nvPicPr>
        <p:blipFill>
          <a:blip r:embed="rId3"/>
          <a:stretch>
            <a:fillRect/>
          </a:stretch>
        </p:blipFill>
        <p:spPr>
          <a:xfrm>
            <a:off x="2432050" y="5791200"/>
            <a:ext cx="317500" cy="304800"/>
          </a:xfrm>
          <a:prstGeom prst="rect">
            <a:avLst/>
          </a:prstGeom>
        </p:spPr>
      </p:pic>
      <p:pic>
        <p:nvPicPr>
          <p:cNvPr id="12" name="Picture 11"/>
          <p:cNvPicPr>
            <a:picLocks noChangeAspect="1"/>
          </p:cNvPicPr>
          <p:nvPr/>
        </p:nvPicPr>
        <p:blipFill>
          <a:blip r:embed="rId4"/>
          <a:stretch>
            <a:fillRect/>
          </a:stretch>
        </p:blipFill>
        <p:spPr>
          <a:xfrm>
            <a:off x="3416300" y="2501900"/>
            <a:ext cx="5194300" cy="26797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And things are not always simple</a:t>
            </a:r>
            <a:endParaRPr lang="en-US" dirty="0"/>
          </a:p>
        </p:txBody>
      </p:sp>
      <p:sp>
        <p:nvSpPr>
          <p:cNvPr id="4" name="Date Placeholder 3"/>
          <p:cNvSpPr>
            <a:spLocks noGrp="1"/>
          </p:cNvSpPr>
          <p:nvPr>
            <p:ph type="dt" sz="half" idx="10"/>
          </p:nvPr>
        </p:nvSpPr>
        <p:spPr/>
        <p:txBody>
          <a:bodyPr/>
          <a:lstStyle/>
          <a:p>
            <a:pPr>
              <a:defRPr/>
            </a:pPr>
            <a:r>
              <a:rPr lang="en-US" smtClean="0"/>
              <a:t>06/28/2010</a:t>
            </a:r>
            <a:endParaRPr lang="en-US"/>
          </a:p>
        </p:txBody>
      </p:sp>
      <p:sp>
        <p:nvSpPr>
          <p:cNvPr id="5" name="Footer Placeholder 4"/>
          <p:cNvSpPr>
            <a:spLocks noGrp="1"/>
          </p:cNvSpPr>
          <p:nvPr>
            <p:ph type="ftr" sz="quarter" idx="11"/>
          </p:nvPr>
        </p:nvSpPr>
        <p:spPr/>
        <p:txBody>
          <a:bodyPr/>
          <a:lstStyle/>
          <a:p>
            <a:pPr>
              <a:defRPr/>
            </a:pPr>
            <a:r>
              <a:rPr lang="en-US" smtClean="0"/>
              <a:t>LHC lectures, T.Camporesi </a:t>
            </a:r>
            <a:endParaRPr lang="en-US"/>
          </a:p>
        </p:txBody>
      </p:sp>
      <p:sp>
        <p:nvSpPr>
          <p:cNvPr id="6" name="Slide Number Placeholder 5"/>
          <p:cNvSpPr>
            <a:spLocks noGrp="1"/>
          </p:cNvSpPr>
          <p:nvPr>
            <p:ph type="sldNum" sz="quarter" idx="12"/>
          </p:nvPr>
        </p:nvSpPr>
        <p:spPr/>
        <p:txBody>
          <a:bodyPr/>
          <a:lstStyle/>
          <a:p>
            <a:pPr>
              <a:defRPr/>
            </a:pPr>
            <a:fld id="{5651F329-7A06-F249-AF00-A5FC8A1C1D07}" type="slidenum">
              <a:rPr lang="en-US" smtClean="0"/>
              <a:pPr>
                <a:defRPr/>
              </a:pPr>
              <a:t>9</a:t>
            </a:fld>
            <a:endParaRPr lang="en-US"/>
          </a:p>
        </p:txBody>
      </p:sp>
      <p:pic>
        <p:nvPicPr>
          <p:cNvPr id="8" name="Picture 7"/>
          <p:cNvPicPr>
            <a:picLocks noChangeAspect="1"/>
          </p:cNvPicPr>
          <p:nvPr/>
        </p:nvPicPr>
        <p:blipFill>
          <a:blip r:embed="rId2"/>
          <a:stretch>
            <a:fillRect/>
          </a:stretch>
        </p:blipFill>
        <p:spPr>
          <a:xfrm>
            <a:off x="247650" y="1346200"/>
            <a:ext cx="8648700" cy="513080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27923</TotalTime>
  <Words>3561</Words>
  <Application>Microsoft Macintosh PowerPoint</Application>
  <PresentationFormat>On-screen Show (4:3)</PresentationFormat>
  <Paragraphs>596</Paragraphs>
  <Slides>53</Slides>
  <Notes>0</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53</vt:i4>
      </vt:variant>
    </vt:vector>
  </HeadingPairs>
  <TitlesOfParts>
    <vt:vector size="55" baseType="lpstr">
      <vt:lpstr>Office Theme</vt:lpstr>
      <vt:lpstr>Equation</vt:lpstr>
      <vt:lpstr>The operation of LHC detectors Trigger and DAQ</vt:lpstr>
      <vt:lpstr>Space-time constraint</vt:lpstr>
      <vt:lpstr>Digitization choices</vt:lpstr>
      <vt:lpstr>Timing and Trigger and Event kinematics</vt:lpstr>
      <vt:lpstr>Pipeline: buy time for trigger</vt:lpstr>
      <vt:lpstr>Pipeline in practice</vt:lpstr>
      <vt:lpstr>Front-ends to FE Drivers</vt:lpstr>
      <vt:lpstr>Trigger challenge</vt:lpstr>
      <vt:lpstr>And things are not always simple</vt:lpstr>
      <vt:lpstr>Trigger</vt:lpstr>
      <vt:lpstr>CMS detector</vt:lpstr>
      <vt:lpstr>Level 1 trigger</vt:lpstr>
      <vt:lpstr>LV1 : calorimeter</vt:lpstr>
      <vt:lpstr>LV1: Massive parallel processing</vt:lpstr>
      <vt:lpstr>How to go from 100KHz to 100Hz</vt:lpstr>
      <vt:lpstr>Multilevel trigger</vt:lpstr>
      <vt:lpstr>Data flow</vt:lpstr>
      <vt:lpstr>CMS DAQ</vt:lpstr>
      <vt:lpstr>LHC experiment choices</vt:lpstr>
      <vt:lpstr>LHC DAQ/Trigger trends </vt:lpstr>
      <vt:lpstr>Trigger: follow LHC</vt:lpstr>
      <vt:lpstr>Ex: First level trigger in CMS</vt:lpstr>
      <vt:lpstr>LV1 trigger menu (CMS 1029 Hz/cm2)</vt:lpstr>
      <vt:lpstr>Continued</vt:lpstr>
      <vt:lpstr>Continued</vt:lpstr>
      <vt:lpstr>continued</vt:lpstr>
      <vt:lpstr>Example: Verification of trigger thresholds</vt:lpstr>
      <vt:lpstr>The same fill in a plot </vt:lpstr>
      <vt:lpstr>HLT: CMS example </vt:lpstr>
      <vt:lpstr>CMS HLT: a couple of PDs (4 1029 Hz/cm2)</vt:lpstr>
      <vt:lpstr>Some trigger examples: ATLAS</vt:lpstr>
      <vt:lpstr>ATLAS: Higher lumi</vt:lpstr>
      <vt:lpstr>ALICE: Lv1 </vt:lpstr>
      <vt:lpstr>Buffer protection</vt:lpstr>
      <vt:lpstr>Trigger throttling</vt:lpstr>
      <vt:lpstr>Protective deadtime</vt:lpstr>
      <vt:lpstr>Asynchronous throttling</vt:lpstr>
      <vt:lpstr>Pileup</vt:lpstr>
      <vt:lpstr>Pileup issues</vt:lpstr>
      <vt:lpstr>A recent event with 4 vertices </vt:lpstr>
      <vt:lpstr>Pileup NOW</vt:lpstr>
      <vt:lpstr>Pileup and luminosity</vt:lpstr>
      <vt:lpstr>Summary</vt:lpstr>
      <vt:lpstr>Backup slides</vt:lpstr>
      <vt:lpstr>Luminosity measurement in CMS</vt:lpstr>
      <vt:lpstr>The CMS luminosity monitor</vt:lpstr>
      <vt:lpstr>Online lumi using  HF </vt:lpstr>
      <vt:lpstr>Occupancy method </vt:lpstr>
      <vt:lpstr>ET method</vt:lpstr>
      <vt:lpstr>Luminosity offline</vt:lpstr>
      <vt:lpstr>Absolute luminosity </vt:lpstr>
      <vt:lpstr>In practice</vt:lpstr>
      <vt:lpstr>The actual scan </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Commissioning report</dc:title>
  <dc:creator>Tiziano Camporesi</dc:creator>
  <cp:lastModifiedBy>Tiziano Camporesi</cp:lastModifiedBy>
  <cp:revision>223</cp:revision>
  <cp:lastPrinted>2009-11-13T12:30:44Z</cp:lastPrinted>
  <dcterms:created xsi:type="dcterms:W3CDTF">2010-06-28T08:39:42Z</dcterms:created>
  <dcterms:modified xsi:type="dcterms:W3CDTF">2010-06-28T08:40:48Z</dcterms:modified>
</cp:coreProperties>
</file>