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1478" r:id="rId2"/>
    <p:sldId id="666" r:id="rId3"/>
    <p:sldId id="667" r:id="rId4"/>
    <p:sldId id="1477" r:id="rId5"/>
    <p:sldId id="986" r:id="rId6"/>
    <p:sldId id="632" r:id="rId7"/>
    <p:sldId id="668" r:id="rId8"/>
    <p:sldId id="635" r:id="rId9"/>
    <p:sldId id="637" r:id="rId10"/>
    <p:sldId id="642" r:id="rId11"/>
    <p:sldId id="636" r:id="rId12"/>
    <p:sldId id="641" r:id="rId13"/>
    <p:sldId id="633" r:id="rId14"/>
    <p:sldId id="638" r:id="rId15"/>
    <p:sldId id="640" r:id="rId16"/>
    <p:sldId id="670" r:id="rId17"/>
    <p:sldId id="626" r:id="rId18"/>
    <p:sldId id="643" r:id="rId19"/>
    <p:sldId id="644" r:id="rId20"/>
  </p:sldIdLst>
  <p:sldSz cx="9144000" cy="6858000" type="screen4x3"/>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HARRISON" initials="A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6FF"/>
    <a:srgbClr val="1160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71" autoAdjust="0"/>
    <p:restoredTop sz="95931" autoAdjust="0"/>
  </p:normalViewPr>
  <p:slideViewPr>
    <p:cSldViewPr snapToGrid="0">
      <p:cViewPr varScale="1">
        <p:scale>
          <a:sx n="133" d="100"/>
          <a:sy n="133" d="100"/>
        </p:scale>
        <p:origin x="1793" y="79"/>
      </p:cViewPr>
      <p:guideLst/>
    </p:cSldViewPr>
  </p:slideViewPr>
  <p:notesTextViewPr>
    <p:cViewPr>
      <p:scale>
        <a:sx n="3" d="2"/>
        <a:sy n="3" d="2"/>
      </p:scale>
      <p:origin x="0" y="0"/>
    </p:cViewPr>
  </p:notesTextViewPr>
  <p:sorterViewPr>
    <p:cViewPr>
      <p:scale>
        <a:sx n="100" d="100"/>
        <a:sy n="100" d="100"/>
      </p:scale>
      <p:origin x="0" y="-20880"/>
    </p:cViewPr>
  </p:sorterViewPr>
  <p:notesViewPr>
    <p:cSldViewPr snapToGrid="0">
      <p:cViewPr varScale="1">
        <p:scale>
          <a:sx n="89" d="100"/>
          <a:sy n="89" d="100"/>
        </p:scale>
        <p:origin x="165" y="5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4278313" cy="341314"/>
          </a:xfrm>
          <a:prstGeom prst="rect">
            <a:avLst/>
          </a:prstGeom>
        </p:spPr>
        <p:txBody>
          <a:bodyPr vert="horz" lIns="91827" tIns="45914" rIns="91827" bIns="45914" rtlCol="0"/>
          <a:lstStyle>
            <a:lvl1pPr algn="l">
              <a:defRPr sz="1200"/>
            </a:lvl1pPr>
          </a:lstStyle>
          <a:p>
            <a:endParaRPr lang="en-GB"/>
          </a:p>
        </p:txBody>
      </p:sp>
      <p:sp>
        <p:nvSpPr>
          <p:cNvPr id="3" name="Date Placeholder 2"/>
          <p:cNvSpPr>
            <a:spLocks noGrp="1"/>
          </p:cNvSpPr>
          <p:nvPr>
            <p:ph type="dt" sz="quarter" idx="1"/>
          </p:nvPr>
        </p:nvSpPr>
        <p:spPr>
          <a:xfrm>
            <a:off x="5592765" y="1"/>
            <a:ext cx="4278311" cy="341314"/>
          </a:xfrm>
          <a:prstGeom prst="rect">
            <a:avLst/>
          </a:prstGeom>
        </p:spPr>
        <p:txBody>
          <a:bodyPr vert="horz" lIns="91827" tIns="45914" rIns="91827" bIns="45914" rtlCol="0"/>
          <a:lstStyle>
            <a:lvl1pPr algn="r">
              <a:defRPr sz="1200"/>
            </a:lvl1pPr>
          </a:lstStyle>
          <a:p>
            <a:fld id="{68BC14E6-8F63-4807-AC37-A85D965A77F3}" type="datetimeFigureOut">
              <a:rPr lang="en-GB" smtClean="0"/>
              <a:t>27/11/2020</a:t>
            </a:fld>
            <a:endParaRPr lang="en-GB"/>
          </a:p>
        </p:txBody>
      </p:sp>
      <p:sp>
        <p:nvSpPr>
          <p:cNvPr id="4" name="Footer Placeholder 3"/>
          <p:cNvSpPr>
            <a:spLocks noGrp="1"/>
          </p:cNvSpPr>
          <p:nvPr>
            <p:ph type="ftr" sz="quarter" idx="2"/>
          </p:nvPr>
        </p:nvSpPr>
        <p:spPr>
          <a:xfrm>
            <a:off x="4" y="6456363"/>
            <a:ext cx="4278313" cy="341314"/>
          </a:xfrm>
          <a:prstGeom prst="rect">
            <a:avLst/>
          </a:prstGeom>
        </p:spPr>
        <p:txBody>
          <a:bodyPr vert="horz" lIns="91827" tIns="45914" rIns="91827" bIns="45914" rtlCol="0" anchor="b"/>
          <a:lstStyle>
            <a:lvl1pPr algn="l">
              <a:defRPr sz="1200"/>
            </a:lvl1pPr>
          </a:lstStyle>
          <a:p>
            <a:endParaRPr lang="en-GB"/>
          </a:p>
        </p:txBody>
      </p:sp>
      <p:sp>
        <p:nvSpPr>
          <p:cNvPr id="5" name="Slide Number Placeholder 4"/>
          <p:cNvSpPr>
            <a:spLocks noGrp="1"/>
          </p:cNvSpPr>
          <p:nvPr>
            <p:ph type="sldNum" sz="quarter" idx="3"/>
          </p:nvPr>
        </p:nvSpPr>
        <p:spPr>
          <a:xfrm>
            <a:off x="5592765" y="6456363"/>
            <a:ext cx="4278311" cy="341314"/>
          </a:xfrm>
          <a:prstGeom prst="rect">
            <a:avLst/>
          </a:prstGeom>
        </p:spPr>
        <p:txBody>
          <a:bodyPr vert="horz" lIns="91827" tIns="45914" rIns="91827" bIns="45914" rtlCol="0" anchor="b"/>
          <a:lstStyle>
            <a:lvl1pPr algn="r">
              <a:defRPr sz="1200"/>
            </a:lvl1pPr>
          </a:lstStyle>
          <a:p>
            <a:fld id="{FF80F977-42D0-412E-AB65-E875286F3D70}" type="slidenum">
              <a:rPr lang="en-GB" smtClean="0"/>
              <a:t>‹#›</a:t>
            </a:fld>
            <a:endParaRPr lang="en-GB"/>
          </a:p>
        </p:txBody>
      </p:sp>
    </p:spTree>
    <p:extLst>
      <p:ext uri="{BB962C8B-B14F-4D97-AF65-F5344CB8AC3E}">
        <p14:creationId xmlns:p14="http://schemas.microsoft.com/office/powerpoint/2010/main" val="162797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4278313" cy="341314"/>
          </a:xfrm>
          <a:prstGeom prst="rect">
            <a:avLst/>
          </a:prstGeom>
        </p:spPr>
        <p:txBody>
          <a:bodyPr vert="horz" lIns="91827" tIns="45914" rIns="91827" bIns="45914" rtlCol="0"/>
          <a:lstStyle>
            <a:lvl1pPr algn="l">
              <a:defRPr sz="1200"/>
            </a:lvl1pPr>
          </a:lstStyle>
          <a:p>
            <a:endParaRPr lang="en-GB"/>
          </a:p>
        </p:txBody>
      </p:sp>
      <p:sp>
        <p:nvSpPr>
          <p:cNvPr id="3" name="Date Placeholder 2"/>
          <p:cNvSpPr>
            <a:spLocks noGrp="1"/>
          </p:cNvSpPr>
          <p:nvPr>
            <p:ph type="dt" idx="1"/>
          </p:nvPr>
        </p:nvSpPr>
        <p:spPr>
          <a:xfrm>
            <a:off x="5592765" y="1"/>
            <a:ext cx="4278311" cy="341314"/>
          </a:xfrm>
          <a:prstGeom prst="rect">
            <a:avLst/>
          </a:prstGeom>
        </p:spPr>
        <p:txBody>
          <a:bodyPr vert="horz" lIns="91827" tIns="45914" rIns="91827" bIns="45914" rtlCol="0"/>
          <a:lstStyle>
            <a:lvl1pPr algn="r">
              <a:defRPr sz="1200"/>
            </a:lvl1pPr>
          </a:lstStyle>
          <a:p>
            <a:fld id="{C75AC1C9-AB38-4F18-BD63-BEE24EC23637}" type="datetimeFigureOut">
              <a:rPr lang="en-GB" smtClean="0"/>
              <a:t>27/11/2020</a:t>
            </a:fld>
            <a:endParaRPr lang="en-GB"/>
          </a:p>
        </p:txBody>
      </p:sp>
      <p:sp>
        <p:nvSpPr>
          <p:cNvPr id="4" name="Slide Image Placeholder 3"/>
          <p:cNvSpPr>
            <a:spLocks noGrp="1" noRot="1" noChangeAspect="1"/>
          </p:cNvSpPr>
          <p:nvPr>
            <p:ph type="sldImg" idx="2"/>
          </p:nvPr>
        </p:nvSpPr>
        <p:spPr>
          <a:xfrm>
            <a:off x="3408363" y="849313"/>
            <a:ext cx="3055937" cy="2293937"/>
          </a:xfrm>
          <a:prstGeom prst="rect">
            <a:avLst/>
          </a:prstGeom>
          <a:noFill/>
          <a:ln w="12700">
            <a:solidFill>
              <a:prstClr val="black"/>
            </a:solidFill>
          </a:ln>
        </p:spPr>
        <p:txBody>
          <a:bodyPr vert="horz" lIns="91827" tIns="45914" rIns="91827" bIns="45914" rtlCol="0" anchor="ctr"/>
          <a:lstStyle/>
          <a:p>
            <a:endParaRPr lang="en-GB"/>
          </a:p>
        </p:txBody>
      </p:sp>
      <p:sp>
        <p:nvSpPr>
          <p:cNvPr id="5" name="Notes Placeholder 4"/>
          <p:cNvSpPr>
            <a:spLocks noGrp="1"/>
          </p:cNvSpPr>
          <p:nvPr>
            <p:ph type="body" sz="quarter" idx="3"/>
          </p:nvPr>
        </p:nvSpPr>
        <p:spPr>
          <a:xfrm>
            <a:off x="987428" y="3271841"/>
            <a:ext cx="7897813" cy="2676524"/>
          </a:xfrm>
          <a:prstGeom prst="rect">
            <a:avLst/>
          </a:prstGeom>
        </p:spPr>
        <p:txBody>
          <a:bodyPr vert="horz" lIns="91827" tIns="45914" rIns="91827" bIns="459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4" y="6456363"/>
            <a:ext cx="4278313" cy="341314"/>
          </a:xfrm>
          <a:prstGeom prst="rect">
            <a:avLst/>
          </a:prstGeom>
        </p:spPr>
        <p:txBody>
          <a:bodyPr vert="horz" lIns="91827" tIns="45914" rIns="91827" bIns="45914" rtlCol="0" anchor="b"/>
          <a:lstStyle>
            <a:lvl1pPr algn="l">
              <a:defRPr sz="1200"/>
            </a:lvl1pPr>
          </a:lstStyle>
          <a:p>
            <a:endParaRPr lang="en-GB"/>
          </a:p>
        </p:txBody>
      </p:sp>
      <p:sp>
        <p:nvSpPr>
          <p:cNvPr id="7" name="Slide Number Placeholder 6"/>
          <p:cNvSpPr>
            <a:spLocks noGrp="1"/>
          </p:cNvSpPr>
          <p:nvPr>
            <p:ph type="sldNum" sz="quarter" idx="5"/>
          </p:nvPr>
        </p:nvSpPr>
        <p:spPr>
          <a:xfrm>
            <a:off x="5592765" y="6456363"/>
            <a:ext cx="4278311" cy="341314"/>
          </a:xfrm>
          <a:prstGeom prst="rect">
            <a:avLst/>
          </a:prstGeom>
        </p:spPr>
        <p:txBody>
          <a:bodyPr vert="horz" lIns="91827" tIns="45914" rIns="91827" bIns="45914" rtlCol="0" anchor="b"/>
          <a:lstStyle>
            <a:lvl1pPr algn="r">
              <a:defRPr sz="1200"/>
            </a:lvl1pPr>
          </a:lstStyle>
          <a:p>
            <a:fld id="{F4F7BB51-2AF9-430D-B9E9-D1D668E1AF11}" type="slidenum">
              <a:rPr lang="en-GB" smtClean="0"/>
              <a:t>‹#›</a:t>
            </a:fld>
            <a:endParaRPr lang="en-GB"/>
          </a:p>
        </p:txBody>
      </p:sp>
    </p:spTree>
    <p:extLst>
      <p:ext uri="{BB962C8B-B14F-4D97-AF65-F5344CB8AC3E}">
        <p14:creationId xmlns:p14="http://schemas.microsoft.com/office/powerpoint/2010/main" val="2650186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699D2066-D5CB-448F-A913-590385784237}" type="slidenum">
              <a:rPr lang="en-GB" smtClean="0"/>
              <a:pPr/>
              <a:t>1</a:t>
            </a:fld>
            <a:endParaRPr lang="en-GB"/>
          </a:p>
        </p:txBody>
      </p:sp>
    </p:spTree>
    <p:extLst>
      <p:ext uri="{BB962C8B-B14F-4D97-AF65-F5344CB8AC3E}">
        <p14:creationId xmlns:p14="http://schemas.microsoft.com/office/powerpoint/2010/main" val="99170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10</a:t>
            </a:fld>
            <a:endParaRPr lang="en-GB"/>
          </a:p>
        </p:txBody>
      </p:sp>
    </p:spTree>
    <p:extLst>
      <p:ext uri="{BB962C8B-B14F-4D97-AF65-F5344CB8AC3E}">
        <p14:creationId xmlns:p14="http://schemas.microsoft.com/office/powerpoint/2010/main" val="1878764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11</a:t>
            </a:fld>
            <a:endParaRPr lang="en-GB"/>
          </a:p>
        </p:txBody>
      </p:sp>
    </p:spTree>
    <p:extLst>
      <p:ext uri="{BB962C8B-B14F-4D97-AF65-F5344CB8AC3E}">
        <p14:creationId xmlns:p14="http://schemas.microsoft.com/office/powerpoint/2010/main" val="2492956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12</a:t>
            </a:fld>
            <a:endParaRPr lang="en-GB"/>
          </a:p>
        </p:txBody>
      </p:sp>
    </p:spTree>
    <p:extLst>
      <p:ext uri="{BB962C8B-B14F-4D97-AF65-F5344CB8AC3E}">
        <p14:creationId xmlns:p14="http://schemas.microsoft.com/office/powerpoint/2010/main" val="844624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13</a:t>
            </a:fld>
            <a:endParaRPr lang="en-GB"/>
          </a:p>
        </p:txBody>
      </p:sp>
    </p:spTree>
    <p:extLst>
      <p:ext uri="{BB962C8B-B14F-4D97-AF65-F5344CB8AC3E}">
        <p14:creationId xmlns:p14="http://schemas.microsoft.com/office/powerpoint/2010/main" val="2208614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14</a:t>
            </a:fld>
            <a:endParaRPr lang="en-GB"/>
          </a:p>
        </p:txBody>
      </p:sp>
    </p:spTree>
    <p:extLst>
      <p:ext uri="{BB962C8B-B14F-4D97-AF65-F5344CB8AC3E}">
        <p14:creationId xmlns:p14="http://schemas.microsoft.com/office/powerpoint/2010/main" val="964394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15</a:t>
            </a:fld>
            <a:endParaRPr lang="en-GB"/>
          </a:p>
        </p:txBody>
      </p:sp>
    </p:spTree>
    <p:extLst>
      <p:ext uri="{BB962C8B-B14F-4D97-AF65-F5344CB8AC3E}">
        <p14:creationId xmlns:p14="http://schemas.microsoft.com/office/powerpoint/2010/main" val="423816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16</a:t>
            </a:fld>
            <a:endParaRPr lang="en-GB"/>
          </a:p>
        </p:txBody>
      </p:sp>
    </p:spTree>
    <p:extLst>
      <p:ext uri="{BB962C8B-B14F-4D97-AF65-F5344CB8AC3E}">
        <p14:creationId xmlns:p14="http://schemas.microsoft.com/office/powerpoint/2010/main" val="3285489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17</a:t>
            </a:fld>
            <a:endParaRPr lang="en-GB"/>
          </a:p>
        </p:txBody>
      </p:sp>
    </p:spTree>
    <p:extLst>
      <p:ext uri="{BB962C8B-B14F-4D97-AF65-F5344CB8AC3E}">
        <p14:creationId xmlns:p14="http://schemas.microsoft.com/office/powerpoint/2010/main" val="1021558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18</a:t>
            </a:fld>
            <a:endParaRPr lang="en-GB"/>
          </a:p>
        </p:txBody>
      </p:sp>
    </p:spTree>
    <p:extLst>
      <p:ext uri="{BB962C8B-B14F-4D97-AF65-F5344CB8AC3E}">
        <p14:creationId xmlns:p14="http://schemas.microsoft.com/office/powerpoint/2010/main" val="900297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19</a:t>
            </a:fld>
            <a:endParaRPr lang="en-GB"/>
          </a:p>
        </p:txBody>
      </p:sp>
    </p:spTree>
    <p:extLst>
      <p:ext uri="{BB962C8B-B14F-4D97-AF65-F5344CB8AC3E}">
        <p14:creationId xmlns:p14="http://schemas.microsoft.com/office/powerpoint/2010/main" val="976176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2</a:t>
            </a:fld>
            <a:endParaRPr lang="en-GB"/>
          </a:p>
        </p:txBody>
      </p:sp>
    </p:spTree>
    <p:extLst>
      <p:ext uri="{BB962C8B-B14F-4D97-AF65-F5344CB8AC3E}">
        <p14:creationId xmlns:p14="http://schemas.microsoft.com/office/powerpoint/2010/main" val="672004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3</a:t>
            </a:fld>
            <a:endParaRPr lang="en-GB"/>
          </a:p>
        </p:txBody>
      </p:sp>
    </p:spTree>
    <p:extLst>
      <p:ext uri="{BB962C8B-B14F-4D97-AF65-F5344CB8AC3E}">
        <p14:creationId xmlns:p14="http://schemas.microsoft.com/office/powerpoint/2010/main" val="1316486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4</a:t>
            </a:fld>
            <a:endParaRPr lang="en-GB"/>
          </a:p>
        </p:txBody>
      </p:sp>
    </p:spTree>
    <p:extLst>
      <p:ext uri="{BB962C8B-B14F-4D97-AF65-F5344CB8AC3E}">
        <p14:creationId xmlns:p14="http://schemas.microsoft.com/office/powerpoint/2010/main" val="4263736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36913" y="508000"/>
            <a:ext cx="3398837" cy="2551113"/>
          </a:xfrm>
        </p:spPr>
      </p:sp>
      <p:sp>
        <p:nvSpPr>
          <p:cNvPr id="3" name="Notes Placeholder 2"/>
          <p:cNvSpPr>
            <a:spLocks noGrp="1"/>
          </p:cNvSpPr>
          <p:nvPr>
            <p:ph type="body" idx="1"/>
          </p:nvPr>
        </p:nvSpPr>
        <p:spPr/>
        <p:txBody>
          <a:bodyPr>
            <a:normAutofit/>
          </a:bodyPr>
          <a:lstStyle/>
          <a:p>
            <a:r>
              <a:rPr lang="en-GB" dirty="0"/>
              <a:t>Roentgen first ‘use’ of X-rays was to reveal the bones in his wife’s hand</a:t>
            </a:r>
            <a:r>
              <a:rPr lang="en-GB" baseline="0" dirty="0"/>
              <a:t>….</a:t>
            </a:r>
            <a:endParaRPr lang="en-GB" dirty="0"/>
          </a:p>
        </p:txBody>
      </p:sp>
      <p:sp>
        <p:nvSpPr>
          <p:cNvPr id="4" name="Slide Number Placeholder 3"/>
          <p:cNvSpPr>
            <a:spLocks noGrp="1"/>
          </p:cNvSpPr>
          <p:nvPr>
            <p:ph type="sldNum" sz="quarter" idx="10"/>
          </p:nvPr>
        </p:nvSpPr>
        <p:spPr/>
        <p:txBody>
          <a:bodyPr/>
          <a:lstStyle/>
          <a:p>
            <a:pPr>
              <a:defRPr/>
            </a:pPr>
            <a:fld id="{CCAEE9AB-95F6-471B-9025-7CCFF4993DB9}" type="slidenum">
              <a:rPr lang="en-GB" smtClean="0"/>
              <a:pPr>
                <a:defRPr/>
              </a:pPr>
              <a:t>5</a:t>
            </a:fld>
            <a:endParaRPr lang="en-GB"/>
          </a:p>
        </p:txBody>
      </p:sp>
    </p:spTree>
    <p:extLst>
      <p:ext uri="{BB962C8B-B14F-4D97-AF65-F5344CB8AC3E}">
        <p14:creationId xmlns:p14="http://schemas.microsoft.com/office/powerpoint/2010/main" val="2982690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6</a:t>
            </a:fld>
            <a:endParaRPr lang="en-GB"/>
          </a:p>
        </p:txBody>
      </p:sp>
    </p:spTree>
    <p:extLst>
      <p:ext uri="{BB962C8B-B14F-4D97-AF65-F5344CB8AC3E}">
        <p14:creationId xmlns:p14="http://schemas.microsoft.com/office/powerpoint/2010/main" val="3173942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7</a:t>
            </a:fld>
            <a:endParaRPr lang="en-GB"/>
          </a:p>
        </p:txBody>
      </p:sp>
    </p:spTree>
    <p:extLst>
      <p:ext uri="{BB962C8B-B14F-4D97-AF65-F5344CB8AC3E}">
        <p14:creationId xmlns:p14="http://schemas.microsoft.com/office/powerpoint/2010/main" val="915185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8</a:t>
            </a:fld>
            <a:endParaRPr lang="en-GB"/>
          </a:p>
        </p:txBody>
      </p:sp>
    </p:spTree>
    <p:extLst>
      <p:ext uri="{BB962C8B-B14F-4D97-AF65-F5344CB8AC3E}">
        <p14:creationId xmlns:p14="http://schemas.microsoft.com/office/powerpoint/2010/main" val="1197781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953CA2-A79A-451C-ADDA-AD634157D9EE}" type="slidenum">
              <a:rPr lang="en-GB" smtClean="0"/>
              <a:pPr/>
              <a:t>9</a:t>
            </a:fld>
            <a:endParaRPr lang="en-GB"/>
          </a:p>
        </p:txBody>
      </p:sp>
    </p:spTree>
    <p:extLst>
      <p:ext uri="{BB962C8B-B14F-4D97-AF65-F5344CB8AC3E}">
        <p14:creationId xmlns:p14="http://schemas.microsoft.com/office/powerpoint/2010/main" val="3789147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C31114F-BB26-46FF-BF46-7A6BCFE52EE2}" type="datetimeFigureOut">
              <a:rPr lang="en-GB" smtClean="0"/>
              <a:t>27/11/2020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8208B20-91AA-4500-9BBE-79F405834CC2}" type="slidenum">
              <a:rPr lang="en-GB" smtClean="0"/>
              <a:t>‹#›</a:t>
            </a:fld>
            <a:endParaRPr lang="en-GB"/>
          </a:p>
        </p:txBody>
      </p:sp>
    </p:spTree>
    <p:extLst>
      <p:ext uri="{BB962C8B-B14F-4D97-AF65-F5344CB8AC3E}">
        <p14:creationId xmlns:p14="http://schemas.microsoft.com/office/powerpoint/2010/main" val="626952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8695" y="173215"/>
            <a:ext cx="7886700" cy="1325563"/>
          </a:xfrm>
        </p:spPr>
        <p:txBody>
          <a:bodyPr>
            <a:normAutofit/>
          </a:bodyPr>
          <a:lstStyle>
            <a:lvl1pPr>
              <a:defRPr sz="3600">
                <a:solidFill>
                  <a:srgbClr val="002060"/>
                </a:solidFill>
                <a:effectLst>
                  <a:outerShdw blurRad="38100" dist="38100" dir="2700000" algn="tl">
                    <a:srgbClr val="000000">
                      <a:alpha val="43137"/>
                    </a:srgbClr>
                  </a:outerShdw>
                </a:effectLst>
                <a:latin typeface="+mn-lt"/>
              </a:defRPr>
            </a:lvl1pPr>
          </a:lstStyle>
          <a:p>
            <a:r>
              <a:rPr lang="en-US" dirty="0"/>
              <a:t>Click to edit Master title style</a:t>
            </a:r>
            <a:endParaRPr lang="en-GB" dirty="0"/>
          </a:p>
        </p:txBody>
      </p:sp>
      <p:sp>
        <p:nvSpPr>
          <p:cNvPr id="3" name="Content Placeholder 2"/>
          <p:cNvSpPr>
            <a:spLocks noGrp="1"/>
          </p:cNvSpPr>
          <p:nvPr>
            <p:ph idx="1"/>
          </p:nvPr>
        </p:nvSpPr>
        <p:spPr>
          <a:xfrm>
            <a:off x="287867" y="1825625"/>
            <a:ext cx="8517466" cy="4351338"/>
          </a:xfrm>
        </p:spPr>
        <p:txBody>
          <a:bodyPr/>
          <a:lstStyle>
            <a:lvl1pPr>
              <a:defRPr sz="2600">
                <a:solidFill>
                  <a:srgbClr val="002060"/>
                </a:solidFill>
              </a:defRPr>
            </a:lvl1pPr>
            <a:lvl2pPr>
              <a:defRPr sz="2200">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433981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C31114F-BB26-46FF-BF46-7A6BCFE52EE2}" type="datetimeFigureOut">
              <a:rPr lang="en-GB" smtClean="0"/>
              <a:t>27/11/2020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208B20-91AA-4500-9BBE-79F405834CC2}" type="slidenum">
              <a:rPr lang="en-GB" smtClean="0"/>
              <a:t>‹#›</a:t>
            </a:fld>
            <a:endParaRPr lang="en-GB"/>
          </a:p>
        </p:txBody>
      </p:sp>
    </p:spTree>
    <p:extLst>
      <p:ext uri="{BB962C8B-B14F-4D97-AF65-F5344CB8AC3E}">
        <p14:creationId xmlns:p14="http://schemas.microsoft.com/office/powerpoint/2010/main" val="3265130840"/>
      </p:ext>
    </p:extLst>
  </p:cSld>
  <p:clrMap bg1="lt1" tx1="dk1" bg2="lt2" tx2="dk2" accent1="accent1" accent2="accent2" accent3="accent3" accent4="accent4" accent5="accent5" accent6="accent6" hlink="hlink" folHlink="folHlink"/>
  <p:sldLayoutIdLst>
    <p:sldLayoutId id="2147483654" r:id="rId1"/>
    <p:sldLayoutId id="2147483655"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1.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hyperlink" Target="http://www.diamond.ac.uk/Beamlines/dms/Beamlines/I11/EH1.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slideLayout" Target="../slideLayouts/slideLayout2.xml"/><Relationship Id="rId7" Type="http://schemas.openxmlformats.org/officeDocument/2006/relationships/image" Target="../media/image34.gif"/><Relationship Id="rId2" Type="http://schemas.openxmlformats.org/officeDocument/2006/relationships/video" Target="../media/media1.wmv"/><Relationship Id="rId1" Type="http://schemas.microsoft.com/office/2007/relationships/media" Target="../media/media1.wmv"/><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78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6.jpeg"/><Relationship Id="rId7"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google.co.uk/url?sa=i&amp;rct=j&amp;q=&amp;esrc=s&amp;source=images&amp;cd=&amp;cad=rja&amp;uact=8&amp;ved=0ahUKEwjv657m6urJAhWEfhoKHX5XDcQQjRwIBw&amp;url=http://www.lightsources.org/imagebank/image/has047&amp;psig=AFQjCNHSdGeuyvdvegnlGNwFpWBwcz9ZFA&amp;ust=1450714428848242" TargetMode="External"/><Relationship Id="rId5" Type="http://schemas.openxmlformats.org/officeDocument/2006/relationships/image" Target="../media/image37.jpeg"/><Relationship Id="rId4" Type="http://schemas.openxmlformats.org/officeDocument/2006/relationships/hyperlink" Target="http://www.google.co.uk/url?sa=i&amp;rct=j&amp;q=&amp;esrc=s&amp;source=images&amp;cd=&amp;cad=rja&amp;uact=8&amp;ved=0ahUKEwiOvPyu6erJAhXD1RoKHZewAucQjRwIBw&amp;url=http://rna.ucsc.edu/rnacenter/ribosome_images.html&amp;psig=AFQjCNHXhg7KGO1JBw-HcMyrBAtw3hn6Dw&amp;ust=1450714097980870" TargetMode="External"/><Relationship Id="rId9" Type="http://schemas.openxmlformats.org/officeDocument/2006/relationships/image" Target="../media/image40.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descr="10EC2268_Diamond_aerial_view.tif"/>
          <p:cNvPicPr>
            <a:picLocks noGrp="1" noChangeAspect="1"/>
          </p:cNvPicPr>
          <p:nvPr>
            <p:ph idx="1"/>
          </p:nvPr>
        </p:nvPicPr>
        <p:blipFill>
          <a:blip r:embed="rId3" cstate="email"/>
          <a:stretch>
            <a:fillRect/>
          </a:stretch>
        </p:blipFill>
        <p:spPr>
          <a:xfrm>
            <a:off x="745572" y="876647"/>
            <a:ext cx="7529031" cy="5000625"/>
          </a:xfrm>
        </p:spPr>
      </p:pic>
      <p:pic>
        <p:nvPicPr>
          <p:cNvPr id="5" name="Picture 4" descr="06EC3826 Campus aerial view.jpg"/>
          <p:cNvPicPr>
            <a:picLocks noChangeAspect="1"/>
          </p:cNvPicPr>
          <p:nvPr/>
        </p:nvPicPr>
        <p:blipFill>
          <a:blip r:embed="rId4" cstate="print"/>
          <a:srcRect/>
          <a:stretch>
            <a:fillRect/>
          </a:stretch>
        </p:blipFill>
        <p:spPr>
          <a:xfrm>
            <a:off x="-180528" y="-41668"/>
            <a:ext cx="9324528" cy="7215083"/>
          </a:xfrm>
          <a:prstGeom prst="rect">
            <a:avLst/>
          </a:prstGeom>
        </p:spPr>
      </p:pic>
      <p:sp>
        <p:nvSpPr>
          <p:cNvPr id="7" name="Rectangle 6">
            <a:extLst>
              <a:ext uri="{FF2B5EF4-FFF2-40B4-BE49-F238E27FC236}">
                <a16:creationId xmlns:a16="http://schemas.microsoft.com/office/drawing/2014/main" id="{BCD79B20-3D11-49A4-884D-E9DFA7744C11}"/>
              </a:ext>
            </a:extLst>
          </p:cNvPr>
          <p:cNvSpPr/>
          <p:nvPr/>
        </p:nvSpPr>
        <p:spPr>
          <a:xfrm>
            <a:off x="366963" y="208682"/>
            <a:ext cx="8379995" cy="6475362"/>
          </a:xfrm>
          <a:prstGeom prst="rect">
            <a:avLst/>
          </a:prstGeom>
        </p:spPr>
        <p:txBody>
          <a:bodyPr wrap="square">
            <a:spAutoFit/>
          </a:bodyPr>
          <a:lstStyle/>
          <a:p>
            <a:pPr algn="ctr"/>
            <a:r>
              <a:rPr lang="en-US" sz="3000" dirty="0">
                <a:solidFill>
                  <a:srgbClr val="002060"/>
                </a:solidFill>
                <a:effectLst>
                  <a:outerShdw blurRad="38100" dist="38100" dir="2700000" algn="tl">
                    <a:srgbClr val="000000">
                      <a:alpha val="43137"/>
                    </a:srgbClr>
                  </a:outerShdw>
                </a:effectLst>
              </a:rPr>
              <a:t>Synchrotron and neutron based diffraction and spectroscopic techniques</a:t>
            </a:r>
          </a:p>
          <a:p>
            <a:pPr algn="ctr"/>
            <a:r>
              <a:rPr lang="en-US" sz="3000" dirty="0">
                <a:solidFill>
                  <a:srgbClr val="FFFF00"/>
                </a:solidFill>
                <a:effectLst>
                  <a:outerShdw blurRad="38100" dist="38100" dir="2700000" algn="tl">
                    <a:srgbClr val="000000">
                      <a:alpha val="43137"/>
                    </a:srgbClr>
                  </a:outerShdw>
                </a:effectLst>
              </a:rPr>
              <a:t>Lecture 2</a:t>
            </a:r>
            <a:endParaRPr lang="en-GB" sz="3000" dirty="0">
              <a:solidFill>
                <a:srgbClr val="FFFF00"/>
              </a:solidFill>
              <a:effectLst>
                <a:outerShdw blurRad="38100" dist="38100" dir="2700000" algn="tl">
                  <a:srgbClr val="000000">
                    <a:alpha val="43137"/>
                  </a:srgbClr>
                </a:outerShdw>
              </a:effectLst>
            </a:endParaRPr>
          </a:p>
          <a:p>
            <a:pPr algn="ctr">
              <a:lnSpc>
                <a:spcPct val="115000"/>
              </a:lnSpc>
              <a:spcAft>
                <a:spcPts val="1000"/>
              </a:spcAft>
            </a:pPr>
            <a:endParaRPr lang="en-GB" sz="320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sz="320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sz="320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sz="320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sz="320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p>
          <a:p>
            <a:pPr algn="ctr">
              <a:lnSpc>
                <a:spcPct val="115000"/>
              </a:lnSpc>
              <a:spcAft>
                <a:spcPts val="0"/>
              </a:spcAft>
            </a:pPr>
            <a:r>
              <a:rPr lang="en-GB" sz="2200" dirty="0">
                <a:solidFill>
                  <a:srgbClr val="FFFF00"/>
                </a:solidFill>
                <a:latin typeface="Calibri" panose="020F0502020204030204" pitchFamily="34" charset="0"/>
                <a:ea typeface="Calibri" panose="020F0502020204030204" pitchFamily="34" charset="0"/>
                <a:cs typeface="Times New Roman" panose="02020603050405020304" pitchFamily="18" charset="0"/>
              </a:rPr>
              <a:t>ASP Online Series 2020</a:t>
            </a:r>
          </a:p>
          <a:p>
            <a:pPr algn="ctr">
              <a:lnSpc>
                <a:spcPct val="115000"/>
              </a:lnSpc>
              <a:spcAft>
                <a:spcPts val="0"/>
              </a:spcAft>
            </a:pPr>
            <a:r>
              <a:rPr lang="en-GB" sz="2200" dirty="0">
                <a:solidFill>
                  <a:srgbClr val="FFFF00"/>
                </a:solidFill>
                <a:latin typeface="Calibri" panose="020F0502020204030204" pitchFamily="34" charset="0"/>
                <a:ea typeface="Calibri" panose="020F0502020204030204" pitchFamily="34" charset="0"/>
                <a:cs typeface="Times New Roman" panose="02020603050405020304" pitchFamily="18" charset="0"/>
              </a:rPr>
              <a:t>Andrew Harrison, Diamond Light Source</a:t>
            </a:r>
          </a:p>
          <a:p>
            <a:pPr algn="ctr">
              <a:lnSpc>
                <a:spcPct val="115000"/>
              </a:lnSpc>
              <a:spcAft>
                <a:spcPts val="0"/>
              </a:spcAft>
            </a:pPr>
            <a:endParaRPr lang="en-GB"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18748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52887" y="1583482"/>
            <a:ext cx="2260231" cy="2127925"/>
          </a:xfrm>
        </p:spPr>
      </p:pic>
      <p:sp>
        <p:nvSpPr>
          <p:cNvPr id="8" name="Title 7"/>
          <p:cNvSpPr>
            <a:spLocks noGrp="1"/>
          </p:cNvSpPr>
          <p:nvPr>
            <p:ph type="title"/>
          </p:nvPr>
        </p:nvSpPr>
        <p:spPr>
          <a:xfrm>
            <a:off x="566133" y="-200323"/>
            <a:ext cx="7886700" cy="1325563"/>
          </a:xfrm>
        </p:spPr>
        <p:txBody>
          <a:bodyPr>
            <a:normAutofit/>
          </a:bodyPr>
          <a:lstStyle/>
          <a:p>
            <a:pPr algn="ctr"/>
            <a:r>
              <a:rPr lang="en-GB" sz="4000" dirty="0">
                <a:latin typeface="+mj-lt"/>
              </a:rPr>
              <a:t>Defining and labelling planes</a:t>
            </a:r>
          </a:p>
        </p:txBody>
      </p:sp>
      <p:sp>
        <p:nvSpPr>
          <p:cNvPr id="12" name="Content Placeholder 4"/>
          <p:cNvSpPr txBox="1">
            <a:spLocks/>
          </p:cNvSpPr>
          <p:nvPr/>
        </p:nvSpPr>
        <p:spPr>
          <a:xfrm>
            <a:off x="-28184" y="873786"/>
            <a:ext cx="9200367" cy="308737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400" dirty="0"/>
              <a:t>The planes are defined and labelled using the so-called Miller indices </a:t>
            </a:r>
          </a:p>
          <a:p>
            <a:endParaRPr lang="en-GB" sz="2400" dirty="0"/>
          </a:p>
          <a:p>
            <a:endParaRPr lang="en-GB" sz="2400" dirty="0"/>
          </a:p>
          <a:p>
            <a:endParaRPr lang="en-GB" sz="2400" dirty="0"/>
          </a:p>
          <a:p>
            <a:endParaRPr lang="en-GB" sz="2400" dirty="0"/>
          </a:p>
          <a:p>
            <a:pPr marL="0" indent="0">
              <a:buNone/>
            </a:pPr>
            <a:endParaRPr lang="en-GB" sz="2400" dirty="0"/>
          </a:p>
          <a:p>
            <a:endParaRPr lang="en-GB" sz="2400" dirty="0"/>
          </a:p>
          <a:p>
            <a:r>
              <a:rPr lang="en-GB" sz="2400" dirty="0"/>
              <a:t>A plane with Miller indices h, k and l makes intercepts a/h, b/k, c/l with the unit cell axes a, b and c. This is called the (</a:t>
            </a:r>
            <a:r>
              <a:rPr lang="en-GB" sz="2400" dirty="0" err="1"/>
              <a:t>hkl</a:t>
            </a:r>
            <a:r>
              <a:rPr lang="en-GB" sz="2400" dirty="0"/>
              <a:t>) plane. For crystals where a, b and c are perpendicular, 1/d</a:t>
            </a:r>
            <a:r>
              <a:rPr lang="en-GB" sz="2400" baseline="30000" dirty="0"/>
              <a:t>2</a:t>
            </a:r>
            <a:r>
              <a:rPr lang="en-GB" sz="2400" dirty="0"/>
              <a:t> = h</a:t>
            </a:r>
            <a:r>
              <a:rPr lang="en-GB" sz="2400" baseline="30000" dirty="0"/>
              <a:t>2</a:t>
            </a:r>
            <a:r>
              <a:rPr lang="en-GB" sz="2400" dirty="0"/>
              <a:t>/a</a:t>
            </a:r>
            <a:r>
              <a:rPr lang="en-GB" sz="2400" baseline="30000" dirty="0"/>
              <a:t>2</a:t>
            </a:r>
            <a:r>
              <a:rPr lang="en-GB" sz="2400" dirty="0"/>
              <a:t> + k</a:t>
            </a:r>
            <a:r>
              <a:rPr lang="en-GB" sz="2400" baseline="30000" dirty="0"/>
              <a:t>2</a:t>
            </a:r>
            <a:r>
              <a:rPr lang="en-GB" sz="2400" dirty="0"/>
              <a:t>/b</a:t>
            </a:r>
            <a:r>
              <a:rPr lang="en-GB" sz="2400" baseline="30000" dirty="0"/>
              <a:t>2 </a:t>
            </a:r>
            <a:r>
              <a:rPr lang="en-GB" sz="2400" dirty="0"/>
              <a:t>+ l</a:t>
            </a:r>
            <a:r>
              <a:rPr lang="en-GB" sz="2400" baseline="30000" dirty="0"/>
              <a:t>2</a:t>
            </a:r>
            <a:r>
              <a:rPr lang="en-GB" sz="2400" dirty="0"/>
              <a:t>/c</a:t>
            </a:r>
            <a:r>
              <a:rPr lang="en-GB" sz="2400" baseline="30000" dirty="0"/>
              <a:t>2</a:t>
            </a:r>
            <a:r>
              <a:rPr lang="en-GB" sz="2400" dirty="0"/>
              <a:t> </a:t>
            </a:r>
          </a:p>
          <a:p>
            <a:r>
              <a:rPr lang="en-GB" sz="2400" dirty="0"/>
              <a:t> An alternative representation that enables reflections to located rapidly is to define a lattice in reciprocal (Fourier) space where the co-ordinate system is such that </a:t>
            </a:r>
            <a:r>
              <a:rPr lang="en-GB" sz="2400" b="1" dirty="0"/>
              <a:t>a*</a:t>
            </a:r>
            <a:r>
              <a:rPr lang="en-GB" sz="2400" dirty="0"/>
              <a:t> is </a:t>
            </a:r>
            <a:r>
              <a:rPr lang="en-GB" sz="2400" dirty="0">
                <a:sym typeface="Symbol" panose="05050102010706020507" pitchFamily="18" charset="2"/>
              </a:rPr>
              <a:t> to both </a:t>
            </a:r>
            <a:r>
              <a:rPr lang="en-GB" sz="2400" b="1" dirty="0">
                <a:sym typeface="Symbol" panose="05050102010706020507" pitchFamily="18" charset="2"/>
              </a:rPr>
              <a:t>b</a:t>
            </a:r>
            <a:r>
              <a:rPr lang="en-GB" sz="2400" dirty="0">
                <a:sym typeface="Symbol" panose="05050102010706020507" pitchFamily="18" charset="2"/>
              </a:rPr>
              <a:t> and </a:t>
            </a:r>
            <a:r>
              <a:rPr lang="en-GB" sz="2400" b="1" dirty="0">
                <a:sym typeface="Symbol" panose="05050102010706020507" pitchFamily="18" charset="2"/>
              </a:rPr>
              <a:t>c</a:t>
            </a:r>
            <a:r>
              <a:rPr lang="en-GB" sz="2400" dirty="0">
                <a:sym typeface="Symbol" panose="05050102010706020507" pitchFamily="18" charset="2"/>
              </a:rPr>
              <a:t>, of length 2/a, etc. The line joining the origin to the point (</a:t>
            </a:r>
            <a:r>
              <a:rPr lang="en-GB" sz="2400" dirty="0" err="1">
                <a:sym typeface="Symbol" panose="05050102010706020507" pitchFamily="18" charset="2"/>
              </a:rPr>
              <a:t>hkl</a:t>
            </a:r>
            <a:r>
              <a:rPr lang="en-GB" sz="2400" dirty="0">
                <a:sym typeface="Symbol" panose="05050102010706020507" pitchFamily="18" charset="2"/>
              </a:rPr>
              <a:t>) in reciprocal space is perpendicular to the (</a:t>
            </a:r>
            <a:r>
              <a:rPr lang="en-GB" sz="2400" dirty="0" err="1">
                <a:sym typeface="Symbol" panose="05050102010706020507" pitchFamily="18" charset="2"/>
              </a:rPr>
              <a:t>hkl</a:t>
            </a:r>
            <a:r>
              <a:rPr lang="en-GB" sz="2400" dirty="0">
                <a:sym typeface="Symbol" panose="05050102010706020507" pitchFamily="18" charset="2"/>
              </a:rPr>
              <a:t>) plane and bisects the scattering angle </a:t>
            </a:r>
            <a:r>
              <a:rPr lang="en-GB" sz="2400" dirty="0">
                <a:latin typeface="Symbol" panose="05050102010706020507" pitchFamily="18" charset="2"/>
                <a:sym typeface="Symbol" panose="05050102010706020507" pitchFamily="18" charset="2"/>
              </a:rPr>
              <a:t>2q</a:t>
            </a:r>
            <a:endParaRPr lang="en-GB" sz="2400" dirty="0">
              <a:latin typeface="Symbol" panose="05050102010706020507" pitchFamily="18" charset="2"/>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8665" y="1436225"/>
            <a:ext cx="1875557" cy="2181986"/>
          </a:xfrm>
          <a:prstGeom prst="rect">
            <a:avLst/>
          </a:prstGeom>
        </p:spPr>
      </p:pic>
      <p:cxnSp>
        <p:nvCxnSpPr>
          <p:cNvPr id="9" name="Straight Arrow Connector 8"/>
          <p:cNvCxnSpPr/>
          <p:nvPr/>
        </p:nvCxnSpPr>
        <p:spPr>
          <a:xfrm>
            <a:off x="274918" y="2737224"/>
            <a:ext cx="506132" cy="38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flipV="1">
            <a:off x="270859" y="2224274"/>
            <a:ext cx="8117" cy="5129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V="1">
            <a:off x="272222" y="2402012"/>
            <a:ext cx="368936" cy="3333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149786" y="1904915"/>
            <a:ext cx="282450" cy="369332"/>
          </a:xfrm>
          <a:prstGeom prst="rect">
            <a:avLst/>
          </a:prstGeom>
          <a:noFill/>
        </p:spPr>
        <p:txBody>
          <a:bodyPr wrap="none" rtlCol="0">
            <a:spAutoFit/>
          </a:bodyPr>
          <a:lstStyle/>
          <a:p>
            <a:r>
              <a:rPr lang="en-GB" dirty="0"/>
              <a:t>c</a:t>
            </a:r>
          </a:p>
        </p:txBody>
      </p:sp>
      <p:sp>
        <p:nvSpPr>
          <p:cNvPr id="24" name="TextBox 23"/>
          <p:cNvSpPr txBox="1"/>
          <p:nvPr/>
        </p:nvSpPr>
        <p:spPr>
          <a:xfrm>
            <a:off x="739280" y="2527218"/>
            <a:ext cx="306494" cy="369332"/>
          </a:xfrm>
          <a:prstGeom prst="rect">
            <a:avLst/>
          </a:prstGeom>
          <a:noFill/>
        </p:spPr>
        <p:txBody>
          <a:bodyPr wrap="none" rtlCol="0">
            <a:spAutoFit/>
          </a:bodyPr>
          <a:lstStyle/>
          <a:p>
            <a:r>
              <a:rPr lang="en-GB" dirty="0"/>
              <a:t>a</a:t>
            </a:r>
          </a:p>
        </p:txBody>
      </p:sp>
      <p:sp>
        <p:nvSpPr>
          <p:cNvPr id="25" name="TextBox 24"/>
          <p:cNvSpPr txBox="1"/>
          <p:nvPr/>
        </p:nvSpPr>
        <p:spPr>
          <a:xfrm>
            <a:off x="566133" y="2099284"/>
            <a:ext cx="306494" cy="369332"/>
          </a:xfrm>
          <a:prstGeom prst="rect">
            <a:avLst/>
          </a:prstGeom>
          <a:noFill/>
        </p:spPr>
        <p:txBody>
          <a:bodyPr wrap="none" rtlCol="0">
            <a:spAutoFit/>
          </a:bodyPr>
          <a:lstStyle/>
          <a:p>
            <a:r>
              <a:rPr lang="en-GB" dirty="0"/>
              <a:t>b</a:t>
            </a:r>
          </a:p>
        </p:txBody>
      </p:sp>
    </p:spTree>
    <p:extLst>
      <p:ext uri="{BB962C8B-B14F-4D97-AF65-F5344CB8AC3E}">
        <p14:creationId xmlns:p14="http://schemas.microsoft.com/office/powerpoint/2010/main" val="1749476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1" y="1132068"/>
            <a:ext cx="9108504" cy="3176885"/>
          </a:xfrm>
        </p:spPr>
        <p:txBody>
          <a:bodyPr>
            <a:noAutofit/>
          </a:bodyPr>
          <a:lstStyle/>
          <a:p>
            <a:pPr lvl="0"/>
            <a:r>
              <a:rPr lang="en-GB" sz="2400" dirty="0"/>
              <a:t>The </a:t>
            </a:r>
            <a:r>
              <a:rPr lang="en-GB" sz="2400" b="1" dirty="0"/>
              <a:t>amplitude</a:t>
            </a:r>
            <a:r>
              <a:rPr lang="en-GB" sz="2400" dirty="0"/>
              <a:t> of the scattering from the (</a:t>
            </a:r>
            <a:r>
              <a:rPr lang="en-GB" sz="2400" dirty="0" err="1"/>
              <a:t>hkl</a:t>
            </a:r>
            <a:r>
              <a:rPr lang="en-GB" sz="2400" dirty="0"/>
              <a:t>) plane is then proportional to the sum of the scattering f</a:t>
            </a:r>
            <a:r>
              <a:rPr lang="en-GB" sz="2400" baseline="-25000" dirty="0"/>
              <a:t>j </a:t>
            </a:r>
            <a:r>
              <a:rPr lang="en-GB" sz="2400" dirty="0"/>
              <a:t>from every atom j in the unit cell, called the structure factor </a:t>
            </a:r>
            <a:r>
              <a:rPr lang="en-GB" sz="2400" dirty="0" err="1"/>
              <a:t>F</a:t>
            </a:r>
            <a:r>
              <a:rPr lang="en-GB" sz="2400" baseline="-25000" dirty="0" err="1"/>
              <a:t>hkl</a:t>
            </a:r>
            <a:r>
              <a:rPr lang="en-GB" sz="2400" dirty="0"/>
              <a:t>: </a:t>
            </a:r>
          </a:p>
          <a:p>
            <a:pPr lvl="0"/>
            <a:endParaRPr lang="en-GB" sz="2400" dirty="0"/>
          </a:p>
          <a:p>
            <a:pPr lvl="0"/>
            <a:endParaRPr lang="en-GB" sz="2400" dirty="0"/>
          </a:p>
          <a:p>
            <a:pPr lvl="0"/>
            <a:endParaRPr lang="en-GB" sz="2400" dirty="0"/>
          </a:p>
          <a:p>
            <a:pPr marL="0" lvl="0" indent="0">
              <a:buNone/>
            </a:pPr>
            <a:r>
              <a:rPr lang="en-GB" sz="2400" dirty="0"/>
              <a:t>Where </a:t>
            </a:r>
            <a:r>
              <a:rPr lang="en-GB" sz="2400" dirty="0" err="1"/>
              <a:t>exp</a:t>
            </a:r>
            <a:r>
              <a:rPr lang="en-GB" sz="2400" dirty="0"/>
              <a:t>(</a:t>
            </a:r>
            <a:r>
              <a:rPr lang="en-GB" sz="2400" dirty="0" err="1"/>
              <a:t>i</a:t>
            </a:r>
            <a:r>
              <a:rPr lang="el-GR" sz="2400" dirty="0"/>
              <a:t>φ</a:t>
            </a:r>
            <a:r>
              <a:rPr lang="en-GB" sz="2400" baseline="-25000" dirty="0"/>
              <a:t>j</a:t>
            </a:r>
            <a:r>
              <a:rPr lang="en-GB" sz="2400" dirty="0"/>
              <a:t>) is the phase of the scattering from atom j. </a:t>
            </a:r>
          </a:p>
          <a:p>
            <a:pPr marL="0" lvl="0" indent="0">
              <a:buNone/>
            </a:pPr>
            <a:endParaRPr lang="en-GB" sz="2400" dirty="0"/>
          </a:p>
          <a:p>
            <a:pPr marL="0" lvl="0" indent="0">
              <a:buNone/>
            </a:pPr>
            <a:endParaRPr lang="en-GB" sz="2400" dirty="0"/>
          </a:p>
          <a:p>
            <a:pPr marL="0" lvl="0" indent="0">
              <a:buNone/>
            </a:pPr>
            <a:endParaRPr lang="en-GB" sz="2400" dirty="0"/>
          </a:p>
          <a:p>
            <a:pPr marL="0" lvl="0" indent="0">
              <a:buNone/>
            </a:pPr>
            <a:r>
              <a:rPr lang="en-GB" sz="2400" dirty="0"/>
              <a:t>We measure the intensity in diffraction experiment, This is proportional to the square of the amplitude so we lose the information about the phase and cannot solve the structure directly – the </a:t>
            </a:r>
            <a:r>
              <a:rPr lang="en-GB" sz="2400" b="1" dirty="0"/>
              <a:t>phase problem</a:t>
            </a:r>
          </a:p>
          <a:p>
            <a:pPr marL="0" lvl="0" indent="0">
              <a:buNone/>
            </a:pPr>
            <a:endParaRPr lang="en-GB" sz="2400" dirty="0"/>
          </a:p>
          <a:p>
            <a:pPr marL="0" lvl="0" indent="0">
              <a:buNone/>
            </a:pPr>
            <a:r>
              <a:rPr lang="en-GB" sz="2400" dirty="0"/>
              <a:t>.</a:t>
            </a:r>
          </a:p>
        </p:txBody>
      </p:sp>
      <p:sp>
        <p:nvSpPr>
          <p:cNvPr id="8" name="Title 7"/>
          <p:cNvSpPr>
            <a:spLocks noGrp="1"/>
          </p:cNvSpPr>
          <p:nvPr>
            <p:ph type="title"/>
          </p:nvPr>
        </p:nvSpPr>
        <p:spPr>
          <a:xfrm>
            <a:off x="545106" y="0"/>
            <a:ext cx="7886700" cy="1325563"/>
          </a:xfrm>
        </p:spPr>
        <p:txBody>
          <a:bodyPr>
            <a:normAutofit/>
          </a:bodyPr>
          <a:lstStyle/>
          <a:p>
            <a:pPr algn="ctr"/>
            <a:r>
              <a:rPr lang="en-GB" sz="4000" dirty="0">
                <a:latin typeface="+mj-lt"/>
              </a:rPr>
              <a:t>Scattering intensity</a:t>
            </a:r>
          </a:p>
        </p:txBody>
      </p:sp>
      <mc:AlternateContent xmlns:mc="http://schemas.openxmlformats.org/markup-compatibility/2006" xmlns:a14="http://schemas.microsoft.com/office/drawing/2010/main">
        <mc:Choice Requires="a14">
          <p:sp>
            <p:nvSpPr>
              <p:cNvPr id="10" name="Rectangle 9"/>
              <p:cNvSpPr/>
              <p:nvPr/>
            </p:nvSpPr>
            <p:spPr>
              <a:xfrm>
                <a:off x="1110569" y="2276638"/>
                <a:ext cx="6755775" cy="886909"/>
              </a:xfrm>
              <a:prstGeom prst="rect">
                <a:avLst/>
              </a:prstGeom>
            </p:spPr>
            <p:txBody>
              <a:bodyPr wrap="square">
                <a:spAutoFit/>
              </a:bodyPr>
              <a:lstStyle/>
              <a:p>
                <a:pPr marL="457200" algn="just">
                  <a:lnSpc>
                    <a:spcPct val="115000"/>
                  </a:lnSpc>
                  <a:spcAft>
                    <a:spcPts val="1000"/>
                  </a:spcAft>
                </a:pPr>
                <a:r>
                  <a:rPr lang="en-GB" dirty="0">
                    <a:latin typeface="Calibri" panose="020F0502020204030204" pitchFamily="34" charset="0"/>
                    <a:ea typeface="Calibri" panose="020F0502020204030204" pitchFamily="34" charset="0"/>
                    <a:cs typeface="Times New Roman" panose="02020603050405020304" pitchFamily="18" charset="0"/>
                  </a:rPr>
                  <a:t> </a:t>
                </a:r>
              </a:p>
              <a:p>
                <a:r>
                  <a:rPr lang="en-GB" dirty="0">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sSub>
                      <m:sSubPr>
                        <m:ctrlPr>
                          <a:rPr lang="en-GB" i="1">
                            <a:effectLst/>
                            <a:latin typeface="Cambria Math" panose="02040503050406030204" pitchFamily="18" charset="0"/>
                          </a:rPr>
                        </m:ctrlPr>
                      </m:sSubPr>
                      <m:e>
                        <m:r>
                          <m:rPr>
                            <m:nor/>
                          </m:rPr>
                          <a:rPr lang="en-GB">
                            <a:latin typeface="Cambria Math" panose="02040503050406030204" pitchFamily="18" charset="0"/>
                            <a:ea typeface="Calibri" panose="020F0502020204030204" pitchFamily="34" charset="0"/>
                            <a:cs typeface="Times New Roman" panose="02020603050405020304" pitchFamily="18" charset="0"/>
                          </a:rPr>
                          <m:t>F</m:t>
                        </m:r>
                      </m:e>
                      <m:sub>
                        <m:r>
                          <m:rPr>
                            <m:nor/>
                          </m:rPr>
                          <a:rPr lang="en-GB">
                            <a:latin typeface="Cambria Math" panose="02040503050406030204" pitchFamily="18" charset="0"/>
                            <a:ea typeface="Calibri" panose="020F0502020204030204" pitchFamily="34" charset="0"/>
                            <a:cs typeface="Times New Roman" panose="02020603050405020304" pitchFamily="18" charset="0"/>
                          </a:rPr>
                          <m:t>hkl</m:t>
                        </m:r>
                      </m:sub>
                    </m:sSub>
                    <m:r>
                      <a:rPr lang="en-GB" i="1">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en-GB" i="1">
                            <a:effectLst/>
                            <a:latin typeface="Cambria Math" panose="02040503050406030204" pitchFamily="18" charset="0"/>
                          </a:rPr>
                        </m:ctrlPr>
                      </m:naryPr>
                      <m:sub>
                        <m:r>
                          <a:rPr lang="en-GB" i="1">
                            <a:latin typeface="Cambria Math" panose="02040503050406030204" pitchFamily="18" charset="0"/>
                            <a:ea typeface="Calibri" panose="020F0502020204030204" pitchFamily="34" charset="0"/>
                            <a:cs typeface="Times New Roman" panose="02020603050405020304" pitchFamily="18" charset="0"/>
                          </a:rPr>
                          <m:t>𝑗</m:t>
                        </m:r>
                      </m:sub>
                      <m:sup/>
                      <m:e>
                        <m:sSub>
                          <m:sSubPr>
                            <m:ctrlPr>
                              <a:rPr lang="en-GB" i="1">
                                <a:effectLst/>
                                <a:latin typeface="Cambria Math" panose="02040503050406030204" pitchFamily="18" charset="0"/>
                              </a:rPr>
                            </m:ctrlPr>
                          </m:sSubPr>
                          <m:e>
                            <m:r>
                              <m:rPr>
                                <m:sty m:val="p"/>
                              </m:rPr>
                              <a:rPr lang="en-GB">
                                <a:latin typeface="Cambria Math" panose="02040503050406030204" pitchFamily="18" charset="0"/>
                                <a:ea typeface="Calibri" panose="020F0502020204030204" pitchFamily="34" charset="0"/>
                                <a:cs typeface="Times New Roman" panose="02020603050405020304" pitchFamily="18" charset="0"/>
                              </a:rPr>
                              <m:t>f</m:t>
                            </m:r>
                          </m:e>
                          <m:sub>
                            <m:r>
                              <m:rPr>
                                <m:sty m:val="p"/>
                              </m:rPr>
                              <a:rPr lang="en-GB">
                                <a:latin typeface="Cambria Math" panose="02040503050406030204" pitchFamily="18" charset="0"/>
                                <a:ea typeface="Calibri" panose="020F0502020204030204" pitchFamily="34" charset="0"/>
                                <a:cs typeface="Times New Roman" panose="02020603050405020304" pitchFamily="18" charset="0"/>
                              </a:rPr>
                              <m:t>j</m:t>
                            </m:r>
                          </m:sub>
                        </m:sSub>
                        <m:r>
                          <a:rPr lang="en-GB" b="0" i="0" smtClean="0">
                            <a:latin typeface="Cambria Math" panose="02040503050406030204" pitchFamily="18" charset="0"/>
                            <a:ea typeface="Calibri" panose="020F0502020204030204" pitchFamily="34" charset="0"/>
                            <a:cs typeface="Times New Roman" panose="02020603050405020304" pitchFamily="18" charset="0"/>
                          </a:rPr>
                          <m:t> </m:t>
                        </m:r>
                        <m:r>
                          <m:rPr>
                            <m:sty m:val="p"/>
                          </m:rPr>
                          <a:rPr lang="en-GB">
                            <a:latin typeface="Cambria Math" panose="02040503050406030204" pitchFamily="18" charset="0"/>
                            <a:ea typeface="Calibri" panose="020F0502020204030204" pitchFamily="34" charset="0"/>
                            <a:cs typeface="Times New Roman" panose="02020603050405020304" pitchFamily="18" charset="0"/>
                          </a:rPr>
                          <m:t>exp</m:t>
                        </m:r>
                        <m:d>
                          <m:dPr>
                            <m:begChr m:val="["/>
                            <m:endChr m:val="]"/>
                            <m:ctrlPr>
                              <a:rPr lang="en-GB" i="1">
                                <a:latin typeface="Cambria Math" panose="02040503050406030204" pitchFamily="18" charset="0"/>
                                <a:ea typeface="Calibri" panose="020F0502020204030204" pitchFamily="34" charset="0"/>
                                <a:cs typeface="Times New Roman" panose="02020603050405020304" pitchFamily="18" charset="0"/>
                              </a:rPr>
                            </m:ctrlPr>
                          </m:dPr>
                          <m:e>
                            <m:r>
                              <a:rPr lang="en-GB">
                                <a:latin typeface="Cambria Math" panose="02040503050406030204" pitchFamily="18" charset="0"/>
                                <a:ea typeface="Calibri" panose="020F0502020204030204" pitchFamily="34" charset="0"/>
                                <a:cs typeface="Times New Roman" panose="02020603050405020304" pitchFamily="18" charset="0"/>
                              </a:rPr>
                              <m:t>2</m:t>
                            </m:r>
                            <m:r>
                              <m:rPr>
                                <m:sty m:val="p"/>
                              </m:rPr>
                              <a:rPr lang="en-GB">
                                <a:latin typeface="Cambria Math" panose="02040503050406030204" pitchFamily="18" charset="0"/>
                                <a:ea typeface="Calibri" panose="020F0502020204030204" pitchFamily="34" charset="0"/>
                                <a:cs typeface="Times New Roman" panose="02020603050405020304" pitchFamily="18" charset="0"/>
                              </a:rPr>
                              <m:t>πi</m:t>
                            </m:r>
                            <m:d>
                              <m:dPr>
                                <m:ctrlPr>
                                  <a:rPr lang="en-GB" i="1">
                                    <a:effectLst/>
                                    <a:latin typeface="Cambria Math" panose="02040503050406030204" pitchFamily="18" charset="0"/>
                                  </a:rPr>
                                </m:ctrlPr>
                              </m:dPr>
                              <m:e>
                                <m:r>
                                  <m:rPr>
                                    <m:sty m:val="p"/>
                                  </m:rPr>
                                  <a:rPr lang="en-GB">
                                    <a:latin typeface="Cambria Math" panose="02040503050406030204" pitchFamily="18" charset="0"/>
                                    <a:ea typeface="Calibri" panose="020F0502020204030204" pitchFamily="34" charset="0"/>
                                    <a:cs typeface="Times New Roman" panose="02020603050405020304" pitchFamily="18" charset="0"/>
                                  </a:rPr>
                                  <m:t>h</m:t>
                                </m:r>
                                <m:sSub>
                                  <m:sSubPr>
                                    <m:ctrlPr>
                                      <a:rPr lang="en-GB" i="1">
                                        <a:effectLst/>
                                        <a:latin typeface="Cambria Math" panose="02040503050406030204" pitchFamily="18" charset="0"/>
                                      </a:rPr>
                                    </m:ctrlPr>
                                  </m:sSubPr>
                                  <m:e>
                                    <m:r>
                                      <m:rPr>
                                        <m:sty m:val="p"/>
                                      </m:rPr>
                                      <a:rPr lang="en-GB">
                                        <a:latin typeface="Cambria Math" panose="02040503050406030204" pitchFamily="18" charset="0"/>
                                        <a:ea typeface="Calibri" panose="020F0502020204030204" pitchFamily="34" charset="0"/>
                                        <a:cs typeface="Times New Roman" panose="02020603050405020304" pitchFamily="18" charset="0"/>
                                      </a:rPr>
                                      <m:t>x</m:t>
                                    </m:r>
                                  </m:e>
                                  <m:sub>
                                    <m:r>
                                      <m:rPr>
                                        <m:sty m:val="p"/>
                                      </m:rPr>
                                      <a:rPr lang="en-GB">
                                        <a:latin typeface="Cambria Math" panose="02040503050406030204" pitchFamily="18" charset="0"/>
                                        <a:ea typeface="Calibri" panose="020F0502020204030204" pitchFamily="34" charset="0"/>
                                        <a:cs typeface="Times New Roman" panose="02020603050405020304" pitchFamily="18" charset="0"/>
                                      </a:rPr>
                                      <m:t>j</m:t>
                                    </m:r>
                                  </m:sub>
                                </m:sSub>
                                <m:r>
                                  <a:rPr lang="en-GB">
                                    <a:latin typeface="Cambria Math" panose="02040503050406030204" pitchFamily="18" charset="0"/>
                                    <a:ea typeface="Calibri" panose="020F0502020204030204" pitchFamily="34" charset="0"/>
                                    <a:cs typeface="Times New Roman" panose="02020603050405020304" pitchFamily="18" charset="0"/>
                                  </a:rPr>
                                  <m:t>+</m:t>
                                </m:r>
                                <m:r>
                                  <m:rPr>
                                    <m:sty m:val="p"/>
                                  </m:rPr>
                                  <a:rPr lang="en-GB">
                                    <a:latin typeface="Cambria Math" panose="02040503050406030204" pitchFamily="18" charset="0"/>
                                    <a:ea typeface="Calibri" panose="020F0502020204030204" pitchFamily="34" charset="0"/>
                                    <a:cs typeface="Times New Roman" panose="02020603050405020304" pitchFamily="18" charset="0"/>
                                  </a:rPr>
                                  <m:t>k</m:t>
                                </m:r>
                                <m:sSub>
                                  <m:sSubPr>
                                    <m:ctrlPr>
                                      <a:rPr lang="en-GB" i="1">
                                        <a:effectLst/>
                                        <a:latin typeface="Cambria Math" panose="02040503050406030204" pitchFamily="18" charset="0"/>
                                      </a:rPr>
                                    </m:ctrlPr>
                                  </m:sSubPr>
                                  <m:e>
                                    <m:r>
                                      <m:rPr>
                                        <m:sty m:val="p"/>
                                      </m:rPr>
                                      <a:rPr lang="en-GB">
                                        <a:latin typeface="Cambria Math" panose="02040503050406030204" pitchFamily="18" charset="0"/>
                                        <a:ea typeface="Calibri" panose="020F0502020204030204" pitchFamily="34" charset="0"/>
                                        <a:cs typeface="Times New Roman" panose="02020603050405020304" pitchFamily="18" charset="0"/>
                                      </a:rPr>
                                      <m:t>y</m:t>
                                    </m:r>
                                  </m:e>
                                  <m:sub>
                                    <m:r>
                                      <m:rPr>
                                        <m:sty m:val="p"/>
                                      </m:rPr>
                                      <a:rPr lang="en-GB">
                                        <a:latin typeface="Cambria Math" panose="02040503050406030204" pitchFamily="18" charset="0"/>
                                        <a:ea typeface="Calibri" panose="020F0502020204030204" pitchFamily="34" charset="0"/>
                                        <a:cs typeface="Times New Roman" panose="02020603050405020304" pitchFamily="18" charset="0"/>
                                      </a:rPr>
                                      <m:t>j</m:t>
                                    </m:r>
                                  </m:sub>
                                </m:sSub>
                                <m:r>
                                  <a:rPr lang="en-GB">
                                    <a:latin typeface="Cambria Math" panose="02040503050406030204" pitchFamily="18" charset="0"/>
                                    <a:ea typeface="Calibri" panose="020F0502020204030204" pitchFamily="34" charset="0"/>
                                    <a:cs typeface="Times New Roman" panose="02020603050405020304" pitchFamily="18" charset="0"/>
                                  </a:rPr>
                                  <m:t>+ </m:t>
                                </m:r>
                                <m:r>
                                  <m:rPr>
                                    <m:sty m:val="p"/>
                                  </m:rPr>
                                  <a:rPr lang="en-GB">
                                    <a:latin typeface="Cambria Math" panose="02040503050406030204" pitchFamily="18" charset="0"/>
                                    <a:ea typeface="Calibri" panose="020F0502020204030204" pitchFamily="34" charset="0"/>
                                    <a:cs typeface="Times New Roman" panose="02020603050405020304" pitchFamily="18" charset="0"/>
                                  </a:rPr>
                                  <m:t>l</m:t>
                                </m:r>
                                <m:sSub>
                                  <m:sSubPr>
                                    <m:ctrlPr>
                                      <a:rPr lang="en-GB" i="1">
                                        <a:effectLst/>
                                        <a:latin typeface="Cambria Math" panose="02040503050406030204" pitchFamily="18" charset="0"/>
                                      </a:rPr>
                                    </m:ctrlPr>
                                  </m:sSubPr>
                                  <m:e>
                                    <m:r>
                                      <m:rPr>
                                        <m:sty m:val="p"/>
                                      </m:rPr>
                                      <a:rPr lang="en-GB">
                                        <a:latin typeface="Cambria Math" panose="02040503050406030204" pitchFamily="18" charset="0"/>
                                        <a:ea typeface="Calibri" panose="020F0502020204030204" pitchFamily="34" charset="0"/>
                                        <a:cs typeface="Times New Roman" panose="02020603050405020304" pitchFamily="18" charset="0"/>
                                      </a:rPr>
                                      <m:t>z</m:t>
                                    </m:r>
                                  </m:e>
                                  <m:sub>
                                    <m:r>
                                      <m:rPr>
                                        <m:sty m:val="p"/>
                                      </m:rPr>
                                      <a:rPr lang="en-GB">
                                        <a:latin typeface="Cambria Math" panose="02040503050406030204" pitchFamily="18" charset="0"/>
                                        <a:ea typeface="Calibri" panose="020F0502020204030204" pitchFamily="34" charset="0"/>
                                        <a:cs typeface="Times New Roman" panose="02020603050405020304" pitchFamily="18" charset="0"/>
                                      </a:rPr>
                                      <m:t>j</m:t>
                                    </m:r>
                                  </m:sub>
                                </m:sSub>
                              </m:e>
                            </m:d>
                          </m:e>
                        </m:d>
                        <m:r>
                          <a:rPr lang="en-GB" b="0" i="1" smtClean="0">
                            <a:latin typeface="Cambria Math" panose="02040503050406030204" pitchFamily="18" charset="0"/>
                            <a:ea typeface="Calibri" panose="020F0502020204030204" pitchFamily="34" charset="0"/>
                            <a:cs typeface="Times New Roman" panose="02020603050405020304" pitchFamily="18" charset="0"/>
                          </a:rPr>
                          <m:t>=</m:t>
                        </m:r>
                        <m:nary>
                          <m:naryPr>
                            <m:chr m:val="∑"/>
                            <m:limLoc m:val="undOvr"/>
                            <m:ctrlPr>
                              <a:rPr lang="en-GB" i="1">
                                <a:latin typeface="Cambria Math" panose="02040503050406030204" pitchFamily="18" charset="0"/>
                              </a:rPr>
                            </m:ctrlPr>
                          </m:naryPr>
                          <m:sub>
                            <m:r>
                              <a:rPr lang="en-GB" i="1">
                                <a:latin typeface="Cambria Math" panose="02040503050406030204" pitchFamily="18" charset="0"/>
                                <a:ea typeface="Calibri" panose="020F0502020204030204" pitchFamily="34" charset="0"/>
                                <a:cs typeface="Times New Roman" panose="02020603050405020304" pitchFamily="18" charset="0"/>
                              </a:rPr>
                              <m:t>𝑗</m:t>
                            </m:r>
                          </m:sub>
                          <m:sup/>
                          <m:e>
                            <m:sSub>
                              <m:sSubPr>
                                <m:ctrlPr>
                                  <a:rPr lang="en-GB" i="1">
                                    <a:latin typeface="Cambria Math" panose="02040503050406030204" pitchFamily="18" charset="0"/>
                                  </a:rPr>
                                </m:ctrlPr>
                              </m:sSubPr>
                              <m:e>
                                <m:r>
                                  <m:rPr>
                                    <m:sty m:val="p"/>
                                  </m:rPr>
                                  <a:rPr lang="en-GB">
                                    <a:latin typeface="Cambria Math" panose="02040503050406030204" pitchFamily="18" charset="0"/>
                                    <a:ea typeface="Calibri" panose="020F0502020204030204" pitchFamily="34" charset="0"/>
                                    <a:cs typeface="Times New Roman" panose="02020603050405020304" pitchFamily="18" charset="0"/>
                                  </a:rPr>
                                  <m:t>f</m:t>
                                </m:r>
                              </m:e>
                              <m:sub>
                                <m:r>
                                  <m:rPr>
                                    <m:sty m:val="p"/>
                                  </m:rPr>
                                  <a:rPr lang="en-GB">
                                    <a:latin typeface="Cambria Math" panose="02040503050406030204" pitchFamily="18" charset="0"/>
                                    <a:ea typeface="Calibri" panose="020F0502020204030204" pitchFamily="34" charset="0"/>
                                    <a:cs typeface="Times New Roman" panose="02020603050405020304" pitchFamily="18" charset="0"/>
                                  </a:rPr>
                                  <m:t>j</m:t>
                                </m:r>
                              </m:sub>
                            </m:sSub>
                            <m:r>
                              <a:rPr lang="en-GB">
                                <a:latin typeface="Cambria Math" panose="02040503050406030204" pitchFamily="18" charset="0"/>
                                <a:ea typeface="Calibri" panose="020F0502020204030204" pitchFamily="34" charset="0"/>
                                <a:cs typeface="Times New Roman" panose="02020603050405020304" pitchFamily="18" charset="0"/>
                              </a:rPr>
                              <m:t> </m:t>
                            </m:r>
                            <m:r>
                              <m:rPr>
                                <m:sty m:val="p"/>
                              </m:rPr>
                              <a:rPr lang="en-GB">
                                <a:latin typeface="Cambria Math" panose="02040503050406030204" pitchFamily="18" charset="0"/>
                                <a:ea typeface="Calibri" panose="020F0502020204030204" pitchFamily="34" charset="0"/>
                                <a:cs typeface="Times New Roman" panose="02020603050405020304" pitchFamily="18" charset="0"/>
                              </a:rPr>
                              <m:t>exp</m:t>
                            </m:r>
                            <m:r>
                              <a:rPr lang="en-GB" b="0" i="1" smtClean="0">
                                <a:latin typeface="Cambria Math" panose="02040503050406030204" pitchFamily="18" charset="0"/>
                                <a:ea typeface="Calibri" panose="020F0502020204030204" pitchFamily="34" charset="0"/>
                                <a:cs typeface="Times New Roman" panose="02020603050405020304" pitchFamily="18" charset="0"/>
                              </a:rPr>
                              <m:t>(</m:t>
                            </m:r>
                            <m:r>
                              <a:rPr lang="en-GB" b="0" i="1" smtClean="0">
                                <a:latin typeface="Cambria Math" panose="02040503050406030204" pitchFamily="18" charset="0"/>
                                <a:ea typeface="Calibri" panose="020F0502020204030204" pitchFamily="34" charset="0"/>
                                <a:cs typeface="Times New Roman" panose="02020603050405020304" pitchFamily="18" charset="0"/>
                              </a:rPr>
                              <m:t>𝑖</m:t>
                            </m:r>
                            <m:r>
                              <m:rPr>
                                <m:sty m:val="p"/>
                              </m:rPr>
                              <a:rPr lang="el-GR" b="0" i="1" smtClean="0">
                                <a:latin typeface="Cambria Math" panose="02040503050406030204" pitchFamily="18" charset="0"/>
                                <a:ea typeface="Calibri" panose="020F0502020204030204" pitchFamily="34" charset="0"/>
                                <a:cs typeface="Times New Roman" panose="02020603050405020304" pitchFamily="18" charset="0"/>
                              </a:rPr>
                              <m:t>ϕ</m:t>
                            </m:r>
                            <m:r>
                              <a:rPr lang="en-GB" b="0" i="1" baseline="-25000" smtClean="0">
                                <a:latin typeface="Cambria Math" panose="02040503050406030204" pitchFamily="18" charset="0"/>
                                <a:ea typeface="Calibri" panose="020F0502020204030204" pitchFamily="34" charset="0"/>
                                <a:cs typeface="Times New Roman" panose="02020603050405020304" pitchFamily="18" charset="0"/>
                              </a:rPr>
                              <m:t>𝑖</m:t>
                            </m:r>
                            <m:r>
                              <a:rPr lang="en-GB" b="0" i="1" smtClean="0">
                                <a:latin typeface="Cambria Math" panose="02040503050406030204" pitchFamily="18" charset="0"/>
                                <a:ea typeface="Calibri" panose="020F0502020204030204" pitchFamily="34" charset="0"/>
                                <a:cs typeface="Times New Roman" panose="02020603050405020304" pitchFamily="18" charset="0"/>
                              </a:rPr>
                              <m:t>)</m:t>
                            </m:r>
                            <m:r>
                              <a:rPr lang="en-GB" i="1">
                                <a:latin typeface="Cambria Math" panose="02040503050406030204" pitchFamily="18" charset="0"/>
                                <a:ea typeface="Calibri" panose="020F0502020204030204" pitchFamily="34" charset="0"/>
                                <a:cs typeface="Times New Roman" panose="02020603050405020304" pitchFamily="18" charset="0"/>
                              </a:rPr>
                              <m:t>  </m:t>
                            </m:r>
                          </m:e>
                        </m:nary>
                      </m:e>
                    </m:nary>
                  </m:oMath>
                </a14:m>
                <a:endParaRPr lang="en-GB" dirty="0"/>
              </a:p>
            </p:txBody>
          </p:sp>
        </mc:Choice>
        <mc:Fallback xmlns="">
          <p:sp>
            <p:nvSpPr>
              <p:cNvPr id="10" name="Rectangle 9"/>
              <p:cNvSpPr>
                <a:spLocks noRot="1" noChangeAspect="1" noMove="1" noResize="1" noEditPoints="1" noAdjustHandles="1" noChangeArrowheads="1" noChangeShapeType="1" noTextEdit="1"/>
              </p:cNvSpPr>
              <p:nvPr/>
            </p:nvSpPr>
            <p:spPr>
              <a:xfrm>
                <a:off x="1110569" y="2276638"/>
                <a:ext cx="6755775" cy="886909"/>
              </a:xfrm>
              <a:prstGeom prst="rect">
                <a:avLst/>
              </a:prstGeom>
              <a:blipFill>
                <a:blip r:embed="rId3"/>
                <a:stretch>
                  <a:fillRect b="-73288"/>
                </a:stretch>
              </a:blipFill>
            </p:spPr>
            <p:txBody>
              <a:bodyPr/>
              <a:lstStyle/>
              <a:p>
                <a:r>
                  <a:rPr lang="en-GB">
                    <a:noFill/>
                  </a:rPr>
                  <a:t> </a:t>
                </a:r>
              </a:p>
            </p:txBody>
          </p:sp>
        </mc:Fallback>
      </mc:AlternateContent>
      <p:pic>
        <p:nvPicPr>
          <p:cNvPr id="15" name="Picture 1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2565" y="4006380"/>
            <a:ext cx="2079625" cy="1246505"/>
          </a:xfrm>
          <a:prstGeom prst="rect">
            <a:avLst/>
          </a:prstGeom>
          <a:noFill/>
          <a:ln>
            <a:noFill/>
          </a:ln>
        </p:spPr>
      </p:pic>
    </p:spTree>
    <p:extLst>
      <p:ext uri="{BB962C8B-B14F-4D97-AF65-F5344CB8AC3E}">
        <p14:creationId xmlns:p14="http://schemas.microsoft.com/office/powerpoint/2010/main" val="2716176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38331"/>
            <a:ext cx="9108503" cy="4351338"/>
          </a:xfrm>
        </p:spPr>
        <p:txBody>
          <a:bodyPr>
            <a:noAutofit/>
          </a:bodyPr>
          <a:lstStyle/>
          <a:p>
            <a:pPr lvl="0"/>
            <a:r>
              <a:rPr lang="en-GB" sz="2400" dirty="0"/>
              <a:t>The same principles determining position and intensity of scattering still apply to synchrotron X-rays, but they bring advantages</a:t>
            </a:r>
          </a:p>
          <a:p>
            <a:pPr marL="538163" lvl="0">
              <a:buFontTx/>
              <a:buChar char="‐"/>
            </a:pPr>
            <a:r>
              <a:rPr lang="en-GB" sz="2200" dirty="0"/>
              <a:t>Exceptionally bright – focus down to very small beams (&lt; 1 </a:t>
            </a:r>
            <a:r>
              <a:rPr lang="en-GB" sz="2200" dirty="0">
                <a:latin typeface="Symbol" panose="05050102010706020507" pitchFamily="18" charset="2"/>
              </a:rPr>
              <a:t>m</a:t>
            </a:r>
            <a:r>
              <a:rPr lang="en-GB" sz="2200" dirty="0"/>
              <a:t>m) and look at very small samples or regions of samples – though care with radiation damage (biological samples fried in seconds)</a:t>
            </a:r>
          </a:p>
          <a:p>
            <a:pPr marL="538163" lvl="0">
              <a:buFontTx/>
              <a:buChar char="‐"/>
            </a:pPr>
            <a:r>
              <a:rPr lang="en-GB" sz="2200" dirty="0"/>
              <a:t>Follow structural features in seconds, and in some cases fractions of a second – look at dynamics</a:t>
            </a:r>
          </a:p>
          <a:p>
            <a:pPr marL="538163" lvl="0">
              <a:buFontTx/>
              <a:buChar char="‐"/>
            </a:pPr>
            <a:r>
              <a:rPr lang="en-GB" sz="2200" dirty="0"/>
              <a:t>More energetic synchrotron X-rays (100 </a:t>
            </a:r>
            <a:r>
              <a:rPr lang="en-GB" sz="2200" dirty="0" err="1"/>
              <a:t>KeV</a:t>
            </a:r>
            <a:r>
              <a:rPr lang="en-GB" sz="2200" dirty="0"/>
              <a:t> and more) can penetrate materials much more deeply than the lower energy radiation more typical of a laboratory-based instrument (typically </a:t>
            </a:r>
            <a:r>
              <a:rPr lang="en-GB" sz="2200" dirty="0">
                <a:sym typeface="Symbol" panose="05050102010706020507" pitchFamily="18" charset="2"/>
              </a:rPr>
              <a:t></a:t>
            </a:r>
            <a:r>
              <a:rPr lang="en-GB" sz="2200" dirty="0"/>
              <a:t> 8 </a:t>
            </a:r>
            <a:r>
              <a:rPr lang="en-GB" sz="2200" dirty="0" err="1"/>
              <a:t>KeV</a:t>
            </a:r>
            <a:r>
              <a:rPr lang="en-GB" sz="2200" dirty="0"/>
              <a:t>). </a:t>
            </a:r>
          </a:p>
          <a:p>
            <a:pPr marL="538163" lvl="0">
              <a:buFontTx/>
              <a:buChar char="‐"/>
            </a:pPr>
            <a:r>
              <a:rPr lang="en-GB" sz="2200" dirty="0"/>
              <a:t>Energy of synchrotron X-rays may be tuned through the absorption edge of an element in the sample, altering the nature of the scattering from such elements and enable the phase problem to be solved. </a:t>
            </a:r>
          </a:p>
          <a:p>
            <a:pPr marL="538163" lvl="0">
              <a:buFontTx/>
              <a:buChar char="‐"/>
            </a:pPr>
            <a:r>
              <a:rPr lang="en-GB" sz="2200" dirty="0"/>
              <a:t>Coherence reveals small structural deformation in nm – 10’s nm regime, complementing EM techniques where samples are too thick for electron microscopy</a:t>
            </a:r>
          </a:p>
          <a:p>
            <a:endParaRPr lang="en-GB" dirty="0"/>
          </a:p>
        </p:txBody>
      </p:sp>
      <p:sp>
        <p:nvSpPr>
          <p:cNvPr id="8" name="Title 7"/>
          <p:cNvSpPr>
            <a:spLocks noGrp="1"/>
          </p:cNvSpPr>
          <p:nvPr>
            <p:ph type="title"/>
          </p:nvPr>
        </p:nvSpPr>
        <p:spPr>
          <a:xfrm>
            <a:off x="768126" y="0"/>
            <a:ext cx="7607747" cy="1361234"/>
          </a:xfrm>
        </p:spPr>
        <p:txBody>
          <a:bodyPr>
            <a:normAutofit/>
          </a:bodyPr>
          <a:lstStyle/>
          <a:p>
            <a:pPr algn="ctr"/>
            <a:r>
              <a:rPr lang="en-GB" sz="4000" dirty="0">
                <a:latin typeface="+mj-lt"/>
              </a:rPr>
              <a:t>X-ray diffraction at synchrotrons</a:t>
            </a:r>
          </a:p>
        </p:txBody>
      </p:sp>
    </p:spTree>
    <p:extLst>
      <p:ext uri="{BB962C8B-B14F-4D97-AF65-F5344CB8AC3E}">
        <p14:creationId xmlns:p14="http://schemas.microsoft.com/office/powerpoint/2010/main" val="1862529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114548" y="1138331"/>
            <a:ext cx="8993955" cy="4351338"/>
          </a:xfrm>
        </p:spPr>
        <p:txBody>
          <a:bodyPr>
            <a:noAutofit/>
          </a:bodyPr>
          <a:lstStyle/>
          <a:p>
            <a:pPr lvl="0"/>
            <a:r>
              <a:rPr lang="en-GB" sz="2400" dirty="0"/>
              <a:t>Scattering from randomly oriented crystallites leads to an average over all possible orientations and reduces sets of discreet spots to rings characterised by scattering angle </a:t>
            </a:r>
            <a:r>
              <a:rPr lang="en-GB" sz="2400" dirty="0" err="1">
                <a:latin typeface="Symbol" panose="05050102010706020507" pitchFamily="18" charset="2"/>
              </a:rPr>
              <a:t>q</a:t>
            </a:r>
            <a:r>
              <a:rPr lang="en-GB" sz="2400" baseline="-25000" dirty="0" err="1"/>
              <a:t>hkl</a:t>
            </a:r>
            <a:r>
              <a:rPr lang="en-GB" sz="2400" dirty="0"/>
              <a:t> (where the indices </a:t>
            </a:r>
            <a:r>
              <a:rPr lang="en-GB" sz="2400" dirty="0" err="1"/>
              <a:t>hkl</a:t>
            </a:r>
            <a:r>
              <a:rPr lang="en-GB" sz="2400" dirty="0"/>
              <a:t> have to be determined too). </a:t>
            </a:r>
          </a:p>
          <a:p>
            <a:pPr lvl="0"/>
            <a:r>
              <a:rPr lang="en-GB" sz="2400" dirty="0"/>
              <a:t> Average over rings to produce powder diffraction pattern: I vs 2</a:t>
            </a:r>
            <a:r>
              <a:rPr lang="en-GB" sz="2400" dirty="0">
                <a:latin typeface="Symbol" panose="05050102010706020507" pitchFamily="18" charset="2"/>
              </a:rPr>
              <a:t>q</a:t>
            </a:r>
            <a:r>
              <a:rPr lang="en-GB" sz="2400" baseline="-25000" dirty="0"/>
              <a:t>hkl </a:t>
            </a:r>
            <a:endParaRPr lang="en-GB" sz="2400" dirty="0"/>
          </a:p>
          <a:p>
            <a:pPr marL="0" indent="0">
              <a:buNone/>
            </a:pPr>
            <a:r>
              <a:rPr lang="en-GB" sz="2000" dirty="0"/>
              <a:t>   </a:t>
            </a:r>
            <a:r>
              <a:rPr lang="en-GB" sz="2000" dirty="0" err="1"/>
              <a:t>n</a:t>
            </a:r>
            <a:r>
              <a:rPr lang="en-GB" sz="2000" dirty="0" err="1">
                <a:latin typeface="Symbol" panose="05050102010706020507" pitchFamily="18" charset="2"/>
              </a:rPr>
              <a:t>l</a:t>
            </a:r>
            <a:r>
              <a:rPr lang="en-GB" sz="2000" dirty="0"/>
              <a:t> = 2d </a:t>
            </a:r>
            <a:r>
              <a:rPr lang="en-GB" sz="2000" dirty="0" err="1"/>
              <a:t>sin</a:t>
            </a:r>
            <a:r>
              <a:rPr lang="en-GB" sz="2000" dirty="0" err="1">
                <a:latin typeface="Symbol" panose="05050102010706020507" pitchFamily="18" charset="2"/>
              </a:rPr>
              <a:t>q</a:t>
            </a:r>
            <a:r>
              <a:rPr lang="en-GB" sz="2000" i="1" baseline="-25000" dirty="0"/>
              <a:t> </a:t>
            </a:r>
            <a:r>
              <a:rPr lang="en-GB" sz="2000" i="1" baseline="-25000" dirty="0" err="1"/>
              <a:t>hkl</a:t>
            </a:r>
            <a:r>
              <a:rPr lang="en-GB" sz="2000" i="1" dirty="0"/>
              <a:t>      </a:t>
            </a:r>
            <a:r>
              <a:rPr lang="en-GB" sz="2000" dirty="0"/>
              <a:t>1/d</a:t>
            </a:r>
            <a:r>
              <a:rPr lang="en-GB" sz="2000" baseline="30000" dirty="0"/>
              <a:t>2</a:t>
            </a:r>
            <a:r>
              <a:rPr lang="en-GB" sz="2000" dirty="0"/>
              <a:t> = h</a:t>
            </a:r>
            <a:r>
              <a:rPr lang="en-GB" sz="2000" baseline="30000" dirty="0"/>
              <a:t>2</a:t>
            </a:r>
            <a:r>
              <a:rPr lang="en-GB" sz="2000" dirty="0"/>
              <a:t>/a</a:t>
            </a:r>
            <a:r>
              <a:rPr lang="en-GB" sz="2000" baseline="30000" dirty="0"/>
              <a:t>2</a:t>
            </a:r>
            <a:r>
              <a:rPr lang="en-GB" sz="2000" dirty="0"/>
              <a:t> + k</a:t>
            </a:r>
            <a:r>
              <a:rPr lang="en-GB" sz="2000" baseline="30000" dirty="0"/>
              <a:t>2</a:t>
            </a:r>
            <a:r>
              <a:rPr lang="en-GB" sz="2000" dirty="0"/>
              <a:t>/b</a:t>
            </a:r>
            <a:r>
              <a:rPr lang="en-GB" sz="2000" baseline="30000" dirty="0"/>
              <a:t>2 </a:t>
            </a:r>
            <a:r>
              <a:rPr lang="en-GB" sz="2000" dirty="0"/>
              <a:t>+ l</a:t>
            </a:r>
            <a:r>
              <a:rPr lang="en-GB" sz="2000" baseline="30000" dirty="0"/>
              <a:t>2</a:t>
            </a:r>
            <a:r>
              <a:rPr lang="en-GB" sz="2000" dirty="0"/>
              <a:t>/c</a:t>
            </a:r>
            <a:r>
              <a:rPr lang="en-GB" sz="2000" baseline="30000" dirty="0"/>
              <a:t>2</a:t>
            </a:r>
            <a:r>
              <a:rPr lang="en-GB" sz="2000" dirty="0"/>
              <a:t>  for orthorhombic  and intensity </a:t>
            </a:r>
            <a:r>
              <a:rPr lang="en-GB" sz="2000" dirty="0">
                <a:sym typeface="Symbol" panose="05050102010706020507" pitchFamily="18" charset="2"/>
              </a:rPr>
              <a:t> </a:t>
            </a:r>
            <a:r>
              <a:rPr lang="en-GB" sz="2000" dirty="0"/>
              <a:t>F</a:t>
            </a:r>
            <a:r>
              <a:rPr lang="en-GB" sz="2000" baseline="-25000" dirty="0"/>
              <a:t>hkl</a:t>
            </a:r>
            <a:r>
              <a:rPr lang="en-GB" sz="2000" baseline="30000" dirty="0"/>
              <a:t>2</a:t>
            </a:r>
            <a:endParaRPr lang="en-GB" sz="2000" dirty="0"/>
          </a:p>
          <a:p>
            <a:pPr lvl="0"/>
            <a:endParaRPr lang="en-GB" sz="2400" dirty="0"/>
          </a:p>
          <a:p>
            <a:endParaRPr lang="en-GB" dirty="0"/>
          </a:p>
        </p:txBody>
      </p:sp>
      <p:sp>
        <p:nvSpPr>
          <p:cNvPr id="8" name="Title 7"/>
          <p:cNvSpPr>
            <a:spLocks noGrp="1"/>
          </p:cNvSpPr>
          <p:nvPr>
            <p:ph type="title"/>
          </p:nvPr>
        </p:nvSpPr>
        <p:spPr>
          <a:xfrm>
            <a:off x="668175" y="0"/>
            <a:ext cx="7886700" cy="1325563"/>
          </a:xfrm>
        </p:spPr>
        <p:txBody>
          <a:bodyPr>
            <a:normAutofit/>
          </a:bodyPr>
          <a:lstStyle/>
          <a:p>
            <a:pPr algn="ctr"/>
            <a:r>
              <a:rPr lang="en-GB" sz="4000" dirty="0">
                <a:latin typeface="+mj-lt"/>
              </a:rPr>
              <a:t>Powder diffraction</a:t>
            </a:r>
          </a:p>
        </p:txBody>
      </p:sp>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282926" y="4290221"/>
            <a:ext cx="3872981" cy="2294209"/>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6543" y="4484596"/>
            <a:ext cx="1878971" cy="187897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0564" y="4421685"/>
            <a:ext cx="2424567" cy="2004791"/>
          </a:xfrm>
          <a:prstGeom prst="rect">
            <a:avLst/>
          </a:prstGeom>
        </p:spPr>
      </p:pic>
    </p:spTree>
    <p:extLst>
      <p:ext uri="{BB962C8B-B14F-4D97-AF65-F5344CB8AC3E}">
        <p14:creationId xmlns:p14="http://schemas.microsoft.com/office/powerpoint/2010/main" val="1277818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885251"/>
            <a:ext cx="9196548" cy="4351338"/>
          </a:xfrm>
        </p:spPr>
        <p:txBody>
          <a:bodyPr>
            <a:noAutofit/>
          </a:bodyPr>
          <a:lstStyle/>
          <a:p>
            <a:pPr lvl="0"/>
            <a:r>
              <a:rPr lang="en-GB" dirty="0"/>
              <a:t>Applications (photos show powder diffractometer I11 @Diamond: </a:t>
            </a:r>
          </a:p>
          <a:p>
            <a:pPr marL="623888" indent="-179388">
              <a:buNone/>
            </a:pPr>
            <a:r>
              <a:rPr lang="en-GB" dirty="0"/>
              <a:t>- </a:t>
            </a:r>
            <a:r>
              <a:rPr lang="en-GB" sz="2300" dirty="0"/>
              <a:t>Fingerprint or match with known material with very high spatial (d) resolution</a:t>
            </a:r>
          </a:p>
          <a:p>
            <a:pPr marL="623888" indent="-179388">
              <a:buFont typeface="Calibri" panose="020F0502020204030204" pitchFamily="34" charset="0"/>
              <a:buChar char="‐"/>
            </a:pPr>
            <a:r>
              <a:rPr lang="en-GB" sz="2300" dirty="0"/>
              <a:t> Refine structure based on known structure (Rietveld process) until  	model predicts the observed powder pattern </a:t>
            </a:r>
          </a:p>
          <a:p>
            <a:pPr marL="623888" indent="-179388">
              <a:buFont typeface="Calibri" panose="020F0502020204030204" pitchFamily="34" charset="0"/>
              <a:buChar char="‐"/>
            </a:pPr>
            <a:r>
              <a:rPr lang="en-GB" sz="2300" dirty="0"/>
              <a:t> Solve structure </a:t>
            </a:r>
            <a:r>
              <a:rPr lang="en-GB" sz="2300" i="1" dirty="0"/>
              <a:t>ab initio </a:t>
            </a:r>
            <a:r>
              <a:rPr lang="en-GB" sz="2300" dirty="0"/>
              <a:t>(rare)</a:t>
            </a:r>
          </a:p>
          <a:p>
            <a:endParaRPr lang="en-GB" dirty="0"/>
          </a:p>
        </p:txBody>
      </p:sp>
      <p:sp>
        <p:nvSpPr>
          <p:cNvPr id="8" name="Title 7"/>
          <p:cNvSpPr>
            <a:spLocks noGrp="1"/>
          </p:cNvSpPr>
          <p:nvPr>
            <p:ph type="title"/>
          </p:nvPr>
        </p:nvSpPr>
        <p:spPr>
          <a:xfrm>
            <a:off x="539611" y="-212926"/>
            <a:ext cx="7886700" cy="1325563"/>
          </a:xfrm>
        </p:spPr>
        <p:txBody>
          <a:bodyPr>
            <a:normAutofit/>
          </a:bodyPr>
          <a:lstStyle/>
          <a:p>
            <a:pPr algn="ctr"/>
            <a:r>
              <a:rPr lang="en-GB" sz="4000" dirty="0">
                <a:latin typeface="+mj-lt"/>
              </a:rPr>
              <a:t>Powder diffraction</a:t>
            </a:r>
          </a:p>
        </p:txBody>
      </p:sp>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41" y="3483385"/>
            <a:ext cx="4318438" cy="3238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descr="http://www.diamond.ac.uk/Beamlines/dms/Beamlines/I11/EH1.jpg">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0620" y="3483385"/>
            <a:ext cx="4248472" cy="3238829"/>
          </a:xfrm>
          <a:prstGeom prst="rect">
            <a:avLst/>
          </a:prstGeom>
          <a:noFill/>
        </p:spPr>
      </p:pic>
    </p:spTree>
    <p:extLst>
      <p:ext uri="{BB962C8B-B14F-4D97-AF65-F5344CB8AC3E}">
        <p14:creationId xmlns:p14="http://schemas.microsoft.com/office/powerpoint/2010/main" val="1493783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50858"/>
            <a:ext cx="9154712" cy="4351338"/>
          </a:xfrm>
        </p:spPr>
        <p:txBody>
          <a:bodyPr>
            <a:noAutofit/>
          </a:bodyPr>
          <a:lstStyle/>
          <a:p>
            <a:r>
              <a:rPr lang="en-GB" dirty="0"/>
              <a:t>E.g. gel containing iron nitrate and </a:t>
            </a:r>
            <a:r>
              <a:rPr lang="en-GB" dirty="0" err="1"/>
              <a:t>gelatin</a:t>
            </a:r>
            <a:r>
              <a:rPr lang="en-GB" dirty="0"/>
              <a:t> heated under N</a:t>
            </a:r>
            <a:r>
              <a:rPr lang="en-GB" baseline="-25000" dirty="0"/>
              <a:t>2</a:t>
            </a:r>
            <a:r>
              <a:rPr lang="en-GB" dirty="0"/>
              <a:t> in a glass capillary in the X-ray beam. PSRD shows evolution of phases, identified against known samples – oxide then nitride then carbide (C from gelatine) forms</a:t>
            </a:r>
          </a:p>
        </p:txBody>
      </p:sp>
      <p:sp>
        <p:nvSpPr>
          <p:cNvPr id="8" name="Title 7"/>
          <p:cNvSpPr>
            <a:spLocks noGrp="1"/>
          </p:cNvSpPr>
          <p:nvPr>
            <p:ph type="title"/>
          </p:nvPr>
        </p:nvSpPr>
        <p:spPr>
          <a:xfrm>
            <a:off x="457200" y="0"/>
            <a:ext cx="7886700" cy="1325563"/>
          </a:xfrm>
        </p:spPr>
        <p:txBody>
          <a:bodyPr>
            <a:normAutofit/>
          </a:bodyPr>
          <a:lstStyle/>
          <a:p>
            <a:pPr algn="ctr"/>
            <a:r>
              <a:rPr lang="en-GB" sz="4000" dirty="0">
                <a:latin typeface="+mj-lt"/>
              </a:rPr>
              <a:t>Follow processes </a:t>
            </a:r>
            <a:r>
              <a:rPr lang="en-GB" sz="4000" i="1" dirty="0">
                <a:latin typeface="+mj-lt"/>
              </a:rPr>
              <a:t>in operando</a:t>
            </a:r>
          </a:p>
        </p:txBody>
      </p:sp>
      <p:pic>
        <p:nvPicPr>
          <p:cNvPr id="13" name="Picture 1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154" y="3056238"/>
            <a:ext cx="3794386" cy="2761747"/>
          </a:xfrm>
          <a:prstGeom prst="rect">
            <a:avLst/>
          </a:prstGeom>
          <a:noFill/>
          <a:ln>
            <a:noFill/>
          </a:ln>
        </p:spPr>
      </p:pic>
      <p:pic>
        <p:nvPicPr>
          <p:cNvPr id="14" name="Picture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3416" y="2931813"/>
            <a:ext cx="4996071" cy="2821504"/>
          </a:xfrm>
          <a:prstGeom prst="rect">
            <a:avLst/>
          </a:prstGeom>
          <a:noFill/>
          <a:ln>
            <a:noFill/>
          </a:ln>
        </p:spPr>
      </p:pic>
      <p:sp>
        <p:nvSpPr>
          <p:cNvPr id="2" name="TextBox 1"/>
          <p:cNvSpPr txBox="1"/>
          <p:nvPr/>
        </p:nvSpPr>
        <p:spPr>
          <a:xfrm flipH="1">
            <a:off x="118776" y="6320930"/>
            <a:ext cx="6282024" cy="369332"/>
          </a:xfrm>
          <a:prstGeom prst="rect">
            <a:avLst/>
          </a:prstGeom>
          <a:noFill/>
        </p:spPr>
        <p:txBody>
          <a:bodyPr wrap="square" rtlCol="0">
            <a:spAutoFit/>
          </a:bodyPr>
          <a:lstStyle/>
          <a:p>
            <a:r>
              <a:rPr lang="en-GB" dirty="0" err="1">
                <a:solidFill>
                  <a:srgbClr val="002060"/>
                </a:solidFill>
              </a:rPr>
              <a:t>Schnepp</a:t>
            </a:r>
            <a:r>
              <a:rPr lang="en-GB" dirty="0">
                <a:solidFill>
                  <a:srgbClr val="002060"/>
                </a:solidFill>
              </a:rPr>
              <a:t> </a:t>
            </a:r>
            <a:r>
              <a:rPr lang="en-GB" i="1" dirty="0">
                <a:solidFill>
                  <a:srgbClr val="002060"/>
                </a:solidFill>
              </a:rPr>
              <a:t>et al</a:t>
            </a:r>
            <a:r>
              <a:rPr lang="en-GB" dirty="0">
                <a:solidFill>
                  <a:srgbClr val="002060"/>
                </a:solidFill>
              </a:rPr>
              <a:t>, Chem. Mat. 27 (2015) 5094 </a:t>
            </a:r>
          </a:p>
        </p:txBody>
      </p:sp>
    </p:spTree>
    <p:extLst>
      <p:ext uri="{BB962C8B-B14F-4D97-AF65-F5344CB8AC3E}">
        <p14:creationId xmlns:p14="http://schemas.microsoft.com/office/powerpoint/2010/main" val="1124301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50858"/>
            <a:ext cx="9154712" cy="4351338"/>
          </a:xfrm>
        </p:spPr>
        <p:txBody>
          <a:bodyPr>
            <a:noAutofit/>
          </a:bodyPr>
          <a:lstStyle/>
          <a:p>
            <a:r>
              <a:rPr lang="en-GB" sz="2800" dirty="0"/>
              <a:t>e.g. follow insertion of gases such as CO</a:t>
            </a:r>
            <a:r>
              <a:rPr lang="en-GB" sz="2800" baseline="-25000" dirty="0"/>
              <a:t>2</a:t>
            </a:r>
            <a:r>
              <a:rPr lang="en-GB" sz="2800" dirty="0"/>
              <a:t> in porous materials such as MOFs </a:t>
            </a:r>
            <a:r>
              <a:rPr lang="en-GB" sz="2800" i="1" dirty="0"/>
              <a:t>in situ, </a:t>
            </a:r>
            <a:r>
              <a:rPr lang="en-GB" sz="2800" dirty="0"/>
              <a:t>refining structure to locate CO</a:t>
            </a:r>
            <a:r>
              <a:rPr lang="en-GB" sz="2800" baseline="-25000" dirty="0"/>
              <a:t>2</a:t>
            </a:r>
            <a:r>
              <a:rPr lang="en-GB" sz="2800" dirty="0"/>
              <a:t> and observe change in host material</a:t>
            </a:r>
          </a:p>
        </p:txBody>
      </p:sp>
      <p:sp>
        <p:nvSpPr>
          <p:cNvPr id="8" name="Title 7"/>
          <p:cNvSpPr>
            <a:spLocks noGrp="1"/>
          </p:cNvSpPr>
          <p:nvPr>
            <p:ph type="title"/>
          </p:nvPr>
        </p:nvSpPr>
        <p:spPr>
          <a:xfrm>
            <a:off x="628650" y="8347"/>
            <a:ext cx="7886700" cy="1325563"/>
          </a:xfrm>
        </p:spPr>
        <p:txBody>
          <a:bodyPr>
            <a:normAutofit/>
          </a:bodyPr>
          <a:lstStyle/>
          <a:p>
            <a:pPr algn="ctr"/>
            <a:r>
              <a:rPr lang="en-GB" sz="4000" dirty="0">
                <a:latin typeface="+mj-lt"/>
              </a:rPr>
              <a:t>Follow processes </a:t>
            </a:r>
            <a:r>
              <a:rPr lang="en-GB" sz="4000" i="1" dirty="0">
                <a:latin typeface="+mj-lt"/>
              </a:rPr>
              <a:t>in operando</a:t>
            </a:r>
          </a:p>
        </p:txBody>
      </p:sp>
      <p:pic>
        <p:nvPicPr>
          <p:cNvPr id="15" name="Picture 2" descr="D:\For Submission\Al-MOF1-NOTT-300\Figures\INS\1.bmp"/>
          <p:cNvPicPr>
            <a:picLocks noChangeAspect="1" noChangeArrowheads="1"/>
          </p:cNvPicPr>
          <p:nvPr/>
        </p:nvPicPr>
        <p:blipFill>
          <a:blip r:embed="rId3" cstate="print"/>
          <a:srcRect/>
          <a:stretch>
            <a:fillRect/>
          </a:stretch>
        </p:blipFill>
        <p:spPr bwMode="auto">
          <a:xfrm>
            <a:off x="6666688" y="2732780"/>
            <a:ext cx="2488024" cy="2460642"/>
          </a:xfrm>
          <a:prstGeom prst="rect">
            <a:avLst/>
          </a:prstGeom>
          <a:noFill/>
          <a:ln w="9525">
            <a:noFill/>
            <a:miter lim="800000"/>
            <a:headEnd/>
            <a:tailEnd/>
          </a:ln>
        </p:spPr>
      </p:pic>
      <p:pic>
        <p:nvPicPr>
          <p:cNvPr id="16" name="Picture 2" descr="D:\For Submission\Al-MOF1-NOTT-300\Figures\strcuture\1.bmp"/>
          <p:cNvPicPr>
            <a:picLocks noChangeAspect="1" noChangeArrowheads="1"/>
          </p:cNvPicPr>
          <p:nvPr/>
        </p:nvPicPr>
        <p:blipFill>
          <a:blip r:embed="rId4" cstate="print"/>
          <a:srcRect/>
          <a:stretch>
            <a:fillRect/>
          </a:stretch>
        </p:blipFill>
        <p:spPr bwMode="auto">
          <a:xfrm>
            <a:off x="4284757" y="2742422"/>
            <a:ext cx="2320246" cy="2448229"/>
          </a:xfrm>
          <a:prstGeom prst="rect">
            <a:avLst/>
          </a:prstGeom>
          <a:noFill/>
          <a:ln w="9525">
            <a:noFill/>
            <a:miter lim="800000"/>
            <a:headEnd/>
            <a:tailEnd/>
          </a:ln>
        </p:spPr>
      </p:pic>
      <p:grpSp>
        <p:nvGrpSpPr>
          <p:cNvPr id="17" name="Group 14"/>
          <p:cNvGrpSpPr>
            <a:grpSpLocks/>
          </p:cNvGrpSpPr>
          <p:nvPr/>
        </p:nvGrpSpPr>
        <p:grpSpPr bwMode="auto">
          <a:xfrm>
            <a:off x="0" y="2756092"/>
            <a:ext cx="6396037" cy="3060700"/>
            <a:chOff x="83890" y="152636"/>
            <a:chExt cx="6396756" cy="3060600"/>
          </a:xfrm>
        </p:grpSpPr>
        <p:pic>
          <p:nvPicPr>
            <p:cNvPr id="18" name="Picture 2"/>
            <p:cNvPicPr>
              <a:picLocks noChangeAspect="1" noChangeArrowheads="1"/>
            </p:cNvPicPr>
            <p:nvPr/>
          </p:nvPicPr>
          <p:blipFill>
            <a:blip r:embed="rId5" cstate="print"/>
            <a:srcRect/>
            <a:stretch>
              <a:fillRect/>
            </a:stretch>
          </p:blipFill>
          <p:spPr bwMode="auto">
            <a:xfrm>
              <a:off x="83890" y="152636"/>
              <a:ext cx="4092066" cy="2710395"/>
            </a:xfrm>
            <a:prstGeom prst="rect">
              <a:avLst/>
            </a:prstGeom>
            <a:noFill/>
            <a:ln w="9525">
              <a:noFill/>
              <a:miter lim="800000"/>
              <a:headEnd/>
              <a:tailEnd/>
            </a:ln>
          </p:spPr>
        </p:pic>
        <p:sp>
          <p:nvSpPr>
            <p:cNvPr id="19" name="Title 1"/>
            <p:cNvSpPr txBox="1">
              <a:spLocks/>
            </p:cNvSpPr>
            <p:nvPr/>
          </p:nvSpPr>
          <p:spPr bwMode="auto">
            <a:xfrm>
              <a:off x="2627784" y="2744924"/>
              <a:ext cx="3852862" cy="468312"/>
            </a:xfrm>
            <a:prstGeom prst="rect">
              <a:avLst/>
            </a:prstGeom>
            <a:solidFill>
              <a:srgbClr val="0000FF"/>
            </a:solidFill>
            <a:ln w="9525">
              <a:noFill/>
              <a:miter lim="800000"/>
              <a:headEnd/>
              <a:tailEnd/>
            </a:ln>
          </p:spPr>
          <p:txBody>
            <a:bodyPr anchor="ctr"/>
            <a:lstStyle/>
            <a:p>
              <a:pPr algn="ctr"/>
              <a:r>
                <a:rPr lang="en-GB" sz="2000" dirty="0">
                  <a:solidFill>
                    <a:srgbClr val="FFFFFF"/>
                  </a:solidFill>
                </a:rPr>
                <a:t>In situ</a:t>
              </a:r>
              <a:r>
                <a:rPr lang="en-GB" sz="2000" i="0" dirty="0">
                  <a:solidFill>
                    <a:srgbClr val="FFFFFF"/>
                  </a:solidFill>
                </a:rPr>
                <a:t> Powder Diffraction (CO</a:t>
              </a:r>
              <a:r>
                <a:rPr lang="en-GB" sz="2000" i="0" baseline="-25000" dirty="0">
                  <a:solidFill>
                    <a:srgbClr val="FFFFFF"/>
                  </a:solidFill>
                </a:rPr>
                <a:t>2</a:t>
              </a:r>
              <a:r>
                <a:rPr lang="en-GB" sz="2000" i="0" dirty="0">
                  <a:solidFill>
                    <a:srgbClr val="FFFFFF"/>
                  </a:solidFill>
                </a:rPr>
                <a:t>)</a:t>
              </a:r>
            </a:p>
          </p:txBody>
        </p:sp>
      </p:grpSp>
      <p:sp>
        <p:nvSpPr>
          <p:cNvPr id="20" name="TextBox 19"/>
          <p:cNvSpPr txBox="1"/>
          <p:nvPr/>
        </p:nvSpPr>
        <p:spPr>
          <a:xfrm flipH="1">
            <a:off x="118776" y="6320930"/>
            <a:ext cx="6282024" cy="369332"/>
          </a:xfrm>
          <a:prstGeom prst="rect">
            <a:avLst/>
          </a:prstGeom>
          <a:noFill/>
        </p:spPr>
        <p:txBody>
          <a:bodyPr wrap="square" rtlCol="0">
            <a:spAutoFit/>
          </a:bodyPr>
          <a:lstStyle/>
          <a:p>
            <a:r>
              <a:rPr lang="en-GB" dirty="0">
                <a:solidFill>
                  <a:srgbClr val="002060"/>
                </a:solidFill>
              </a:rPr>
              <a:t>S. Yang, M. Schroder </a:t>
            </a:r>
            <a:r>
              <a:rPr lang="en-GB" i="1" dirty="0">
                <a:solidFill>
                  <a:srgbClr val="002060"/>
                </a:solidFill>
              </a:rPr>
              <a:t>et al </a:t>
            </a:r>
            <a:r>
              <a:rPr lang="en-GB" dirty="0">
                <a:solidFill>
                  <a:srgbClr val="002060"/>
                </a:solidFill>
              </a:rPr>
              <a:t>(2012)</a:t>
            </a:r>
          </a:p>
        </p:txBody>
      </p:sp>
    </p:spTree>
    <p:extLst>
      <p:ext uri="{BB962C8B-B14F-4D97-AF65-F5344CB8AC3E}">
        <p14:creationId xmlns:p14="http://schemas.microsoft.com/office/powerpoint/2010/main" val="2326603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82"/>
            <a:ext cx="8229600" cy="1077218"/>
          </a:xfrm>
        </p:spPr>
        <p:txBody>
          <a:bodyPr>
            <a:normAutofit/>
          </a:bodyPr>
          <a:lstStyle/>
          <a:p>
            <a:endParaRPr lang="en-GB" sz="4000" dirty="0">
              <a:latin typeface="+mj-lt"/>
            </a:endParaRPr>
          </a:p>
        </p:txBody>
      </p:sp>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9" name="Title 1"/>
          <p:cNvSpPr txBox="1">
            <a:spLocks/>
          </p:cNvSpPr>
          <p:nvPr/>
        </p:nvSpPr>
        <p:spPr>
          <a:xfrm>
            <a:off x="500804" y="55747"/>
            <a:ext cx="8229600" cy="107721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sz="4000" dirty="0">
                <a:solidFill>
                  <a:srgbClr val="002060"/>
                </a:solidFill>
                <a:effectLst>
                  <a:outerShdw blurRad="38100" dist="38100" dir="2700000" algn="tl">
                    <a:srgbClr val="000000">
                      <a:alpha val="43137"/>
                    </a:srgbClr>
                  </a:outerShdw>
                </a:effectLst>
              </a:rPr>
              <a:t>Watching chemical reactions</a:t>
            </a: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Rectangle 4"/>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Rectangle 5"/>
          <p:cNvSpPr>
            <a:spLocks noChangeArrowheads="1"/>
          </p:cNvSpPr>
          <p:nvPr/>
        </p:nvSpPr>
        <p:spPr bwMode="auto">
          <a:xfrm>
            <a:off x="457200" y="23320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18" name="Picture 17" descr="IMG_0171.jpg"/>
          <p:cNvPicPr>
            <a:picLocks noChangeAspect="1"/>
          </p:cNvPicPr>
          <p:nvPr/>
        </p:nvPicPr>
        <p:blipFill>
          <a:blip r:embed="rId5" cstate="print"/>
          <a:stretch>
            <a:fillRect/>
          </a:stretch>
        </p:blipFill>
        <p:spPr>
          <a:xfrm>
            <a:off x="251520" y="3933055"/>
            <a:ext cx="1622794" cy="2163725"/>
          </a:xfrm>
          <a:prstGeom prst="rect">
            <a:avLst/>
          </a:prstGeom>
        </p:spPr>
      </p:pic>
      <p:pic>
        <p:nvPicPr>
          <p:cNvPr id="19" name="Picture 18" descr="IMG_0166.jpg"/>
          <p:cNvPicPr>
            <a:picLocks noChangeAspect="1"/>
          </p:cNvPicPr>
          <p:nvPr/>
        </p:nvPicPr>
        <p:blipFill>
          <a:blip r:embed="rId6" cstate="print"/>
          <a:stretch>
            <a:fillRect/>
          </a:stretch>
        </p:blipFill>
        <p:spPr>
          <a:xfrm>
            <a:off x="2175487" y="3926523"/>
            <a:ext cx="1632590" cy="2176787"/>
          </a:xfrm>
          <a:prstGeom prst="rect">
            <a:avLst/>
          </a:prstGeom>
        </p:spPr>
      </p:pic>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35696" y="1833519"/>
            <a:ext cx="5785463" cy="1474141"/>
          </a:xfrm>
          <a:prstGeom prst="rect">
            <a:avLst/>
          </a:prstGeom>
        </p:spPr>
      </p:pic>
      <p:sp>
        <p:nvSpPr>
          <p:cNvPr id="24" name="TextBox 5"/>
          <p:cNvSpPr txBox="1"/>
          <p:nvPr/>
        </p:nvSpPr>
        <p:spPr>
          <a:xfrm>
            <a:off x="370712" y="3273679"/>
            <a:ext cx="7229543" cy="369332"/>
          </a:xfrm>
          <a:prstGeom prst="rect">
            <a:avLst/>
          </a:prstGeom>
          <a:noFill/>
        </p:spPr>
        <p:txBody>
          <a:bodyPr wrap="none" rtlCol="0">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GB" dirty="0"/>
              <a:t>Tc                 44 K                                  39 K                                 9K</a:t>
            </a:r>
          </a:p>
        </p:txBody>
      </p:sp>
      <p:pic>
        <p:nvPicPr>
          <p:cNvPr id="25" name="20958_6-45.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004048" y="3574657"/>
            <a:ext cx="3732076" cy="2799057"/>
          </a:xfrm>
          <a:prstGeom prst="rect">
            <a:avLst/>
          </a:prstGeom>
        </p:spPr>
      </p:pic>
      <p:sp>
        <p:nvSpPr>
          <p:cNvPr id="26" name="Rectangle 25"/>
          <p:cNvSpPr/>
          <p:nvPr/>
        </p:nvSpPr>
        <p:spPr>
          <a:xfrm>
            <a:off x="35496" y="6423719"/>
            <a:ext cx="8900686" cy="461665"/>
          </a:xfrm>
          <a:prstGeom prst="rect">
            <a:avLst/>
          </a:prstGeom>
        </p:spPr>
        <p:txBody>
          <a:bodyPr wrap="square">
            <a:spAutoFit/>
          </a:bodyPr>
          <a:lstStyle/>
          <a:p>
            <a:pPr hangingPunct="0"/>
            <a:r>
              <a:rPr lang="en-GB" sz="1200" dirty="0">
                <a:solidFill>
                  <a:srgbClr val="002060"/>
                </a:solidFill>
              </a:rPr>
              <a:t>S. </a:t>
            </a:r>
            <a:r>
              <a:rPr lang="en-GB" sz="1200" dirty="0" err="1">
                <a:solidFill>
                  <a:srgbClr val="002060"/>
                </a:solidFill>
              </a:rPr>
              <a:t>Sedlmaier</a:t>
            </a:r>
            <a:r>
              <a:rPr lang="en-GB" sz="1200" dirty="0">
                <a:solidFill>
                  <a:srgbClr val="002060"/>
                </a:solidFill>
              </a:rPr>
              <a:t>, S. Cassidy, R. Morris, M. Drakopoulos, C.  </a:t>
            </a:r>
            <a:r>
              <a:rPr lang="en-GB" sz="1200" dirty="0" err="1">
                <a:solidFill>
                  <a:srgbClr val="002060"/>
                </a:solidFill>
              </a:rPr>
              <a:t>Reinhard</a:t>
            </a:r>
            <a:r>
              <a:rPr lang="en-GB" sz="1200" dirty="0">
                <a:solidFill>
                  <a:srgbClr val="002060"/>
                </a:solidFill>
              </a:rPr>
              <a:t>, S. </a:t>
            </a:r>
            <a:r>
              <a:rPr lang="en-GB" sz="1200" dirty="0" err="1">
                <a:solidFill>
                  <a:srgbClr val="002060"/>
                </a:solidFill>
              </a:rPr>
              <a:t>Moorhouse</a:t>
            </a:r>
            <a:r>
              <a:rPr lang="en-GB" sz="1200" dirty="0">
                <a:solidFill>
                  <a:srgbClr val="002060"/>
                </a:solidFill>
              </a:rPr>
              <a:t>, D. O'Hare, </a:t>
            </a:r>
            <a:r>
              <a:rPr lang="en-GB" sz="1200" dirty="0" err="1">
                <a:solidFill>
                  <a:srgbClr val="002060"/>
                </a:solidFill>
              </a:rPr>
              <a:t>P.Manuel</a:t>
            </a:r>
            <a:r>
              <a:rPr lang="en-GB" sz="1200" dirty="0">
                <a:solidFill>
                  <a:srgbClr val="002060"/>
                </a:solidFill>
              </a:rPr>
              <a:t>, D. </a:t>
            </a:r>
            <a:r>
              <a:rPr lang="en-GB" sz="1200" dirty="0" err="1">
                <a:solidFill>
                  <a:srgbClr val="002060"/>
                </a:solidFill>
              </a:rPr>
              <a:t>Khalyavin</a:t>
            </a:r>
            <a:r>
              <a:rPr lang="en-GB" sz="1200" dirty="0">
                <a:solidFill>
                  <a:srgbClr val="002060"/>
                </a:solidFill>
              </a:rPr>
              <a:t>,  and S. Clarke., J. Am. Chem. Soc. </a:t>
            </a:r>
            <a:r>
              <a:rPr lang="en-GB" sz="1200" b="1" dirty="0">
                <a:solidFill>
                  <a:srgbClr val="002060"/>
                </a:solidFill>
              </a:rPr>
              <a:t>2014 </a:t>
            </a:r>
            <a:r>
              <a:rPr lang="en-GB" sz="1200" dirty="0">
                <a:solidFill>
                  <a:srgbClr val="002060"/>
                </a:solidFill>
              </a:rPr>
              <a:t>136, 630-633</a:t>
            </a:r>
            <a:r>
              <a:rPr lang="en-GB" sz="1200" b="1" dirty="0">
                <a:solidFill>
                  <a:srgbClr val="002060"/>
                </a:solidFill>
              </a:rPr>
              <a:t> </a:t>
            </a:r>
            <a:endParaRPr lang="en-GB" sz="1200" dirty="0">
              <a:solidFill>
                <a:srgbClr val="002060"/>
              </a:solidFill>
            </a:endParaRPr>
          </a:p>
        </p:txBody>
      </p:sp>
      <p:sp>
        <p:nvSpPr>
          <p:cNvPr id="11" name="Rectangle 10">
            <a:extLst>
              <a:ext uri="{FF2B5EF4-FFF2-40B4-BE49-F238E27FC236}">
                <a16:creationId xmlns:a16="http://schemas.microsoft.com/office/drawing/2014/main" id="{3EAEE811-5DC5-4535-97EA-8D4FDA06DABF}"/>
              </a:ext>
            </a:extLst>
          </p:cNvPr>
          <p:cNvSpPr/>
          <p:nvPr/>
        </p:nvSpPr>
        <p:spPr>
          <a:xfrm>
            <a:off x="156426" y="1017439"/>
            <a:ext cx="9071795" cy="830997"/>
          </a:xfrm>
          <a:prstGeom prst="rect">
            <a:avLst/>
          </a:prstGeom>
        </p:spPr>
        <p:txBody>
          <a:bodyPr wrap="square">
            <a:spAutoFit/>
          </a:bodyPr>
          <a:lstStyle/>
          <a:p>
            <a:r>
              <a:rPr lang="en-GB" dirty="0">
                <a:solidFill>
                  <a:srgbClr val="002060"/>
                </a:solidFill>
              </a:rPr>
              <a:t>e</a:t>
            </a:r>
            <a:r>
              <a:rPr lang="en-GB" sz="2400" dirty="0">
                <a:solidFill>
                  <a:srgbClr val="002060"/>
                </a:solidFill>
              </a:rPr>
              <a:t>.g. study the chemical reaction between a host, layered chalcogenide </a:t>
            </a:r>
            <a:r>
              <a:rPr lang="en-GB" sz="2400" dirty="0" err="1">
                <a:solidFill>
                  <a:srgbClr val="002060"/>
                </a:solidFill>
              </a:rPr>
              <a:t>FeSe</a:t>
            </a:r>
            <a:r>
              <a:rPr lang="en-GB" sz="2400" dirty="0">
                <a:solidFill>
                  <a:srgbClr val="002060"/>
                </a:solidFill>
              </a:rPr>
              <a:t> and Li in ammonia to produce new layered superconductor</a:t>
            </a:r>
          </a:p>
        </p:txBody>
      </p:sp>
    </p:spTree>
    <p:extLst>
      <p:ext uri="{BB962C8B-B14F-4D97-AF65-F5344CB8AC3E}">
        <p14:creationId xmlns:p14="http://schemas.microsoft.com/office/powerpoint/2010/main" val="28399507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5"/>
                                        </p:tgtEl>
                                      </p:cBhvr>
                                    </p:cmd>
                                  </p:childTnLst>
                                </p:cTn>
                              </p:par>
                            </p:childTnLst>
                          </p:cTn>
                        </p:par>
                      </p:childTnLst>
                    </p:cTn>
                  </p:par>
                </p:childTnLst>
              </p:cTn>
              <p:nextCondLst>
                <p:cond evt="onClick" delay="0">
                  <p:tgtEl>
                    <p:spTgt spid="25"/>
                  </p:tgtEl>
                </p:cond>
              </p:nextCondLst>
            </p:seq>
            <p:video>
              <p:cMediaNode vol="80000">
                <p:cTn id="7" fill="hold" display="0">
                  <p:stCondLst>
                    <p:cond delay="indefinite"/>
                  </p:stCondLst>
                </p:cTn>
                <p:tgtEl>
                  <p:spTgt spid="25"/>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 y="1132068"/>
                <a:ext cx="9108504" cy="3176885"/>
              </a:xfrm>
            </p:spPr>
            <p:txBody>
              <a:bodyPr>
                <a:noAutofit/>
              </a:bodyPr>
              <a:lstStyle/>
              <a:p>
                <a:pPr lvl="0"/>
                <a:r>
                  <a:rPr lang="en-GB" sz="2400" dirty="0"/>
                  <a:t>Return to the phase problem. </a:t>
                </a:r>
              </a:p>
              <a:p>
                <a:pPr lvl="0"/>
                <a:r>
                  <a:rPr lang="en-GB" sz="2400" dirty="0"/>
                  <a:t>Wish to determine the electron density distribution in the unit cell:</a:t>
                </a:r>
              </a:p>
              <a:p>
                <a:pPr marL="0" indent="0">
                  <a:buNone/>
                </a:pPr>
                <a:endParaRPr lang="en-GB" sz="1000" dirty="0"/>
              </a:p>
              <a:p>
                <a:pPr marL="0" indent="0">
                  <a:buNone/>
                </a:pPr>
                <a:r>
                  <a:rPr lang="en-GB" dirty="0"/>
                  <a:t>	</a:t>
                </a:r>
                <a:r>
                  <a:rPr lang="en-GB" dirty="0">
                    <a:latin typeface="Symbol" panose="05050102010706020507" pitchFamily="18" charset="2"/>
                  </a:rPr>
                  <a:t>r</a:t>
                </a:r>
                <a:r>
                  <a:rPr lang="en-GB" dirty="0"/>
                  <a:t>(xyz) = </a:t>
                </a:r>
                <a14:m>
                  <m:oMath xmlns:m="http://schemas.openxmlformats.org/officeDocument/2006/math">
                    <m:nary>
                      <m:naryPr>
                        <m:chr m:val="∑"/>
                        <m:limLoc m:val="undOvr"/>
                        <m:ctrlPr>
                          <a:rPr lang="en-GB" i="1">
                            <a:latin typeface="Cambria Math" panose="02040503050406030204" pitchFamily="18" charset="0"/>
                          </a:rPr>
                        </m:ctrlPr>
                      </m:naryPr>
                      <m:sub>
                        <m:r>
                          <m:rPr>
                            <m:sty m:val="p"/>
                          </m:rPr>
                          <a:rPr lang="en-GB">
                            <a:latin typeface="Cambria Math" panose="02040503050406030204" pitchFamily="18" charset="0"/>
                          </a:rPr>
                          <m:t>hkl</m:t>
                        </m:r>
                      </m:sub>
                      <m:sup/>
                      <m:e>
                        <m:sSub>
                          <m:sSubPr>
                            <m:ctrlPr>
                              <a:rPr lang="en-GB" i="1">
                                <a:latin typeface="Cambria Math" panose="02040503050406030204" pitchFamily="18" charset="0"/>
                              </a:rPr>
                            </m:ctrlPr>
                          </m:sSubPr>
                          <m:e>
                            <m:r>
                              <m:rPr>
                                <m:sty m:val="p"/>
                              </m:rPr>
                              <a:rPr lang="en-GB">
                                <a:latin typeface="Cambria Math" panose="02040503050406030204" pitchFamily="18" charset="0"/>
                              </a:rPr>
                              <m:t>F</m:t>
                            </m:r>
                          </m:e>
                          <m:sub>
                            <m:r>
                              <m:rPr>
                                <m:sty m:val="p"/>
                              </m:rPr>
                              <a:rPr lang="en-GB">
                                <a:latin typeface="Cambria Math" panose="02040503050406030204" pitchFamily="18" charset="0"/>
                              </a:rPr>
                              <m:t>hkl</m:t>
                            </m:r>
                          </m:sub>
                        </m:sSub>
                        <m:r>
                          <m:rPr>
                            <m:sty m:val="p"/>
                          </m:rPr>
                          <a:rPr lang="en-GB">
                            <a:latin typeface="Cambria Math" panose="02040503050406030204" pitchFamily="18" charset="0"/>
                          </a:rPr>
                          <m:t>exp</m:t>
                        </m:r>
                        <m:r>
                          <a:rPr lang="en-GB">
                            <a:latin typeface="Cambria Math" panose="02040503050406030204" pitchFamily="18" charset="0"/>
                          </a:rPr>
                          <m:t>[</m:t>
                        </m:r>
                        <m:r>
                          <a:rPr lang="en-GB" i="1">
                            <a:latin typeface="Cambria Math" panose="02040503050406030204" pitchFamily="18" charset="0"/>
                          </a:rPr>
                          <m:t>−</m:t>
                        </m:r>
                        <m:r>
                          <a:rPr lang="en-GB">
                            <a:latin typeface="Cambria Math" panose="02040503050406030204" pitchFamily="18" charset="0"/>
                          </a:rPr>
                          <m:t>2</m:t>
                        </m:r>
                        <m:r>
                          <m:rPr>
                            <m:sty m:val="p"/>
                          </m:rPr>
                          <a:rPr lang="en-GB">
                            <a:latin typeface="Cambria Math" panose="02040503050406030204" pitchFamily="18" charset="0"/>
                          </a:rPr>
                          <m:t>πi</m:t>
                        </m:r>
                        <m:d>
                          <m:dPr>
                            <m:ctrlPr>
                              <a:rPr lang="en-GB" i="1">
                                <a:latin typeface="Cambria Math" panose="02040503050406030204" pitchFamily="18" charset="0"/>
                              </a:rPr>
                            </m:ctrlPr>
                          </m:dPr>
                          <m:e>
                            <m:r>
                              <m:rPr>
                                <m:sty m:val="p"/>
                              </m:rPr>
                              <a:rPr lang="en-GB">
                                <a:latin typeface="Cambria Math" panose="02040503050406030204" pitchFamily="18" charset="0"/>
                              </a:rPr>
                              <m:t>hx</m:t>
                            </m:r>
                            <m:r>
                              <a:rPr lang="en-GB">
                                <a:latin typeface="Cambria Math" panose="02040503050406030204" pitchFamily="18" charset="0"/>
                              </a:rPr>
                              <m:t>+</m:t>
                            </m:r>
                            <m:r>
                              <m:rPr>
                                <m:sty m:val="p"/>
                              </m:rPr>
                              <a:rPr lang="en-GB">
                                <a:latin typeface="Cambria Math" panose="02040503050406030204" pitchFamily="18" charset="0"/>
                              </a:rPr>
                              <m:t>ky</m:t>
                            </m:r>
                            <m:r>
                              <a:rPr lang="en-GB">
                                <a:latin typeface="Cambria Math" panose="02040503050406030204" pitchFamily="18" charset="0"/>
                              </a:rPr>
                              <m:t>+ </m:t>
                            </m:r>
                            <m:r>
                              <m:rPr>
                                <m:sty m:val="p"/>
                              </m:rPr>
                              <a:rPr lang="en-GB">
                                <a:latin typeface="Cambria Math" panose="02040503050406030204" pitchFamily="18" charset="0"/>
                              </a:rPr>
                              <m:t>lz</m:t>
                            </m:r>
                          </m:e>
                        </m:d>
                        <m:r>
                          <a:rPr lang="en-GB">
                            <a:latin typeface="Cambria Math" panose="02040503050406030204" pitchFamily="18" charset="0"/>
                          </a:rPr>
                          <m:t>] </m:t>
                        </m:r>
                      </m:e>
                    </m:nary>
                  </m:oMath>
                </a14:m>
                <a:endParaRPr lang="en-GB" dirty="0"/>
              </a:p>
              <a:p>
                <a:pPr marL="0" lvl="0" indent="0">
                  <a:buNone/>
                </a:pPr>
                <a:endParaRPr lang="en-GB" sz="2400" dirty="0"/>
              </a:p>
              <a:p>
                <a:pPr lvl="0"/>
                <a:r>
                  <a:rPr lang="en-GB" sz="2400" dirty="0"/>
                  <a:t>However, we measure the intensity, which is proportional to the square of the structure factor </a:t>
                </a:r>
                <a:r>
                  <a:rPr lang="en-GB" sz="2400" dirty="0" err="1"/>
                  <a:t>F</a:t>
                </a:r>
                <a:r>
                  <a:rPr lang="en-GB" sz="2400" baseline="-25000" dirty="0" err="1"/>
                  <a:t>hkl</a:t>
                </a:r>
                <a:r>
                  <a:rPr lang="en-GB" sz="2400" dirty="0"/>
                  <a:t> so we lose the phase information (+ </a:t>
                </a:r>
                <a:r>
                  <a:rPr lang="en-GB" sz="2400" dirty="0" err="1"/>
                  <a:t>F</a:t>
                </a:r>
                <a:r>
                  <a:rPr lang="en-GB" sz="2400" baseline="-25000" dirty="0" err="1"/>
                  <a:t>hkl</a:t>
                </a:r>
                <a:r>
                  <a:rPr lang="en-GB" sz="2400" dirty="0"/>
                  <a:t>  or - </a:t>
                </a:r>
                <a:r>
                  <a:rPr lang="en-GB" sz="2400" dirty="0" err="1"/>
                  <a:t>F</a:t>
                </a:r>
                <a:r>
                  <a:rPr lang="en-GB" sz="2400" baseline="-25000" dirty="0" err="1"/>
                  <a:t>hkl</a:t>
                </a:r>
                <a:r>
                  <a:rPr lang="en-GB" sz="2400" dirty="0"/>
                  <a:t>  ?)</a:t>
                </a:r>
              </a:p>
              <a:p>
                <a:pPr lvl="0"/>
                <a:r>
                  <a:rPr lang="en-GB" sz="2400" dirty="0"/>
                  <a:t>For relatively small unit cells with relatively few atoms there are fewer variables and we can sometimes crack the structure using brute force computational methods and other constraints such as common bond lengths. These are called ‘</a:t>
                </a:r>
                <a:r>
                  <a:rPr lang="en-GB" sz="2400" b="1" dirty="0"/>
                  <a:t>direct methods</a:t>
                </a:r>
                <a:r>
                  <a:rPr lang="en-GB" sz="2400" dirty="0"/>
                  <a:t>’ </a:t>
                </a:r>
              </a:p>
              <a:p>
                <a:pPr marL="0" lvl="0" indent="0">
                  <a:buNone/>
                </a:pPr>
                <a:endParaRPr lang="en-GB" sz="2400"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 y="1132068"/>
                <a:ext cx="9108504" cy="3176885"/>
              </a:xfrm>
              <a:blipFill>
                <a:blip r:embed="rId3"/>
                <a:stretch>
                  <a:fillRect l="-870" t="-2687" r="-602" b="-47409"/>
                </a:stretch>
              </a:blipFill>
            </p:spPr>
            <p:txBody>
              <a:bodyPr/>
              <a:lstStyle/>
              <a:p>
                <a:r>
                  <a:rPr lang="en-GB">
                    <a:noFill/>
                  </a:rPr>
                  <a:t> </a:t>
                </a:r>
              </a:p>
            </p:txBody>
          </p:sp>
        </mc:Fallback>
      </mc:AlternateContent>
      <p:sp>
        <p:nvSpPr>
          <p:cNvPr id="8" name="Title 7"/>
          <p:cNvSpPr>
            <a:spLocks noGrp="1"/>
          </p:cNvSpPr>
          <p:nvPr>
            <p:ph type="title"/>
          </p:nvPr>
        </p:nvSpPr>
        <p:spPr>
          <a:xfrm>
            <a:off x="528725" y="23314"/>
            <a:ext cx="7886700" cy="1124089"/>
          </a:xfrm>
        </p:spPr>
        <p:txBody>
          <a:bodyPr>
            <a:normAutofit/>
          </a:bodyPr>
          <a:lstStyle/>
          <a:p>
            <a:pPr algn="ctr"/>
            <a:r>
              <a:rPr lang="en-GB" sz="4000" dirty="0">
                <a:latin typeface="+mj-lt"/>
              </a:rPr>
              <a:t>Single crystal diffraction</a:t>
            </a:r>
          </a:p>
        </p:txBody>
      </p:sp>
    </p:spTree>
    <p:extLst>
      <p:ext uri="{BB962C8B-B14F-4D97-AF65-F5344CB8AC3E}">
        <p14:creationId xmlns:p14="http://schemas.microsoft.com/office/powerpoint/2010/main" val="2560751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006627"/>
            <a:ext cx="9108504" cy="1442250"/>
          </a:xfrm>
        </p:spPr>
        <p:txBody>
          <a:bodyPr>
            <a:noAutofit/>
          </a:bodyPr>
          <a:lstStyle/>
          <a:p>
            <a:r>
              <a:rPr lang="en-GB" sz="2400" dirty="0"/>
              <a:t> Direct methods do not work for the large macromolecules that govern life and are implicated in disease and drug discovery and can contain 100’s of thousands of atoms – </a:t>
            </a:r>
            <a:r>
              <a:rPr lang="en-GB" sz="1800" dirty="0"/>
              <a:t>e.g. the work on the structure of the ribosome  which was recognised by the award of the 2009 Nobel Prize in Chemistry to Ada </a:t>
            </a:r>
            <a:r>
              <a:rPr lang="en-GB" sz="1800" dirty="0" err="1"/>
              <a:t>Yonath</a:t>
            </a:r>
            <a:r>
              <a:rPr lang="en-GB" sz="1800" dirty="0"/>
              <a:t>, </a:t>
            </a:r>
            <a:r>
              <a:rPr lang="en-GB" sz="1800" dirty="0" err="1"/>
              <a:t>Venki</a:t>
            </a:r>
            <a:r>
              <a:rPr lang="en-GB" sz="1800" dirty="0"/>
              <a:t> </a:t>
            </a:r>
            <a:r>
              <a:rPr lang="en-GB" sz="1800" dirty="0" err="1"/>
              <a:t>Ramakrishnan</a:t>
            </a:r>
            <a:r>
              <a:rPr lang="en-GB" sz="1800" dirty="0"/>
              <a:t> and Thomas </a:t>
            </a:r>
            <a:r>
              <a:rPr lang="en-GB" sz="1800" dirty="0" err="1"/>
              <a:t>Steitz</a:t>
            </a:r>
            <a:endParaRPr lang="en-GB" sz="1800" dirty="0"/>
          </a:p>
          <a:p>
            <a:endParaRPr lang="en-GB" sz="1800" dirty="0"/>
          </a:p>
          <a:p>
            <a:endParaRPr lang="en-GB" sz="1800" dirty="0"/>
          </a:p>
          <a:p>
            <a:endParaRPr lang="en-GB" sz="1800" dirty="0"/>
          </a:p>
          <a:p>
            <a:endParaRPr lang="en-GB" sz="1800" dirty="0"/>
          </a:p>
          <a:p>
            <a:pPr marL="0" indent="0">
              <a:buNone/>
            </a:pPr>
            <a:endParaRPr lang="en-GB" sz="1800" dirty="0"/>
          </a:p>
          <a:p>
            <a:r>
              <a:rPr lang="en-GB" sz="2400" dirty="0"/>
              <a:t>Note that scattering from an individual atom </a:t>
            </a:r>
            <a:r>
              <a:rPr lang="en-GB" sz="2400" dirty="0">
                <a:sym typeface="Symbol" panose="05050102010706020507" pitchFamily="18" charset="2"/>
              </a:rPr>
              <a:t> Z</a:t>
            </a:r>
            <a:r>
              <a:rPr lang="en-GB" sz="2400" baseline="30000" dirty="0">
                <a:sym typeface="Symbol" panose="05050102010706020507" pitchFamily="18" charset="2"/>
              </a:rPr>
              <a:t>2</a:t>
            </a:r>
            <a:r>
              <a:rPr lang="en-GB" sz="2400" dirty="0">
                <a:sym typeface="Symbol" panose="05050102010706020507" pitchFamily="18" charset="2"/>
              </a:rPr>
              <a:t> so heavy atoms can dominate scattering. If a natural atom such as S is substituted in the structure by Se this can help us determine the phase. </a:t>
            </a:r>
            <a:endParaRPr lang="en-GB" sz="2400" dirty="0"/>
          </a:p>
        </p:txBody>
      </p:sp>
      <p:sp>
        <p:nvSpPr>
          <p:cNvPr id="8" name="Title 7"/>
          <p:cNvSpPr>
            <a:spLocks noGrp="1"/>
          </p:cNvSpPr>
          <p:nvPr>
            <p:ph type="title"/>
          </p:nvPr>
        </p:nvSpPr>
        <p:spPr>
          <a:xfrm>
            <a:off x="521223" y="0"/>
            <a:ext cx="7886700" cy="1124089"/>
          </a:xfrm>
        </p:spPr>
        <p:txBody>
          <a:bodyPr>
            <a:normAutofit/>
          </a:bodyPr>
          <a:lstStyle/>
          <a:p>
            <a:pPr algn="ctr"/>
            <a:r>
              <a:rPr lang="en-GB" sz="4000" dirty="0">
                <a:latin typeface="+mj-lt"/>
              </a:rPr>
              <a:t>Failure of direct methods</a:t>
            </a:r>
          </a:p>
        </p:txBody>
      </p:sp>
      <p:pic>
        <p:nvPicPr>
          <p:cNvPr id="11" name="Picture 2" descr="Image result for ada yonat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97" y="2681073"/>
            <a:ext cx="2832734" cy="150833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http://rna.ucsc.edu/rnacenter/images/figs/70s_etrna_nolabels.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80563" y="2539323"/>
            <a:ext cx="2180358" cy="179183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1" descr="http://www.lightsources.org/sites/default/files/images/imagebank/HAS047.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29200" y="2757020"/>
            <a:ext cx="1523314" cy="152085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85350" y="2696577"/>
            <a:ext cx="1915801" cy="1581297"/>
          </a:xfrm>
          <a:prstGeom prst="rect">
            <a:avLst/>
          </a:prstGeom>
        </p:spPr>
      </p:pic>
      <p:pic>
        <p:nvPicPr>
          <p:cNvPr id="15" name="Picture 14"/>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73229" y="5404891"/>
            <a:ext cx="2782689" cy="1478963"/>
          </a:xfrm>
          <a:prstGeom prst="rect">
            <a:avLst/>
          </a:prstGeom>
          <a:noFill/>
          <a:ln>
            <a:noFill/>
          </a:ln>
        </p:spPr>
      </p:pic>
    </p:spTree>
    <p:extLst>
      <p:ext uri="{BB962C8B-B14F-4D97-AF65-F5344CB8AC3E}">
        <p14:creationId xmlns:p14="http://schemas.microsoft.com/office/powerpoint/2010/main" val="2684664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82"/>
            <a:ext cx="8229600" cy="1077218"/>
          </a:xfrm>
        </p:spPr>
        <p:txBody>
          <a:bodyPr>
            <a:normAutofit/>
          </a:bodyPr>
          <a:lstStyle/>
          <a:p>
            <a:endParaRPr lang="en-GB" sz="4000" dirty="0">
              <a:latin typeface="+mj-lt"/>
            </a:endParaRPr>
          </a:p>
        </p:txBody>
      </p:sp>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9" name="Title 1"/>
          <p:cNvSpPr txBox="1">
            <a:spLocks/>
          </p:cNvSpPr>
          <p:nvPr/>
        </p:nvSpPr>
        <p:spPr>
          <a:xfrm>
            <a:off x="500804" y="55747"/>
            <a:ext cx="8229600" cy="107721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sz="4000" dirty="0">
                <a:solidFill>
                  <a:srgbClr val="002060"/>
                </a:solidFill>
                <a:effectLst>
                  <a:outerShdw blurRad="38100" dist="38100" dir="2700000" algn="tl">
                    <a:srgbClr val="000000">
                      <a:alpha val="43137"/>
                    </a:srgbClr>
                  </a:outerShdw>
                </a:effectLst>
              </a:rPr>
              <a:t>Relaxation after </a:t>
            </a:r>
            <a:r>
              <a:rPr lang="en-GB" sz="4000" dirty="0" err="1">
                <a:solidFill>
                  <a:srgbClr val="002060"/>
                </a:solidFill>
                <a:effectLst>
                  <a:outerShdw blurRad="38100" dist="38100" dir="2700000" algn="tl">
                    <a:srgbClr val="000000">
                      <a:alpha val="43137"/>
                    </a:srgbClr>
                  </a:outerShdw>
                </a:effectLst>
              </a:rPr>
              <a:t>photoionisation</a:t>
            </a:r>
            <a:r>
              <a:rPr lang="en-GB" sz="4000" dirty="0">
                <a:solidFill>
                  <a:srgbClr val="002060"/>
                </a:solidFill>
                <a:effectLst>
                  <a:outerShdw blurRad="38100" dist="38100" dir="2700000" algn="tl">
                    <a:srgbClr val="000000">
                      <a:alpha val="43137"/>
                    </a:srgbClr>
                  </a:outerShdw>
                </a:effectLst>
              </a:rPr>
              <a:t> ? </a:t>
            </a: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Content Placeholder 4"/>
          <p:cNvSpPr txBox="1">
            <a:spLocks/>
          </p:cNvSpPr>
          <p:nvPr/>
        </p:nvSpPr>
        <p:spPr>
          <a:xfrm>
            <a:off x="97600" y="1188712"/>
            <a:ext cx="8914917" cy="342021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err="1"/>
              <a:t>Photoionisation</a:t>
            </a:r>
            <a:r>
              <a:rPr lang="en-GB" dirty="0"/>
              <a:t> leaves a hole behind which is electronically unstable and is rapidly filled by relaxation of higher-energy electrons and the additional energy is carried away either by a secondary </a:t>
            </a:r>
            <a:r>
              <a:rPr lang="en-GB" dirty="0" err="1"/>
              <a:t>photoionisation</a:t>
            </a:r>
            <a:r>
              <a:rPr lang="en-GB" dirty="0"/>
              <a:t> event (Auger effect) or photons (X-ray fluorescence - XRF)</a:t>
            </a:r>
            <a:endParaRPr lang="en-GB" baseline="30000" dirty="0"/>
          </a:p>
          <a:p>
            <a:endParaRPr lang="en-GB" dirty="0"/>
          </a:p>
        </p:txBody>
      </p:sp>
      <p:sp>
        <p:nvSpPr>
          <p:cNvPr id="7" name="TextBox 6"/>
          <p:cNvSpPr txBox="1"/>
          <p:nvPr/>
        </p:nvSpPr>
        <p:spPr>
          <a:xfrm>
            <a:off x="7832347" y="3523680"/>
            <a:ext cx="818776" cy="670567"/>
          </a:xfrm>
          <a:prstGeom prst="rect">
            <a:avLst/>
          </a:prstGeom>
          <a:noFill/>
        </p:spPr>
        <p:txBody>
          <a:bodyPr wrap="square" rtlCol="0">
            <a:spAutoFit/>
          </a:bodyPr>
          <a:lstStyle/>
          <a:p>
            <a:r>
              <a:rPr lang="en-GB" dirty="0"/>
              <a:t>Auger Effect</a:t>
            </a:r>
          </a:p>
        </p:txBody>
      </p:sp>
      <p:sp>
        <p:nvSpPr>
          <p:cNvPr id="41" name="TextBox 40"/>
          <p:cNvSpPr txBox="1"/>
          <p:nvPr/>
        </p:nvSpPr>
        <p:spPr>
          <a:xfrm>
            <a:off x="7868024" y="5454272"/>
            <a:ext cx="818776" cy="369332"/>
          </a:xfrm>
          <a:prstGeom prst="rect">
            <a:avLst/>
          </a:prstGeom>
          <a:noFill/>
        </p:spPr>
        <p:txBody>
          <a:bodyPr wrap="square" rtlCol="0">
            <a:spAutoFit/>
          </a:bodyPr>
          <a:lstStyle/>
          <a:p>
            <a:r>
              <a:rPr lang="en-GB" dirty="0"/>
              <a:t>XRF</a:t>
            </a:r>
          </a:p>
        </p:txBody>
      </p:sp>
      <p:pic>
        <p:nvPicPr>
          <p:cNvPr id="11" name="Picture 10"/>
          <p:cNvPicPr>
            <a:picLocks noChangeAspect="1"/>
          </p:cNvPicPr>
          <p:nvPr/>
        </p:nvPicPr>
        <p:blipFill>
          <a:blip r:embed="rId3"/>
          <a:stretch>
            <a:fillRect/>
          </a:stretch>
        </p:blipFill>
        <p:spPr>
          <a:xfrm>
            <a:off x="277798" y="3942343"/>
            <a:ext cx="4337806" cy="1939954"/>
          </a:xfrm>
          <a:prstGeom prst="rect">
            <a:avLst/>
          </a:prstGeom>
        </p:spPr>
      </p:pic>
      <p:cxnSp>
        <p:nvCxnSpPr>
          <p:cNvPr id="18" name="Straight Arrow Connector 17"/>
          <p:cNvCxnSpPr/>
          <p:nvPr/>
        </p:nvCxnSpPr>
        <p:spPr>
          <a:xfrm flipV="1">
            <a:off x="4481851" y="3787882"/>
            <a:ext cx="982838" cy="95701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9" name="Straight Arrow Connector 18"/>
          <p:cNvCxnSpPr/>
          <p:nvPr/>
        </p:nvCxnSpPr>
        <p:spPr>
          <a:xfrm>
            <a:off x="4498282" y="5030789"/>
            <a:ext cx="950451" cy="953668"/>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pic>
        <p:nvPicPr>
          <p:cNvPr id="12" name="Picture 11"/>
          <p:cNvPicPr>
            <a:picLocks noChangeAspect="1"/>
          </p:cNvPicPr>
          <p:nvPr/>
        </p:nvPicPr>
        <p:blipFill>
          <a:blip r:embed="rId4"/>
          <a:stretch>
            <a:fillRect/>
          </a:stretch>
        </p:blipFill>
        <p:spPr>
          <a:xfrm>
            <a:off x="5810355" y="4903980"/>
            <a:ext cx="1930978" cy="1979373"/>
          </a:xfrm>
          <a:prstGeom prst="rect">
            <a:avLst/>
          </a:prstGeom>
        </p:spPr>
      </p:pic>
      <p:pic>
        <p:nvPicPr>
          <p:cNvPr id="13" name="Picture 12"/>
          <p:cNvPicPr>
            <a:picLocks noChangeAspect="1"/>
          </p:cNvPicPr>
          <p:nvPr/>
        </p:nvPicPr>
        <p:blipFill>
          <a:blip r:embed="rId5"/>
          <a:stretch>
            <a:fillRect/>
          </a:stretch>
        </p:blipFill>
        <p:spPr>
          <a:xfrm>
            <a:off x="5920368" y="2854928"/>
            <a:ext cx="1710952" cy="1901524"/>
          </a:xfrm>
          <a:prstGeom prst="rect">
            <a:avLst/>
          </a:prstGeom>
        </p:spPr>
      </p:pic>
    </p:spTree>
    <p:extLst>
      <p:ext uri="{BB962C8B-B14F-4D97-AF65-F5344CB8AC3E}">
        <p14:creationId xmlns:p14="http://schemas.microsoft.com/office/powerpoint/2010/main" val="1340426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82"/>
            <a:ext cx="8229600" cy="1077218"/>
          </a:xfrm>
        </p:spPr>
        <p:txBody>
          <a:bodyPr>
            <a:normAutofit/>
          </a:bodyPr>
          <a:lstStyle/>
          <a:p>
            <a:endParaRPr lang="en-GB" sz="4000" dirty="0">
              <a:latin typeface="+mj-lt"/>
            </a:endParaRPr>
          </a:p>
        </p:txBody>
      </p:sp>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9" name="Title 1"/>
          <p:cNvSpPr txBox="1">
            <a:spLocks/>
          </p:cNvSpPr>
          <p:nvPr/>
        </p:nvSpPr>
        <p:spPr>
          <a:xfrm>
            <a:off x="500804" y="55747"/>
            <a:ext cx="8229600" cy="107721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sz="4000" dirty="0">
                <a:solidFill>
                  <a:srgbClr val="002060"/>
                </a:solidFill>
                <a:effectLst>
                  <a:outerShdw blurRad="38100" dist="38100" dir="2700000" algn="tl">
                    <a:srgbClr val="000000">
                      <a:alpha val="43137"/>
                    </a:srgbClr>
                  </a:outerShdw>
                </a:effectLst>
              </a:rPr>
              <a:t>X-ray fluorescence (XRF)</a:t>
            </a: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0" name="Content Placeholder 4"/>
          <p:cNvSpPr txBox="1">
            <a:spLocks/>
          </p:cNvSpPr>
          <p:nvPr/>
        </p:nvSpPr>
        <p:spPr>
          <a:xfrm>
            <a:off x="97600" y="1188712"/>
            <a:ext cx="9195812" cy="342021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400" dirty="0"/>
              <a:t>XRF observed by Moseley who observed K transitions (relaxation into n=1 shell) and showed </a:t>
            </a:r>
            <a:r>
              <a:rPr lang="en-GB" sz="2400" dirty="0">
                <a:latin typeface="Symbol" panose="05050102010706020507" pitchFamily="18" charset="2"/>
              </a:rPr>
              <a:t>n</a:t>
            </a:r>
            <a:r>
              <a:rPr lang="en-GB" sz="2400" dirty="0"/>
              <a:t> = c/</a:t>
            </a:r>
            <a:r>
              <a:rPr lang="en-GB" sz="2400" dirty="0">
                <a:latin typeface="Symbol" panose="05050102010706020507" pitchFamily="18" charset="2"/>
              </a:rPr>
              <a:t>l </a:t>
            </a:r>
            <a:r>
              <a:rPr lang="en-GB" sz="2400" dirty="0"/>
              <a:t>= K(Z-1)</a:t>
            </a:r>
            <a:r>
              <a:rPr lang="en-GB" sz="2400" baseline="30000" dirty="0"/>
              <a:t>2 </a:t>
            </a:r>
            <a:r>
              <a:rPr lang="en-GB" sz="2400" dirty="0"/>
              <a:t>where K = 2.47 x 10</a:t>
            </a:r>
            <a:r>
              <a:rPr lang="en-GB" sz="2400" baseline="30000" dirty="0"/>
              <a:t>15</a:t>
            </a:r>
            <a:r>
              <a:rPr lang="en-GB" sz="2400" dirty="0"/>
              <a:t> Hz</a:t>
            </a:r>
          </a:p>
          <a:p>
            <a:r>
              <a:rPr lang="en-GB" sz="2400" dirty="0"/>
              <a:t>Start and end states are quantised electronic states so (dipole) selection rules apply: </a:t>
            </a:r>
            <a:r>
              <a:rPr lang="en-GB" sz="2400" dirty="0">
                <a:latin typeface="Symbol" panose="05050102010706020507" pitchFamily="18" charset="2"/>
              </a:rPr>
              <a:t>D</a:t>
            </a:r>
            <a:r>
              <a:rPr lang="en-GB" sz="2400" dirty="0"/>
              <a:t>l=</a:t>
            </a:r>
            <a:r>
              <a:rPr lang="en-GB" sz="2400" dirty="0">
                <a:sym typeface="Symbol" panose="05050102010706020507" pitchFamily="18" charset="2"/>
              </a:rPr>
              <a:t>1</a:t>
            </a:r>
            <a:r>
              <a:rPr lang="en-GB" sz="2400" dirty="0"/>
              <a:t>, </a:t>
            </a:r>
            <a:r>
              <a:rPr lang="en-GB" sz="2400" dirty="0">
                <a:latin typeface="Symbol" panose="05050102010706020507" pitchFamily="18" charset="2"/>
              </a:rPr>
              <a:t>D</a:t>
            </a:r>
            <a:r>
              <a:rPr lang="en-GB" sz="2400" dirty="0"/>
              <a:t>s=</a:t>
            </a:r>
            <a:r>
              <a:rPr lang="en-GB" sz="2400" dirty="0">
                <a:sym typeface="Symbol" panose="05050102010706020507" pitchFamily="18" charset="2"/>
              </a:rPr>
              <a:t>0, </a:t>
            </a:r>
            <a:r>
              <a:rPr lang="en-GB" sz="2400" dirty="0" err="1">
                <a:latin typeface="Symbol" panose="05050102010706020507" pitchFamily="18" charset="2"/>
              </a:rPr>
              <a:t>D</a:t>
            </a:r>
            <a:r>
              <a:rPr lang="en-GB" sz="2400" dirty="0" err="1"/>
              <a:t>j</a:t>
            </a:r>
            <a:r>
              <a:rPr lang="en-GB" sz="2400" dirty="0"/>
              <a:t>  =0,</a:t>
            </a:r>
            <a:r>
              <a:rPr lang="en-GB" sz="2400" dirty="0">
                <a:sym typeface="Symbol" panose="05050102010706020507" pitchFamily="18" charset="2"/>
              </a:rPr>
              <a:t> 1 but j=0 j=0 forbidden</a:t>
            </a:r>
          </a:p>
          <a:p>
            <a:r>
              <a:rPr lang="en-GB" sz="2400" dirty="0">
                <a:sym typeface="Symbol" panose="05050102010706020507" pitchFamily="18" charset="2"/>
              </a:rPr>
              <a:t>For K series, lowest energy transitions are </a:t>
            </a:r>
            <a:r>
              <a:rPr lang="en-GB" sz="2400" dirty="0">
                <a:latin typeface="Symbol" panose="05050102010706020507" pitchFamily="18" charset="2"/>
                <a:sym typeface="Symbol" panose="05050102010706020507" pitchFamily="18" charset="2"/>
              </a:rPr>
              <a:t>a</a:t>
            </a:r>
            <a:r>
              <a:rPr lang="en-GB" sz="2400" dirty="0">
                <a:sym typeface="Symbol" panose="05050102010706020507" pitchFamily="18" charset="2"/>
              </a:rPr>
              <a:t> lines (split by spin orbit coupling to </a:t>
            </a:r>
            <a:r>
              <a:rPr lang="en-GB" sz="2400" dirty="0">
                <a:latin typeface="Symbol" panose="05050102010706020507" pitchFamily="18" charset="2"/>
                <a:sym typeface="Symbol" panose="05050102010706020507" pitchFamily="18" charset="2"/>
              </a:rPr>
              <a:t>a</a:t>
            </a:r>
            <a:r>
              <a:rPr lang="en-GB" sz="2400" baseline="-25000" dirty="0">
                <a:sym typeface="Symbol" panose="05050102010706020507" pitchFamily="18" charset="2"/>
              </a:rPr>
              <a:t>1</a:t>
            </a:r>
            <a:r>
              <a:rPr lang="en-GB" sz="2400" dirty="0">
                <a:sym typeface="Symbol" panose="05050102010706020507" pitchFamily="18" charset="2"/>
              </a:rPr>
              <a:t>, </a:t>
            </a:r>
            <a:r>
              <a:rPr lang="en-GB" sz="2400" dirty="0">
                <a:latin typeface="Symbol" panose="05050102010706020507" pitchFamily="18" charset="2"/>
                <a:sym typeface="Symbol" panose="05050102010706020507" pitchFamily="18" charset="2"/>
              </a:rPr>
              <a:t>a</a:t>
            </a:r>
            <a:r>
              <a:rPr lang="en-GB" sz="2400" baseline="-25000" dirty="0">
                <a:sym typeface="Symbol" panose="05050102010706020507" pitchFamily="18" charset="2"/>
              </a:rPr>
              <a:t>2</a:t>
            </a:r>
            <a:r>
              <a:rPr lang="en-GB" sz="2400" dirty="0">
                <a:sym typeface="Symbol" panose="05050102010706020507" pitchFamily="18" charset="2"/>
              </a:rPr>
              <a:t>) then </a:t>
            </a:r>
            <a:r>
              <a:rPr lang="en-GB" sz="2400" dirty="0">
                <a:latin typeface="Symbol" panose="05050102010706020507" pitchFamily="18" charset="2"/>
                <a:sym typeface="Symbol" panose="05050102010706020507" pitchFamily="18" charset="2"/>
              </a:rPr>
              <a:t>b </a:t>
            </a:r>
            <a:r>
              <a:rPr lang="en-GB" sz="2400" dirty="0">
                <a:sym typeface="Symbol" panose="05050102010706020507" pitchFamily="18" charset="2"/>
              </a:rPr>
              <a:t>lines etc…</a:t>
            </a:r>
            <a:endParaRPr lang="en-GB" sz="2400" dirty="0"/>
          </a:p>
          <a:p>
            <a:endParaRPr lang="en-GB" baseline="30000" dirty="0"/>
          </a:p>
          <a:p>
            <a:endParaRPr lang="en-GB" dirty="0"/>
          </a:p>
        </p:txBody>
      </p:sp>
      <p:pic>
        <p:nvPicPr>
          <p:cNvPr id="11" name="Picture 10"/>
          <p:cNvPicPr>
            <a:picLocks noChangeAspect="1"/>
          </p:cNvPicPr>
          <p:nvPr/>
        </p:nvPicPr>
        <p:blipFill>
          <a:blip r:embed="rId3"/>
          <a:stretch>
            <a:fillRect/>
          </a:stretch>
        </p:blipFill>
        <p:spPr>
          <a:xfrm>
            <a:off x="669679" y="3622543"/>
            <a:ext cx="2624971" cy="3235457"/>
          </a:xfrm>
          <a:prstGeom prst="rect">
            <a:avLst/>
          </a:prstGeom>
        </p:spPr>
      </p:pic>
      <p:pic>
        <p:nvPicPr>
          <p:cNvPr id="12" name="Content Placeholder 3">
            <a:extLst>
              <a:ext uri="{FF2B5EF4-FFF2-40B4-BE49-F238E27FC236}">
                <a16:creationId xmlns:a16="http://schemas.microsoft.com/office/drawing/2014/main" id="{6CD7A5F0-6E06-41CE-996A-A411DB4EF864}"/>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3643180" y="3555997"/>
            <a:ext cx="2433703" cy="3124266"/>
          </a:xfrm>
        </p:spPr>
      </p:pic>
      <p:pic>
        <p:nvPicPr>
          <p:cNvPr id="13" name="Picture 12">
            <a:extLst>
              <a:ext uri="{FF2B5EF4-FFF2-40B4-BE49-F238E27FC236}">
                <a16:creationId xmlns:a16="http://schemas.microsoft.com/office/drawing/2014/main" id="{4AD6A44B-4431-4965-A2A5-489FDAF0D8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6776" y="3546220"/>
            <a:ext cx="2088232" cy="3111465"/>
          </a:xfrm>
          <a:prstGeom prst="rect">
            <a:avLst/>
          </a:prstGeom>
        </p:spPr>
      </p:pic>
    </p:spTree>
    <p:extLst>
      <p:ext uri="{BB962C8B-B14F-4D97-AF65-F5344CB8AC3E}">
        <p14:creationId xmlns:p14="http://schemas.microsoft.com/office/powerpoint/2010/main" val="3026596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82"/>
            <a:ext cx="8229600" cy="1077218"/>
          </a:xfrm>
        </p:spPr>
        <p:txBody>
          <a:bodyPr>
            <a:normAutofit/>
          </a:bodyPr>
          <a:lstStyle/>
          <a:p>
            <a:endParaRPr lang="en-GB" sz="4000" dirty="0">
              <a:latin typeface="+mj-lt"/>
            </a:endParaRPr>
          </a:p>
        </p:txBody>
      </p:sp>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9" name="Title 1"/>
          <p:cNvSpPr txBox="1">
            <a:spLocks/>
          </p:cNvSpPr>
          <p:nvPr/>
        </p:nvSpPr>
        <p:spPr>
          <a:xfrm>
            <a:off x="685800" y="193915"/>
            <a:ext cx="8229600" cy="107721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GB" sz="4000" dirty="0">
                <a:solidFill>
                  <a:srgbClr val="002060"/>
                </a:solidFill>
                <a:effectLst>
                  <a:outerShdw blurRad="38100" dist="38100" dir="2700000" algn="tl">
                    <a:srgbClr val="000000">
                      <a:alpha val="43137"/>
                    </a:srgbClr>
                  </a:outerShdw>
                </a:effectLst>
              </a:rPr>
              <a:t>XRF – chemical mapping</a:t>
            </a: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18" name="Picture 15"/>
          <p:cNvPicPr>
            <a:picLocks noChangeAspect="1" noChangeArrowheads="1"/>
          </p:cNvPicPr>
          <p:nvPr/>
        </p:nvPicPr>
        <p:blipFill>
          <a:blip r:embed="rId3" cstate="print"/>
          <a:srcRect/>
          <a:stretch>
            <a:fillRect/>
          </a:stretch>
        </p:blipFill>
        <p:spPr bwMode="auto">
          <a:xfrm>
            <a:off x="601075" y="1468616"/>
            <a:ext cx="2850377" cy="1894431"/>
          </a:xfrm>
          <a:prstGeom prst="rect">
            <a:avLst/>
          </a:prstGeom>
          <a:noFill/>
          <a:ln w="9525">
            <a:noFill/>
            <a:miter lim="800000"/>
            <a:headEnd/>
            <a:tailEnd/>
          </a:ln>
        </p:spPr>
      </p:pic>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075" y="3626971"/>
            <a:ext cx="2945462" cy="2110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a:off x="5909611" y="5661416"/>
            <a:ext cx="2997404" cy="1231096"/>
          </a:xfrm>
          <a:prstGeom prst="rect">
            <a:avLst/>
          </a:prstGeom>
          <a:noFill/>
        </p:spPr>
        <p:txBody>
          <a:bodyPr wrap="square" lIns="91428" tIns="45715" rIns="91428" bIns="45715" rtlCol="0">
            <a:spAutoFit/>
          </a:bodyPr>
          <a:lstStyle/>
          <a:p>
            <a:pPr algn="ctr"/>
            <a:r>
              <a:rPr lang="en-GB" dirty="0">
                <a:solidFill>
                  <a:srgbClr val="002060"/>
                </a:solidFill>
              </a:rPr>
              <a:t>XRF tomography on supported catalyst particles</a:t>
            </a:r>
          </a:p>
          <a:p>
            <a:pPr algn="ctr"/>
            <a:r>
              <a:rPr lang="en-GB" dirty="0">
                <a:solidFill>
                  <a:srgbClr val="002060"/>
                </a:solidFill>
              </a:rPr>
              <a:t>Mo (green) and Pt (red)</a:t>
            </a:r>
          </a:p>
          <a:p>
            <a:endParaRPr lang="en-GB" sz="2000" dirty="0">
              <a:solidFill>
                <a:srgbClr val="002060"/>
              </a:solidFill>
            </a:endParaRPr>
          </a:p>
        </p:txBody>
      </p:sp>
      <p:pic>
        <p:nvPicPr>
          <p:cNvPr id="2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75449" y="1468616"/>
            <a:ext cx="2467476" cy="3509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6" name="TextBox 25">
            <a:extLst>
              <a:ext uri="{FF2B5EF4-FFF2-40B4-BE49-F238E27FC236}">
                <a16:creationId xmlns:a16="http://schemas.microsoft.com/office/drawing/2014/main" id="{D83EC2C4-2399-41FD-8C00-1AA96B8CCF7E}"/>
              </a:ext>
            </a:extLst>
          </p:cNvPr>
          <p:cNvSpPr txBox="1"/>
          <p:nvPr/>
        </p:nvSpPr>
        <p:spPr>
          <a:xfrm>
            <a:off x="527561" y="5853516"/>
            <a:ext cx="2997404" cy="954097"/>
          </a:xfrm>
          <a:prstGeom prst="rect">
            <a:avLst/>
          </a:prstGeom>
          <a:noFill/>
        </p:spPr>
        <p:txBody>
          <a:bodyPr wrap="square" lIns="91428" tIns="45715" rIns="91428" bIns="45715" rtlCol="0">
            <a:spAutoFit/>
          </a:bodyPr>
          <a:lstStyle/>
          <a:p>
            <a:pPr algn="ctr"/>
            <a:r>
              <a:rPr lang="en-GB" dirty="0">
                <a:solidFill>
                  <a:srgbClr val="002060"/>
                </a:solidFill>
              </a:rPr>
              <a:t>Influence of elements on neurodegenerative disease</a:t>
            </a:r>
          </a:p>
          <a:p>
            <a:endParaRPr lang="en-GB" sz="2000" dirty="0">
              <a:solidFill>
                <a:srgbClr val="002060"/>
              </a:solidFill>
            </a:endParaRPr>
          </a:p>
        </p:txBody>
      </p:sp>
    </p:spTree>
    <p:extLst>
      <p:ext uri="{BB962C8B-B14F-4D97-AF65-F5344CB8AC3E}">
        <p14:creationId xmlns:p14="http://schemas.microsoft.com/office/powerpoint/2010/main" val="2459932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a:xfrm>
            <a:off x="457200" y="-18256"/>
            <a:ext cx="8229600" cy="1143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rgbClr val="002060"/>
                </a:solidFill>
                <a:effectLst>
                  <a:outerShdw blurRad="38100" dist="38100" dir="2700000" algn="tl">
                    <a:srgbClr val="000000">
                      <a:alpha val="43137"/>
                    </a:srgbClr>
                  </a:outerShdw>
                </a:effectLst>
              </a:rPr>
              <a:t>X-ray scattering</a:t>
            </a:r>
          </a:p>
        </p:txBody>
      </p:sp>
    </p:spTree>
    <p:extLst>
      <p:ext uri="{BB962C8B-B14F-4D97-AF65-F5344CB8AC3E}">
        <p14:creationId xmlns:p14="http://schemas.microsoft.com/office/powerpoint/2010/main" val="55475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38331"/>
            <a:ext cx="9108503" cy="4351338"/>
          </a:xfrm>
        </p:spPr>
        <p:txBody>
          <a:bodyPr>
            <a:noAutofit/>
          </a:bodyPr>
          <a:lstStyle/>
          <a:p>
            <a:pPr lvl="0"/>
            <a:r>
              <a:rPr lang="en-GB" sz="2400" dirty="0"/>
              <a:t>X-ray diffraction is the most incisive technique to determine atomic structure of crystalline materials. Synchrotrons allow the technique to be exploited particularly effectively.</a:t>
            </a:r>
          </a:p>
          <a:p>
            <a:pPr lvl="0"/>
            <a:r>
              <a:rPr lang="en-GB" sz="2400" dirty="0"/>
              <a:t>Diffraction arises from the coherent interference between waves scattered by an array of objects whose spacing is comparable to wavelength (of the order of 1 Å). In X-ray diffraction the scattering is by the electrons around the atoms in the structure.</a:t>
            </a:r>
          </a:p>
          <a:p>
            <a:pPr marL="0" indent="0">
              <a:buNone/>
            </a:pPr>
            <a:endParaRPr lang="en-GB" dirty="0"/>
          </a:p>
        </p:txBody>
      </p:sp>
      <p:sp>
        <p:nvSpPr>
          <p:cNvPr id="8" name="Title 7"/>
          <p:cNvSpPr>
            <a:spLocks noGrp="1"/>
          </p:cNvSpPr>
          <p:nvPr>
            <p:ph type="title"/>
          </p:nvPr>
        </p:nvSpPr>
        <p:spPr>
          <a:xfrm>
            <a:off x="354553" y="7143"/>
            <a:ext cx="7886700" cy="1325563"/>
          </a:xfrm>
        </p:spPr>
        <p:txBody>
          <a:bodyPr/>
          <a:lstStyle/>
          <a:p>
            <a:pPr algn="ctr"/>
            <a:r>
              <a:rPr lang="en-GB" dirty="0">
                <a:latin typeface="+mj-lt"/>
              </a:rPr>
              <a:t>Scattering and diffraction</a:t>
            </a: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643" y="3618759"/>
            <a:ext cx="3393178" cy="3076865"/>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591" y="4124172"/>
            <a:ext cx="2062484" cy="2083109"/>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6180" y="4239618"/>
            <a:ext cx="2339480" cy="1823689"/>
          </a:xfrm>
          <a:prstGeom prst="rect">
            <a:avLst/>
          </a:prstGeom>
        </p:spPr>
      </p:pic>
    </p:spTree>
    <p:extLst>
      <p:ext uri="{BB962C8B-B14F-4D97-AF65-F5344CB8AC3E}">
        <p14:creationId xmlns:p14="http://schemas.microsoft.com/office/powerpoint/2010/main" val="256665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38331"/>
            <a:ext cx="9108503" cy="4351338"/>
          </a:xfrm>
        </p:spPr>
        <p:txBody>
          <a:bodyPr>
            <a:noAutofit/>
          </a:bodyPr>
          <a:lstStyle/>
          <a:p>
            <a:pPr lvl="0"/>
            <a:r>
              <a:rPr lang="en-GB" sz="2400" dirty="0"/>
              <a:t>X-ray diffraction is the most incisive technique to determine atomic structure of crystalline materials. Synchrotrons allow the technique to be exploited particularly effectively.</a:t>
            </a:r>
          </a:p>
          <a:p>
            <a:pPr lvl="0"/>
            <a:r>
              <a:rPr lang="en-GB" sz="2400" dirty="0"/>
              <a:t>Diffraction arises from the coherent interference between waves scattered by an array of objects whose spacing is comparable to wavelength (of the order of 1 Å). In X-ray diffraction the scattering is by the electrons around the atoms in the structure.</a:t>
            </a:r>
          </a:p>
          <a:p>
            <a:pPr marL="0" indent="0">
              <a:buNone/>
            </a:pPr>
            <a:endParaRPr lang="en-GB" dirty="0"/>
          </a:p>
        </p:txBody>
      </p:sp>
      <p:sp>
        <p:nvSpPr>
          <p:cNvPr id="8" name="Title 7"/>
          <p:cNvSpPr>
            <a:spLocks noGrp="1"/>
          </p:cNvSpPr>
          <p:nvPr>
            <p:ph type="title"/>
          </p:nvPr>
        </p:nvSpPr>
        <p:spPr>
          <a:xfrm>
            <a:off x="354553" y="7143"/>
            <a:ext cx="7886700" cy="1325563"/>
          </a:xfrm>
        </p:spPr>
        <p:txBody>
          <a:bodyPr/>
          <a:lstStyle/>
          <a:p>
            <a:pPr algn="ctr"/>
            <a:r>
              <a:rPr lang="en-GB" dirty="0">
                <a:latin typeface="+mj-lt"/>
              </a:rPr>
              <a:t>Scattering and diffraction</a:t>
            </a: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1174" y="3637104"/>
            <a:ext cx="4375159" cy="2913856"/>
          </a:xfrm>
          <a:prstGeom prst="rect">
            <a:avLst/>
          </a:prstGeom>
        </p:spPr>
      </p:pic>
      <p:pic>
        <p:nvPicPr>
          <p:cNvPr id="13"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665" y="3689491"/>
            <a:ext cx="3835812" cy="2892842"/>
          </a:xfrm>
          <a:prstGeom prst="rect">
            <a:avLst/>
          </a:prstGeom>
        </p:spPr>
      </p:pic>
    </p:spTree>
    <p:extLst>
      <p:ext uri="{BB962C8B-B14F-4D97-AF65-F5344CB8AC3E}">
        <p14:creationId xmlns:p14="http://schemas.microsoft.com/office/powerpoint/2010/main" val="2524470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1132068"/>
            <a:ext cx="9329271" cy="3420212"/>
          </a:xfrm>
        </p:spPr>
        <p:txBody>
          <a:bodyPr>
            <a:noAutofit/>
          </a:bodyPr>
          <a:lstStyle/>
          <a:p>
            <a:pPr marL="0" lvl="0" indent="0">
              <a:buNone/>
            </a:pPr>
            <a:r>
              <a:rPr lang="en-GB" sz="2400" dirty="0"/>
              <a:t>Recall crystallography courses you may have taken</a:t>
            </a:r>
          </a:p>
        </p:txBody>
      </p:sp>
      <p:sp>
        <p:nvSpPr>
          <p:cNvPr id="8" name="Title 7"/>
          <p:cNvSpPr>
            <a:spLocks noGrp="1"/>
          </p:cNvSpPr>
          <p:nvPr>
            <p:ph type="title"/>
          </p:nvPr>
        </p:nvSpPr>
        <p:spPr>
          <a:xfrm>
            <a:off x="628650" y="10728"/>
            <a:ext cx="7886700" cy="1325563"/>
          </a:xfrm>
        </p:spPr>
        <p:txBody>
          <a:bodyPr>
            <a:normAutofit/>
          </a:bodyPr>
          <a:lstStyle/>
          <a:p>
            <a:pPr algn="ctr"/>
            <a:r>
              <a:rPr lang="en-GB" sz="4000" dirty="0">
                <a:latin typeface="+mj-lt"/>
              </a:rPr>
              <a:t>Diffraction – building blocks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2150579"/>
            <a:ext cx="4204244" cy="4637239"/>
          </a:xfrm>
          <a:prstGeom prst="rect">
            <a:avLst/>
          </a:prstGeom>
        </p:spPr>
      </p:pic>
      <p:sp>
        <p:nvSpPr>
          <p:cNvPr id="12" name="Content Placeholder 4"/>
          <p:cNvSpPr txBox="1">
            <a:spLocks/>
          </p:cNvSpPr>
          <p:nvPr/>
        </p:nvSpPr>
        <p:spPr>
          <a:xfrm>
            <a:off x="-27905" y="2150579"/>
            <a:ext cx="4956897" cy="342021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200" dirty="0"/>
              <a:t>Scattering of X-rays from a crystal produces a set of Bragg spots (reflections) whose </a:t>
            </a:r>
            <a:r>
              <a:rPr lang="en-GB" sz="2200" b="1" dirty="0"/>
              <a:t>position</a:t>
            </a:r>
            <a:r>
              <a:rPr lang="en-GB" sz="2200" dirty="0"/>
              <a:t> is determined by the size and structure of the unit cell and whose </a:t>
            </a:r>
            <a:r>
              <a:rPr lang="en-GB" sz="2200" b="1" dirty="0"/>
              <a:t>intensity</a:t>
            </a:r>
            <a:r>
              <a:rPr lang="en-GB" sz="2200" dirty="0"/>
              <a:t> is determined by the (Fourier transform of) the distribution of electron density in the unit cell, the minimum repeat unit</a:t>
            </a:r>
          </a:p>
          <a:p>
            <a:r>
              <a:rPr lang="en-GB" sz="2200" dirty="0"/>
              <a:t>The are 7 crystal systems which may be modified further by centring to produce the 14 distinct </a:t>
            </a:r>
            <a:r>
              <a:rPr lang="en-GB" sz="2200" dirty="0" err="1"/>
              <a:t>Bravais</a:t>
            </a:r>
            <a:r>
              <a:rPr lang="en-GB" sz="2200" dirty="0"/>
              <a:t> lattices.</a:t>
            </a:r>
          </a:p>
          <a:p>
            <a:r>
              <a:rPr lang="en-GB" sz="2200" dirty="0"/>
              <a:t>Decorate the cell with atoms </a:t>
            </a:r>
            <a:r>
              <a:rPr lang="en-GB" sz="2200" i="1" dirty="0" err="1"/>
              <a:t>i</a:t>
            </a:r>
            <a:r>
              <a:rPr lang="en-GB" sz="2200" i="1" dirty="0"/>
              <a:t> </a:t>
            </a:r>
            <a:r>
              <a:rPr lang="en-GB" sz="2200" dirty="0"/>
              <a:t>whose position is defined by fractional co-ordinate (x</a:t>
            </a:r>
            <a:r>
              <a:rPr lang="en-GB" sz="2200" baseline="-25000" dirty="0"/>
              <a:t>i</a:t>
            </a:r>
            <a:r>
              <a:rPr lang="en-GB" sz="2200" dirty="0"/>
              <a:t>, </a:t>
            </a:r>
            <a:r>
              <a:rPr lang="en-GB" sz="2200" dirty="0" err="1"/>
              <a:t>y</a:t>
            </a:r>
            <a:r>
              <a:rPr lang="en-GB" sz="2200" baseline="-25000" dirty="0" err="1"/>
              <a:t>i</a:t>
            </a:r>
            <a:r>
              <a:rPr lang="en-GB" sz="2200" baseline="-25000" dirty="0"/>
              <a:t> </a:t>
            </a:r>
            <a:r>
              <a:rPr lang="en-GB" sz="2200" dirty="0"/>
              <a:t>, </a:t>
            </a:r>
            <a:r>
              <a:rPr lang="en-GB" sz="2200" dirty="0" err="1"/>
              <a:t>z</a:t>
            </a:r>
            <a:r>
              <a:rPr lang="en-GB" sz="2200" baseline="-25000" dirty="0" err="1"/>
              <a:t>i</a:t>
            </a:r>
            <a:r>
              <a:rPr lang="en-GB" sz="2200" dirty="0"/>
              <a:t> )</a:t>
            </a:r>
          </a:p>
        </p:txBody>
      </p:sp>
      <p:sp>
        <p:nvSpPr>
          <p:cNvPr id="13" name="Content Placeholder 4"/>
          <p:cNvSpPr txBox="1">
            <a:spLocks/>
          </p:cNvSpPr>
          <p:nvPr/>
        </p:nvSpPr>
        <p:spPr>
          <a:xfrm>
            <a:off x="735271" y="1048986"/>
            <a:ext cx="9096547" cy="342021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endParaRPr lang="en-GB" sz="2200" dirty="0"/>
          </a:p>
        </p:txBody>
      </p:sp>
    </p:spTree>
    <p:extLst>
      <p:ext uri="{BB962C8B-B14F-4D97-AF65-F5344CB8AC3E}">
        <p14:creationId xmlns:p14="http://schemas.microsoft.com/office/powerpoint/2010/main" val="3751116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689563" y="4219976"/>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2" name="Rectangle 21"/>
          <p:cNvSpPr/>
          <p:nvPr/>
        </p:nvSpPr>
        <p:spPr bwMode="auto">
          <a:xfrm>
            <a:off x="2771800" y="4437112"/>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23" name="Rectangle 22"/>
          <p:cNvSpPr/>
          <p:nvPr/>
        </p:nvSpPr>
        <p:spPr bwMode="auto">
          <a:xfrm>
            <a:off x="7020272" y="4552280"/>
            <a:ext cx="2088232" cy="72008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1" u="none" strike="noStrike" cap="none" normalizeH="0" baseline="0">
              <a:ln>
                <a:noFill/>
              </a:ln>
              <a:solidFill>
                <a:schemeClr val="tx1"/>
              </a:solidFill>
              <a:effectLst/>
              <a:latin typeface="Arial" pitchFamily="34" charset="0"/>
              <a:cs typeface="Arial" pitchFamily="34" charset="0"/>
            </a:endParaRPr>
          </a:p>
        </p:txBody>
      </p:sp>
      <p:sp>
        <p:nvSpPr>
          <p:cNvPr id="3"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4"/>
          <p:cNvSpPr>
            <a:spLocks noChangeArrowheads="1"/>
          </p:cNvSpPr>
          <p:nvPr/>
        </p:nvSpPr>
        <p:spPr bwMode="auto">
          <a:xfrm>
            <a:off x="0" y="2811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4"/>
          <p:cNvSpPr>
            <a:spLocks noChangeArrowheads="1"/>
          </p:cNvSpPr>
          <p:nvPr/>
        </p:nvSpPr>
        <p:spPr bwMode="auto">
          <a:xfrm>
            <a:off x="457200" y="299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1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5" name="Content Placeholder 4"/>
          <p:cNvSpPr>
            <a:spLocks noGrp="1"/>
          </p:cNvSpPr>
          <p:nvPr>
            <p:ph idx="1"/>
          </p:nvPr>
        </p:nvSpPr>
        <p:spPr>
          <a:xfrm>
            <a:off x="0" y="889356"/>
            <a:ext cx="9144000" cy="3420212"/>
          </a:xfrm>
        </p:spPr>
        <p:txBody>
          <a:bodyPr>
            <a:noAutofit/>
          </a:bodyPr>
          <a:lstStyle/>
          <a:p>
            <a:pPr lvl="0"/>
            <a:r>
              <a:rPr lang="en-GB" sz="2400" dirty="0"/>
              <a:t>The </a:t>
            </a:r>
            <a:r>
              <a:rPr lang="en-GB" sz="2400" b="1" dirty="0"/>
              <a:t>position</a:t>
            </a:r>
            <a:r>
              <a:rPr lang="en-GB" sz="2400" dirty="0"/>
              <a:t> of a Bragg spot can be determined simply by considering diffraction to be the consequence of coherent scattering of X-rays of wavelength </a:t>
            </a:r>
            <a:r>
              <a:rPr lang="en-GB" sz="2400" dirty="0">
                <a:latin typeface="Symbol" panose="05050102010706020507" pitchFamily="18" charset="2"/>
              </a:rPr>
              <a:t>l</a:t>
            </a:r>
            <a:r>
              <a:rPr lang="en-GB" sz="2400" dirty="0"/>
              <a:t> from identical planes of spacing d at angle </a:t>
            </a:r>
            <a:r>
              <a:rPr lang="en-GB" sz="2400" dirty="0">
                <a:latin typeface="Symbol" panose="05050102010706020507" pitchFamily="18" charset="2"/>
              </a:rPr>
              <a:t>q</a:t>
            </a:r>
            <a:r>
              <a:rPr lang="en-GB" sz="2400" dirty="0"/>
              <a:t> using the Bragg equation: n</a:t>
            </a:r>
            <a:r>
              <a:rPr lang="en-GB" sz="2400" dirty="0">
                <a:latin typeface="Symbol" panose="05050102010706020507" pitchFamily="18" charset="2"/>
              </a:rPr>
              <a:t> l = 2</a:t>
            </a:r>
            <a:r>
              <a:rPr lang="en-GB" sz="2400" dirty="0"/>
              <a:t>d sin</a:t>
            </a:r>
            <a:r>
              <a:rPr lang="en-GB" sz="2400" dirty="0">
                <a:latin typeface="Symbol" panose="05050102010706020507" pitchFamily="18" charset="2"/>
              </a:rPr>
              <a:t> q</a:t>
            </a:r>
            <a:endParaRPr lang="en-GB" sz="2400" dirty="0"/>
          </a:p>
          <a:p>
            <a:pPr marL="0" lvl="0" indent="0">
              <a:buNone/>
            </a:pPr>
            <a:endParaRPr lang="en-GB" sz="2400" dirty="0"/>
          </a:p>
        </p:txBody>
      </p:sp>
      <p:sp>
        <p:nvSpPr>
          <p:cNvPr id="8" name="Title 7"/>
          <p:cNvSpPr>
            <a:spLocks noGrp="1"/>
          </p:cNvSpPr>
          <p:nvPr>
            <p:ph type="title"/>
          </p:nvPr>
        </p:nvSpPr>
        <p:spPr>
          <a:xfrm>
            <a:off x="628650" y="-137935"/>
            <a:ext cx="7886700" cy="1325563"/>
          </a:xfrm>
        </p:spPr>
        <p:txBody>
          <a:bodyPr>
            <a:normAutofit/>
          </a:bodyPr>
          <a:lstStyle/>
          <a:p>
            <a:pPr algn="ctr"/>
            <a:r>
              <a:rPr lang="en-GB" sz="4000" dirty="0">
                <a:latin typeface="+mj-lt"/>
              </a:rPr>
              <a:t>Diffraction - measurements</a:t>
            </a:r>
          </a:p>
        </p:txBody>
      </p:sp>
      <p:sp>
        <p:nvSpPr>
          <p:cNvPr id="12" name="Content Placeholder 4"/>
          <p:cNvSpPr txBox="1">
            <a:spLocks/>
          </p:cNvSpPr>
          <p:nvPr/>
        </p:nvSpPr>
        <p:spPr>
          <a:xfrm>
            <a:off x="-81419" y="4406022"/>
            <a:ext cx="9189923" cy="342021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600" kern="1200">
                <a:solidFill>
                  <a:srgbClr val="00206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200" kern="1200">
                <a:solidFill>
                  <a:srgbClr val="00206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206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2400" dirty="0"/>
              <a:t>If the X-rays are </a:t>
            </a:r>
            <a:r>
              <a:rPr lang="en-GB" sz="2400" b="1" dirty="0"/>
              <a:t>monochromatic</a:t>
            </a:r>
            <a:r>
              <a:rPr lang="en-GB" sz="2400" dirty="0"/>
              <a:t>, the crystal has to be rotated so that the angle between the planes and the incident X-rays is </a:t>
            </a:r>
            <a:r>
              <a:rPr lang="en-GB" sz="2400" dirty="0">
                <a:latin typeface="Symbol" panose="05050102010706020507" pitchFamily="18" charset="2"/>
              </a:rPr>
              <a:t>q. </a:t>
            </a:r>
          </a:p>
          <a:p>
            <a:r>
              <a:rPr lang="en-GB" sz="2400" dirty="0"/>
              <a:t>If the beam is </a:t>
            </a:r>
            <a:r>
              <a:rPr lang="en-GB" sz="2400" b="1" dirty="0"/>
              <a:t>polychromatic</a:t>
            </a:r>
            <a:r>
              <a:rPr lang="en-GB" sz="2400" dirty="0"/>
              <a:t>, containing a band of wavelengths, Bragg condition may be met for an arbitrary crystal orientation for different values of </a:t>
            </a:r>
            <a:r>
              <a:rPr lang="en-GB" sz="2400" dirty="0">
                <a:latin typeface="Symbol" panose="05050102010706020507" pitchFamily="18" charset="2"/>
              </a:rPr>
              <a:t>l </a:t>
            </a:r>
            <a:r>
              <a:rPr lang="en-GB" sz="2400" dirty="0"/>
              <a:t>for different planes at different values of </a:t>
            </a:r>
            <a:r>
              <a:rPr lang="en-GB" sz="2400" dirty="0">
                <a:latin typeface="Symbol" panose="05050102010706020507" pitchFamily="18" charset="2"/>
              </a:rPr>
              <a:t>q </a:t>
            </a:r>
            <a:r>
              <a:rPr lang="en-GB" sz="2400" dirty="0"/>
              <a:t>- Laue diffraction – more complex but more information and can be unravelled with detectors that discriminate between energy and hence </a:t>
            </a:r>
            <a:r>
              <a:rPr lang="en-GB" sz="2400" dirty="0">
                <a:latin typeface="Symbol" panose="05050102010706020507" pitchFamily="18" charset="2"/>
              </a:rPr>
              <a:t>l</a:t>
            </a:r>
            <a:endParaRPr lang="en-GB" sz="24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604" y="2329014"/>
            <a:ext cx="2845624" cy="1980554"/>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1791" y="2142812"/>
            <a:ext cx="3435604" cy="2288112"/>
          </a:xfrm>
          <a:prstGeom prst="rect">
            <a:avLst/>
          </a:prstGeom>
        </p:spPr>
      </p:pic>
    </p:spTree>
    <p:extLst>
      <p:ext uri="{BB962C8B-B14F-4D97-AF65-F5344CB8AC3E}">
        <p14:creationId xmlns:p14="http://schemas.microsoft.com/office/powerpoint/2010/main" val="2661876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8322</TotalTime>
  <Words>1635</Words>
  <Application>Microsoft Office PowerPoint</Application>
  <PresentationFormat>On-screen Show (4:3)</PresentationFormat>
  <Paragraphs>178</Paragraphs>
  <Slides>19</Slides>
  <Notes>19</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Cambria Math</vt:lpstr>
      <vt:lpstr>Symbol</vt:lpstr>
      <vt:lpstr>Office Theme</vt:lpstr>
      <vt:lpstr>PowerPoint Presentation</vt:lpstr>
      <vt:lpstr>PowerPoint Presentation</vt:lpstr>
      <vt:lpstr>PowerPoint Presentation</vt:lpstr>
      <vt:lpstr>PowerPoint Presentation</vt:lpstr>
      <vt:lpstr>PowerPoint Presentation</vt:lpstr>
      <vt:lpstr>Scattering and diffraction</vt:lpstr>
      <vt:lpstr>Scattering and diffraction</vt:lpstr>
      <vt:lpstr>Diffraction – building blocks</vt:lpstr>
      <vt:lpstr>Diffraction - measurements</vt:lpstr>
      <vt:lpstr>Defining and labelling planes</vt:lpstr>
      <vt:lpstr>Scattering intensity</vt:lpstr>
      <vt:lpstr>X-ray diffraction at synchrotrons</vt:lpstr>
      <vt:lpstr>Powder diffraction</vt:lpstr>
      <vt:lpstr>Powder diffraction</vt:lpstr>
      <vt:lpstr>Follow processes in operando</vt:lpstr>
      <vt:lpstr>Follow processes in operando</vt:lpstr>
      <vt:lpstr>PowerPoint Presentation</vt:lpstr>
      <vt:lpstr>Single crystal diffraction</vt:lpstr>
      <vt:lpstr>Failure of direct methods</vt:lpstr>
    </vt:vector>
  </TitlesOfParts>
  <Company>Diamond Light Source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dc:title>
  <dc:creator>Harrison, Andrew (DLSLtd,RAL,CEO)</dc:creator>
  <cp:lastModifiedBy>Harrison, Andrew (DLSLtd,RAL,CEO)</cp:lastModifiedBy>
  <cp:revision>285</cp:revision>
  <cp:lastPrinted>2019-08-13T13:17:52Z</cp:lastPrinted>
  <dcterms:created xsi:type="dcterms:W3CDTF">2016-11-09T18:51:06Z</dcterms:created>
  <dcterms:modified xsi:type="dcterms:W3CDTF">2020-11-27T17:33:53Z</dcterms:modified>
</cp:coreProperties>
</file>