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7"/>
    <p:restoredTop sz="94666"/>
  </p:normalViewPr>
  <p:slideViewPr>
    <p:cSldViewPr snapToGrid="0" snapToObjects="1">
      <p:cViewPr>
        <p:scale>
          <a:sx n="97" d="100"/>
          <a:sy n="97" d="100"/>
        </p:scale>
        <p:origin x="504" y="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thomas/Desktop/Horizon2020-XLS/Afterburner/November2020/Afterburner_ForceCompensat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inclined</a:t>
            </a:r>
            <a:r>
              <a:rPr lang="de-DE" baseline="0"/>
              <a:t> 45°</a:t>
            </a:r>
            <a:endParaRPr lang="de-DE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Tabelle1!$B$55:$B$60</c:f>
              <c:numCache>
                <c:formatCode>General</c:formatCode>
                <c:ptCount val="6"/>
                <c:pt idx="0">
                  <c:v>-5</c:v>
                </c:pt>
                <c:pt idx="1">
                  <c:v>-5</c:v>
                </c:pt>
                <c:pt idx="2">
                  <c:v>18</c:v>
                </c:pt>
                <c:pt idx="3">
                  <c:v>-7</c:v>
                </c:pt>
                <c:pt idx="4">
                  <c:v>4</c:v>
                </c:pt>
                <c:pt idx="5">
                  <c:v>-1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AB5-6644-BF2B-452AEE1F7A40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Tabelle1!$C$55:$C$60</c:f>
              <c:numCache>
                <c:formatCode>General</c:formatCode>
                <c:ptCount val="6"/>
                <c:pt idx="0">
                  <c:v>-364</c:v>
                </c:pt>
                <c:pt idx="1">
                  <c:v>-36</c:v>
                </c:pt>
                <c:pt idx="2">
                  <c:v>10</c:v>
                </c:pt>
                <c:pt idx="3">
                  <c:v>0</c:v>
                </c:pt>
                <c:pt idx="4">
                  <c:v>-30</c:v>
                </c:pt>
                <c:pt idx="5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AB5-6644-BF2B-452AEE1F7A40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Tabelle1!$D$55:$D$60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-21</c:v>
                </c:pt>
                <c:pt idx="3">
                  <c:v>8</c:v>
                </c:pt>
                <c:pt idx="4">
                  <c:v>1</c:v>
                </c:pt>
                <c:pt idx="5">
                  <c:v>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AB5-6644-BF2B-452AEE1F7A40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Tabelle1!$E$55:$E$60</c:f>
              <c:numCache>
                <c:formatCode>General</c:formatCode>
                <c:ptCount val="6"/>
                <c:pt idx="0">
                  <c:v>364</c:v>
                </c:pt>
                <c:pt idx="1">
                  <c:v>34</c:v>
                </c:pt>
                <c:pt idx="2">
                  <c:v>-8</c:v>
                </c:pt>
                <c:pt idx="3">
                  <c:v>1</c:v>
                </c:pt>
                <c:pt idx="4">
                  <c:v>25</c:v>
                </c:pt>
                <c:pt idx="5">
                  <c:v>-25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AB5-6644-BF2B-452AEE1F7A4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4576959"/>
        <c:axId val="839081151"/>
        <c:axId val="0"/>
      </c:bar3DChart>
      <c:catAx>
        <c:axId val="109457695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39081151"/>
        <c:crosses val="autoZero"/>
        <c:auto val="1"/>
        <c:lblAlgn val="ctr"/>
        <c:lblOffset val="100"/>
        <c:noMultiLvlLbl val="0"/>
      </c:catAx>
      <c:valAx>
        <c:axId val="839081151"/>
        <c:scaling>
          <c:orientation val="minMax"/>
          <c:max val="300"/>
          <c:min val="-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09457695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LH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Tabelle1!$B$10:$B$15</c:f>
              <c:numCache>
                <c:formatCode>General</c:formatCode>
                <c:ptCount val="6"/>
                <c:pt idx="0">
                  <c:v>0</c:v>
                </c:pt>
                <c:pt idx="1">
                  <c:v>-224</c:v>
                </c:pt>
                <c:pt idx="2">
                  <c:v>183</c:v>
                </c:pt>
                <c:pt idx="3">
                  <c:v>0</c:v>
                </c:pt>
                <c:pt idx="4">
                  <c:v>-26</c:v>
                </c:pt>
                <c:pt idx="5">
                  <c:v>-26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450-9F42-96DE-23F3584951F3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Tabelle1!$C$10:$C$15</c:f>
              <c:numCache>
                <c:formatCode>General</c:formatCode>
                <c:ptCount val="6"/>
                <c:pt idx="0">
                  <c:v>0</c:v>
                </c:pt>
                <c:pt idx="1">
                  <c:v>-225</c:v>
                </c:pt>
                <c:pt idx="2">
                  <c:v>-182</c:v>
                </c:pt>
                <c:pt idx="3">
                  <c:v>0</c:v>
                </c:pt>
                <c:pt idx="4">
                  <c:v>-23</c:v>
                </c:pt>
                <c:pt idx="5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450-9F42-96DE-23F3584951F3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Tabelle1!$D$10:$D$15</c:f>
              <c:numCache>
                <c:formatCode>General</c:formatCode>
                <c:ptCount val="6"/>
                <c:pt idx="0">
                  <c:v>0</c:v>
                </c:pt>
                <c:pt idx="1">
                  <c:v>224</c:v>
                </c:pt>
                <c:pt idx="2">
                  <c:v>-182</c:v>
                </c:pt>
                <c:pt idx="3">
                  <c:v>0</c:v>
                </c:pt>
                <c:pt idx="4">
                  <c:v>26</c:v>
                </c:pt>
                <c:pt idx="5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450-9F42-96DE-23F3584951F3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Tabelle1!$E$10:$E$15</c:f>
              <c:numCache>
                <c:formatCode>General</c:formatCode>
                <c:ptCount val="6"/>
                <c:pt idx="0">
                  <c:v>0</c:v>
                </c:pt>
                <c:pt idx="1">
                  <c:v>225</c:v>
                </c:pt>
                <c:pt idx="2">
                  <c:v>182</c:v>
                </c:pt>
                <c:pt idx="3">
                  <c:v>0</c:v>
                </c:pt>
                <c:pt idx="4">
                  <c:v>23</c:v>
                </c:pt>
                <c:pt idx="5">
                  <c:v>-23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450-9F42-96DE-23F3584951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26094015"/>
        <c:axId val="702914223"/>
        <c:axId val="0"/>
      </c:bar3DChart>
      <c:catAx>
        <c:axId val="72609401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2914223"/>
        <c:crosses val="autoZero"/>
        <c:auto val="1"/>
        <c:lblAlgn val="ctr"/>
        <c:lblOffset val="100"/>
        <c:noMultiLvlLbl val="0"/>
      </c:catAx>
      <c:valAx>
        <c:axId val="7029142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260940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Circular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Tabelle1!$B$25:$B$30</c:f>
              <c:numCache>
                <c:formatCode>General</c:formatCode>
                <c:ptCount val="6"/>
                <c:pt idx="0">
                  <c:v>0</c:v>
                </c:pt>
                <c:pt idx="1">
                  <c:v>-34</c:v>
                </c:pt>
                <c:pt idx="2">
                  <c:v>-10</c:v>
                </c:pt>
                <c:pt idx="3">
                  <c:v>0</c:v>
                </c:pt>
                <c:pt idx="4">
                  <c:v>-25</c:v>
                </c:pt>
                <c:pt idx="5">
                  <c:v>-30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481-6747-8AFC-AD6F7D56F87D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Tabelle1!$C$25:$C$30</c:f>
              <c:numCache>
                <c:formatCode>General</c:formatCode>
                <c:ptCount val="6"/>
                <c:pt idx="0">
                  <c:v>0</c:v>
                </c:pt>
                <c:pt idx="1">
                  <c:v>-36</c:v>
                </c:pt>
                <c:pt idx="2">
                  <c:v>8</c:v>
                </c:pt>
                <c:pt idx="3">
                  <c:v>0</c:v>
                </c:pt>
                <c:pt idx="4">
                  <c:v>-30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81-6747-8AFC-AD6F7D56F87D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Tabelle1!$D$25:$D$30</c:f>
              <c:numCache>
                <c:formatCode>General</c:formatCode>
                <c:ptCount val="6"/>
                <c:pt idx="0">
                  <c:v>0</c:v>
                </c:pt>
                <c:pt idx="1">
                  <c:v>34</c:v>
                </c:pt>
                <c:pt idx="2">
                  <c:v>10</c:v>
                </c:pt>
                <c:pt idx="3">
                  <c:v>0</c:v>
                </c:pt>
                <c:pt idx="4">
                  <c:v>25</c:v>
                </c:pt>
                <c:pt idx="5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481-6747-8AFC-AD6F7D56F87D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Tabelle1!$E$25:$E$30</c:f>
              <c:numCache>
                <c:formatCode>General</c:formatCode>
                <c:ptCount val="6"/>
                <c:pt idx="0">
                  <c:v>0</c:v>
                </c:pt>
                <c:pt idx="1">
                  <c:v>36</c:v>
                </c:pt>
                <c:pt idx="2">
                  <c:v>-8</c:v>
                </c:pt>
                <c:pt idx="3">
                  <c:v>0</c:v>
                </c:pt>
                <c:pt idx="4">
                  <c:v>30</c:v>
                </c:pt>
                <c:pt idx="5">
                  <c:v>-25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81-6747-8AFC-AD6F7D56F8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06378879"/>
        <c:axId val="701219087"/>
        <c:axId val="0"/>
      </c:bar3DChart>
      <c:catAx>
        <c:axId val="1106378879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1219087"/>
        <c:crosses val="autoZero"/>
        <c:auto val="1"/>
        <c:lblAlgn val="ctr"/>
        <c:lblOffset val="100"/>
        <c:noMultiLvlLbl val="0"/>
      </c:catAx>
      <c:valAx>
        <c:axId val="701219087"/>
        <c:scaling>
          <c:orientation val="minMax"/>
          <c:max val="300"/>
          <c:min val="-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11063788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de-DE"/>
              <a:t>LV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val>
            <c:numRef>
              <c:f>Tabelle1!$B$41:$B$46</c:f>
              <c:numCache>
                <c:formatCode>General</c:formatCode>
                <c:ptCount val="6"/>
                <c:pt idx="0">
                  <c:v>0</c:v>
                </c:pt>
                <c:pt idx="1">
                  <c:v>150</c:v>
                </c:pt>
                <c:pt idx="2">
                  <c:v>-192</c:v>
                </c:pt>
                <c:pt idx="3">
                  <c:v>0</c:v>
                </c:pt>
                <c:pt idx="4">
                  <c:v>-20</c:v>
                </c:pt>
                <c:pt idx="5">
                  <c:v>-26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0B-734F-89AF-14DBB2185606}"/>
            </c:ext>
          </c:extLst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val>
            <c:numRef>
              <c:f>Tabelle1!$C$41:$C$46</c:f>
              <c:numCache>
                <c:formatCode>General</c:formatCode>
                <c:ptCount val="6"/>
                <c:pt idx="0">
                  <c:v>0</c:v>
                </c:pt>
                <c:pt idx="1">
                  <c:v>148</c:v>
                </c:pt>
                <c:pt idx="2">
                  <c:v>188</c:v>
                </c:pt>
                <c:pt idx="3">
                  <c:v>0</c:v>
                </c:pt>
                <c:pt idx="4">
                  <c:v>-28</c:v>
                </c:pt>
                <c:pt idx="5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50B-734F-89AF-14DBB2185606}"/>
            </c:ext>
          </c:extLst>
        </c:ser>
        <c:ser>
          <c:idx val="2"/>
          <c:order val="2"/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val>
            <c:numRef>
              <c:f>Tabelle1!$D$41:$D$46</c:f>
              <c:numCache>
                <c:formatCode>General</c:formatCode>
                <c:ptCount val="6"/>
                <c:pt idx="0">
                  <c:v>0</c:v>
                </c:pt>
                <c:pt idx="1">
                  <c:v>-150</c:v>
                </c:pt>
                <c:pt idx="2">
                  <c:v>192</c:v>
                </c:pt>
                <c:pt idx="3">
                  <c:v>0</c:v>
                </c:pt>
                <c:pt idx="4">
                  <c:v>20</c:v>
                </c:pt>
                <c:pt idx="5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50B-734F-89AF-14DBB2185606}"/>
            </c:ext>
          </c:extLst>
        </c:ser>
        <c:ser>
          <c:idx val="3"/>
          <c:order val="3"/>
          <c:spPr>
            <a:solidFill>
              <a:schemeClr val="accent4"/>
            </a:solidFill>
            <a:ln>
              <a:noFill/>
            </a:ln>
            <a:effectLst/>
            <a:sp3d/>
          </c:spPr>
          <c:invertIfNegative val="0"/>
          <c:val>
            <c:numRef>
              <c:f>Tabelle1!$E$41:$E$46</c:f>
              <c:numCache>
                <c:formatCode>General</c:formatCode>
                <c:ptCount val="6"/>
                <c:pt idx="0">
                  <c:v>0</c:v>
                </c:pt>
                <c:pt idx="1">
                  <c:v>-147</c:v>
                </c:pt>
                <c:pt idx="2">
                  <c:v>-187</c:v>
                </c:pt>
                <c:pt idx="3">
                  <c:v>0</c:v>
                </c:pt>
                <c:pt idx="4">
                  <c:v>28</c:v>
                </c:pt>
                <c:pt idx="5">
                  <c:v>-21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50B-734F-89AF-14DBB21856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839500831"/>
        <c:axId val="702934431"/>
        <c:axId val="0"/>
      </c:bar3DChart>
      <c:catAx>
        <c:axId val="839500831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02934431"/>
        <c:crosses val="autoZero"/>
        <c:auto val="1"/>
        <c:lblAlgn val="ctr"/>
        <c:lblOffset val="100"/>
        <c:noMultiLvlLbl val="0"/>
      </c:catAx>
      <c:valAx>
        <c:axId val="702934431"/>
        <c:scaling>
          <c:orientation val="minMax"/>
          <c:max val="300"/>
          <c:min val="-3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3950083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19A665-03E2-8A41-AE2B-720A841E00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EAEDA90-0558-5642-91EE-492E069F40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BB4CCDE-6BE6-CF43-AD3C-ACA7C9BF5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498A105-0452-D04A-B00E-D393D1A4E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9C99C34-531C-9E47-839A-B658D9B41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957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27C79-42C5-FD45-B56B-AF53E1B160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6B72C45-FBCE-1949-A403-47506C546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B0E189A-F0B7-5C47-A435-3F114338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CC33E9-6511-0A45-970E-31E50A1D7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AABAFF-B166-7F45-AA6B-9B75CFB8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605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7BCB50D-BC80-8442-A1CA-EC323D9800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F2F7782B-C4EC-2E48-AA06-5965337702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4795B89-17DF-FE40-A960-4D132627F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52BA336-48D9-E447-83C9-B702F896B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FA2F8F8-69A3-9349-9371-2C5076F04B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87961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22449A-2DC8-BF41-AE80-CCFF0B113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FFBFF0-BB7D-004D-8EB3-F08B777011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1DD168C-B333-6949-96E8-3C59E9F6D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56EF39-1202-1F41-B0BB-74ACEB0F2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5BC851-5FBC-A646-AD48-F4476C3B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8256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C85373-E892-4645-9BD3-3F7FADBBDF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E179515-FE22-E242-8C4F-707126EBC5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D654FB2-7741-E347-9D4E-38F768F47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BB92BD4-B7D0-BD4B-88CB-F114B2B2DA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7F4E071-A68D-F74F-887B-699FBDCB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9659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0CE2DE-6946-A64B-9A21-CF1C7F6DC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11499D3-623F-EF4E-88EA-3E71D21AED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632355D-B870-3F46-A972-FEAFC6E59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E7446E-C976-6642-ACBD-2556E1765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D3F554D-A403-A643-A8B7-C3B5D7DC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C13C467-D601-E248-A4BE-2232D0D62A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9455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57C7E2-0C01-6640-9CD2-BAB86FE08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CB45D00-A25D-C94D-8EDB-BBDD12A1D8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4778BB1-427C-984C-9DB8-CC6684854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7C35F2E-2FE5-5346-8E00-0684E155F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08320A1-8A6C-2447-B77A-C953E9B40A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23FAA0A-7FEA-E144-B34C-6C0F197BB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07596ED-CF46-2248-B698-1D956D982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BBD1CE2-FFD5-0D43-A8B2-87F958DCB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0920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6BB02B-70D3-6B42-9353-5E03B91FC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8EFAB5D-4CF8-AC43-BEE5-A2E07AEBA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5DF8E26-6F53-CE49-968F-5438D495D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3616D3A-EE32-274C-96BE-C88ECF0CC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067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95766E1-C19F-D341-AB85-D2F9263D6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3534C76-7A68-884D-8851-A905946A7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E5EF793-65A9-6249-A529-AC33DA501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1892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E3CB18-AB78-E842-8747-FCA9EBFE7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1BEEA8-682E-AC4F-B74C-A78FF871F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4EC9F5E-04F9-F847-A79A-609842902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C11175E-F3D2-4141-ACFF-C0BEFAE3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B57AC8B-5222-9A4E-A8AA-691C46F61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B4B0CB6-E6B3-AF4E-9C00-0C7F4D944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17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8D8A18-16AB-3545-9102-4B1ECAD99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3FD1290F-D760-A84B-A82E-F58CA416B6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05A6B-F2D4-284A-950D-E6CA63DAD5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5352E0-9F8B-E54D-8C86-14070E663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C4508F-FA86-374B-94DC-EA24C9742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2FADFDA-3EE0-014F-9F30-ECF9EB9C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1180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3CF9FDF-5518-EA46-B8B9-B69617D14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332A14E-1E5B-7B4D-9CFC-C8941E0B0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AA26DE6-A053-BE42-8126-CCD325B256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7D8793-CF79-3E45-817E-C23065E2DF18}" type="datetimeFigureOut">
              <a:t>13.11.20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C3C1FB7-CF03-EE47-A5CF-AECEC21C7A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BFC1A6D-1033-C649-8D45-14DB3A222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2B9AE-799A-F547-9638-F90830D3FA69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997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Diagramm 22">
            <a:extLst>
              <a:ext uri="{FF2B5EF4-FFF2-40B4-BE49-F238E27FC236}">
                <a16:creationId xmlns:a16="http://schemas.microsoft.com/office/drawing/2014/main" id="{D5F12562-A8F3-B649-A008-5685416636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331287"/>
              </p:ext>
            </p:extLst>
          </p:nvPr>
        </p:nvGraphicFramePr>
        <p:xfrm>
          <a:off x="7835516" y="3748218"/>
          <a:ext cx="4249392" cy="2636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1C3C09AE-4883-F24F-8C22-989C343FA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58" y="2131542"/>
            <a:ext cx="3327803" cy="3216876"/>
          </a:xfrm>
          <a:prstGeom prst="rect">
            <a:avLst/>
          </a:prstGeom>
        </p:spPr>
      </p:pic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5A51948A-A36E-1C45-BECE-321D3226BC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3605834"/>
              </p:ext>
            </p:extLst>
          </p:nvPr>
        </p:nvGraphicFramePr>
        <p:xfrm>
          <a:off x="3711146" y="953531"/>
          <a:ext cx="4234249" cy="2574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7CACD153-638B-1341-8DC7-4A964C9311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5507941"/>
              </p:ext>
            </p:extLst>
          </p:nvPr>
        </p:nvGraphicFramePr>
        <p:xfrm>
          <a:off x="3711146" y="3739980"/>
          <a:ext cx="4234249" cy="2601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Diagramm 6">
            <a:extLst>
              <a:ext uri="{FF2B5EF4-FFF2-40B4-BE49-F238E27FC236}">
                <a16:creationId xmlns:a16="http://schemas.microsoft.com/office/drawing/2014/main" id="{10F1E789-72E6-E844-AAB5-1B4155A721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988232"/>
              </p:ext>
            </p:extLst>
          </p:nvPr>
        </p:nvGraphicFramePr>
        <p:xfrm>
          <a:off x="7764163" y="811428"/>
          <a:ext cx="4320745" cy="2794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3" name="Textfeld 32">
            <a:extLst>
              <a:ext uri="{FF2B5EF4-FFF2-40B4-BE49-F238E27FC236}">
                <a16:creationId xmlns:a16="http://schemas.microsoft.com/office/drawing/2014/main" id="{6E0E884A-58AD-D243-B915-36B30933B11B}"/>
              </a:ext>
            </a:extLst>
          </p:cNvPr>
          <p:cNvSpPr txBox="1"/>
          <p:nvPr/>
        </p:nvSpPr>
        <p:spPr>
          <a:xfrm>
            <a:off x="321276" y="5866714"/>
            <a:ext cx="29074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force compensation magnets</a:t>
            </a:r>
          </a:p>
          <a:p>
            <a:r>
              <a:rPr lang="de-DE"/>
              <a:t> 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1F350D4E-7551-C845-B097-A3658668C93C}"/>
              </a:ext>
            </a:extLst>
          </p:cNvPr>
          <p:cNvSpPr txBox="1"/>
          <p:nvPr/>
        </p:nvSpPr>
        <p:spPr>
          <a:xfrm>
            <a:off x="594175" y="185864"/>
            <a:ext cx="54797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Force compensation for APPLE X</a:t>
            </a: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737B84DA-8FCB-E648-8636-F7381ABA8BBA}"/>
              </a:ext>
            </a:extLst>
          </p:cNvPr>
          <p:cNvSpPr txBox="1"/>
          <p:nvPr/>
        </p:nvSpPr>
        <p:spPr>
          <a:xfrm>
            <a:off x="6264924" y="524303"/>
            <a:ext cx="4894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Forces on individual magnet rows </a:t>
            </a:r>
          </a:p>
          <a:p>
            <a:r>
              <a:rPr lang="de-DE"/>
              <a:t>for short RADIA model</a:t>
            </a: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EB29E1C-8D7A-024F-BE63-792D469137E7}"/>
              </a:ext>
            </a:extLst>
          </p:cNvPr>
          <p:cNvSpPr txBox="1"/>
          <p:nvPr/>
        </p:nvSpPr>
        <p:spPr>
          <a:xfrm>
            <a:off x="8563232" y="3892378"/>
            <a:ext cx="67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364!</a:t>
            </a: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648BC9D4-2E4B-8B4F-A279-1C0C57F2BBD9}"/>
              </a:ext>
            </a:extLst>
          </p:cNvPr>
          <p:cNvSpPr txBox="1"/>
          <p:nvPr/>
        </p:nvSpPr>
        <p:spPr>
          <a:xfrm>
            <a:off x="8372196" y="5867487"/>
            <a:ext cx="679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-364!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37405BEC-28D6-E24D-B719-77A8B5590233}"/>
              </a:ext>
            </a:extLst>
          </p:cNvPr>
          <p:cNvSpPr txBox="1"/>
          <p:nvPr/>
        </p:nvSpPr>
        <p:spPr>
          <a:xfrm rot="16200000">
            <a:off x="2962977" y="1818891"/>
            <a:ext cx="149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 [a.u.]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9973B8F0-8059-CB47-B33F-08AE1ECCA088}"/>
              </a:ext>
            </a:extLst>
          </p:cNvPr>
          <p:cNvSpPr txBox="1"/>
          <p:nvPr/>
        </p:nvSpPr>
        <p:spPr>
          <a:xfrm rot="16200000">
            <a:off x="2968877" y="4640547"/>
            <a:ext cx="1496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/>
              <a:t>F [a.u.]</a:t>
            </a:r>
          </a:p>
        </p:txBody>
      </p:sp>
      <p:cxnSp>
        <p:nvCxnSpPr>
          <p:cNvPr id="49" name="Gerade Verbindung 48">
            <a:extLst>
              <a:ext uri="{FF2B5EF4-FFF2-40B4-BE49-F238E27FC236}">
                <a16:creationId xmlns:a16="http://schemas.microsoft.com/office/drawing/2014/main" id="{42FAD39F-6EDC-B54A-BB5A-45A01F8482D0}"/>
              </a:ext>
            </a:extLst>
          </p:cNvPr>
          <p:cNvCxnSpPr/>
          <p:nvPr/>
        </p:nvCxnSpPr>
        <p:spPr>
          <a:xfrm flipV="1">
            <a:off x="594175" y="5040528"/>
            <a:ext cx="690928" cy="8261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49">
            <a:extLst>
              <a:ext uri="{FF2B5EF4-FFF2-40B4-BE49-F238E27FC236}">
                <a16:creationId xmlns:a16="http://schemas.microsoft.com/office/drawing/2014/main" id="{5359A38B-F7DF-6749-A18F-08C6BF185F83}"/>
              </a:ext>
            </a:extLst>
          </p:cNvPr>
          <p:cNvCxnSpPr>
            <a:cxnSpLocks/>
          </p:cNvCxnSpPr>
          <p:nvPr/>
        </p:nvCxnSpPr>
        <p:spPr>
          <a:xfrm flipV="1">
            <a:off x="594175" y="4261710"/>
            <a:ext cx="136794" cy="16050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318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>
            <a:extLst>
              <a:ext uri="{FF2B5EF4-FFF2-40B4-BE49-F238E27FC236}">
                <a16:creationId xmlns:a16="http://schemas.microsoft.com/office/drawing/2014/main" id="{D0819F37-890D-864E-87F0-AACEE21619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5400000">
            <a:off x="1135059" y="-220659"/>
            <a:ext cx="5437294" cy="7707412"/>
          </a:xfr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C2B02A0-D791-3C44-B59B-C80E17FA7E17}"/>
              </a:ext>
            </a:extLst>
          </p:cNvPr>
          <p:cNvSpPr txBox="1"/>
          <p:nvPr/>
        </p:nvSpPr>
        <p:spPr>
          <a:xfrm>
            <a:off x="1161536" y="304454"/>
            <a:ext cx="4337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simplified magnet geometry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C5724DA-3DFF-7C43-993E-CF673FB2AF7E}"/>
              </a:ext>
            </a:extLst>
          </p:cNvPr>
          <p:cNvSpPr txBox="1"/>
          <p:nvPr/>
        </p:nvSpPr>
        <p:spPr>
          <a:xfrm>
            <a:off x="7529385" y="914400"/>
            <a:ext cx="43372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/>
              <a:t>pro: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increased sorting freedom due to symmetry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simplified machining, reduced costs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/>
          </a:p>
          <a:p>
            <a:r>
              <a:rPr lang="de-DE" sz="2000"/>
              <a:t>con: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this model may too simple cause of missing form closure</a:t>
            </a:r>
          </a:p>
          <a:p>
            <a:endParaRPr lang="de-DE" sz="2000"/>
          </a:p>
        </p:txBody>
      </p:sp>
    </p:spTree>
    <p:extLst>
      <p:ext uri="{BB962C8B-B14F-4D97-AF65-F5344CB8AC3E}">
        <p14:creationId xmlns:p14="http://schemas.microsoft.com/office/powerpoint/2010/main" val="3565891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F1A4B42B-196D-4742-BD84-1ACDCA52C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477" y="0"/>
            <a:ext cx="6197600" cy="6731000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291EDF8A-022F-3E45-B47A-A57CB9C98F0E}"/>
              </a:ext>
            </a:extLst>
          </p:cNvPr>
          <p:cNvSpPr txBox="1"/>
          <p:nvPr/>
        </p:nvSpPr>
        <p:spPr>
          <a:xfrm>
            <a:off x="7455876" y="879232"/>
            <a:ext cx="425547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/>
              <a:t>Prototype study for compact planar in-vacuum (CPMU) undulator for SLS2.0 at PSI</a:t>
            </a:r>
          </a:p>
          <a:p>
            <a:endParaRPr lang="de-DE" sz="2400"/>
          </a:p>
          <a:p>
            <a:r>
              <a:rPr lang="de-DE" sz="2400"/>
              <a:t>module length 504mm</a:t>
            </a:r>
          </a:p>
          <a:p>
            <a:endParaRPr lang="de-DE" sz="2400"/>
          </a:p>
          <a:p>
            <a:r>
              <a:rPr lang="de-DE" sz="2400"/>
              <a:t>vacuum chamber = support</a:t>
            </a:r>
          </a:p>
          <a:p>
            <a:endParaRPr lang="de-DE" sz="2400"/>
          </a:p>
          <a:p>
            <a:r>
              <a:rPr lang="de-DE" sz="2400"/>
              <a:t>hydraulic drive system</a:t>
            </a:r>
          </a:p>
          <a:p>
            <a:endParaRPr lang="de-DE" sz="2400"/>
          </a:p>
          <a:p>
            <a:r>
              <a:rPr lang="de-DE" sz="2400"/>
              <a:t>guiding like a die cutter</a:t>
            </a:r>
          </a:p>
          <a:p>
            <a:endParaRPr lang="de-DE" sz="2400"/>
          </a:p>
          <a:p>
            <a:endParaRPr lang="de-DE" sz="2400"/>
          </a:p>
        </p:txBody>
      </p:sp>
    </p:spTree>
    <p:extLst>
      <p:ext uri="{BB962C8B-B14F-4D97-AF65-F5344CB8AC3E}">
        <p14:creationId xmlns:p14="http://schemas.microsoft.com/office/powerpoint/2010/main" val="366882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A588F6B-F65F-4447-A43C-57D04576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152" y="0"/>
            <a:ext cx="5979695" cy="685800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14991F9-EA58-894E-A9CD-4F7F2B347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152" y="0"/>
            <a:ext cx="597969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18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8A588F6B-F65F-4447-A43C-57D0457634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6152" y="0"/>
            <a:ext cx="5979695" cy="685800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873CA8AC-129E-0E4C-8C77-9904BBF0E7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84491">
            <a:off x="9141525" y="2050420"/>
            <a:ext cx="2548299" cy="2717717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36A6B8A-AF51-0546-8B9F-C76E45EC4A36}"/>
              </a:ext>
            </a:extLst>
          </p:cNvPr>
          <p:cNvGrpSpPr/>
          <p:nvPr/>
        </p:nvGrpSpPr>
        <p:grpSpPr>
          <a:xfrm>
            <a:off x="1232034" y="0"/>
            <a:ext cx="6771423" cy="6858000"/>
            <a:chOff x="2451234" y="0"/>
            <a:chExt cx="6771423" cy="6858000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BFF8D823-955B-A843-9D05-AAF7807639F8}"/>
                </a:ext>
              </a:extLst>
            </p:cNvPr>
            <p:cNvGrpSpPr/>
            <p:nvPr/>
          </p:nvGrpSpPr>
          <p:grpSpPr>
            <a:xfrm>
              <a:off x="2451234" y="0"/>
              <a:ext cx="6771423" cy="6858000"/>
              <a:chOff x="2451234" y="0"/>
              <a:chExt cx="6771423" cy="6858000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214991F9-EA58-894E-A9CD-4F7F2B347E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106152" y="0"/>
                <a:ext cx="5979695" cy="6858000"/>
              </a:xfrm>
              <a:prstGeom prst="rect">
                <a:avLst/>
              </a:prstGeom>
            </p:spPr>
          </p:pic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DF6D4C68-23FA-E349-AE20-C05D14006F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085210" y="2542859"/>
                <a:ext cx="2568998" cy="1705896"/>
              </a:xfrm>
              <a:prstGeom prst="rect">
                <a:avLst/>
              </a:prstGeom>
            </p:spPr>
          </p:pic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39378FF6-7D76-9441-B268-72402038A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 flipH="1" flipV="1">
                <a:off x="2016087" y="2546455"/>
                <a:ext cx="2590404" cy="1720110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512AF68-E73F-2845-862D-E4318159B12B}"/>
                  </a:ext>
                </a:extLst>
              </p:cNvPr>
              <p:cNvSpPr/>
              <p:nvPr/>
            </p:nvSpPr>
            <p:spPr>
              <a:xfrm>
                <a:off x="4778478" y="2349910"/>
                <a:ext cx="2163517" cy="21606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7B9E5E0C-3AB9-2046-AB10-4389A13E4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10938" y="1969934"/>
              <a:ext cx="467837" cy="66643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CD7C0AF-8663-144A-9852-84AC9C64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5655182" y="4206044"/>
              <a:ext cx="467837" cy="666430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8837B13D-C660-5741-9B79-8C771E0AF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735115" y="3076064"/>
              <a:ext cx="467837" cy="666430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8C820AC7-B622-EE45-AAD3-9F8ED682F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517941" y="3129412"/>
              <a:ext cx="467837" cy="66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8587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873CA8AC-129E-0E4C-8C77-9904BBF0E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84491">
            <a:off x="9141525" y="2050420"/>
            <a:ext cx="2548299" cy="2717717"/>
          </a:xfrm>
          <a:prstGeom prst="rect">
            <a:avLst/>
          </a:prstGeom>
        </p:spPr>
      </p:pic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336A6B8A-AF51-0546-8B9F-C76E45EC4A36}"/>
              </a:ext>
            </a:extLst>
          </p:cNvPr>
          <p:cNvGrpSpPr/>
          <p:nvPr/>
        </p:nvGrpSpPr>
        <p:grpSpPr>
          <a:xfrm rot="18926440">
            <a:off x="1764631" y="655767"/>
            <a:ext cx="5583272" cy="5718373"/>
            <a:chOff x="2500755" y="0"/>
            <a:chExt cx="6694071" cy="6858000"/>
          </a:xfrm>
        </p:grpSpPr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BFF8D823-955B-A843-9D05-AAF7807639F8}"/>
                </a:ext>
              </a:extLst>
            </p:cNvPr>
            <p:cNvGrpSpPr/>
            <p:nvPr/>
          </p:nvGrpSpPr>
          <p:grpSpPr>
            <a:xfrm>
              <a:off x="2500755" y="0"/>
              <a:ext cx="6694071" cy="6858000"/>
              <a:chOff x="2500755" y="0"/>
              <a:chExt cx="6694071" cy="6858000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214991F9-EA58-894E-A9CD-4F7F2B347E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06152" y="0"/>
                <a:ext cx="5979695" cy="6858000"/>
              </a:xfrm>
              <a:prstGeom prst="rect">
                <a:avLst/>
              </a:prstGeom>
            </p:spPr>
          </p:pic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DF6D4C68-23FA-E349-AE20-C05D14006F9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>
                <a:off x="7087705" y="2525266"/>
                <a:ext cx="2532549" cy="1681692"/>
              </a:xfrm>
              <a:prstGeom prst="rect">
                <a:avLst/>
              </a:prstGeom>
            </p:spPr>
          </p:pic>
          <p:pic>
            <p:nvPicPr>
              <p:cNvPr id="6" name="Grafik 5">
                <a:extLst>
                  <a:ext uri="{FF2B5EF4-FFF2-40B4-BE49-F238E27FC236}">
                    <a16:creationId xmlns:a16="http://schemas.microsoft.com/office/drawing/2014/main" id="{39378FF6-7D76-9441-B268-72402038AE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 rot="5400000" flipH="1" flipV="1">
                <a:off x="2074397" y="2677989"/>
                <a:ext cx="2538084" cy="1685367"/>
              </a:xfrm>
              <a:prstGeom prst="rect">
                <a:avLst/>
              </a:prstGeom>
            </p:spPr>
          </p:pic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7512AF68-E73F-2845-862D-E4318159B12B}"/>
                  </a:ext>
                </a:extLst>
              </p:cNvPr>
              <p:cNvSpPr/>
              <p:nvPr/>
            </p:nvSpPr>
            <p:spPr>
              <a:xfrm>
                <a:off x="4778478" y="2349910"/>
                <a:ext cx="2163517" cy="216063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pic>
          <p:nvPicPr>
            <p:cNvPr id="18" name="Grafik 17">
              <a:extLst>
                <a:ext uri="{FF2B5EF4-FFF2-40B4-BE49-F238E27FC236}">
                  <a16:creationId xmlns:a16="http://schemas.microsoft.com/office/drawing/2014/main" id="{7B9E5E0C-3AB9-2046-AB10-4389A13E45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10938" y="1969934"/>
              <a:ext cx="467837" cy="66643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BCD7C0AF-8663-144A-9852-84AC9C6478B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5655182" y="4206044"/>
              <a:ext cx="467837" cy="666430"/>
            </a:xfrm>
            <a:prstGeom prst="rect">
              <a:avLst/>
            </a:prstGeom>
          </p:spPr>
        </p:pic>
        <p:pic>
          <p:nvPicPr>
            <p:cNvPr id="20" name="Grafik 19">
              <a:extLst>
                <a:ext uri="{FF2B5EF4-FFF2-40B4-BE49-F238E27FC236}">
                  <a16:creationId xmlns:a16="http://schemas.microsoft.com/office/drawing/2014/main" id="{8837B13D-C660-5741-9B79-8C771E0AF8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6735115" y="3076064"/>
              <a:ext cx="467837" cy="666430"/>
            </a:xfrm>
            <a:prstGeom prst="rect">
              <a:avLst/>
            </a:prstGeom>
          </p:spPr>
        </p:pic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8C820AC7-B622-EE45-AAD3-9F8ED682F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4517941" y="3129412"/>
              <a:ext cx="467837" cy="6664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455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BF36264E-7A8C-EB48-A79E-9369CAC97A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9974" y="1462139"/>
            <a:ext cx="3454400" cy="3835400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3E17090-1AA4-084F-9522-C9AC341616F5}"/>
              </a:ext>
            </a:extLst>
          </p:cNvPr>
          <p:cNvSpPr/>
          <p:nvPr/>
        </p:nvSpPr>
        <p:spPr>
          <a:xfrm rot="19258568">
            <a:off x="3577304" y="4090219"/>
            <a:ext cx="1582994" cy="18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4F68532-EEB0-8649-9211-8ADD8C575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3650" y="984250"/>
            <a:ext cx="4584700" cy="488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718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Macintosh PowerPoint</Application>
  <PresentationFormat>Breitbild</PresentationFormat>
  <Paragraphs>29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Office-Benutzer</dc:creator>
  <cp:lastModifiedBy>Microsoft Office-Benutzer</cp:lastModifiedBy>
  <cp:revision>9</cp:revision>
  <dcterms:created xsi:type="dcterms:W3CDTF">2020-11-13T08:18:03Z</dcterms:created>
  <dcterms:modified xsi:type="dcterms:W3CDTF">2020-11-13T12:41:16Z</dcterms:modified>
</cp:coreProperties>
</file>