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  <p:sldMasterId id="2147484295" r:id="rId2"/>
  </p:sldMasterIdLst>
  <p:notesMasterIdLst>
    <p:notesMasterId r:id="rId28"/>
  </p:notesMasterIdLst>
  <p:handoutMasterIdLst>
    <p:handoutMasterId r:id="rId29"/>
  </p:handoutMasterIdLst>
  <p:sldIdLst>
    <p:sldId id="339" r:id="rId3"/>
    <p:sldId id="333" r:id="rId4"/>
    <p:sldId id="380" r:id="rId5"/>
    <p:sldId id="381" r:id="rId6"/>
    <p:sldId id="386" r:id="rId7"/>
    <p:sldId id="388" r:id="rId8"/>
    <p:sldId id="382" r:id="rId9"/>
    <p:sldId id="383" r:id="rId10"/>
    <p:sldId id="384" r:id="rId11"/>
    <p:sldId id="385" r:id="rId12"/>
    <p:sldId id="370" r:id="rId13"/>
    <p:sldId id="389" r:id="rId14"/>
    <p:sldId id="390" r:id="rId15"/>
    <p:sldId id="391" r:id="rId16"/>
    <p:sldId id="392" r:id="rId17"/>
    <p:sldId id="352" r:id="rId18"/>
    <p:sldId id="355" r:id="rId19"/>
    <p:sldId id="357" r:id="rId20"/>
    <p:sldId id="358" r:id="rId21"/>
    <p:sldId id="359" r:id="rId22"/>
    <p:sldId id="361" r:id="rId23"/>
    <p:sldId id="362" r:id="rId24"/>
    <p:sldId id="363" r:id="rId25"/>
    <p:sldId id="364" r:id="rId26"/>
    <p:sldId id="365" r:id="rId27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94541" autoAdjust="0"/>
  </p:normalViewPr>
  <p:slideViewPr>
    <p:cSldViewPr>
      <p:cViewPr varScale="1">
        <p:scale>
          <a:sx n="59" d="100"/>
          <a:sy n="59" d="100"/>
        </p:scale>
        <p:origin x="1468" y="44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13/11/2020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52EF593-F523-4F79-BC8B-73F90BD80A10}" type="slidenum">
              <a:rPr lang="en-US" altLang="en-US" smtClean="0">
                <a:latin typeface="Arial Regular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mtClean="0">
              <a:latin typeface="Aria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50832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52EF593-F523-4F79-BC8B-73F90BD80A10}" type="slidenum">
              <a:rPr lang="en-US" altLang="en-US" smtClean="0">
                <a:latin typeface="Arial Regular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mtClean="0">
              <a:latin typeface="Aria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85678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52EF593-F523-4F79-BC8B-73F90BD80A10}" type="slidenum">
              <a:rPr lang="en-US" altLang="en-US" smtClean="0">
                <a:latin typeface="Arial Regular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 smtClean="0">
              <a:latin typeface="Aria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770876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823FE3-3699-4D60-A39A-C834B4527483}" type="slidenum">
              <a:rPr lang="en-US" altLang="en-US" smtClean="0">
                <a:latin typeface="Arial Regular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n-US" smtClean="0">
              <a:latin typeface="Aria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90079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52EF593-F523-4F79-BC8B-73F90BD80A10}" type="slidenum">
              <a:rPr lang="en-US" altLang="en-US" smtClean="0">
                <a:latin typeface="Arial Regular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en-US" smtClean="0">
              <a:latin typeface="Aria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017105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823FE3-3699-4D60-A39A-C834B4527483}" type="slidenum">
              <a:rPr lang="en-US" altLang="en-US" smtClean="0">
                <a:latin typeface="Arial Regular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en-US" smtClean="0">
              <a:latin typeface="Aria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31853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884670"/>
            <a:ext cx="8694539" cy="3144614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5059034"/>
            <a:ext cx="8694539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17BDF-0FFD-431C-97DD-383E5FCCC914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B6A4-3E61-49FE-B1EA-CF2BCE1D4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55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B5792-F0E2-469A-B680-A6FFBBDF0420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34EF6-B405-4130-96D6-843A883B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60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56" y="402483"/>
            <a:ext cx="869453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761381"/>
            <a:ext cx="4264576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853171"/>
            <a:ext cx="4285579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761381"/>
            <a:ext cx="4285579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C3911-1288-4861-9BEE-51D23195897B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FCE14-61A6-4DFD-BF27-91B6B9264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06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87B9-7CAD-4E2B-B4D6-2F0521A3BC07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21685-86B3-46A1-A64B-C1F4E3389E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56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56A5D-0670-40DC-9473-2967245D1E76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471E1-1BE9-4388-B23C-92A5554D8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46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30627-B0A7-4B1D-8F20-01F8BD6DFBA2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DA2D5-A528-48EB-B9F9-059F06CD0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245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5579" y="1088454"/>
            <a:ext cx="5103316" cy="5372269"/>
          </a:xfrm>
        </p:spPr>
        <p:txBody>
          <a:bodyPr rtlCol="0">
            <a:normAutofit/>
          </a:bodyPr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5A673-8DF4-4278-BE8A-ECBBF557BCC6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AD72D-1684-4A9A-AC1B-B851D7F37C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0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1CD7E-C92E-44FC-B8C8-92F68D77710A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76586-82EA-47CA-B0C6-9611BC069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673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13947" y="402483"/>
            <a:ext cx="2173635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043" y="402483"/>
            <a:ext cx="6394896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1EC31-6A51-4C54-B8D7-3EF6FD9EB0CF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C1012-542B-4B6D-83BA-B949CB61C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89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97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-9525" y="830275"/>
            <a:ext cx="10090150" cy="6817891"/>
            <a:chOff x="-9525" y="830275"/>
            <a:chExt cx="10090150" cy="6817891"/>
          </a:xfrm>
        </p:grpSpPr>
        <p:sp>
          <p:nvSpPr>
            <p:cNvPr id="33" name="Rectangle 32"/>
            <p:cNvSpPr/>
            <p:nvPr userDrawn="1"/>
          </p:nvSpPr>
          <p:spPr bwMode="auto">
            <a:xfrm>
              <a:off x="0" y="7108688"/>
              <a:ext cx="10080625" cy="5394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" name="Text Box 1"/>
            <p:cNvSpPr txBox="1">
              <a:spLocks noChangeArrowheads="1"/>
            </p:cNvSpPr>
            <p:nvPr userDrawn="1"/>
          </p:nvSpPr>
          <p:spPr bwMode="auto">
            <a:xfrm>
              <a:off x="0" y="830275"/>
              <a:ext cx="10080625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89991" tIns="76672" rIns="89991" bIns="44996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r>
                <a:rPr lang="it-IT" sz="6000" dirty="0" err="1">
                  <a:solidFill>
                    <a:srgbClr val="C00000"/>
                  </a:solidFill>
                </a:rPr>
                <a:t>Thank</a:t>
              </a:r>
              <a:r>
                <a:rPr lang="it-IT" sz="6000" dirty="0">
                  <a:solidFill>
                    <a:srgbClr val="C00000"/>
                  </a:solidFill>
                </a:rPr>
                <a:t> </a:t>
              </a:r>
              <a:r>
                <a:rPr lang="it-IT" sz="6000" dirty="0" err="1">
                  <a:solidFill>
                    <a:srgbClr val="C00000"/>
                  </a:solidFill>
                </a:rPr>
                <a:t>you</a:t>
              </a:r>
              <a:r>
                <a:rPr lang="it-IT" sz="6000" dirty="0">
                  <a:solidFill>
                    <a:srgbClr val="C00000"/>
                  </a:solidFill>
                </a:rPr>
                <a:t>!</a:t>
              </a:r>
            </a:p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endParaRPr lang="it-IT" sz="3300" dirty="0">
                <a:solidFill>
                  <a:srgbClr val="C00000"/>
                </a:solidFill>
              </a:endParaRPr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-9525" y="6473495"/>
              <a:ext cx="10080625" cy="27699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1200" b="1" kern="1200" dirty="0" smtClean="0">
                  <a:solidFill>
                    <a:srgbClr val="C00000"/>
                  </a:solidFill>
                  <a:latin typeface="Arial" pitchFamily="34" charset="0"/>
                  <a:ea typeface="ＭＳ Ｐゴシック" pitchFamily="34" charset="-128"/>
                  <a:cs typeface="+mn-cs"/>
                </a:rPr>
                <a:t>CompactLight is funded by the European Union’s Horizon2020 research and innovation programme under Grant Agreement No. 777431.</a:t>
              </a:r>
              <a:endParaRPr lang="de-DE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 Box 7"/>
            <p:cNvSpPr txBox="1">
              <a:spLocks noChangeArrowheads="1"/>
            </p:cNvSpPr>
            <p:nvPr userDrawn="1"/>
          </p:nvSpPr>
          <p:spPr bwMode="auto">
            <a:xfrm>
              <a:off x="1511920" y="1732471"/>
              <a:ext cx="7128792" cy="28803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808080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9991" tIns="56514" rIns="89991" bIns="44996"/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marL="0" marR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GB" altLang="it-IT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CompactLight@elettra.eu</a:t>
              </a:r>
              <a:r>
                <a:rPr kumimoji="0" lang="en-GB" altLang="it-IT" sz="11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                                                       </a:t>
              </a:r>
              <a:r>
                <a:rPr lang="it-IT" altLang="en-US" sz="1800" b="0" i="0" smtClean="0">
                  <a:solidFill>
                    <a:schemeClr val="tx1"/>
                  </a:solidFill>
                </a:rPr>
                <a:t>www.CompactLight.eu</a:t>
              </a:r>
              <a:endParaRPr lang="it-IT" altLang="it-IT" sz="1800" i="0" dirty="0">
                <a:solidFill>
                  <a:schemeClr val="tx1"/>
                </a:solidFill>
              </a:endParaRPr>
            </a:p>
            <a:p>
              <a:pPr algn="ctr" eaLnBrk="1">
                <a:lnSpc>
                  <a:spcPct val="93000"/>
                </a:lnSpc>
                <a:buSzPct val="100000"/>
                <a:defRPr/>
              </a:pPr>
              <a:r>
                <a:rPr lang="it-IT" altLang="en-US" sz="2400" b="0" dirty="0">
                  <a:solidFill>
                    <a:srgbClr val="C00000"/>
                  </a:solidFill>
                </a:rPr>
                <a:t> </a:t>
              </a:r>
            </a:p>
          </p:txBody>
        </p:sp>
        <p:pic>
          <p:nvPicPr>
            <p:cNvPr id="35" name="Picture 26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88556" y="2074157"/>
              <a:ext cx="6959032" cy="4311792"/>
            </a:xfrm>
            <a:prstGeom prst="rect">
              <a:avLst/>
            </a:prstGeom>
            <a:noFill/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313"/>
            <a:stretch/>
          </p:blipFill>
          <p:spPr>
            <a:xfrm>
              <a:off x="0" y="6779990"/>
              <a:ext cx="10071100" cy="864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FCF6C-AC53-4780-9803-0A79D4EB1A61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9F446-A3D8-4119-83B8-EC178D321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9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237197"/>
            <a:ext cx="7560469" cy="2631887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970580"/>
            <a:ext cx="7560469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5B79E-81B2-4E70-84A7-3F61A326850A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94CD3-4631-4AA9-BE7D-CCA340C4E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4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FCF6C-AC53-4780-9803-0A79D4EB1A61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9F446-A3D8-4119-83B8-EC178D321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8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10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  <p:sldLayoutId id="2147484309" r:id="rId7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93043" y="402483"/>
            <a:ext cx="8694539" cy="146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3043" y="2012414"/>
            <a:ext cx="8694539" cy="47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3043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92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28B423-489C-441C-9884-CF9F983D66AA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9207" y="7006699"/>
            <a:ext cx="340221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92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19441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92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91F883-6BBA-4F23-B415-46464F1D1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90" y="6395976"/>
            <a:ext cx="1745733" cy="594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772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6" r:id="rId1"/>
    <p:sldLayoutId id="2147484297" r:id="rId2"/>
    <p:sldLayoutId id="2147484298" r:id="rId3"/>
    <p:sldLayoutId id="2147484299" r:id="rId4"/>
    <p:sldLayoutId id="2147484300" r:id="rId5"/>
    <p:sldLayoutId id="2147484301" r:id="rId6"/>
    <p:sldLayoutId id="2147484302" r:id="rId7"/>
    <p:sldLayoutId id="2147484303" r:id="rId8"/>
    <p:sldLayoutId id="2147484304" r:id="rId9"/>
    <p:sldLayoutId id="2147484305" r:id="rId10"/>
    <p:sldLayoutId id="2147484306" r:id="rId11"/>
    <p:sldLayoutId id="2147484307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378013" algn="l" rtl="0" fontAlgn="base">
        <a:lnSpc>
          <a:spcPct val="90000"/>
        </a:lnSpc>
        <a:spcBef>
          <a:spcPct val="0"/>
        </a:spcBef>
        <a:spcAft>
          <a:spcPct val="0"/>
        </a:spcAft>
        <a:defRPr sz="3638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756026" algn="l" rtl="0" fontAlgn="base">
        <a:lnSpc>
          <a:spcPct val="90000"/>
        </a:lnSpc>
        <a:spcBef>
          <a:spcPct val="0"/>
        </a:spcBef>
        <a:spcAft>
          <a:spcPct val="0"/>
        </a:spcAft>
        <a:defRPr sz="3638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134039" algn="l" rtl="0" fontAlgn="base">
        <a:lnSpc>
          <a:spcPct val="90000"/>
        </a:lnSpc>
        <a:spcBef>
          <a:spcPct val="0"/>
        </a:spcBef>
        <a:spcAft>
          <a:spcPct val="0"/>
        </a:spcAft>
        <a:defRPr sz="3638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512052" algn="l" rtl="0" fontAlgn="base">
        <a:lnSpc>
          <a:spcPct val="90000"/>
        </a:lnSpc>
        <a:spcBef>
          <a:spcPct val="0"/>
        </a:spcBef>
        <a:spcAft>
          <a:spcPct val="0"/>
        </a:spcAft>
        <a:defRPr sz="3638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189006" indent="-189006" algn="l" rtl="0" eaLnBrk="0" fontAlgn="base" hangingPunct="0">
        <a:lnSpc>
          <a:spcPct val="90000"/>
        </a:lnSpc>
        <a:spcBef>
          <a:spcPts val="827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315" kern="1200">
          <a:solidFill>
            <a:srgbClr val="61616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67019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984" kern="1200">
          <a:solidFill>
            <a:srgbClr val="61616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45032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654" kern="1200">
          <a:solidFill>
            <a:srgbClr val="61616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23045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kern="1200">
          <a:solidFill>
            <a:srgbClr val="61616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701058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kern="1200">
          <a:solidFill>
            <a:srgbClr val="61616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For 250 eV and 600 eV</a:t>
            </a:r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132" y="1275556"/>
            <a:ext cx="8851651" cy="720081"/>
          </a:xfrm>
        </p:spPr>
        <p:txBody>
          <a:bodyPr/>
          <a:lstStyle/>
          <a:p>
            <a:r>
              <a:rPr lang="de-DE" dirty="0" smtClean="0"/>
              <a:t>Afterburner FEL performance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Hector Mauricio Castaneda Cortes</a:t>
            </a:r>
            <a:endParaRPr lang="de-DE" dirty="0"/>
          </a:p>
        </p:txBody>
      </p:sp>
      <p:pic>
        <p:nvPicPr>
          <p:cNvPr id="7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Oval 35"/>
          <p:cNvSpPr/>
          <p:nvPr/>
        </p:nvSpPr>
        <p:spPr>
          <a:xfrm rot="19200000">
            <a:off x="5173360" y="3756985"/>
            <a:ext cx="231014" cy="4475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7" name="Oval 36"/>
          <p:cNvSpPr/>
          <p:nvPr/>
        </p:nvSpPr>
        <p:spPr>
          <a:xfrm rot="19200000">
            <a:off x="5332182" y="3636227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8" name="Oval 37"/>
          <p:cNvSpPr/>
          <p:nvPr/>
        </p:nvSpPr>
        <p:spPr>
          <a:xfrm rot="19200000">
            <a:off x="5492317" y="3508906"/>
            <a:ext cx="229702" cy="44759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9" name="Oval 38"/>
          <p:cNvSpPr/>
          <p:nvPr/>
        </p:nvSpPr>
        <p:spPr>
          <a:xfrm>
            <a:off x="2840902" y="3835740"/>
            <a:ext cx="402963" cy="3399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0" name="Rectangle 39"/>
          <p:cNvSpPr/>
          <p:nvPr/>
        </p:nvSpPr>
        <p:spPr>
          <a:xfrm>
            <a:off x="2955097" y="3415714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1" name="Rectangle 40"/>
          <p:cNvSpPr/>
          <p:nvPr/>
        </p:nvSpPr>
        <p:spPr>
          <a:xfrm>
            <a:off x="3312120" y="3415714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2" name="Rectangle 41"/>
          <p:cNvSpPr/>
          <p:nvPr/>
        </p:nvSpPr>
        <p:spPr>
          <a:xfrm>
            <a:off x="3670454" y="3415714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3" name="Rectangle 42"/>
          <p:cNvSpPr/>
          <p:nvPr/>
        </p:nvSpPr>
        <p:spPr>
          <a:xfrm>
            <a:off x="4028789" y="3415714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4" name="Rectangle 43"/>
          <p:cNvSpPr/>
          <p:nvPr/>
        </p:nvSpPr>
        <p:spPr>
          <a:xfrm>
            <a:off x="4387123" y="3415714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5" name="Rectangle 44"/>
          <p:cNvSpPr/>
          <p:nvPr/>
        </p:nvSpPr>
        <p:spPr>
          <a:xfrm>
            <a:off x="4745459" y="3415714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6" name="Rounded Rectangle 45"/>
          <p:cNvSpPr/>
          <p:nvPr/>
        </p:nvSpPr>
        <p:spPr>
          <a:xfrm rot="19282839">
            <a:off x="5143170" y="3247704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7" name="Rounded Rectangle 46"/>
          <p:cNvSpPr/>
          <p:nvPr/>
        </p:nvSpPr>
        <p:spPr>
          <a:xfrm rot="19282839">
            <a:off x="5526444" y="2953685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8" name="Rounded Rectangle 47"/>
          <p:cNvSpPr/>
          <p:nvPr/>
        </p:nvSpPr>
        <p:spPr>
          <a:xfrm rot="19282839">
            <a:off x="5922844" y="2659667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49" name="Rectangle 48"/>
          <p:cNvSpPr/>
          <p:nvPr/>
        </p:nvSpPr>
        <p:spPr>
          <a:xfrm>
            <a:off x="2955097" y="4262329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0" name="Rectangle 49"/>
          <p:cNvSpPr/>
          <p:nvPr/>
        </p:nvSpPr>
        <p:spPr>
          <a:xfrm>
            <a:off x="3312120" y="4262329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1" name="Rectangle 50"/>
          <p:cNvSpPr/>
          <p:nvPr/>
        </p:nvSpPr>
        <p:spPr>
          <a:xfrm>
            <a:off x="3670454" y="4262329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2" name="Rectangle 51"/>
          <p:cNvSpPr/>
          <p:nvPr/>
        </p:nvSpPr>
        <p:spPr>
          <a:xfrm>
            <a:off x="4028789" y="4262329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3" name="Rectangle 52"/>
          <p:cNvSpPr/>
          <p:nvPr/>
        </p:nvSpPr>
        <p:spPr>
          <a:xfrm>
            <a:off x="4387123" y="4262329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4" name="Rectangle 53"/>
          <p:cNvSpPr/>
          <p:nvPr/>
        </p:nvSpPr>
        <p:spPr>
          <a:xfrm>
            <a:off x="4745459" y="4262329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5" name="Rounded Rectangle 54"/>
          <p:cNvSpPr/>
          <p:nvPr/>
        </p:nvSpPr>
        <p:spPr>
          <a:xfrm rot="19282839">
            <a:off x="5347933" y="404969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6" name="Rounded Rectangle 55"/>
          <p:cNvSpPr/>
          <p:nvPr/>
        </p:nvSpPr>
        <p:spPr>
          <a:xfrm rot="19282839">
            <a:off x="5731207" y="3755672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7" name="Rounded Rectangle 56"/>
          <p:cNvSpPr/>
          <p:nvPr/>
        </p:nvSpPr>
        <p:spPr>
          <a:xfrm rot="19282839">
            <a:off x="6127606" y="3461654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8" name="Freeform 57"/>
          <p:cNvSpPr/>
          <p:nvPr/>
        </p:nvSpPr>
        <p:spPr>
          <a:xfrm>
            <a:off x="4308368" y="3756985"/>
            <a:ext cx="708794" cy="371460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59" name="Freeform 58"/>
          <p:cNvSpPr/>
          <p:nvPr/>
        </p:nvSpPr>
        <p:spPr>
          <a:xfrm>
            <a:off x="3627139" y="3785862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60" name="Freeform 59"/>
          <p:cNvSpPr/>
          <p:nvPr/>
        </p:nvSpPr>
        <p:spPr>
          <a:xfrm>
            <a:off x="2962972" y="3837052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61" name="Freeform 60"/>
          <p:cNvSpPr/>
          <p:nvPr/>
        </p:nvSpPr>
        <p:spPr>
          <a:xfrm rot="10800000">
            <a:off x="5007974" y="3008814"/>
            <a:ext cx="1369022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62" name="Rectangle 61"/>
          <p:cNvSpPr/>
          <p:nvPr/>
        </p:nvSpPr>
        <p:spPr>
          <a:xfrm>
            <a:off x="2916702" y="4695871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675522" y="4706587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64" name="Rectangle 63"/>
          <p:cNvSpPr/>
          <p:nvPr/>
        </p:nvSpPr>
        <p:spPr>
          <a:xfrm>
            <a:off x="4730225" y="4708253"/>
            <a:ext cx="962123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Kicker</a:t>
            </a:r>
          </a:p>
        </p:txBody>
      </p:sp>
      <p:sp>
        <p:nvSpPr>
          <p:cNvPr id="65" name="Freeform 64"/>
          <p:cNvSpPr/>
          <p:nvPr/>
        </p:nvSpPr>
        <p:spPr>
          <a:xfrm>
            <a:off x="5091980" y="4174386"/>
            <a:ext cx="246765" cy="349147"/>
          </a:xfrm>
          <a:custGeom>
            <a:avLst/>
            <a:gdLst>
              <a:gd name="connsiteX0" fmla="*/ 0 w 298383"/>
              <a:gd name="connsiteY0" fmla="*/ 423511 h 423511"/>
              <a:gd name="connsiteX1" fmla="*/ 298383 w 298383"/>
              <a:gd name="connsiteY1" fmla="*/ 413886 h 423511"/>
              <a:gd name="connsiteX2" fmla="*/ 269507 w 298383"/>
              <a:gd name="connsiteY2" fmla="*/ 0 h 423511"/>
              <a:gd name="connsiteX3" fmla="*/ 0 w 298383"/>
              <a:gd name="connsiteY3" fmla="*/ 423511 h 42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383" h="423511">
                <a:moveTo>
                  <a:pt x="0" y="423511"/>
                </a:moveTo>
                <a:lnTo>
                  <a:pt x="298383" y="413886"/>
                </a:lnTo>
                <a:lnTo>
                  <a:pt x="269507" y="0"/>
                </a:lnTo>
                <a:lnTo>
                  <a:pt x="0" y="423511"/>
                </a:lnTo>
                <a:close/>
              </a:path>
            </a:pathLst>
          </a:custGeom>
          <a:solidFill>
            <a:srgbClr val="003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97808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11</a:t>
            </a:fld>
            <a:endParaRPr lang="it-IT" altLang="it-IT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Extra-slides</a:t>
            </a:r>
            <a:endParaRPr lang="en-GB" dirty="0"/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Results of after-burner (250 eV and 650 eV)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4734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val 118"/>
          <p:cNvSpPr/>
          <p:nvPr/>
        </p:nvSpPr>
        <p:spPr>
          <a:xfrm rot="19200000">
            <a:off x="8612631" y="5649661"/>
            <a:ext cx="231014" cy="4475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0" name="Oval 119"/>
          <p:cNvSpPr/>
          <p:nvPr/>
        </p:nvSpPr>
        <p:spPr>
          <a:xfrm rot="19200000">
            <a:off x="8771453" y="5528903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1" name="Oval 120"/>
          <p:cNvSpPr/>
          <p:nvPr/>
        </p:nvSpPr>
        <p:spPr>
          <a:xfrm rot="19200000">
            <a:off x="8931588" y="5401582"/>
            <a:ext cx="229702" cy="44759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3" name="Oval 112"/>
          <p:cNvSpPr/>
          <p:nvPr/>
        </p:nvSpPr>
        <p:spPr>
          <a:xfrm>
            <a:off x="6280173" y="5728416"/>
            <a:ext cx="402963" cy="3399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5846" name="Title 9"/>
          <p:cNvSpPr>
            <a:spLocks noGrp="1"/>
          </p:cNvSpPr>
          <p:nvPr>
            <p:ph type="title"/>
          </p:nvPr>
        </p:nvSpPr>
        <p:spPr>
          <a:xfrm>
            <a:off x="177199" y="1036542"/>
            <a:ext cx="4838175" cy="1538345"/>
          </a:xfrm>
        </p:spPr>
        <p:txBody>
          <a:bodyPr/>
          <a:lstStyle/>
          <a:p>
            <a:r>
              <a:rPr lang="en-GB" altLang="en-US" dirty="0" smtClean="0"/>
              <a:t>SXR: Polarisation control via Afterburner (250 eV)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94368" y="5308390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" name="Rectangle 12"/>
          <p:cNvSpPr/>
          <p:nvPr/>
        </p:nvSpPr>
        <p:spPr>
          <a:xfrm>
            <a:off x="6751391" y="5308390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" name="Rectangle 14"/>
          <p:cNvSpPr/>
          <p:nvPr/>
        </p:nvSpPr>
        <p:spPr>
          <a:xfrm>
            <a:off x="7109725" y="5308390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6" name="Rectangle 15"/>
          <p:cNvSpPr/>
          <p:nvPr/>
        </p:nvSpPr>
        <p:spPr>
          <a:xfrm>
            <a:off x="7468060" y="5308390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7" name="Rectangle 16"/>
          <p:cNvSpPr/>
          <p:nvPr/>
        </p:nvSpPr>
        <p:spPr>
          <a:xfrm>
            <a:off x="7826394" y="5308390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8" name="Rectangle 17"/>
          <p:cNvSpPr/>
          <p:nvPr/>
        </p:nvSpPr>
        <p:spPr>
          <a:xfrm>
            <a:off x="8184730" y="5308390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9" name="Rounded Rectangle 18"/>
          <p:cNvSpPr/>
          <p:nvPr/>
        </p:nvSpPr>
        <p:spPr>
          <a:xfrm rot="19282839">
            <a:off x="8582441" y="514038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0" name="Rounded Rectangle 19"/>
          <p:cNvSpPr/>
          <p:nvPr/>
        </p:nvSpPr>
        <p:spPr>
          <a:xfrm rot="19282839">
            <a:off x="8965715" y="4846361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1" name="Rounded Rectangle 20"/>
          <p:cNvSpPr/>
          <p:nvPr/>
        </p:nvSpPr>
        <p:spPr>
          <a:xfrm rot="19282839">
            <a:off x="9362115" y="4552343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2" name="Rectangle 21"/>
          <p:cNvSpPr/>
          <p:nvPr/>
        </p:nvSpPr>
        <p:spPr>
          <a:xfrm>
            <a:off x="6394368" y="6155005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3" name="Rectangle 22"/>
          <p:cNvSpPr/>
          <p:nvPr/>
        </p:nvSpPr>
        <p:spPr>
          <a:xfrm>
            <a:off x="6751391" y="6155005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4" name="Rectangle 23"/>
          <p:cNvSpPr/>
          <p:nvPr/>
        </p:nvSpPr>
        <p:spPr>
          <a:xfrm>
            <a:off x="7109725" y="6155005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5" name="Rectangle 24"/>
          <p:cNvSpPr/>
          <p:nvPr/>
        </p:nvSpPr>
        <p:spPr>
          <a:xfrm>
            <a:off x="7468060" y="6155005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6" name="Rectangle 25"/>
          <p:cNvSpPr/>
          <p:nvPr/>
        </p:nvSpPr>
        <p:spPr>
          <a:xfrm>
            <a:off x="7826394" y="6155005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7" name="Rectangle 26"/>
          <p:cNvSpPr/>
          <p:nvPr/>
        </p:nvSpPr>
        <p:spPr>
          <a:xfrm>
            <a:off x="8184730" y="6155005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1" name="Rounded Rectangle 30"/>
          <p:cNvSpPr/>
          <p:nvPr/>
        </p:nvSpPr>
        <p:spPr>
          <a:xfrm rot="19282839">
            <a:off x="8787204" y="5942366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2" name="Rounded Rectangle 31"/>
          <p:cNvSpPr/>
          <p:nvPr/>
        </p:nvSpPr>
        <p:spPr>
          <a:xfrm rot="19282839">
            <a:off x="9170478" y="5648348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3" name="Rounded Rectangle 32"/>
          <p:cNvSpPr/>
          <p:nvPr/>
        </p:nvSpPr>
        <p:spPr>
          <a:xfrm rot="19282839">
            <a:off x="9566877" y="535433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2" name="Freeform 101"/>
          <p:cNvSpPr/>
          <p:nvPr/>
        </p:nvSpPr>
        <p:spPr>
          <a:xfrm>
            <a:off x="7747639" y="5649661"/>
            <a:ext cx="708794" cy="371460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3" name="Freeform 102"/>
          <p:cNvSpPr/>
          <p:nvPr/>
        </p:nvSpPr>
        <p:spPr>
          <a:xfrm>
            <a:off x="7066410" y="5678538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5" name="Freeform 104"/>
          <p:cNvSpPr/>
          <p:nvPr/>
        </p:nvSpPr>
        <p:spPr>
          <a:xfrm>
            <a:off x="6402243" y="5729728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2" name="Freeform 111"/>
          <p:cNvSpPr/>
          <p:nvPr/>
        </p:nvSpPr>
        <p:spPr>
          <a:xfrm rot="10800000">
            <a:off x="8447245" y="4901490"/>
            <a:ext cx="1369022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2" name="Oval 121"/>
          <p:cNvSpPr/>
          <p:nvPr/>
        </p:nvSpPr>
        <p:spPr>
          <a:xfrm rot="21419339">
            <a:off x="8119628" y="1956662"/>
            <a:ext cx="229702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3" name="Oval 122"/>
          <p:cNvSpPr/>
          <p:nvPr/>
        </p:nvSpPr>
        <p:spPr>
          <a:xfrm rot="21419339">
            <a:off x="8278451" y="1954037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4" name="Oval 123"/>
          <p:cNvSpPr/>
          <p:nvPr/>
        </p:nvSpPr>
        <p:spPr>
          <a:xfrm rot="21419339">
            <a:off x="8477963" y="1954037"/>
            <a:ext cx="229701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5" name="Oval 124"/>
          <p:cNvSpPr/>
          <p:nvPr/>
        </p:nvSpPr>
        <p:spPr>
          <a:xfrm>
            <a:off x="4737106" y="1813591"/>
            <a:ext cx="402962" cy="3399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6" name="Rectangle 125"/>
          <p:cNvSpPr/>
          <p:nvPr/>
        </p:nvSpPr>
        <p:spPr>
          <a:xfrm>
            <a:off x="4851300" y="1393564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7" name="Rectangle 126"/>
          <p:cNvSpPr/>
          <p:nvPr/>
        </p:nvSpPr>
        <p:spPr>
          <a:xfrm>
            <a:off x="520832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8" name="Rectangle 127"/>
          <p:cNvSpPr/>
          <p:nvPr/>
        </p:nvSpPr>
        <p:spPr>
          <a:xfrm>
            <a:off x="556665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9" name="Rectangle 128"/>
          <p:cNvSpPr/>
          <p:nvPr/>
        </p:nvSpPr>
        <p:spPr>
          <a:xfrm>
            <a:off x="592499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0" name="Rectangle 129"/>
          <p:cNvSpPr/>
          <p:nvPr/>
        </p:nvSpPr>
        <p:spPr>
          <a:xfrm>
            <a:off x="628332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1" name="Rectangle 130"/>
          <p:cNvSpPr/>
          <p:nvPr/>
        </p:nvSpPr>
        <p:spPr>
          <a:xfrm>
            <a:off x="6641661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5" name="Rectangle 134"/>
          <p:cNvSpPr/>
          <p:nvPr/>
        </p:nvSpPr>
        <p:spPr>
          <a:xfrm>
            <a:off x="4851300" y="2240179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6" name="Rectangle 135"/>
          <p:cNvSpPr/>
          <p:nvPr/>
        </p:nvSpPr>
        <p:spPr>
          <a:xfrm>
            <a:off x="520832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7" name="Rectangle 136"/>
          <p:cNvSpPr/>
          <p:nvPr/>
        </p:nvSpPr>
        <p:spPr>
          <a:xfrm>
            <a:off x="556665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8" name="Rectangle 137"/>
          <p:cNvSpPr/>
          <p:nvPr/>
        </p:nvSpPr>
        <p:spPr>
          <a:xfrm>
            <a:off x="592499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9" name="Rectangle 138"/>
          <p:cNvSpPr/>
          <p:nvPr/>
        </p:nvSpPr>
        <p:spPr>
          <a:xfrm>
            <a:off x="628332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0" name="Rectangle 139"/>
          <p:cNvSpPr/>
          <p:nvPr/>
        </p:nvSpPr>
        <p:spPr>
          <a:xfrm>
            <a:off x="6641661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1" name="Rounded Rectangle 140"/>
          <p:cNvSpPr/>
          <p:nvPr/>
        </p:nvSpPr>
        <p:spPr>
          <a:xfrm rot="21502178">
            <a:off x="8572469" y="2418690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2" name="Rounded Rectangle 141"/>
          <p:cNvSpPr/>
          <p:nvPr/>
        </p:nvSpPr>
        <p:spPr>
          <a:xfrm rot="21502178">
            <a:off x="9052874" y="240294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3" name="Rounded Rectangle 142"/>
          <p:cNvSpPr/>
          <p:nvPr/>
        </p:nvSpPr>
        <p:spPr>
          <a:xfrm rot="21502178">
            <a:off x="9547717" y="2379313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4" name="Freeform 143"/>
          <p:cNvSpPr/>
          <p:nvPr/>
        </p:nvSpPr>
        <p:spPr>
          <a:xfrm>
            <a:off x="6410647" y="1792589"/>
            <a:ext cx="698293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5" name="Freeform 144"/>
          <p:cNvSpPr/>
          <p:nvPr/>
        </p:nvSpPr>
        <p:spPr>
          <a:xfrm>
            <a:off x="5619161" y="1816216"/>
            <a:ext cx="866304" cy="371461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6" name="Freeform 145"/>
          <p:cNvSpPr/>
          <p:nvPr/>
        </p:nvSpPr>
        <p:spPr>
          <a:xfrm>
            <a:off x="4859176" y="1814903"/>
            <a:ext cx="86630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7" name="Freeform 146"/>
          <p:cNvSpPr/>
          <p:nvPr/>
        </p:nvSpPr>
        <p:spPr>
          <a:xfrm rot="13019339">
            <a:off x="8453024" y="1556325"/>
            <a:ext cx="1369023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8" name="Rounded Rectangle 147"/>
          <p:cNvSpPr/>
          <p:nvPr/>
        </p:nvSpPr>
        <p:spPr>
          <a:xfrm rot="21502178">
            <a:off x="8525216" y="1611453"/>
            <a:ext cx="485655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9" name="Rounded Rectangle 148"/>
          <p:cNvSpPr/>
          <p:nvPr/>
        </p:nvSpPr>
        <p:spPr>
          <a:xfrm rot="21502178">
            <a:off x="9005621" y="1595702"/>
            <a:ext cx="484342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0" name="Rounded Rectangle 149"/>
          <p:cNvSpPr/>
          <p:nvPr/>
        </p:nvSpPr>
        <p:spPr>
          <a:xfrm rot="21502178">
            <a:off x="9500464" y="1572075"/>
            <a:ext cx="484343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1" name="Freeform 150"/>
          <p:cNvSpPr/>
          <p:nvPr/>
        </p:nvSpPr>
        <p:spPr>
          <a:xfrm>
            <a:off x="7073501" y="1551074"/>
            <a:ext cx="1281079" cy="413464"/>
          </a:xfrm>
          <a:custGeom>
            <a:avLst/>
            <a:gdLst>
              <a:gd name="connsiteX0" fmla="*/ 0 w 1549667"/>
              <a:gd name="connsiteY0" fmla="*/ 500513 h 500513"/>
              <a:gd name="connsiteX1" fmla="*/ 356135 w 1549667"/>
              <a:gd name="connsiteY1" fmla="*/ 9625 h 500513"/>
              <a:gd name="connsiteX2" fmla="*/ 1260910 w 1549667"/>
              <a:gd name="connsiteY2" fmla="*/ 0 h 500513"/>
              <a:gd name="connsiteX3" fmla="*/ 1549667 w 1549667"/>
              <a:gd name="connsiteY3" fmla="*/ 481263 h 500513"/>
              <a:gd name="connsiteX4" fmla="*/ 1530417 w 1549667"/>
              <a:gd name="connsiteY4" fmla="*/ 471638 h 50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67" h="500513">
                <a:moveTo>
                  <a:pt x="0" y="500513"/>
                </a:moveTo>
                <a:lnTo>
                  <a:pt x="356135" y="9625"/>
                </a:lnTo>
                <a:lnTo>
                  <a:pt x="1260910" y="0"/>
                </a:lnTo>
                <a:lnTo>
                  <a:pt x="1549667" y="481263"/>
                </a:lnTo>
                <a:lnTo>
                  <a:pt x="1530417" y="471638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2" name="Rectangle 151"/>
          <p:cNvSpPr/>
          <p:nvPr/>
        </p:nvSpPr>
        <p:spPr>
          <a:xfrm>
            <a:off x="7963431" y="1465757"/>
            <a:ext cx="270392" cy="2375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3" name="Rectangle 152"/>
          <p:cNvSpPr/>
          <p:nvPr/>
        </p:nvSpPr>
        <p:spPr>
          <a:xfrm>
            <a:off x="7282201" y="1450005"/>
            <a:ext cx="270392" cy="2362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4" name="Rectangle 153"/>
          <p:cNvSpPr/>
          <p:nvPr/>
        </p:nvSpPr>
        <p:spPr>
          <a:xfrm>
            <a:off x="4766144" y="984603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8697773" y="1071224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6355973" y="6588547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9114793" y="6599263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6954871" y="2368844"/>
            <a:ext cx="1640193" cy="7030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Decoupling </a:t>
            </a:r>
          </a:p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chicane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8169496" y="6600929"/>
            <a:ext cx="962123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Kicker</a:t>
            </a:r>
          </a:p>
        </p:txBody>
      </p:sp>
      <p:sp>
        <p:nvSpPr>
          <p:cNvPr id="161" name="Freeform 160"/>
          <p:cNvSpPr/>
          <p:nvPr/>
        </p:nvSpPr>
        <p:spPr>
          <a:xfrm>
            <a:off x="8531251" y="6067062"/>
            <a:ext cx="246765" cy="349147"/>
          </a:xfrm>
          <a:custGeom>
            <a:avLst/>
            <a:gdLst>
              <a:gd name="connsiteX0" fmla="*/ 0 w 298383"/>
              <a:gd name="connsiteY0" fmla="*/ 423511 h 423511"/>
              <a:gd name="connsiteX1" fmla="*/ 298383 w 298383"/>
              <a:gd name="connsiteY1" fmla="*/ 413886 h 423511"/>
              <a:gd name="connsiteX2" fmla="*/ 269507 w 298383"/>
              <a:gd name="connsiteY2" fmla="*/ 0 h 423511"/>
              <a:gd name="connsiteX3" fmla="*/ 0 w 298383"/>
              <a:gd name="connsiteY3" fmla="*/ 423511 h 42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383" h="423511">
                <a:moveTo>
                  <a:pt x="0" y="423511"/>
                </a:moveTo>
                <a:lnTo>
                  <a:pt x="298383" y="413886"/>
                </a:lnTo>
                <a:lnTo>
                  <a:pt x="269507" y="0"/>
                </a:lnTo>
                <a:lnTo>
                  <a:pt x="0" y="423511"/>
                </a:lnTo>
                <a:close/>
              </a:path>
            </a:pathLst>
          </a:custGeom>
          <a:solidFill>
            <a:srgbClr val="003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graphicFrame>
        <p:nvGraphicFramePr>
          <p:cNvPr id="162" name="Table 161"/>
          <p:cNvGraphicFramePr>
            <a:graphicFrameLocks noGrp="1"/>
          </p:cNvGraphicFramePr>
          <p:nvPr>
            <p:extLst/>
          </p:nvPr>
        </p:nvGraphicFramePr>
        <p:xfrm>
          <a:off x="0" y="2712709"/>
          <a:ext cx="6201168" cy="3452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672">
                  <a:extLst>
                    <a:ext uri="{9D8B030D-6E8A-4147-A177-3AD203B41FA5}">
                      <a16:colId xmlns:a16="http://schemas.microsoft.com/office/drawing/2014/main" val="3933142664"/>
                    </a:ext>
                  </a:extLst>
                </a:gridCol>
                <a:gridCol w="973180">
                  <a:extLst>
                    <a:ext uri="{9D8B030D-6E8A-4147-A177-3AD203B41FA5}">
                      <a16:colId xmlns:a16="http://schemas.microsoft.com/office/drawing/2014/main" val="770902041"/>
                    </a:ext>
                  </a:extLst>
                </a:gridCol>
                <a:gridCol w="1118431">
                  <a:extLst>
                    <a:ext uri="{9D8B030D-6E8A-4147-A177-3AD203B41FA5}">
                      <a16:colId xmlns:a16="http://schemas.microsoft.com/office/drawing/2014/main" val="1148163867"/>
                    </a:ext>
                  </a:extLst>
                </a:gridCol>
                <a:gridCol w="1102827">
                  <a:extLst>
                    <a:ext uri="{9D8B030D-6E8A-4147-A177-3AD203B41FA5}">
                      <a16:colId xmlns:a16="http://schemas.microsoft.com/office/drawing/2014/main" val="2165352034"/>
                    </a:ext>
                  </a:extLst>
                </a:gridCol>
                <a:gridCol w="1033529">
                  <a:extLst>
                    <a:ext uri="{9D8B030D-6E8A-4147-A177-3AD203B41FA5}">
                      <a16:colId xmlns:a16="http://schemas.microsoft.com/office/drawing/2014/main" val="772111238"/>
                    </a:ext>
                  </a:extLst>
                </a:gridCol>
                <a:gridCol w="1033529">
                  <a:extLst>
                    <a:ext uri="{9D8B030D-6E8A-4147-A177-3AD203B41FA5}">
                      <a16:colId xmlns:a16="http://schemas.microsoft.com/office/drawing/2014/main" val="3765055370"/>
                    </a:ext>
                  </a:extLst>
                </a:gridCol>
              </a:tblGrid>
              <a:tr h="63508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Pulse energy (µJ)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(1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(2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(3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(4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AB (5 sect)</a:t>
                      </a: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1183848524"/>
                  </a:ext>
                </a:extLst>
              </a:tr>
              <a:tr h="529208">
                <a:tc>
                  <a:txBody>
                    <a:bodyPr/>
                    <a:lstStyle/>
                    <a:p>
                      <a:r>
                        <a:rPr lang="en-GB" sz="1500" b="1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SCU(1</a:t>
                      </a:r>
                      <a:r>
                        <a:rPr lang="en-GB" sz="1500" b="1" i="1" u="none" baseline="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sect)</a:t>
                      </a:r>
                      <a:endParaRPr lang="en-GB" sz="1500" b="1" i="1" u="none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84 </a:t>
                      </a:r>
                      <a:endParaRPr lang="en-GB" sz="1500" b="1" i="1" u="none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u="sng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372 </a:t>
                      </a: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313</a:t>
                      </a:r>
                      <a:endParaRPr lang="en-GB" sz="1500" b="1" i="1" u="none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340</a:t>
                      </a:r>
                      <a:endParaRPr lang="en-GB" sz="1500" b="1" i="1" u="none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297 </a:t>
                      </a:r>
                    </a:p>
                    <a:p>
                      <a:endParaRPr lang="en-GB" sz="1500" b="1" i="1" u="none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81211379"/>
                  </a:ext>
                </a:extLst>
              </a:tr>
              <a:tr h="529208"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SCU(2</a:t>
                      </a:r>
                      <a:r>
                        <a:rPr lang="en-GB" sz="1500" b="0" i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sect)</a:t>
                      </a:r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4 </a:t>
                      </a: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  <a:p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10.65</a:t>
                      </a: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  <a:p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</a:p>
                    <a:p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1433880623"/>
                  </a:ext>
                </a:extLst>
              </a:tr>
              <a:tr h="529208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SCU(3</a:t>
                      </a:r>
                      <a:r>
                        <a:rPr lang="en-GB" sz="1500" baseline="0" dirty="0" smtClean="0"/>
                        <a:t>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1.19</a:t>
                      </a:r>
                    </a:p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1.47</a:t>
                      </a: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1.75</a:t>
                      </a:r>
                    </a:p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1.90</a:t>
                      </a:r>
                    </a:p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2.03</a:t>
                      </a:r>
                    </a:p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590862264"/>
                  </a:ext>
                </a:extLst>
              </a:tr>
              <a:tr h="529208">
                <a:tc gridSpan="6">
                  <a:txBody>
                    <a:bodyPr/>
                    <a:lstStyle/>
                    <a:p>
                      <a:pPr algn="ctr"/>
                      <a:r>
                        <a:rPr lang="en-GB" sz="1600" b="1" u="sng" dirty="0" smtClean="0">
                          <a:solidFill>
                            <a:srgbClr val="00B050"/>
                          </a:solidFill>
                        </a:rPr>
                        <a:t>SCU max B</a:t>
                      </a:r>
                      <a:r>
                        <a:rPr lang="en-GB" sz="1600" b="1" u="sng" baseline="0" dirty="0" smtClean="0">
                          <a:solidFill>
                            <a:srgbClr val="00B050"/>
                          </a:solidFill>
                        </a:rPr>
                        <a:t> length = 4.03 m and max B energy = 572 µJ</a:t>
                      </a:r>
                      <a:endParaRPr lang="en-GB" sz="1600" b="1" u="sng" dirty="0">
                        <a:solidFill>
                          <a:srgbClr val="00B050"/>
                        </a:solidFill>
                      </a:endParaRP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2476403552"/>
                  </a:ext>
                </a:extLst>
              </a:tr>
              <a:tr h="529208">
                <a:tc gridSpan="6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sng" dirty="0" smtClean="0">
                          <a:solidFill>
                            <a:srgbClr val="FF0000"/>
                          </a:solidFill>
                        </a:rPr>
                        <a:t>APPLE max B</a:t>
                      </a:r>
                      <a:r>
                        <a:rPr lang="en-GB" sz="1600" b="1" u="sng" baseline="0" dirty="0" smtClean="0">
                          <a:solidFill>
                            <a:srgbClr val="FF0000"/>
                          </a:solidFill>
                        </a:rPr>
                        <a:t> length = 6.59 m and max B energy = 408 µJ</a:t>
                      </a:r>
                      <a:endParaRPr lang="en-GB" sz="1600" b="1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GB" sz="1600" b="1" u="sng" dirty="0">
                        <a:solidFill>
                          <a:schemeClr val="tx2"/>
                        </a:solidFill>
                      </a:endParaRP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470077245"/>
                  </a:ext>
                </a:extLst>
              </a:tr>
            </a:tbl>
          </a:graphicData>
        </a:graphic>
      </p:graphicFrame>
      <p:sp>
        <p:nvSpPr>
          <p:cNvPr id="163" name="Rectangle 162"/>
          <p:cNvSpPr/>
          <p:nvPr/>
        </p:nvSpPr>
        <p:spPr>
          <a:xfrm>
            <a:off x="6305278" y="3472981"/>
            <a:ext cx="3618537" cy="8560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78013" indent="-378013">
              <a:buFont typeface="Arial" panose="020B0604020202020204" pitchFamily="34" charset="0"/>
              <a:buChar char="•"/>
              <a:defRPr/>
            </a:pP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Best 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scenario: SCU with </a:t>
            </a: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section 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and </a:t>
            </a: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 with 2 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sections </a:t>
            </a: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Pulse 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energy of </a:t>
            </a: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372 </a:t>
            </a:r>
            <a:r>
              <a:rPr lang="en-GB" sz="1654" dirty="0" smtClean="0"/>
              <a:t>µJ</a:t>
            </a:r>
            <a:endParaRPr lang="en-US" sz="1654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387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val 118"/>
          <p:cNvSpPr/>
          <p:nvPr/>
        </p:nvSpPr>
        <p:spPr>
          <a:xfrm rot="19200000">
            <a:off x="8617499" y="5723420"/>
            <a:ext cx="231014" cy="4475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0" name="Oval 119"/>
          <p:cNvSpPr/>
          <p:nvPr/>
        </p:nvSpPr>
        <p:spPr>
          <a:xfrm rot="19200000">
            <a:off x="8776321" y="5602662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1" name="Oval 120"/>
          <p:cNvSpPr/>
          <p:nvPr/>
        </p:nvSpPr>
        <p:spPr>
          <a:xfrm rot="19200000">
            <a:off x="8936456" y="5475341"/>
            <a:ext cx="229702" cy="44759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3" name="Oval 112"/>
          <p:cNvSpPr/>
          <p:nvPr/>
        </p:nvSpPr>
        <p:spPr>
          <a:xfrm>
            <a:off x="6285041" y="5802175"/>
            <a:ext cx="402963" cy="3399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7894" name="Title 9"/>
          <p:cNvSpPr>
            <a:spLocks noGrp="1"/>
          </p:cNvSpPr>
          <p:nvPr>
            <p:ph type="title"/>
          </p:nvPr>
        </p:nvSpPr>
        <p:spPr>
          <a:xfrm>
            <a:off x="177199" y="1036542"/>
            <a:ext cx="4838175" cy="1538345"/>
          </a:xfrm>
        </p:spPr>
        <p:txBody>
          <a:bodyPr/>
          <a:lstStyle/>
          <a:p>
            <a:r>
              <a:rPr lang="en-GB" altLang="en-US" dirty="0" smtClean="0"/>
              <a:t>SXR: Polarisation control via Afterburner (250 eV)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99236" y="5382149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" name="Rectangle 12"/>
          <p:cNvSpPr/>
          <p:nvPr/>
        </p:nvSpPr>
        <p:spPr>
          <a:xfrm>
            <a:off x="6756259" y="538214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" name="Rectangle 14"/>
          <p:cNvSpPr/>
          <p:nvPr/>
        </p:nvSpPr>
        <p:spPr>
          <a:xfrm>
            <a:off x="7114593" y="538214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6" name="Rectangle 15"/>
          <p:cNvSpPr/>
          <p:nvPr/>
        </p:nvSpPr>
        <p:spPr>
          <a:xfrm>
            <a:off x="7472928" y="538214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7" name="Rectangle 16"/>
          <p:cNvSpPr/>
          <p:nvPr/>
        </p:nvSpPr>
        <p:spPr>
          <a:xfrm>
            <a:off x="7831262" y="538214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8" name="Rectangle 17"/>
          <p:cNvSpPr/>
          <p:nvPr/>
        </p:nvSpPr>
        <p:spPr>
          <a:xfrm>
            <a:off x="8189598" y="538214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9" name="Rounded Rectangle 18"/>
          <p:cNvSpPr/>
          <p:nvPr/>
        </p:nvSpPr>
        <p:spPr>
          <a:xfrm rot="19282839">
            <a:off x="8587309" y="5214139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0" name="Rounded Rectangle 19"/>
          <p:cNvSpPr/>
          <p:nvPr/>
        </p:nvSpPr>
        <p:spPr>
          <a:xfrm rot="19282839">
            <a:off x="8970583" y="492012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1" name="Rounded Rectangle 20"/>
          <p:cNvSpPr/>
          <p:nvPr/>
        </p:nvSpPr>
        <p:spPr>
          <a:xfrm rot="19282839">
            <a:off x="9366983" y="4626102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2" name="Rectangle 21"/>
          <p:cNvSpPr/>
          <p:nvPr/>
        </p:nvSpPr>
        <p:spPr>
          <a:xfrm>
            <a:off x="6399236" y="6228764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3" name="Rectangle 22"/>
          <p:cNvSpPr/>
          <p:nvPr/>
        </p:nvSpPr>
        <p:spPr>
          <a:xfrm>
            <a:off x="6756259" y="62287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4" name="Rectangle 23"/>
          <p:cNvSpPr/>
          <p:nvPr/>
        </p:nvSpPr>
        <p:spPr>
          <a:xfrm>
            <a:off x="7114593" y="62287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5" name="Rectangle 24"/>
          <p:cNvSpPr/>
          <p:nvPr/>
        </p:nvSpPr>
        <p:spPr>
          <a:xfrm>
            <a:off x="7472928" y="62287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6" name="Rectangle 25"/>
          <p:cNvSpPr/>
          <p:nvPr/>
        </p:nvSpPr>
        <p:spPr>
          <a:xfrm>
            <a:off x="7831262" y="62287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7" name="Rectangle 26"/>
          <p:cNvSpPr/>
          <p:nvPr/>
        </p:nvSpPr>
        <p:spPr>
          <a:xfrm>
            <a:off x="8189598" y="62287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1" name="Rounded Rectangle 30"/>
          <p:cNvSpPr/>
          <p:nvPr/>
        </p:nvSpPr>
        <p:spPr>
          <a:xfrm rot="19282839">
            <a:off x="8792072" y="6016125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2" name="Rounded Rectangle 31"/>
          <p:cNvSpPr/>
          <p:nvPr/>
        </p:nvSpPr>
        <p:spPr>
          <a:xfrm rot="19282839">
            <a:off x="9175346" y="5722107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3" name="Rounded Rectangle 32"/>
          <p:cNvSpPr/>
          <p:nvPr/>
        </p:nvSpPr>
        <p:spPr>
          <a:xfrm rot="19282839">
            <a:off x="9571745" y="5428089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2" name="Freeform 101"/>
          <p:cNvSpPr/>
          <p:nvPr/>
        </p:nvSpPr>
        <p:spPr>
          <a:xfrm>
            <a:off x="7752507" y="5723420"/>
            <a:ext cx="708794" cy="371460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3" name="Freeform 102"/>
          <p:cNvSpPr/>
          <p:nvPr/>
        </p:nvSpPr>
        <p:spPr>
          <a:xfrm>
            <a:off x="7071278" y="5752297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5" name="Freeform 104"/>
          <p:cNvSpPr/>
          <p:nvPr/>
        </p:nvSpPr>
        <p:spPr>
          <a:xfrm>
            <a:off x="6407111" y="5803487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2" name="Freeform 111"/>
          <p:cNvSpPr/>
          <p:nvPr/>
        </p:nvSpPr>
        <p:spPr>
          <a:xfrm rot="10800000">
            <a:off x="8452113" y="4975249"/>
            <a:ext cx="1369022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2" name="Oval 121"/>
          <p:cNvSpPr/>
          <p:nvPr/>
        </p:nvSpPr>
        <p:spPr>
          <a:xfrm rot="21419339">
            <a:off x="8119628" y="1956662"/>
            <a:ext cx="229702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3" name="Oval 122"/>
          <p:cNvSpPr/>
          <p:nvPr/>
        </p:nvSpPr>
        <p:spPr>
          <a:xfrm rot="21419339">
            <a:off x="8278451" y="1954037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4" name="Oval 123"/>
          <p:cNvSpPr/>
          <p:nvPr/>
        </p:nvSpPr>
        <p:spPr>
          <a:xfrm rot="21419339">
            <a:off x="8477963" y="1954037"/>
            <a:ext cx="229701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5" name="Oval 124"/>
          <p:cNvSpPr/>
          <p:nvPr/>
        </p:nvSpPr>
        <p:spPr>
          <a:xfrm>
            <a:off x="4737106" y="1813591"/>
            <a:ext cx="402962" cy="3399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6" name="Rectangle 125"/>
          <p:cNvSpPr/>
          <p:nvPr/>
        </p:nvSpPr>
        <p:spPr>
          <a:xfrm>
            <a:off x="4851300" y="1393564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7" name="Rectangle 126"/>
          <p:cNvSpPr/>
          <p:nvPr/>
        </p:nvSpPr>
        <p:spPr>
          <a:xfrm>
            <a:off x="520832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8" name="Rectangle 127"/>
          <p:cNvSpPr/>
          <p:nvPr/>
        </p:nvSpPr>
        <p:spPr>
          <a:xfrm>
            <a:off x="556665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9" name="Rectangle 128"/>
          <p:cNvSpPr/>
          <p:nvPr/>
        </p:nvSpPr>
        <p:spPr>
          <a:xfrm>
            <a:off x="592499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0" name="Rectangle 129"/>
          <p:cNvSpPr/>
          <p:nvPr/>
        </p:nvSpPr>
        <p:spPr>
          <a:xfrm>
            <a:off x="628332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1" name="Rectangle 130"/>
          <p:cNvSpPr/>
          <p:nvPr/>
        </p:nvSpPr>
        <p:spPr>
          <a:xfrm>
            <a:off x="6641661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5" name="Rectangle 134"/>
          <p:cNvSpPr/>
          <p:nvPr/>
        </p:nvSpPr>
        <p:spPr>
          <a:xfrm>
            <a:off x="4851300" y="2240179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6" name="Rectangle 135"/>
          <p:cNvSpPr/>
          <p:nvPr/>
        </p:nvSpPr>
        <p:spPr>
          <a:xfrm>
            <a:off x="520832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7" name="Rectangle 136"/>
          <p:cNvSpPr/>
          <p:nvPr/>
        </p:nvSpPr>
        <p:spPr>
          <a:xfrm>
            <a:off x="556665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8" name="Rectangle 137"/>
          <p:cNvSpPr/>
          <p:nvPr/>
        </p:nvSpPr>
        <p:spPr>
          <a:xfrm>
            <a:off x="592499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9" name="Rectangle 138"/>
          <p:cNvSpPr/>
          <p:nvPr/>
        </p:nvSpPr>
        <p:spPr>
          <a:xfrm>
            <a:off x="628332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0" name="Rectangle 139"/>
          <p:cNvSpPr/>
          <p:nvPr/>
        </p:nvSpPr>
        <p:spPr>
          <a:xfrm>
            <a:off x="6641661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1" name="Rounded Rectangle 140"/>
          <p:cNvSpPr/>
          <p:nvPr/>
        </p:nvSpPr>
        <p:spPr>
          <a:xfrm rot="21502178">
            <a:off x="8572469" y="2418690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2" name="Rounded Rectangle 141"/>
          <p:cNvSpPr/>
          <p:nvPr/>
        </p:nvSpPr>
        <p:spPr>
          <a:xfrm rot="21502178">
            <a:off x="9052874" y="240294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3" name="Rounded Rectangle 142"/>
          <p:cNvSpPr/>
          <p:nvPr/>
        </p:nvSpPr>
        <p:spPr>
          <a:xfrm rot="21502178">
            <a:off x="9547717" y="2379313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4" name="Freeform 143"/>
          <p:cNvSpPr/>
          <p:nvPr/>
        </p:nvSpPr>
        <p:spPr>
          <a:xfrm>
            <a:off x="6410647" y="1792589"/>
            <a:ext cx="698293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5" name="Freeform 144"/>
          <p:cNvSpPr/>
          <p:nvPr/>
        </p:nvSpPr>
        <p:spPr>
          <a:xfrm>
            <a:off x="5619161" y="1816216"/>
            <a:ext cx="866304" cy="371461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6" name="Freeform 145"/>
          <p:cNvSpPr/>
          <p:nvPr/>
        </p:nvSpPr>
        <p:spPr>
          <a:xfrm>
            <a:off x="4859176" y="1814903"/>
            <a:ext cx="86630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7" name="Freeform 146"/>
          <p:cNvSpPr/>
          <p:nvPr/>
        </p:nvSpPr>
        <p:spPr>
          <a:xfrm rot="13019339">
            <a:off x="8453024" y="1556325"/>
            <a:ext cx="1369023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8" name="Rounded Rectangle 147"/>
          <p:cNvSpPr/>
          <p:nvPr/>
        </p:nvSpPr>
        <p:spPr>
          <a:xfrm rot="21502178">
            <a:off x="8525216" y="1611453"/>
            <a:ext cx="485655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9" name="Rounded Rectangle 148"/>
          <p:cNvSpPr/>
          <p:nvPr/>
        </p:nvSpPr>
        <p:spPr>
          <a:xfrm rot="21502178">
            <a:off x="9005621" y="1595702"/>
            <a:ext cx="484342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0" name="Rounded Rectangle 149"/>
          <p:cNvSpPr/>
          <p:nvPr/>
        </p:nvSpPr>
        <p:spPr>
          <a:xfrm rot="21502178">
            <a:off x="9500464" y="1572075"/>
            <a:ext cx="484343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1" name="Freeform 150"/>
          <p:cNvSpPr/>
          <p:nvPr/>
        </p:nvSpPr>
        <p:spPr>
          <a:xfrm>
            <a:off x="7073501" y="1551074"/>
            <a:ext cx="1281079" cy="413464"/>
          </a:xfrm>
          <a:custGeom>
            <a:avLst/>
            <a:gdLst>
              <a:gd name="connsiteX0" fmla="*/ 0 w 1549667"/>
              <a:gd name="connsiteY0" fmla="*/ 500513 h 500513"/>
              <a:gd name="connsiteX1" fmla="*/ 356135 w 1549667"/>
              <a:gd name="connsiteY1" fmla="*/ 9625 h 500513"/>
              <a:gd name="connsiteX2" fmla="*/ 1260910 w 1549667"/>
              <a:gd name="connsiteY2" fmla="*/ 0 h 500513"/>
              <a:gd name="connsiteX3" fmla="*/ 1549667 w 1549667"/>
              <a:gd name="connsiteY3" fmla="*/ 481263 h 500513"/>
              <a:gd name="connsiteX4" fmla="*/ 1530417 w 1549667"/>
              <a:gd name="connsiteY4" fmla="*/ 471638 h 50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67" h="500513">
                <a:moveTo>
                  <a:pt x="0" y="500513"/>
                </a:moveTo>
                <a:lnTo>
                  <a:pt x="356135" y="9625"/>
                </a:lnTo>
                <a:lnTo>
                  <a:pt x="1260910" y="0"/>
                </a:lnTo>
                <a:lnTo>
                  <a:pt x="1549667" y="481263"/>
                </a:lnTo>
                <a:lnTo>
                  <a:pt x="1530417" y="471638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2" name="Rectangle 151"/>
          <p:cNvSpPr/>
          <p:nvPr/>
        </p:nvSpPr>
        <p:spPr>
          <a:xfrm>
            <a:off x="7963431" y="1465757"/>
            <a:ext cx="270392" cy="2375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3" name="Rectangle 152"/>
          <p:cNvSpPr/>
          <p:nvPr/>
        </p:nvSpPr>
        <p:spPr>
          <a:xfrm>
            <a:off x="7282201" y="1450005"/>
            <a:ext cx="270392" cy="2362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4" name="Rectangle 153"/>
          <p:cNvSpPr/>
          <p:nvPr/>
        </p:nvSpPr>
        <p:spPr>
          <a:xfrm>
            <a:off x="4766144" y="984603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8697773" y="1071224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6360841" y="6662306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9119661" y="6673022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6954871" y="2368844"/>
            <a:ext cx="1640193" cy="7030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Decoupling </a:t>
            </a:r>
          </a:p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chicane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8174364" y="6674688"/>
            <a:ext cx="962123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Kicker</a:t>
            </a:r>
          </a:p>
        </p:txBody>
      </p:sp>
      <p:sp>
        <p:nvSpPr>
          <p:cNvPr id="161" name="Freeform 160"/>
          <p:cNvSpPr/>
          <p:nvPr/>
        </p:nvSpPr>
        <p:spPr>
          <a:xfrm>
            <a:off x="8536119" y="6140821"/>
            <a:ext cx="246765" cy="349147"/>
          </a:xfrm>
          <a:custGeom>
            <a:avLst/>
            <a:gdLst>
              <a:gd name="connsiteX0" fmla="*/ 0 w 298383"/>
              <a:gd name="connsiteY0" fmla="*/ 423511 h 423511"/>
              <a:gd name="connsiteX1" fmla="*/ 298383 w 298383"/>
              <a:gd name="connsiteY1" fmla="*/ 413886 h 423511"/>
              <a:gd name="connsiteX2" fmla="*/ 269507 w 298383"/>
              <a:gd name="connsiteY2" fmla="*/ 0 h 423511"/>
              <a:gd name="connsiteX3" fmla="*/ 0 w 298383"/>
              <a:gd name="connsiteY3" fmla="*/ 423511 h 42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383" h="423511">
                <a:moveTo>
                  <a:pt x="0" y="423511"/>
                </a:moveTo>
                <a:lnTo>
                  <a:pt x="298383" y="413886"/>
                </a:lnTo>
                <a:lnTo>
                  <a:pt x="269507" y="0"/>
                </a:lnTo>
                <a:lnTo>
                  <a:pt x="0" y="423511"/>
                </a:lnTo>
                <a:close/>
              </a:path>
            </a:pathLst>
          </a:custGeom>
          <a:solidFill>
            <a:srgbClr val="003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graphicFrame>
        <p:nvGraphicFramePr>
          <p:cNvPr id="162" name="Table 161"/>
          <p:cNvGraphicFramePr>
            <a:graphicFrameLocks noGrp="1"/>
          </p:cNvGraphicFramePr>
          <p:nvPr>
            <p:extLst/>
          </p:nvPr>
        </p:nvGraphicFramePr>
        <p:xfrm>
          <a:off x="-1" y="2712709"/>
          <a:ext cx="6220634" cy="3189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44">
                  <a:extLst>
                    <a:ext uri="{9D8B030D-6E8A-4147-A177-3AD203B41FA5}">
                      <a16:colId xmlns:a16="http://schemas.microsoft.com/office/drawing/2014/main" val="3933142664"/>
                    </a:ext>
                  </a:extLst>
                </a:gridCol>
                <a:gridCol w="1138813">
                  <a:extLst>
                    <a:ext uri="{9D8B030D-6E8A-4147-A177-3AD203B41FA5}">
                      <a16:colId xmlns:a16="http://schemas.microsoft.com/office/drawing/2014/main" val="770902041"/>
                    </a:ext>
                  </a:extLst>
                </a:gridCol>
                <a:gridCol w="1121942">
                  <a:extLst>
                    <a:ext uri="{9D8B030D-6E8A-4147-A177-3AD203B41FA5}">
                      <a16:colId xmlns:a16="http://schemas.microsoft.com/office/drawing/2014/main" val="1148163867"/>
                    </a:ext>
                  </a:extLst>
                </a:gridCol>
                <a:gridCol w="1106289">
                  <a:extLst>
                    <a:ext uri="{9D8B030D-6E8A-4147-A177-3AD203B41FA5}">
                      <a16:colId xmlns:a16="http://schemas.microsoft.com/office/drawing/2014/main" val="2165352034"/>
                    </a:ext>
                  </a:extLst>
                </a:gridCol>
                <a:gridCol w="1036773">
                  <a:extLst>
                    <a:ext uri="{9D8B030D-6E8A-4147-A177-3AD203B41FA5}">
                      <a16:colId xmlns:a16="http://schemas.microsoft.com/office/drawing/2014/main" val="772111238"/>
                    </a:ext>
                  </a:extLst>
                </a:gridCol>
                <a:gridCol w="1036773">
                  <a:extLst>
                    <a:ext uri="{9D8B030D-6E8A-4147-A177-3AD203B41FA5}">
                      <a16:colId xmlns:a16="http://schemas.microsoft.com/office/drawing/2014/main" val="3765055370"/>
                    </a:ext>
                  </a:extLst>
                </a:gridCol>
              </a:tblGrid>
              <a:tr h="529298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B(×10</a:t>
                      </a:r>
                      <a:r>
                        <a:rPr lang="en-GB" sz="1500" baseline="30000" dirty="0" smtClean="0"/>
                        <a:t>29</a:t>
                      </a:r>
                      <a:r>
                        <a:rPr lang="en-GB" sz="1500" dirty="0" smtClean="0"/>
                        <a:t>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(1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(2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(3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(4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AB (5 sect)</a:t>
                      </a:r>
                    </a:p>
                  </a:txBody>
                  <a:tcPr marL="75606" marR="75606" marT="37807" marB="37807"/>
                </a:tc>
                <a:extLst>
                  <a:ext uri="{0D108BD9-81ED-4DB2-BD59-A6C34878D82A}">
                    <a16:rowId xmlns:a16="http://schemas.microsoft.com/office/drawing/2014/main" val="1183848524"/>
                  </a:ext>
                </a:extLst>
              </a:tr>
              <a:tr h="529298">
                <a:tc>
                  <a:txBody>
                    <a:bodyPr/>
                    <a:lstStyle/>
                    <a:p>
                      <a:r>
                        <a:rPr lang="en-GB" sz="1500" b="0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SCU(1</a:t>
                      </a:r>
                      <a:r>
                        <a:rPr lang="en-GB" sz="1500" b="0" i="1" baseline="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sect)</a:t>
                      </a:r>
                      <a:endParaRPr lang="en-GB" sz="1500" b="0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13.173</a:t>
                      </a:r>
                      <a:endParaRPr lang="en-GB" sz="1500" b="0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1" u="sng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62.2 </a:t>
                      </a:r>
                      <a:endParaRPr lang="en-GB" sz="1500" b="0" i="1" u="sng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9.14 </a:t>
                      </a:r>
                      <a:endParaRPr lang="en-GB" sz="1500" b="0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1.26 </a:t>
                      </a:r>
                      <a:endParaRPr lang="en-GB" sz="1500" b="0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3.48</a:t>
                      </a:r>
                      <a:endParaRPr lang="en-GB" sz="1500" b="0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extLst>
                  <a:ext uri="{0D108BD9-81ED-4DB2-BD59-A6C34878D82A}">
                    <a16:rowId xmlns:a16="http://schemas.microsoft.com/office/drawing/2014/main" val="81211379"/>
                  </a:ext>
                </a:extLst>
              </a:tr>
              <a:tr h="529298"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SCU(2</a:t>
                      </a:r>
                      <a:r>
                        <a:rPr lang="en-GB" sz="1500" b="0" i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sect)</a:t>
                      </a:r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0.14</a:t>
                      </a:r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0.12</a:t>
                      </a:r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0.0793 </a:t>
                      </a:r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0.0793 </a:t>
                      </a:r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0.13</a:t>
                      </a:r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807" marB="37807"/>
                </a:tc>
                <a:extLst>
                  <a:ext uri="{0D108BD9-81ED-4DB2-BD59-A6C34878D82A}">
                    <a16:rowId xmlns:a16="http://schemas.microsoft.com/office/drawing/2014/main" val="1433880623"/>
                  </a:ext>
                </a:extLst>
              </a:tr>
              <a:tr h="529298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SCU(3</a:t>
                      </a:r>
                      <a:r>
                        <a:rPr lang="en-GB" sz="1500" baseline="0" dirty="0" smtClean="0"/>
                        <a:t>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0.027 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0.006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0.004 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0.003 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0.002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extLst>
                  <a:ext uri="{0D108BD9-81ED-4DB2-BD59-A6C34878D82A}">
                    <a16:rowId xmlns:a16="http://schemas.microsoft.com/office/drawing/2014/main" val="590862264"/>
                  </a:ext>
                </a:extLst>
              </a:tr>
              <a:tr h="529298">
                <a:tc gridSpan="6">
                  <a:txBody>
                    <a:bodyPr/>
                    <a:lstStyle/>
                    <a:p>
                      <a:pPr algn="ctr"/>
                      <a:r>
                        <a:rPr lang="en-GB" sz="1800" b="1" u="sng" dirty="0" smtClean="0">
                          <a:solidFill>
                            <a:srgbClr val="00B050"/>
                          </a:solidFill>
                        </a:rPr>
                        <a:t>SCU max B</a:t>
                      </a:r>
                      <a:r>
                        <a:rPr lang="en-GB" sz="1800" b="1" u="sng" baseline="0" dirty="0" smtClean="0">
                          <a:solidFill>
                            <a:srgbClr val="00B050"/>
                          </a:solidFill>
                        </a:rPr>
                        <a:t> length =  4.03 m  and B = 2.25×10</a:t>
                      </a:r>
                      <a:r>
                        <a:rPr lang="en-GB" sz="1800" b="1" u="sng" baseline="30000" dirty="0" smtClean="0">
                          <a:solidFill>
                            <a:srgbClr val="00B050"/>
                          </a:solidFill>
                        </a:rPr>
                        <a:t>31</a:t>
                      </a:r>
                      <a:endParaRPr lang="en-GB" sz="1800" b="1" u="sng" baseline="30000" dirty="0">
                        <a:solidFill>
                          <a:srgbClr val="00B050"/>
                        </a:solidFill>
                      </a:endParaRP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3357678862"/>
                  </a:ext>
                </a:extLst>
              </a:tr>
              <a:tr h="529298">
                <a:tc gridSpan="6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sng" dirty="0" smtClean="0">
                          <a:solidFill>
                            <a:srgbClr val="FF0000"/>
                          </a:solidFill>
                        </a:rPr>
                        <a:t>APPLE max B</a:t>
                      </a:r>
                      <a:r>
                        <a:rPr lang="en-GB" sz="1800" b="1" u="sng" baseline="0" dirty="0" smtClean="0">
                          <a:solidFill>
                            <a:srgbClr val="FF0000"/>
                          </a:solidFill>
                        </a:rPr>
                        <a:t> length = 6.59 m  and B = 7.4×10</a:t>
                      </a:r>
                      <a:r>
                        <a:rPr lang="en-GB" sz="1800" b="1" u="sng" baseline="300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3453652201"/>
                  </a:ext>
                </a:extLst>
              </a:tr>
            </a:tbl>
          </a:graphicData>
        </a:graphic>
      </p:graphicFrame>
      <p:sp>
        <p:nvSpPr>
          <p:cNvPr id="163" name="Rectangle 162"/>
          <p:cNvSpPr/>
          <p:nvPr/>
        </p:nvSpPr>
        <p:spPr>
          <a:xfrm>
            <a:off x="6283327" y="3342311"/>
            <a:ext cx="3620251" cy="8560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78013" indent="-378013">
              <a:buFont typeface="Arial" panose="020B0604020202020204" pitchFamily="34" charset="0"/>
              <a:buChar char="•"/>
              <a:defRPr/>
            </a:pP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Best 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scenario: SCU with </a:t>
            </a: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sections </a:t>
            </a: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and AB with 2 section. </a:t>
            </a:r>
            <a:r>
              <a:rPr lang="en-GB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Peak </a:t>
            </a:r>
            <a:r>
              <a:rPr lang="en-GB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Brilliance of </a:t>
            </a:r>
            <a:r>
              <a:rPr lang="en-GB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6.2×10</a:t>
            </a:r>
            <a:r>
              <a:rPr lang="en-GB" sz="1654" baseline="30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30</a:t>
            </a:r>
            <a:endParaRPr lang="en-US" sz="1654" baseline="30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192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val 118"/>
          <p:cNvSpPr/>
          <p:nvPr/>
        </p:nvSpPr>
        <p:spPr>
          <a:xfrm rot="19200000">
            <a:off x="8611846" y="4096646"/>
            <a:ext cx="231014" cy="4475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0" name="Oval 119"/>
          <p:cNvSpPr/>
          <p:nvPr/>
        </p:nvSpPr>
        <p:spPr>
          <a:xfrm rot="19200000">
            <a:off x="8770668" y="3975888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1" name="Oval 120"/>
          <p:cNvSpPr/>
          <p:nvPr/>
        </p:nvSpPr>
        <p:spPr>
          <a:xfrm rot="19200000">
            <a:off x="8930803" y="3848567"/>
            <a:ext cx="229702" cy="44759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3" name="Oval 112"/>
          <p:cNvSpPr/>
          <p:nvPr/>
        </p:nvSpPr>
        <p:spPr>
          <a:xfrm>
            <a:off x="6279388" y="4175401"/>
            <a:ext cx="402963" cy="3399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5846" name="Title 9"/>
          <p:cNvSpPr>
            <a:spLocks noGrp="1"/>
          </p:cNvSpPr>
          <p:nvPr>
            <p:ph type="title"/>
          </p:nvPr>
        </p:nvSpPr>
        <p:spPr>
          <a:xfrm>
            <a:off x="177199" y="1036542"/>
            <a:ext cx="4838175" cy="1538345"/>
          </a:xfrm>
        </p:spPr>
        <p:txBody>
          <a:bodyPr/>
          <a:lstStyle/>
          <a:p>
            <a:r>
              <a:rPr lang="en-GB" altLang="en-US" dirty="0" smtClean="0"/>
              <a:t>SXR: Polarisation control via Afterburner (650 eV)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93583" y="3755375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" name="Rectangle 12"/>
          <p:cNvSpPr/>
          <p:nvPr/>
        </p:nvSpPr>
        <p:spPr>
          <a:xfrm>
            <a:off x="6750606" y="3755375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" name="Rectangle 14"/>
          <p:cNvSpPr/>
          <p:nvPr/>
        </p:nvSpPr>
        <p:spPr>
          <a:xfrm>
            <a:off x="7108940" y="3755375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6" name="Rectangle 15"/>
          <p:cNvSpPr/>
          <p:nvPr/>
        </p:nvSpPr>
        <p:spPr>
          <a:xfrm>
            <a:off x="7467275" y="3755375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7" name="Rectangle 16"/>
          <p:cNvSpPr/>
          <p:nvPr/>
        </p:nvSpPr>
        <p:spPr>
          <a:xfrm>
            <a:off x="7825609" y="3755375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8" name="Rectangle 17"/>
          <p:cNvSpPr/>
          <p:nvPr/>
        </p:nvSpPr>
        <p:spPr>
          <a:xfrm>
            <a:off x="8183945" y="3755375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9" name="Rounded Rectangle 18"/>
          <p:cNvSpPr/>
          <p:nvPr/>
        </p:nvSpPr>
        <p:spPr>
          <a:xfrm rot="19282839">
            <a:off x="8581656" y="3587365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0" name="Rounded Rectangle 19"/>
          <p:cNvSpPr/>
          <p:nvPr/>
        </p:nvSpPr>
        <p:spPr>
          <a:xfrm rot="19282839">
            <a:off x="8964930" y="3293346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1" name="Rounded Rectangle 20"/>
          <p:cNvSpPr/>
          <p:nvPr/>
        </p:nvSpPr>
        <p:spPr>
          <a:xfrm rot="19282839">
            <a:off x="9361330" y="2999328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2" name="Rectangle 21"/>
          <p:cNvSpPr/>
          <p:nvPr/>
        </p:nvSpPr>
        <p:spPr>
          <a:xfrm>
            <a:off x="6393583" y="4601990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3" name="Rectangle 22"/>
          <p:cNvSpPr/>
          <p:nvPr/>
        </p:nvSpPr>
        <p:spPr>
          <a:xfrm>
            <a:off x="6750606" y="4601990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4" name="Rectangle 23"/>
          <p:cNvSpPr/>
          <p:nvPr/>
        </p:nvSpPr>
        <p:spPr>
          <a:xfrm>
            <a:off x="7108940" y="4601990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5" name="Rectangle 24"/>
          <p:cNvSpPr/>
          <p:nvPr/>
        </p:nvSpPr>
        <p:spPr>
          <a:xfrm>
            <a:off x="7467275" y="4601990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6" name="Rectangle 25"/>
          <p:cNvSpPr/>
          <p:nvPr/>
        </p:nvSpPr>
        <p:spPr>
          <a:xfrm>
            <a:off x="7825609" y="4601990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7" name="Rectangle 26"/>
          <p:cNvSpPr/>
          <p:nvPr/>
        </p:nvSpPr>
        <p:spPr>
          <a:xfrm>
            <a:off x="8183945" y="4601990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1" name="Rounded Rectangle 30"/>
          <p:cNvSpPr/>
          <p:nvPr/>
        </p:nvSpPr>
        <p:spPr>
          <a:xfrm rot="19282839">
            <a:off x="8786419" y="4389351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2" name="Rounded Rectangle 31"/>
          <p:cNvSpPr/>
          <p:nvPr/>
        </p:nvSpPr>
        <p:spPr>
          <a:xfrm rot="19282839">
            <a:off x="9169693" y="4095333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3" name="Rounded Rectangle 32"/>
          <p:cNvSpPr/>
          <p:nvPr/>
        </p:nvSpPr>
        <p:spPr>
          <a:xfrm rot="19282839">
            <a:off x="9566092" y="3801315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2" name="Freeform 101"/>
          <p:cNvSpPr/>
          <p:nvPr/>
        </p:nvSpPr>
        <p:spPr>
          <a:xfrm>
            <a:off x="7746854" y="4096646"/>
            <a:ext cx="708794" cy="371460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3" name="Freeform 102"/>
          <p:cNvSpPr/>
          <p:nvPr/>
        </p:nvSpPr>
        <p:spPr>
          <a:xfrm>
            <a:off x="7065625" y="4125523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5" name="Freeform 104"/>
          <p:cNvSpPr/>
          <p:nvPr/>
        </p:nvSpPr>
        <p:spPr>
          <a:xfrm>
            <a:off x="6401458" y="4176713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2" name="Freeform 111"/>
          <p:cNvSpPr/>
          <p:nvPr/>
        </p:nvSpPr>
        <p:spPr>
          <a:xfrm rot="10800000">
            <a:off x="8446460" y="3348475"/>
            <a:ext cx="1369022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2" name="Oval 121"/>
          <p:cNvSpPr/>
          <p:nvPr/>
        </p:nvSpPr>
        <p:spPr>
          <a:xfrm rot="21419339">
            <a:off x="8119628" y="1956662"/>
            <a:ext cx="229702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3" name="Oval 122"/>
          <p:cNvSpPr/>
          <p:nvPr/>
        </p:nvSpPr>
        <p:spPr>
          <a:xfrm rot="21419339">
            <a:off x="8278451" y="1954037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4" name="Oval 123"/>
          <p:cNvSpPr/>
          <p:nvPr/>
        </p:nvSpPr>
        <p:spPr>
          <a:xfrm rot="21419339">
            <a:off x="8477963" y="1954037"/>
            <a:ext cx="229701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5" name="Oval 124"/>
          <p:cNvSpPr/>
          <p:nvPr/>
        </p:nvSpPr>
        <p:spPr>
          <a:xfrm>
            <a:off x="4737106" y="1813591"/>
            <a:ext cx="402962" cy="3399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6" name="Rectangle 125"/>
          <p:cNvSpPr/>
          <p:nvPr/>
        </p:nvSpPr>
        <p:spPr>
          <a:xfrm>
            <a:off x="4851300" y="1393564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7" name="Rectangle 126"/>
          <p:cNvSpPr/>
          <p:nvPr/>
        </p:nvSpPr>
        <p:spPr>
          <a:xfrm>
            <a:off x="520832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8" name="Rectangle 127"/>
          <p:cNvSpPr/>
          <p:nvPr/>
        </p:nvSpPr>
        <p:spPr>
          <a:xfrm>
            <a:off x="556665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9" name="Rectangle 128"/>
          <p:cNvSpPr/>
          <p:nvPr/>
        </p:nvSpPr>
        <p:spPr>
          <a:xfrm>
            <a:off x="592499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0" name="Rectangle 129"/>
          <p:cNvSpPr/>
          <p:nvPr/>
        </p:nvSpPr>
        <p:spPr>
          <a:xfrm>
            <a:off x="628332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1" name="Rectangle 130"/>
          <p:cNvSpPr/>
          <p:nvPr/>
        </p:nvSpPr>
        <p:spPr>
          <a:xfrm>
            <a:off x="6641661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5" name="Rectangle 134"/>
          <p:cNvSpPr/>
          <p:nvPr/>
        </p:nvSpPr>
        <p:spPr>
          <a:xfrm>
            <a:off x="4851300" y="2240179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6" name="Rectangle 135"/>
          <p:cNvSpPr/>
          <p:nvPr/>
        </p:nvSpPr>
        <p:spPr>
          <a:xfrm>
            <a:off x="520832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7" name="Rectangle 136"/>
          <p:cNvSpPr/>
          <p:nvPr/>
        </p:nvSpPr>
        <p:spPr>
          <a:xfrm>
            <a:off x="556665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8" name="Rectangle 137"/>
          <p:cNvSpPr/>
          <p:nvPr/>
        </p:nvSpPr>
        <p:spPr>
          <a:xfrm>
            <a:off x="592499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9" name="Rectangle 138"/>
          <p:cNvSpPr/>
          <p:nvPr/>
        </p:nvSpPr>
        <p:spPr>
          <a:xfrm>
            <a:off x="628332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0" name="Rectangle 139"/>
          <p:cNvSpPr/>
          <p:nvPr/>
        </p:nvSpPr>
        <p:spPr>
          <a:xfrm>
            <a:off x="6641661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1" name="Rounded Rectangle 140"/>
          <p:cNvSpPr/>
          <p:nvPr/>
        </p:nvSpPr>
        <p:spPr>
          <a:xfrm rot="21502178">
            <a:off x="8572469" y="2418690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2" name="Rounded Rectangle 141"/>
          <p:cNvSpPr/>
          <p:nvPr/>
        </p:nvSpPr>
        <p:spPr>
          <a:xfrm rot="21502178">
            <a:off x="9052874" y="240294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3" name="Rounded Rectangle 142"/>
          <p:cNvSpPr/>
          <p:nvPr/>
        </p:nvSpPr>
        <p:spPr>
          <a:xfrm rot="21502178">
            <a:off x="9547717" y="2379313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4" name="Freeform 143"/>
          <p:cNvSpPr/>
          <p:nvPr/>
        </p:nvSpPr>
        <p:spPr>
          <a:xfrm>
            <a:off x="6410647" y="1792589"/>
            <a:ext cx="698293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5" name="Freeform 144"/>
          <p:cNvSpPr/>
          <p:nvPr/>
        </p:nvSpPr>
        <p:spPr>
          <a:xfrm>
            <a:off x="5619161" y="1816216"/>
            <a:ext cx="866304" cy="371461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6" name="Freeform 145"/>
          <p:cNvSpPr/>
          <p:nvPr/>
        </p:nvSpPr>
        <p:spPr>
          <a:xfrm>
            <a:off x="4859176" y="1814903"/>
            <a:ext cx="86630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7" name="Freeform 146"/>
          <p:cNvSpPr/>
          <p:nvPr/>
        </p:nvSpPr>
        <p:spPr>
          <a:xfrm rot="13019339">
            <a:off x="8453024" y="1556325"/>
            <a:ext cx="1369023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8" name="Rounded Rectangle 147"/>
          <p:cNvSpPr/>
          <p:nvPr/>
        </p:nvSpPr>
        <p:spPr>
          <a:xfrm rot="21502178">
            <a:off x="8525216" y="1611453"/>
            <a:ext cx="485655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9" name="Rounded Rectangle 148"/>
          <p:cNvSpPr/>
          <p:nvPr/>
        </p:nvSpPr>
        <p:spPr>
          <a:xfrm rot="21502178">
            <a:off x="9005621" y="1595702"/>
            <a:ext cx="484342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0" name="Rounded Rectangle 149"/>
          <p:cNvSpPr/>
          <p:nvPr/>
        </p:nvSpPr>
        <p:spPr>
          <a:xfrm rot="21502178">
            <a:off x="9500464" y="1572075"/>
            <a:ext cx="484343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1" name="Freeform 150"/>
          <p:cNvSpPr/>
          <p:nvPr/>
        </p:nvSpPr>
        <p:spPr>
          <a:xfrm>
            <a:off x="7073501" y="1551074"/>
            <a:ext cx="1281079" cy="413464"/>
          </a:xfrm>
          <a:custGeom>
            <a:avLst/>
            <a:gdLst>
              <a:gd name="connsiteX0" fmla="*/ 0 w 1549667"/>
              <a:gd name="connsiteY0" fmla="*/ 500513 h 500513"/>
              <a:gd name="connsiteX1" fmla="*/ 356135 w 1549667"/>
              <a:gd name="connsiteY1" fmla="*/ 9625 h 500513"/>
              <a:gd name="connsiteX2" fmla="*/ 1260910 w 1549667"/>
              <a:gd name="connsiteY2" fmla="*/ 0 h 500513"/>
              <a:gd name="connsiteX3" fmla="*/ 1549667 w 1549667"/>
              <a:gd name="connsiteY3" fmla="*/ 481263 h 500513"/>
              <a:gd name="connsiteX4" fmla="*/ 1530417 w 1549667"/>
              <a:gd name="connsiteY4" fmla="*/ 471638 h 50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67" h="500513">
                <a:moveTo>
                  <a:pt x="0" y="500513"/>
                </a:moveTo>
                <a:lnTo>
                  <a:pt x="356135" y="9625"/>
                </a:lnTo>
                <a:lnTo>
                  <a:pt x="1260910" y="0"/>
                </a:lnTo>
                <a:lnTo>
                  <a:pt x="1549667" y="481263"/>
                </a:lnTo>
                <a:lnTo>
                  <a:pt x="1530417" y="471638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2" name="Rectangle 151"/>
          <p:cNvSpPr/>
          <p:nvPr/>
        </p:nvSpPr>
        <p:spPr>
          <a:xfrm>
            <a:off x="7963431" y="1465757"/>
            <a:ext cx="270392" cy="2375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3" name="Rectangle 152"/>
          <p:cNvSpPr/>
          <p:nvPr/>
        </p:nvSpPr>
        <p:spPr>
          <a:xfrm>
            <a:off x="7282201" y="1450005"/>
            <a:ext cx="270392" cy="2362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4" name="Rectangle 153"/>
          <p:cNvSpPr/>
          <p:nvPr/>
        </p:nvSpPr>
        <p:spPr>
          <a:xfrm>
            <a:off x="4766144" y="984603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8697773" y="1071224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6355188" y="5035532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9114008" y="5046248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6954871" y="2368844"/>
            <a:ext cx="1640193" cy="7030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Decoupling </a:t>
            </a:r>
          </a:p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chicane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8168711" y="5047914"/>
            <a:ext cx="962123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Kicker</a:t>
            </a:r>
          </a:p>
        </p:txBody>
      </p:sp>
      <p:sp>
        <p:nvSpPr>
          <p:cNvPr id="161" name="Freeform 160"/>
          <p:cNvSpPr/>
          <p:nvPr/>
        </p:nvSpPr>
        <p:spPr>
          <a:xfrm>
            <a:off x="8530466" y="4514047"/>
            <a:ext cx="246765" cy="349147"/>
          </a:xfrm>
          <a:custGeom>
            <a:avLst/>
            <a:gdLst>
              <a:gd name="connsiteX0" fmla="*/ 0 w 298383"/>
              <a:gd name="connsiteY0" fmla="*/ 423511 h 423511"/>
              <a:gd name="connsiteX1" fmla="*/ 298383 w 298383"/>
              <a:gd name="connsiteY1" fmla="*/ 413886 h 423511"/>
              <a:gd name="connsiteX2" fmla="*/ 269507 w 298383"/>
              <a:gd name="connsiteY2" fmla="*/ 0 h 423511"/>
              <a:gd name="connsiteX3" fmla="*/ 0 w 298383"/>
              <a:gd name="connsiteY3" fmla="*/ 423511 h 42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383" h="423511">
                <a:moveTo>
                  <a:pt x="0" y="423511"/>
                </a:moveTo>
                <a:lnTo>
                  <a:pt x="298383" y="413886"/>
                </a:lnTo>
                <a:lnTo>
                  <a:pt x="269507" y="0"/>
                </a:lnTo>
                <a:lnTo>
                  <a:pt x="0" y="423511"/>
                </a:lnTo>
                <a:close/>
              </a:path>
            </a:pathLst>
          </a:custGeom>
          <a:solidFill>
            <a:srgbClr val="003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graphicFrame>
        <p:nvGraphicFramePr>
          <p:cNvPr id="162" name="Table 161"/>
          <p:cNvGraphicFramePr>
            <a:graphicFrameLocks noGrp="1"/>
          </p:cNvGraphicFramePr>
          <p:nvPr>
            <p:extLst/>
          </p:nvPr>
        </p:nvGraphicFramePr>
        <p:xfrm>
          <a:off x="-2" y="2712709"/>
          <a:ext cx="6076375" cy="3530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763">
                  <a:extLst>
                    <a:ext uri="{9D8B030D-6E8A-4147-A177-3AD203B41FA5}">
                      <a16:colId xmlns:a16="http://schemas.microsoft.com/office/drawing/2014/main" val="3933142664"/>
                    </a:ext>
                  </a:extLst>
                </a:gridCol>
                <a:gridCol w="953596">
                  <a:extLst>
                    <a:ext uri="{9D8B030D-6E8A-4147-A177-3AD203B41FA5}">
                      <a16:colId xmlns:a16="http://schemas.microsoft.com/office/drawing/2014/main" val="770902041"/>
                    </a:ext>
                  </a:extLst>
                </a:gridCol>
                <a:gridCol w="1095924">
                  <a:extLst>
                    <a:ext uri="{9D8B030D-6E8A-4147-A177-3AD203B41FA5}">
                      <a16:colId xmlns:a16="http://schemas.microsoft.com/office/drawing/2014/main" val="1148163867"/>
                    </a:ext>
                  </a:extLst>
                </a:gridCol>
                <a:gridCol w="1080634">
                  <a:extLst>
                    <a:ext uri="{9D8B030D-6E8A-4147-A177-3AD203B41FA5}">
                      <a16:colId xmlns:a16="http://schemas.microsoft.com/office/drawing/2014/main" val="2165352034"/>
                    </a:ext>
                  </a:extLst>
                </a:gridCol>
                <a:gridCol w="1012729">
                  <a:extLst>
                    <a:ext uri="{9D8B030D-6E8A-4147-A177-3AD203B41FA5}">
                      <a16:colId xmlns:a16="http://schemas.microsoft.com/office/drawing/2014/main" val="772111238"/>
                    </a:ext>
                  </a:extLst>
                </a:gridCol>
                <a:gridCol w="1012729">
                  <a:extLst>
                    <a:ext uri="{9D8B030D-6E8A-4147-A177-3AD203B41FA5}">
                      <a16:colId xmlns:a16="http://schemas.microsoft.com/office/drawing/2014/main" val="3765055370"/>
                    </a:ext>
                  </a:extLst>
                </a:gridCol>
              </a:tblGrid>
              <a:tr h="715283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Pulse energy (µJ)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(1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(2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(3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(4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AB (5 sect)</a:t>
                      </a: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1183848524"/>
                  </a:ext>
                </a:extLst>
              </a:tr>
              <a:tr h="500523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SCU(2</a:t>
                      </a:r>
                      <a:r>
                        <a:rPr lang="en-GB" sz="1500" baseline="0" dirty="0" smtClean="0"/>
                        <a:t>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1.6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19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59.88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74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87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81211379"/>
                  </a:ext>
                </a:extLst>
              </a:tr>
              <a:tr h="709072"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SCU(3</a:t>
                      </a:r>
                      <a:r>
                        <a:rPr lang="en-GB" sz="1500" b="1" i="1" baseline="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sect)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102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130</a:t>
                      </a:r>
                      <a:endParaRPr lang="en-GB" sz="1500" b="1" i="1" u="none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149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160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167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1433880623"/>
                  </a:ext>
                </a:extLst>
              </a:tr>
              <a:tr h="500523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SCU(4</a:t>
                      </a:r>
                      <a:r>
                        <a:rPr lang="en-GB" sz="1500" baseline="0" dirty="0" smtClean="0"/>
                        <a:t> sect)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59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71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79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85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89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590862264"/>
                  </a:ext>
                </a:extLst>
              </a:tr>
              <a:tr h="497168">
                <a:tc gridSpan="6">
                  <a:txBody>
                    <a:bodyPr/>
                    <a:lstStyle/>
                    <a:p>
                      <a:pPr algn="ctr"/>
                      <a:r>
                        <a:rPr lang="en-GB" sz="1600" b="1" u="sng" dirty="0" smtClean="0">
                          <a:solidFill>
                            <a:srgbClr val="00B050"/>
                          </a:solidFill>
                        </a:rPr>
                        <a:t>SCU max</a:t>
                      </a:r>
                      <a:r>
                        <a:rPr lang="en-GB" sz="1600" b="1" u="sng" baseline="0" dirty="0" smtClean="0">
                          <a:solidFill>
                            <a:srgbClr val="00B050"/>
                          </a:solidFill>
                        </a:rPr>
                        <a:t> B length = 9.02 m and max B energy = 191 µJ</a:t>
                      </a:r>
                      <a:endParaRPr lang="en-GB" sz="1600" b="1" u="sng" dirty="0">
                        <a:solidFill>
                          <a:srgbClr val="00B050"/>
                        </a:solidFill>
                      </a:endParaRP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2297396759"/>
                  </a:ext>
                </a:extLst>
              </a:tr>
              <a:tr h="497168">
                <a:tc gridSpan="6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sng" dirty="0" smtClean="0">
                          <a:solidFill>
                            <a:srgbClr val="FF0000"/>
                          </a:solidFill>
                        </a:rPr>
                        <a:t>APPLE max B </a:t>
                      </a:r>
                      <a:r>
                        <a:rPr lang="en-GB" sz="1600" b="1" u="sng" baseline="0" dirty="0" smtClean="0">
                          <a:solidFill>
                            <a:srgbClr val="FF0000"/>
                          </a:solidFill>
                        </a:rPr>
                        <a:t> length = 20.35 m and max B  energy = 73 µJ</a:t>
                      </a:r>
                      <a:endParaRPr lang="en-GB" sz="1600" b="1" u="sng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1580700598"/>
                  </a:ext>
                </a:extLst>
              </a:tr>
            </a:tbl>
          </a:graphicData>
        </a:graphic>
      </p:graphicFrame>
      <p:sp>
        <p:nvSpPr>
          <p:cNvPr id="163" name="Rectangle 162"/>
          <p:cNvSpPr/>
          <p:nvPr/>
        </p:nvSpPr>
        <p:spPr>
          <a:xfrm>
            <a:off x="6158817" y="5504399"/>
            <a:ext cx="392191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78013" indent="-3780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APPLE highest peak brilliance around 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  </a:t>
            </a: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m. Pulse Energy at highest brilliance: 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73 </a:t>
            </a:r>
            <a:r>
              <a:rPr lang="en-GB" sz="1600" dirty="0"/>
              <a:t>µJ.</a:t>
            </a:r>
            <a:endParaRPr lang="en-US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78013" indent="-3780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Best scenario: SCU with 3 sections and 2 sections (total length around 16 m). Pulse energy of 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102 </a:t>
            </a:r>
            <a:r>
              <a:rPr lang="en-GB" sz="1600" dirty="0" smtClean="0"/>
              <a:t>µJ</a:t>
            </a:r>
            <a:endParaRPr lang="en-US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026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val 118"/>
          <p:cNvSpPr/>
          <p:nvPr/>
        </p:nvSpPr>
        <p:spPr>
          <a:xfrm rot="19200000">
            <a:off x="8598721" y="4069918"/>
            <a:ext cx="231014" cy="4475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0" name="Oval 119"/>
          <p:cNvSpPr/>
          <p:nvPr/>
        </p:nvSpPr>
        <p:spPr>
          <a:xfrm rot="19200000">
            <a:off x="8757543" y="3949160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1" name="Oval 120"/>
          <p:cNvSpPr/>
          <p:nvPr/>
        </p:nvSpPr>
        <p:spPr>
          <a:xfrm rot="19200000">
            <a:off x="8917678" y="3821839"/>
            <a:ext cx="229702" cy="44759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3" name="Oval 112"/>
          <p:cNvSpPr/>
          <p:nvPr/>
        </p:nvSpPr>
        <p:spPr>
          <a:xfrm>
            <a:off x="6266263" y="4148673"/>
            <a:ext cx="402963" cy="3399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7894" name="Title 9"/>
          <p:cNvSpPr>
            <a:spLocks noGrp="1"/>
          </p:cNvSpPr>
          <p:nvPr>
            <p:ph type="title"/>
          </p:nvPr>
        </p:nvSpPr>
        <p:spPr>
          <a:xfrm>
            <a:off x="177199" y="1036542"/>
            <a:ext cx="4838175" cy="1538345"/>
          </a:xfrm>
        </p:spPr>
        <p:txBody>
          <a:bodyPr/>
          <a:lstStyle/>
          <a:p>
            <a:r>
              <a:rPr lang="en-GB" altLang="en-US" dirty="0" smtClean="0"/>
              <a:t>SXR: Polarisation control via Afterburner (650 eV)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80458" y="3728647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" name="Rectangle 12"/>
          <p:cNvSpPr/>
          <p:nvPr/>
        </p:nvSpPr>
        <p:spPr>
          <a:xfrm>
            <a:off x="6737481" y="3728647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" name="Rectangle 14"/>
          <p:cNvSpPr/>
          <p:nvPr/>
        </p:nvSpPr>
        <p:spPr>
          <a:xfrm>
            <a:off x="7095815" y="3728647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6" name="Rectangle 15"/>
          <p:cNvSpPr/>
          <p:nvPr/>
        </p:nvSpPr>
        <p:spPr>
          <a:xfrm>
            <a:off x="7454150" y="3728647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7" name="Rectangle 16"/>
          <p:cNvSpPr/>
          <p:nvPr/>
        </p:nvSpPr>
        <p:spPr>
          <a:xfrm>
            <a:off x="7812484" y="3728647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8" name="Rectangle 17"/>
          <p:cNvSpPr/>
          <p:nvPr/>
        </p:nvSpPr>
        <p:spPr>
          <a:xfrm>
            <a:off x="8170820" y="3728647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9" name="Rounded Rectangle 18"/>
          <p:cNvSpPr/>
          <p:nvPr/>
        </p:nvSpPr>
        <p:spPr>
          <a:xfrm rot="19282839">
            <a:off x="8568531" y="3560637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0" name="Rounded Rectangle 19"/>
          <p:cNvSpPr/>
          <p:nvPr/>
        </p:nvSpPr>
        <p:spPr>
          <a:xfrm rot="19282839">
            <a:off x="8951805" y="3266618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1" name="Rounded Rectangle 20"/>
          <p:cNvSpPr/>
          <p:nvPr/>
        </p:nvSpPr>
        <p:spPr>
          <a:xfrm rot="19282839">
            <a:off x="9348205" y="297260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2" name="Rectangle 21"/>
          <p:cNvSpPr/>
          <p:nvPr/>
        </p:nvSpPr>
        <p:spPr>
          <a:xfrm>
            <a:off x="6380458" y="4575262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3" name="Rectangle 22"/>
          <p:cNvSpPr/>
          <p:nvPr/>
        </p:nvSpPr>
        <p:spPr>
          <a:xfrm>
            <a:off x="6737481" y="4575262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4" name="Rectangle 23"/>
          <p:cNvSpPr/>
          <p:nvPr/>
        </p:nvSpPr>
        <p:spPr>
          <a:xfrm>
            <a:off x="7095815" y="4575262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5" name="Rectangle 24"/>
          <p:cNvSpPr/>
          <p:nvPr/>
        </p:nvSpPr>
        <p:spPr>
          <a:xfrm>
            <a:off x="7454150" y="4575262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6" name="Rectangle 25"/>
          <p:cNvSpPr/>
          <p:nvPr/>
        </p:nvSpPr>
        <p:spPr>
          <a:xfrm>
            <a:off x="7812484" y="4575262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7" name="Rectangle 26"/>
          <p:cNvSpPr/>
          <p:nvPr/>
        </p:nvSpPr>
        <p:spPr>
          <a:xfrm>
            <a:off x="8170820" y="4575262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1" name="Rounded Rectangle 30"/>
          <p:cNvSpPr/>
          <p:nvPr/>
        </p:nvSpPr>
        <p:spPr>
          <a:xfrm rot="19282839">
            <a:off x="8773294" y="4362623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2" name="Rounded Rectangle 31"/>
          <p:cNvSpPr/>
          <p:nvPr/>
        </p:nvSpPr>
        <p:spPr>
          <a:xfrm rot="19282839">
            <a:off x="9156568" y="4068605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3" name="Rounded Rectangle 32"/>
          <p:cNvSpPr/>
          <p:nvPr/>
        </p:nvSpPr>
        <p:spPr>
          <a:xfrm rot="19282839">
            <a:off x="9552967" y="3774587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2" name="Freeform 101"/>
          <p:cNvSpPr/>
          <p:nvPr/>
        </p:nvSpPr>
        <p:spPr>
          <a:xfrm>
            <a:off x="7733729" y="4069918"/>
            <a:ext cx="708794" cy="371460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3" name="Freeform 102"/>
          <p:cNvSpPr/>
          <p:nvPr/>
        </p:nvSpPr>
        <p:spPr>
          <a:xfrm>
            <a:off x="7052500" y="4098795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5" name="Freeform 104"/>
          <p:cNvSpPr/>
          <p:nvPr/>
        </p:nvSpPr>
        <p:spPr>
          <a:xfrm>
            <a:off x="6388333" y="4149985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2" name="Freeform 111"/>
          <p:cNvSpPr/>
          <p:nvPr/>
        </p:nvSpPr>
        <p:spPr>
          <a:xfrm rot="10800000">
            <a:off x="8433335" y="3321747"/>
            <a:ext cx="1369022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2" name="Oval 121"/>
          <p:cNvSpPr/>
          <p:nvPr/>
        </p:nvSpPr>
        <p:spPr>
          <a:xfrm rot="21419339">
            <a:off x="8119628" y="1956662"/>
            <a:ext cx="229702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3" name="Oval 122"/>
          <p:cNvSpPr/>
          <p:nvPr/>
        </p:nvSpPr>
        <p:spPr>
          <a:xfrm rot="21419339">
            <a:off x="8278451" y="1954037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4" name="Oval 123"/>
          <p:cNvSpPr/>
          <p:nvPr/>
        </p:nvSpPr>
        <p:spPr>
          <a:xfrm rot="21419339">
            <a:off x="8477963" y="1954037"/>
            <a:ext cx="229701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5" name="Oval 124"/>
          <p:cNvSpPr/>
          <p:nvPr/>
        </p:nvSpPr>
        <p:spPr>
          <a:xfrm>
            <a:off x="4737106" y="1813591"/>
            <a:ext cx="402962" cy="3399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6" name="Rectangle 125"/>
          <p:cNvSpPr/>
          <p:nvPr/>
        </p:nvSpPr>
        <p:spPr>
          <a:xfrm>
            <a:off x="4851300" y="1393564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7" name="Rectangle 126"/>
          <p:cNvSpPr/>
          <p:nvPr/>
        </p:nvSpPr>
        <p:spPr>
          <a:xfrm>
            <a:off x="520832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8" name="Rectangle 127"/>
          <p:cNvSpPr/>
          <p:nvPr/>
        </p:nvSpPr>
        <p:spPr>
          <a:xfrm>
            <a:off x="556665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9" name="Rectangle 128"/>
          <p:cNvSpPr/>
          <p:nvPr/>
        </p:nvSpPr>
        <p:spPr>
          <a:xfrm>
            <a:off x="592499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0" name="Rectangle 129"/>
          <p:cNvSpPr/>
          <p:nvPr/>
        </p:nvSpPr>
        <p:spPr>
          <a:xfrm>
            <a:off x="628332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1" name="Rectangle 130"/>
          <p:cNvSpPr/>
          <p:nvPr/>
        </p:nvSpPr>
        <p:spPr>
          <a:xfrm>
            <a:off x="6641661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5" name="Rectangle 134"/>
          <p:cNvSpPr/>
          <p:nvPr/>
        </p:nvSpPr>
        <p:spPr>
          <a:xfrm>
            <a:off x="4851300" y="2240179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6" name="Rectangle 135"/>
          <p:cNvSpPr/>
          <p:nvPr/>
        </p:nvSpPr>
        <p:spPr>
          <a:xfrm>
            <a:off x="520832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7" name="Rectangle 136"/>
          <p:cNvSpPr/>
          <p:nvPr/>
        </p:nvSpPr>
        <p:spPr>
          <a:xfrm>
            <a:off x="556665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8" name="Rectangle 137"/>
          <p:cNvSpPr/>
          <p:nvPr/>
        </p:nvSpPr>
        <p:spPr>
          <a:xfrm>
            <a:off x="592499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9" name="Rectangle 138"/>
          <p:cNvSpPr/>
          <p:nvPr/>
        </p:nvSpPr>
        <p:spPr>
          <a:xfrm>
            <a:off x="628332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0" name="Rectangle 139"/>
          <p:cNvSpPr/>
          <p:nvPr/>
        </p:nvSpPr>
        <p:spPr>
          <a:xfrm>
            <a:off x="6641661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1" name="Rounded Rectangle 140"/>
          <p:cNvSpPr/>
          <p:nvPr/>
        </p:nvSpPr>
        <p:spPr>
          <a:xfrm rot="21502178">
            <a:off x="8572469" y="2418690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2" name="Rounded Rectangle 141"/>
          <p:cNvSpPr/>
          <p:nvPr/>
        </p:nvSpPr>
        <p:spPr>
          <a:xfrm rot="21502178">
            <a:off x="9052874" y="240294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3" name="Rounded Rectangle 142"/>
          <p:cNvSpPr/>
          <p:nvPr/>
        </p:nvSpPr>
        <p:spPr>
          <a:xfrm rot="21502178">
            <a:off x="9547717" y="2379313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4" name="Freeform 143"/>
          <p:cNvSpPr/>
          <p:nvPr/>
        </p:nvSpPr>
        <p:spPr>
          <a:xfrm>
            <a:off x="6410647" y="1792589"/>
            <a:ext cx="698293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5" name="Freeform 144"/>
          <p:cNvSpPr/>
          <p:nvPr/>
        </p:nvSpPr>
        <p:spPr>
          <a:xfrm>
            <a:off x="5619161" y="1816216"/>
            <a:ext cx="866304" cy="371461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6" name="Freeform 145"/>
          <p:cNvSpPr/>
          <p:nvPr/>
        </p:nvSpPr>
        <p:spPr>
          <a:xfrm>
            <a:off x="4859176" y="1814903"/>
            <a:ext cx="86630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7" name="Freeform 146"/>
          <p:cNvSpPr/>
          <p:nvPr/>
        </p:nvSpPr>
        <p:spPr>
          <a:xfrm rot="13019339">
            <a:off x="8453024" y="1556325"/>
            <a:ext cx="1369023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8" name="Rounded Rectangle 147"/>
          <p:cNvSpPr/>
          <p:nvPr/>
        </p:nvSpPr>
        <p:spPr>
          <a:xfrm rot="21502178">
            <a:off x="8525216" y="1611453"/>
            <a:ext cx="485655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9" name="Rounded Rectangle 148"/>
          <p:cNvSpPr/>
          <p:nvPr/>
        </p:nvSpPr>
        <p:spPr>
          <a:xfrm rot="21502178">
            <a:off x="9005621" y="1595702"/>
            <a:ext cx="484342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0" name="Rounded Rectangle 149"/>
          <p:cNvSpPr/>
          <p:nvPr/>
        </p:nvSpPr>
        <p:spPr>
          <a:xfrm rot="21502178">
            <a:off x="9500464" y="1572075"/>
            <a:ext cx="484343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1" name="Freeform 150"/>
          <p:cNvSpPr/>
          <p:nvPr/>
        </p:nvSpPr>
        <p:spPr>
          <a:xfrm>
            <a:off x="7073501" y="1551074"/>
            <a:ext cx="1281079" cy="413464"/>
          </a:xfrm>
          <a:custGeom>
            <a:avLst/>
            <a:gdLst>
              <a:gd name="connsiteX0" fmla="*/ 0 w 1549667"/>
              <a:gd name="connsiteY0" fmla="*/ 500513 h 500513"/>
              <a:gd name="connsiteX1" fmla="*/ 356135 w 1549667"/>
              <a:gd name="connsiteY1" fmla="*/ 9625 h 500513"/>
              <a:gd name="connsiteX2" fmla="*/ 1260910 w 1549667"/>
              <a:gd name="connsiteY2" fmla="*/ 0 h 500513"/>
              <a:gd name="connsiteX3" fmla="*/ 1549667 w 1549667"/>
              <a:gd name="connsiteY3" fmla="*/ 481263 h 500513"/>
              <a:gd name="connsiteX4" fmla="*/ 1530417 w 1549667"/>
              <a:gd name="connsiteY4" fmla="*/ 471638 h 50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67" h="500513">
                <a:moveTo>
                  <a:pt x="0" y="500513"/>
                </a:moveTo>
                <a:lnTo>
                  <a:pt x="356135" y="9625"/>
                </a:lnTo>
                <a:lnTo>
                  <a:pt x="1260910" y="0"/>
                </a:lnTo>
                <a:lnTo>
                  <a:pt x="1549667" y="481263"/>
                </a:lnTo>
                <a:lnTo>
                  <a:pt x="1530417" y="471638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2" name="Rectangle 151"/>
          <p:cNvSpPr/>
          <p:nvPr/>
        </p:nvSpPr>
        <p:spPr>
          <a:xfrm>
            <a:off x="7963431" y="1465757"/>
            <a:ext cx="270392" cy="2375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3" name="Rectangle 152"/>
          <p:cNvSpPr/>
          <p:nvPr/>
        </p:nvSpPr>
        <p:spPr>
          <a:xfrm>
            <a:off x="7282201" y="1450005"/>
            <a:ext cx="270392" cy="2362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4" name="Rectangle 153"/>
          <p:cNvSpPr/>
          <p:nvPr/>
        </p:nvSpPr>
        <p:spPr>
          <a:xfrm>
            <a:off x="4766144" y="984603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8697773" y="1071224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6342063" y="5008804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9100883" y="5019520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6954871" y="2368844"/>
            <a:ext cx="1640193" cy="7030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Decoupling </a:t>
            </a:r>
          </a:p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chicane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8155586" y="5021186"/>
            <a:ext cx="962123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Kicker</a:t>
            </a:r>
          </a:p>
        </p:txBody>
      </p:sp>
      <p:sp>
        <p:nvSpPr>
          <p:cNvPr id="161" name="Freeform 160"/>
          <p:cNvSpPr/>
          <p:nvPr/>
        </p:nvSpPr>
        <p:spPr>
          <a:xfrm>
            <a:off x="8517341" y="4487319"/>
            <a:ext cx="246765" cy="349147"/>
          </a:xfrm>
          <a:custGeom>
            <a:avLst/>
            <a:gdLst>
              <a:gd name="connsiteX0" fmla="*/ 0 w 298383"/>
              <a:gd name="connsiteY0" fmla="*/ 423511 h 423511"/>
              <a:gd name="connsiteX1" fmla="*/ 298383 w 298383"/>
              <a:gd name="connsiteY1" fmla="*/ 413886 h 423511"/>
              <a:gd name="connsiteX2" fmla="*/ 269507 w 298383"/>
              <a:gd name="connsiteY2" fmla="*/ 0 h 423511"/>
              <a:gd name="connsiteX3" fmla="*/ 0 w 298383"/>
              <a:gd name="connsiteY3" fmla="*/ 423511 h 42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383" h="423511">
                <a:moveTo>
                  <a:pt x="0" y="423511"/>
                </a:moveTo>
                <a:lnTo>
                  <a:pt x="298383" y="413886"/>
                </a:lnTo>
                <a:lnTo>
                  <a:pt x="269507" y="0"/>
                </a:lnTo>
                <a:lnTo>
                  <a:pt x="0" y="423511"/>
                </a:lnTo>
                <a:close/>
              </a:path>
            </a:pathLst>
          </a:custGeom>
          <a:solidFill>
            <a:srgbClr val="003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graphicFrame>
        <p:nvGraphicFramePr>
          <p:cNvPr id="162" name="Table 161"/>
          <p:cNvGraphicFramePr>
            <a:graphicFrameLocks noGrp="1"/>
          </p:cNvGraphicFramePr>
          <p:nvPr>
            <p:extLst/>
          </p:nvPr>
        </p:nvGraphicFramePr>
        <p:xfrm>
          <a:off x="0" y="2712709"/>
          <a:ext cx="6073317" cy="3189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299">
                  <a:extLst>
                    <a:ext uri="{9D8B030D-6E8A-4147-A177-3AD203B41FA5}">
                      <a16:colId xmlns:a16="http://schemas.microsoft.com/office/drawing/2014/main" val="3933142664"/>
                    </a:ext>
                  </a:extLst>
                </a:gridCol>
                <a:gridCol w="953116">
                  <a:extLst>
                    <a:ext uri="{9D8B030D-6E8A-4147-A177-3AD203B41FA5}">
                      <a16:colId xmlns:a16="http://schemas.microsoft.com/office/drawing/2014/main" val="770902041"/>
                    </a:ext>
                  </a:extLst>
                </a:gridCol>
                <a:gridCol w="1095372">
                  <a:extLst>
                    <a:ext uri="{9D8B030D-6E8A-4147-A177-3AD203B41FA5}">
                      <a16:colId xmlns:a16="http://schemas.microsoft.com/office/drawing/2014/main" val="1148163867"/>
                    </a:ext>
                  </a:extLst>
                </a:gridCol>
                <a:gridCol w="1080090">
                  <a:extLst>
                    <a:ext uri="{9D8B030D-6E8A-4147-A177-3AD203B41FA5}">
                      <a16:colId xmlns:a16="http://schemas.microsoft.com/office/drawing/2014/main" val="2165352034"/>
                    </a:ext>
                  </a:extLst>
                </a:gridCol>
                <a:gridCol w="1012220">
                  <a:extLst>
                    <a:ext uri="{9D8B030D-6E8A-4147-A177-3AD203B41FA5}">
                      <a16:colId xmlns:a16="http://schemas.microsoft.com/office/drawing/2014/main" val="772111238"/>
                    </a:ext>
                  </a:extLst>
                </a:gridCol>
                <a:gridCol w="1012220">
                  <a:extLst>
                    <a:ext uri="{9D8B030D-6E8A-4147-A177-3AD203B41FA5}">
                      <a16:colId xmlns:a16="http://schemas.microsoft.com/office/drawing/2014/main" val="3765055370"/>
                    </a:ext>
                  </a:extLst>
                </a:gridCol>
              </a:tblGrid>
              <a:tr h="529298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B(×10</a:t>
                      </a:r>
                      <a:r>
                        <a:rPr lang="en-GB" sz="1500" baseline="30000" dirty="0" smtClean="0"/>
                        <a:t>29</a:t>
                      </a:r>
                      <a:r>
                        <a:rPr lang="en-GB" sz="1500" dirty="0" smtClean="0"/>
                        <a:t>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(1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(2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(3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AB (4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AB (5 sect)</a:t>
                      </a:r>
                    </a:p>
                  </a:txBody>
                  <a:tcPr marL="75606" marR="75606" marT="37807" marB="37807"/>
                </a:tc>
                <a:extLst>
                  <a:ext uri="{0D108BD9-81ED-4DB2-BD59-A6C34878D82A}">
                    <a16:rowId xmlns:a16="http://schemas.microsoft.com/office/drawing/2014/main" val="1183848524"/>
                  </a:ext>
                </a:extLst>
              </a:tr>
              <a:tr h="529298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SCU(2</a:t>
                      </a:r>
                      <a:r>
                        <a:rPr lang="en-GB" sz="1500" baseline="0" dirty="0" smtClean="0"/>
                        <a:t>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0.08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0.348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1.02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0.535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0.48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extLst>
                  <a:ext uri="{0D108BD9-81ED-4DB2-BD59-A6C34878D82A}">
                    <a16:rowId xmlns:a16="http://schemas.microsoft.com/office/drawing/2014/main" val="81211379"/>
                  </a:ext>
                </a:extLst>
              </a:tr>
              <a:tr h="529298"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SCU(3</a:t>
                      </a:r>
                      <a:r>
                        <a:rPr lang="en-GB" sz="1500" b="1" i="1" baseline="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sect)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5.8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1" i="1" u="sng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1500" b="1" i="1" u="sng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0.93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0.65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0.48</a:t>
                      </a:r>
                      <a:endParaRPr lang="en-GB" sz="15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807" marB="37807"/>
                </a:tc>
                <a:extLst>
                  <a:ext uri="{0D108BD9-81ED-4DB2-BD59-A6C34878D82A}">
                    <a16:rowId xmlns:a16="http://schemas.microsoft.com/office/drawing/2014/main" val="1433880623"/>
                  </a:ext>
                </a:extLst>
              </a:tr>
              <a:tr h="529298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SCU(4</a:t>
                      </a:r>
                      <a:r>
                        <a:rPr lang="en-GB" sz="1500" baseline="0" dirty="0" smtClean="0"/>
                        <a:t> sect)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2.29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0.5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0.3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0.15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0.14</a:t>
                      </a:r>
                      <a:endParaRPr lang="en-GB" sz="1500" dirty="0"/>
                    </a:p>
                  </a:txBody>
                  <a:tcPr marL="75606" marR="75606" marT="37807" marB="37807"/>
                </a:tc>
                <a:extLst>
                  <a:ext uri="{0D108BD9-81ED-4DB2-BD59-A6C34878D82A}">
                    <a16:rowId xmlns:a16="http://schemas.microsoft.com/office/drawing/2014/main" val="590862264"/>
                  </a:ext>
                </a:extLst>
              </a:tr>
              <a:tr h="529298">
                <a:tc gridSpan="6">
                  <a:txBody>
                    <a:bodyPr/>
                    <a:lstStyle/>
                    <a:p>
                      <a:pPr algn="ctr"/>
                      <a:r>
                        <a:rPr lang="en-GB" sz="1800" b="1" u="sng" dirty="0" smtClean="0">
                          <a:solidFill>
                            <a:srgbClr val="00B050"/>
                          </a:solidFill>
                        </a:rPr>
                        <a:t>SCU max B </a:t>
                      </a:r>
                      <a:r>
                        <a:rPr lang="en-GB" sz="1800" b="1" u="sng" baseline="0" dirty="0" smtClean="0">
                          <a:solidFill>
                            <a:srgbClr val="00B050"/>
                          </a:solidFill>
                        </a:rPr>
                        <a:t> length = 9.02 m and max B = 3.6×10</a:t>
                      </a:r>
                      <a:r>
                        <a:rPr lang="en-GB" sz="1800" b="1" u="sng" baseline="30000" dirty="0" smtClean="0">
                          <a:solidFill>
                            <a:srgbClr val="00B050"/>
                          </a:solidFill>
                        </a:rPr>
                        <a:t>30</a:t>
                      </a:r>
                      <a:endParaRPr lang="en-GB" sz="1800" b="1" u="sng" baseline="30000" dirty="0">
                        <a:solidFill>
                          <a:srgbClr val="00B050"/>
                        </a:solidFill>
                      </a:endParaRP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2234556109"/>
                  </a:ext>
                </a:extLst>
              </a:tr>
              <a:tr h="529298">
                <a:tc gridSpan="6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sng" dirty="0" smtClean="0">
                          <a:solidFill>
                            <a:srgbClr val="FF0000"/>
                          </a:solidFill>
                        </a:rPr>
                        <a:t>APPLE max B</a:t>
                      </a:r>
                      <a:r>
                        <a:rPr lang="en-GB" sz="1800" b="1" u="sng" baseline="0" dirty="0" smtClean="0">
                          <a:solidFill>
                            <a:srgbClr val="FF0000"/>
                          </a:solidFill>
                        </a:rPr>
                        <a:t> length = 20.35 m and max  B = 5.6×10</a:t>
                      </a:r>
                      <a:r>
                        <a:rPr lang="en-GB" sz="1800" b="1" u="sng" baseline="30000" dirty="0" smtClean="0">
                          <a:solidFill>
                            <a:srgbClr val="FF0000"/>
                          </a:solidFill>
                        </a:rPr>
                        <a:t>29</a:t>
                      </a: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2941284718"/>
                  </a:ext>
                </a:extLst>
              </a:tr>
            </a:tbl>
          </a:graphicData>
        </a:graphic>
      </p:graphicFrame>
      <p:sp>
        <p:nvSpPr>
          <p:cNvPr id="163" name="Rectangle 162"/>
          <p:cNvSpPr/>
          <p:nvPr/>
        </p:nvSpPr>
        <p:spPr>
          <a:xfrm>
            <a:off x="6266262" y="5439439"/>
            <a:ext cx="3840264" cy="21287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78013" indent="-378013">
              <a:buFont typeface="Arial" panose="020B0604020202020204" pitchFamily="34" charset="0"/>
              <a:buChar char="•"/>
              <a:defRPr/>
            </a:pP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APPLE Highest peak brilliance at </a:t>
            </a: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 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m. </a:t>
            </a:r>
            <a:r>
              <a:rPr lang="en-GB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Highest peak brilliance </a:t>
            </a:r>
            <a:r>
              <a:rPr lang="en-GB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5.6×10</a:t>
            </a:r>
            <a:r>
              <a:rPr lang="en-GB" sz="1654" baseline="30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29</a:t>
            </a:r>
            <a:endParaRPr lang="en-US" sz="1654" baseline="30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78013" indent="-378013">
              <a:buFont typeface="Arial" panose="020B0604020202020204" pitchFamily="34" charset="0"/>
              <a:buChar char="•"/>
              <a:defRPr/>
            </a:pP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Best scenario: SCU with 3 sections and 2 sections (total length around 16 m). </a:t>
            </a:r>
            <a:r>
              <a:rPr lang="en-GB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Peak Brilliance of 2×10</a:t>
            </a:r>
            <a:r>
              <a:rPr lang="en-GB" sz="1654" baseline="30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29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(21% of peak brilliance of the APPLE)</a:t>
            </a:r>
            <a:endParaRPr lang="en-US" sz="1654" baseline="30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142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16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Afterburner performance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(250 eV, 5 </a:t>
            </a:r>
            <a:r>
              <a:rPr lang="de-DE" dirty="0" smtClean="0"/>
              <a:t>kA)</a:t>
            </a:r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7640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17</a:t>
            </a:fld>
            <a:endParaRPr lang="it-IT" altLang="it-IT" dirty="0"/>
          </a:p>
        </p:txBody>
      </p:sp>
      <p:pic>
        <p:nvPicPr>
          <p:cNvPr id="9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87784" y="6084093"/>
            <a:ext cx="94324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FF0000"/>
                </a:solidFill>
              </a:rPr>
              <a:t>Only for the 1</a:t>
            </a:r>
            <a:r>
              <a:rPr lang="en-GB" sz="2000" baseline="30000" dirty="0" smtClean="0">
                <a:solidFill>
                  <a:srgbClr val="FF0000"/>
                </a:solidFill>
              </a:rPr>
              <a:t>st</a:t>
            </a:r>
            <a:r>
              <a:rPr lang="en-GB" sz="2000" dirty="0" smtClean="0">
                <a:solidFill>
                  <a:srgbClr val="FF0000"/>
                </a:solidFill>
              </a:rPr>
              <a:t> scenario (SCU with one segment), the maximum pulse energy is achieved within the afterburner.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FF0000"/>
                </a:solidFill>
              </a:rPr>
              <a:t>Maximum pulse energy around 400 µJ for afterburners with 2.75 segments</a:t>
            </a:r>
            <a:endParaRPr lang="en-GB" sz="2000" baseline="300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itle 9"/>
          <p:cNvSpPr txBox="1">
            <a:spLocks/>
          </p:cNvSpPr>
          <p:nvPr/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/>
          <a:lstStyle>
            <a:lvl1pPr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kern="0" dirty="0" smtClean="0">
                <a:solidFill>
                  <a:srgbClr val="C00000"/>
                </a:solidFill>
              </a:rPr>
              <a:t>Pulse energies</a:t>
            </a:r>
            <a:endParaRPr lang="en-GB" kern="0" dirty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1363347"/>
            <a:ext cx="7802984" cy="469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923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18</a:t>
            </a:fld>
            <a:endParaRPr lang="it-IT" altLang="it-IT" dirty="0"/>
          </a:p>
        </p:txBody>
      </p:sp>
      <p:pic>
        <p:nvPicPr>
          <p:cNvPr id="9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7784" y="6084093"/>
            <a:ext cx="94324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FF0000"/>
                </a:solidFill>
              </a:rPr>
              <a:t>Only for the 1</a:t>
            </a:r>
            <a:r>
              <a:rPr lang="en-GB" sz="2000" baseline="30000" dirty="0" smtClean="0">
                <a:solidFill>
                  <a:srgbClr val="FF0000"/>
                </a:solidFill>
              </a:rPr>
              <a:t>st</a:t>
            </a:r>
            <a:r>
              <a:rPr lang="en-GB" sz="2000" dirty="0" smtClean="0">
                <a:solidFill>
                  <a:srgbClr val="FF0000"/>
                </a:solidFill>
              </a:rPr>
              <a:t> scenario (SCU with one segment), the peak brilliance is achieved within the afterburner.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FF0000"/>
                </a:solidFill>
              </a:rPr>
              <a:t>Maximum peak brilliance around 1.5 ×10</a:t>
            </a:r>
            <a:r>
              <a:rPr lang="en-GB" sz="2000" baseline="30000" dirty="0" smtClean="0">
                <a:solidFill>
                  <a:srgbClr val="FF0000"/>
                </a:solidFill>
              </a:rPr>
              <a:t>31</a:t>
            </a:r>
            <a:r>
              <a:rPr lang="en-GB" sz="2000" dirty="0" smtClean="0">
                <a:solidFill>
                  <a:srgbClr val="FF0000"/>
                </a:solidFill>
              </a:rPr>
              <a:t> for afterburners with 2.5 segments</a:t>
            </a:r>
            <a:endParaRPr lang="en-GB" sz="2000" baseline="300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1" name="Title 9"/>
          <p:cNvSpPr txBox="1">
            <a:spLocks/>
          </p:cNvSpPr>
          <p:nvPr/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/>
          <a:lstStyle>
            <a:lvl1pPr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kern="0" dirty="0" smtClean="0">
                <a:solidFill>
                  <a:srgbClr val="C00000"/>
                </a:solidFill>
              </a:rPr>
              <a:t>Peak brilliance</a:t>
            </a:r>
            <a:endParaRPr lang="en-GB" kern="0" dirty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8" y="1403573"/>
            <a:ext cx="7560840" cy="463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683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pulse energy of APPLE at maximum brightness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19</a:t>
            </a:fld>
            <a:endParaRPr lang="it-IT" altLang="it-IT" dirty="0"/>
          </a:p>
        </p:txBody>
      </p:sp>
      <p:pic>
        <p:nvPicPr>
          <p:cNvPr id="5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87784" y="6084093"/>
            <a:ext cx="9432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FF0000"/>
                </a:solidFill>
              </a:rPr>
              <a:t>For the optimum scenario, the pulse energy of the APPLE at maximum peak brilliance is recovered for an afterburner with 2 segments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74" y="1664171"/>
            <a:ext cx="7318518" cy="444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3612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FEL performance of afterburner</a:t>
            </a:r>
            <a:endParaRPr lang="de-DE" dirty="0"/>
          </a:p>
          <a:p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75123" y="3518843"/>
            <a:ext cx="7705549" cy="2421234"/>
          </a:xfrm>
        </p:spPr>
        <p:txBody>
          <a:bodyPr/>
          <a:lstStyle/>
          <a:p>
            <a:r>
              <a:rPr lang="de-DE" dirty="0"/>
              <a:t>Hector Mauricio Castaneda Cortes</a:t>
            </a:r>
          </a:p>
          <a:p>
            <a:r>
              <a:rPr lang="de-DE" dirty="0"/>
              <a:t>Daresbury Laboratory</a:t>
            </a:r>
          </a:p>
          <a:p>
            <a:r>
              <a:rPr lang="de-DE" dirty="0" smtClean="0"/>
              <a:t>09/11/2020</a:t>
            </a:r>
            <a:endParaRPr lang="de-DE" dirty="0"/>
          </a:p>
          <a:p>
            <a:endParaRPr lang="de-DE" dirty="0"/>
          </a:p>
        </p:txBody>
      </p:sp>
      <p:pic>
        <p:nvPicPr>
          <p:cNvPr id="5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pulse energy of SCU at maximum brightness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20</a:t>
            </a:fld>
            <a:endParaRPr lang="it-IT" altLang="it-IT" dirty="0"/>
          </a:p>
        </p:txBody>
      </p:sp>
      <p:pic>
        <p:nvPicPr>
          <p:cNvPr id="5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80" y="1902727"/>
            <a:ext cx="8604956" cy="522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5766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21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Afterburner performance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(600 </a:t>
            </a:r>
            <a:r>
              <a:rPr lang="de-DE" dirty="0"/>
              <a:t>eV, </a:t>
            </a:r>
            <a:r>
              <a:rPr lang="de-DE" dirty="0" smtClean="0"/>
              <a:t>700 A)</a:t>
            </a:r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9344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Pulse energy and maximum peak power over all slices</a:t>
            </a:r>
          </a:p>
        </p:txBody>
      </p:sp>
      <p:pic>
        <p:nvPicPr>
          <p:cNvPr id="30723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2467256"/>
            <a:ext cx="5024562" cy="3053064"/>
          </a:xfrm>
        </p:spPr>
      </p:pic>
      <p:pic>
        <p:nvPicPr>
          <p:cNvPr id="30724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9379" y="2467256"/>
            <a:ext cx="4981246" cy="3053064"/>
          </a:xfrm>
        </p:spPr>
      </p:pic>
      <p:pic>
        <p:nvPicPr>
          <p:cNvPr id="30725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87" y="5732958"/>
            <a:ext cx="2622538" cy="88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20"/>
          <p:cNvSpPr/>
          <p:nvPr/>
        </p:nvSpPr>
        <p:spPr>
          <a:xfrm>
            <a:off x="2162457" y="5520255"/>
            <a:ext cx="5617509" cy="109475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defTabSz="756026">
              <a:defRPr/>
            </a:pP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Pulse Energy (highest brightness):</a:t>
            </a:r>
          </a:p>
          <a:p>
            <a:pPr marL="236258" indent="-236258" algn="just" defTabSz="756026">
              <a:buFont typeface="Courier New" panose="02070309020205020404" pitchFamily="49" charset="0"/>
              <a:buChar char="o"/>
              <a:defRPr/>
            </a:pP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SCU (around 9.9 m) </a:t>
            </a: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  <a:sym typeface="Symbol" panose="05050102010706020507" pitchFamily="18" charset="2"/>
              </a:rPr>
              <a:t></a:t>
            </a: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191 µJ</a:t>
            </a:r>
          </a:p>
          <a:p>
            <a:pPr marL="236258" indent="-236258" algn="just" defTabSz="756026">
              <a:buFont typeface="Courier New" panose="02070309020205020404" pitchFamily="49" charset="0"/>
              <a:buChar char="o"/>
              <a:defRPr/>
            </a:pP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APPLE (around </a:t>
            </a:r>
            <a:r>
              <a:rPr lang="en-GB" sz="1488" b="1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20 m</a:t>
            </a: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)</a:t>
            </a: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  <a:sym typeface="Symbol" panose="05050102010706020507" pitchFamily="18" charset="2"/>
              </a:rPr>
              <a:t> </a:t>
            </a: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 </a:t>
            </a:r>
            <a:r>
              <a:rPr lang="en-GB" sz="1488" b="1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73 </a:t>
            </a: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µJ </a:t>
            </a:r>
          </a:p>
          <a:p>
            <a:pPr algn="just" defTabSz="756026">
              <a:defRPr/>
            </a:pPr>
            <a:r>
              <a:rPr lang="en-GB" sz="1488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Best scenario SCU with 3 sections (2 sections AB have around the pulse Energy of the SCU at highest B)</a:t>
            </a:r>
          </a:p>
        </p:txBody>
      </p:sp>
    </p:spTree>
    <p:extLst>
      <p:ext uri="{BB962C8B-B14F-4D97-AF65-F5344CB8AC3E}">
        <p14:creationId xmlns:p14="http://schemas.microsoft.com/office/powerpoint/2010/main" val="272650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Brightness and Bandwidth</a:t>
            </a:r>
          </a:p>
        </p:txBody>
      </p:sp>
      <p:pic>
        <p:nvPicPr>
          <p:cNvPr id="31747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35062" y="2465943"/>
            <a:ext cx="5045563" cy="3080628"/>
          </a:xfrm>
        </p:spPr>
      </p:pic>
      <p:pic>
        <p:nvPicPr>
          <p:cNvPr id="31748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2465943"/>
            <a:ext cx="5024562" cy="3080628"/>
          </a:xfrm>
        </p:spPr>
      </p:pic>
      <p:pic>
        <p:nvPicPr>
          <p:cNvPr id="31749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87" y="5732958"/>
            <a:ext cx="2622538" cy="88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2194975" y="5546294"/>
            <a:ext cx="5395094" cy="975229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defTabSz="756026">
              <a:defRPr/>
            </a:pPr>
            <a:r>
              <a:rPr lang="en-GB" sz="1323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z (highest brightness):</a:t>
            </a:r>
          </a:p>
          <a:p>
            <a:pPr marL="236258" indent="-236258" algn="just" defTabSz="756026">
              <a:buFont typeface="Courier New" panose="02070309020205020404" pitchFamily="49" charset="0"/>
              <a:buChar char="o"/>
              <a:defRPr/>
            </a:pPr>
            <a:r>
              <a:rPr lang="en-GB" sz="1323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SCU (around 9.9 m) </a:t>
            </a:r>
            <a:r>
              <a:rPr lang="en-GB" sz="1323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  <a:sym typeface="Symbol" panose="05050102010706020507" pitchFamily="18" charset="2"/>
              </a:rPr>
              <a:t></a:t>
            </a:r>
            <a:r>
              <a:rPr lang="en-GB" sz="1323" b="1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3.6×10</a:t>
            </a:r>
            <a:r>
              <a:rPr lang="en-GB" sz="1323" b="1" baseline="30000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30</a:t>
            </a:r>
            <a:endParaRPr lang="en-GB" sz="1323" b="1" dirty="0">
              <a:ln w="10160">
                <a:solidFill>
                  <a:srgbClr val="5B9BD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/>
            </a:endParaRPr>
          </a:p>
          <a:p>
            <a:pPr marL="236258" indent="-236258" algn="just" defTabSz="756026">
              <a:buFont typeface="Courier New" panose="02070309020205020404" pitchFamily="49" charset="0"/>
              <a:buChar char="o"/>
              <a:defRPr/>
            </a:pPr>
            <a:r>
              <a:rPr lang="en-GB" sz="1323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APPLE (around </a:t>
            </a:r>
            <a:r>
              <a:rPr lang="en-GB" sz="1323" b="1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20  </a:t>
            </a:r>
            <a:r>
              <a:rPr lang="en-GB" sz="1323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m)</a:t>
            </a:r>
            <a:r>
              <a:rPr lang="en-GB" sz="1323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  <a:sym typeface="Symbol" panose="05050102010706020507" pitchFamily="18" charset="2"/>
              </a:rPr>
              <a:t> </a:t>
            </a:r>
            <a:r>
              <a:rPr lang="en-GB" sz="1323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 </a:t>
            </a:r>
            <a:r>
              <a:rPr lang="en-GB" sz="1323" b="1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5.6×10</a:t>
            </a:r>
            <a:r>
              <a:rPr lang="en-GB" sz="1323" b="1" baseline="30000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29</a:t>
            </a:r>
            <a:endParaRPr lang="en-GB" sz="1323" b="1" baseline="30000" dirty="0">
              <a:ln w="10160">
                <a:solidFill>
                  <a:srgbClr val="5B9BD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/>
            </a:endParaRPr>
          </a:p>
          <a:p>
            <a:pPr algn="just" defTabSz="756026">
              <a:defRPr/>
            </a:pPr>
            <a:r>
              <a:rPr lang="en-GB" sz="1323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Best scenario SCU with 3 </a:t>
            </a:r>
            <a:r>
              <a:rPr lang="en-GB" sz="1323" b="1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sections. </a:t>
            </a:r>
            <a:r>
              <a:rPr lang="en-GB" sz="1323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Smaller B afterwards</a:t>
            </a:r>
          </a:p>
        </p:txBody>
      </p:sp>
    </p:spTree>
    <p:extLst>
      <p:ext uri="{BB962C8B-B14F-4D97-AF65-F5344CB8AC3E}">
        <p14:creationId xmlns:p14="http://schemas.microsoft.com/office/powerpoint/2010/main" val="146879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Comparison with pulse energy at highest brightness (SCU, left and APPLE, right)</a:t>
            </a:r>
          </a:p>
        </p:txBody>
      </p:sp>
      <p:pic>
        <p:nvPicPr>
          <p:cNvPr id="32771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314" y="2530260"/>
            <a:ext cx="4978622" cy="3116068"/>
          </a:xfrm>
        </p:spPr>
      </p:pic>
      <p:pic>
        <p:nvPicPr>
          <p:cNvPr id="32772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7308" y="2530260"/>
            <a:ext cx="5103316" cy="3194823"/>
          </a:xfrm>
        </p:spPr>
      </p:pic>
      <p:pic>
        <p:nvPicPr>
          <p:cNvPr id="3277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87" y="5732958"/>
            <a:ext cx="2622538" cy="88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162456" y="5732958"/>
            <a:ext cx="5681529" cy="88205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236258" indent="-236258" algn="just" defTabSz="756026">
              <a:buFont typeface="Arial" panose="020B0604020202020204" pitchFamily="34" charset="0"/>
              <a:buChar char="•"/>
              <a:defRPr/>
            </a:pPr>
            <a:r>
              <a:rPr lang="en-GB" sz="1240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The SCU with 2 sections can recover the pulse energy of the SCU at highest B at the end of an AB with 2.5 segments.  </a:t>
            </a:r>
          </a:p>
          <a:p>
            <a:pPr marL="236258" indent="-236258" algn="just" defTabSz="756026">
              <a:buFont typeface="Arial" panose="020B0604020202020204" pitchFamily="34" charset="0"/>
              <a:buChar char="•"/>
              <a:defRPr/>
            </a:pPr>
            <a:r>
              <a:rPr lang="en-GB" sz="1240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The SCU with 3 sections will have a pulse energy larger than the pulse energy at highest brightness for the APPLE at z = 16 m  and around 1.5 times the brightness of the SCU at highest B</a:t>
            </a:r>
          </a:p>
        </p:txBody>
      </p:sp>
      <p:sp>
        <p:nvSpPr>
          <p:cNvPr id="11" name="Down Arrow 10"/>
          <p:cNvSpPr/>
          <p:nvPr/>
        </p:nvSpPr>
        <p:spPr>
          <a:xfrm rot="16200000">
            <a:off x="2436150" y="5072730"/>
            <a:ext cx="288768" cy="29926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56026">
              <a:defRPr/>
            </a:pPr>
            <a:endParaRPr lang="en-GB" sz="1488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2" name="Down Arrow 11"/>
          <p:cNvSpPr/>
          <p:nvPr/>
        </p:nvSpPr>
        <p:spPr>
          <a:xfrm rot="16962639">
            <a:off x="1333582" y="4979536"/>
            <a:ext cx="288768" cy="29926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56026">
              <a:defRPr/>
            </a:pPr>
            <a:endParaRPr lang="en-GB" sz="1488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4" name="Down Arrow 13"/>
          <p:cNvSpPr/>
          <p:nvPr/>
        </p:nvSpPr>
        <p:spPr>
          <a:xfrm rot="13597067">
            <a:off x="2225482" y="3608545"/>
            <a:ext cx="288768" cy="198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56026">
              <a:defRPr/>
            </a:pPr>
            <a:endParaRPr lang="en-GB" sz="1488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5" name="Down Arrow 14"/>
          <p:cNvSpPr/>
          <p:nvPr/>
        </p:nvSpPr>
        <p:spPr>
          <a:xfrm rot="13597067">
            <a:off x="2241233" y="2932566"/>
            <a:ext cx="288768" cy="198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56026">
              <a:defRPr/>
            </a:pPr>
            <a:endParaRPr lang="en-GB" sz="1488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6" name="Down Arrow 15"/>
          <p:cNvSpPr/>
          <p:nvPr/>
        </p:nvSpPr>
        <p:spPr>
          <a:xfrm rot="13597067">
            <a:off x="2071909" y="4423659"/>
            <a:ext cx="288768" cy="19819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56026">
              <a:defRPr/>
            </a:pPr>
            <a:endParaRPr lang="en-GB" sz="1488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7" name="Down Arrow 16"/>
          <p:cNvSpPr/>
          <p:nvPr/>
        </p:nvSpPr>
        <p:spPr>
          <a:xfrm rot="7722520">
            <a:off x="7420679" y="3524540"/>
            <a:ext cx="288768" cy="198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56026">
              <a:defRPr/>
            </a:pPr>
            <a:endParaRPr lang="en-GB" sz="1488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8" name="Down Arrow 17"/>
          <p:cNvSpPr/>
          <p:nvPr/>
        </p:nvSpPr>
        <p:spPr>
          <a:xfrm rot="9076074">
            <a:off x="7384582" y="2838717"/>
            <a:ext cx="288768" cy="19819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56026">
              <a:defRPr/>
            </a:pPr>
            <a:endParaRPr lang="en-GB" sz="1488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9" name="Down Arrow 18"/>
          <p:cNvSpPr/>
          <p:nvPr/>
        </p:nvSpPr>
        <p:spPr>
          <a:xfrm rot="9064863">
            <a:off x="7220510" y="4434816"/>
            <a:ext cx="288768" cy="19819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56026">
              <a:defRPr/>
            </a:pPr>
            <a:endParaRPr lang="en-GB" sz="1488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4339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Comparison with Brightness at highest brightness (SCU, left and APPLE, right)</a:t>
            </a:r>
          </a:p>
        </p:txBody>
      </p:sp>
      <p:pic>
        <p:nvPicPr>
          <p:cNvPr id="3379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87" y="5732958"/>
            <a:ext cx="2622538" cy="88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162456" y="5732958"/>
            <a:ext cx="5681529" cy="88205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236258" indent="-236258" algn="just" defTabSz="756026">
              <a:buFont typeface="Arial" panose="020B0604020202020204" pitchFamily="34" charset="0"/>
              <a:buChar char="•"/>
              <a:defRPr/>
            </a:pPr>
            <a:r>
              <a:rPr lang="en-GB" sz="1240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/>
              </a:rPr>
              <a:t>Brightness for best scenario around 20% of the highest brightness for the SCU.</a:t>
            </a:r>
          </a:p>
        </p:txBody>
      </p:sp>
      <p:pic>
        <p:nvPicPr>
          <p:cNvPr id="33797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517134"/>
            <a:ext cx="5065252" cy="3075379"/>
          </a:xfrm>
        </p:spPr>
      </p:pic>
      <p:pic>
        <p:nvPicPr>
          <p:cNvPr id="33798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3493" y="2507947"/>
            <a:ext cx="5062626" cy="3084566"/>
          </a:xfrm>
        </p:spPr>
      </p:pic>
    </p:spTree>
    <p:extLst>
      <p:ext uri="{BB962C8B-B14F-4D97-AF65-F5344CB8AC3E}">
        <p14:creationId xmlns:p14="http://schemas.microsoft.com/office/powerpoint/2010/main" val="264895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1"/>
          <p:cNvSpPr>
            <a:spLocks noGrp="1"/>
          </p:cNvSpPr>
          <p:nvPr>
            <p:ph type="sldNum" sz="quarter" idx="429496729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4943" indent="-170276" defTabSz="335789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7876" indent="-170276" defTabSz="335789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0810" indent="-170276" defTabSz="335789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3743" indent="-170276" defTabSz="335789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fld id="{E65AB293-9BED-42DC-BE74-BC10FABFF0D3}" type="slidenum">
              <a:rPr lang="it-IT" altLang="it-IT" sz="975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it-IT" altLang="it-IT" sz="975">
              <a:solidFill>
                <a:srgbClr val="000000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12"/>
            <p:extLst/>
          </p:nvPr>
        </p:nvGraphicFramePr>
        <p:xfrm>
          <a:off x="2448026" y="1175676"/>
          <a:ext cx="5923397" cy="555648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45911">
                  <a:extLst>
                    <a:ext uri="{9D8B030D-6E8A-4147-A177-3AD203B41FA5}">
                      <a16:colId xmlns:a16="http://schemas.microsoft.com/office/drawing/2014/main" val="1276981707"/>
                    </a:ext>
                  </a:extLst>
                </a:gridCol>
                <a:gridCol w="1545911">
                  <a:extLst>
                    <a:ext uri="{9D8B030D-6E8A-4147-A177-3AD203B41FA5}">
                      <a16:colId xmlns:a16="http://schemas.microsoft.com/office/drawing/2014/main" val="4232046705"/>
                    </a:ext>
                  </a:extLst>
                </a:gridCol>
                <a:gridCol w="2831575">
                  <a:extLst>
                    <a:ext uri="{9D8B030D-6E8A-4147-A177-3AD203B41FA5}">
                      <a16:colId xmlns:a16="http://schemas.microsoft.com/office/drawing/2014/main" val="2456552146"/>
                    </a:ext>
                  </a:extLst>
                </a:gridCol>
              </a:tblGrid>
              <a:tr h="607075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Parameter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Value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Notes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760355588"/>
                  </a:ext>
                </a:extLst>
              </a:tr>
              <a:tr h="1038962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Beam Energy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1.45 GeV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1" dirty="0" smtClean="0"/>
                        <a:t>(maximum value found by Neil,</a:t>
                      </a:r>
                      <a:r>
                        <a:rPr lang="en-GB" sz="1300" b="1" baseline="0" dirty="0" smtClean="0"/>
                        <a:t> </a:t>
                      </a:r>
                      <a:r>
                        <a:rPr lang="en-GB" sz="1300" b="1" dirty="0" smtClean="0"/>
                        <a:t> 1kHz</a:t>
                      </a:r>
                      <a:r>
                        <a:rPr lang="en-GB" sz="1300" b="1" baseline="0" dirty="0" smtClean="0"/>
                        <a:t> repetition rate</a:t>
                      </a:r>
                      <a:r>
                        <a:rPr lang="en-GB" sz="1300" baseline="0" dirty="0" smtClean="0"/>
                        <a:t>)</a:t>
                      </a:r>
                      <a:endParaRPr lang="en-GB" sz="1300" dirty="0" smtClean="0"/>
                    </a:p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56255693"/>
                  </a:ext>
                </a:extLst>
              </a:tr>
              <a:tr h="607075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Sliced</a:t>
                      </a:r>
                      <a:r>
                        <a:rPr lang="en-GB" sz="1300" baseline="0" dirty="0" smtClean="0"/>
                        <a:t> Energy Spread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0.02%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4183921644"/>
                  </a:ext>
                </a:extLst>
              </a:tr>
              <a:tr h="559442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Sliced</a:t>
                      </a:r>
                      <a:r>
                        <a:rPr lang="en-GB" sz="1300" baseline="0" dirty="0" smtClean="0"/>
                        <a:t> emittance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0.2 mm-</a:t>
                      </a:r>
                      <a:r>
                        <a:rPr lang="en-GB" sz="1300" dirty="0" err="1" smtClean="0"/>
                        <a:t>mrad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1358428401"/>
                  </a:ext>
                </a:extLst>
              </a:tr>
              <a:tr h="34690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Photon Energy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250 eV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1182657796"/>
                  </a:ext>
                </a:extLst>
              </a:tr>
              <a:tr h="34690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aw</a:t>
                      </a:r>
                      <a:r>
                        <a:rPr lang="en-GB" sz="1300" baseline="-25000" dirty="0" smtClean="0"/>
                        <a:t>0</a:t>
                      </a:r>
                      <a:endParaRPr lang="en-GB" sz="1300" baseline="-250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2.42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3731853964"/>
                  </a:ext>
                </a:extLst>
              </a:tr>
              <a:tr h="584376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Noise realisations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20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3263546942"/>
                  </a:ext>
                </a:extLst>
              </a:tr>
              <a:tr h="559442">
                <a:tc>
                  <a:txBody>
                    <a:bodyPr/>
                    <a:lstStyle/>
                    <a:p>
                      <a:r>
                        <a:rPr lang="en-GB" sz="1300" dirty="0" err="1" smtClean="0"/>
                        <a:t>Undulator</a:t>
                      </a:r>
                      <a:r>
                        <a:rPr lang="en-GB" sz="1300" baseline="0" dirty="0" smtClean="0"/>
                        <a:t> period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13 mm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b="1" dirty="0" smtClean="0"/>
                        <a:t>(recommended by Neil)</a:t>
                      </a:r>
                      <a:endParaRPr lang="en-GB" sz="1300" b="1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2520217915"/>
                  </a:ext>
                </a:extLst>
              </a:tr>
              <a:tr h="34690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Peak Current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5 kA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Neil’s peak current (5.5 kA)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771348502"/>
                  </a:ext>
                </a:extLst>
              </a:tr>
              <a:tr h="559417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Bunch length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4.85 µm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err="1" smtClean="0"/>
                        <a:t>Cuarge</a:t>
                      </a:r>
                      <a:r>
                        <a:rPr lang="en-GB" sz="1300" dirty="0" smtClean="0"/>
                        <a:t> =</a:t>
                      </a:r>
                      <a:r>
                        <a:rPr lang="en-GB" sz="1300" baseline="0" dirty="0" smtClean="0"/>
                        <a:t> 75 </a:t>
                      </a:r>
                      <a:r>
                        <a:rPr lang="en-GB" sz="1300" baseline="0" dirty="0" err="1" smtClean="0"/>
                        <a:t>pC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308677945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215776" y="827509"/>
            <a:ext cx="2360821" cy="1313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46" b="1" spc="-124" dirty="0" smtClean="0">
                <a:solidFill>
                  <a:srgbClr val="2E2D62"/>
                </a:solidFill>
                <a:latin typeface="+mn-lt"/>
                <a:cs typeface="Arial" panose="020B0604020202020204" pitchFamily="34" charset="0"/>
              </a:rPr>
              <a:t>Simulation parameters (650 eV)</a:t>
            </a:r>
            <a:endParaRPr lang="en-US" sz="2646" b="1" spc="-124" dirty="0">
              <a:solidFill>
                <a:srgbClr val="2E2D62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74514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1"/>
          <p:cNvSpPr>
            <a:spLocks noGrp="1"/>
          </p:cNvSpPr>
          <p:nvPr>
            <p:ph type="sldNum" sz="quarter" idx="429496729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4943" indent="-170276" defTabSz="335789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7876" indent="-170276" defTabSz="335789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0810" indent="-170276" defTabSz="335789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3743" indent="-170276" defTabSz="335789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34599" algn="l"/>
                <a:tab pos="671578" algn="l"/>
                <a:tab pos="1008558" algn="l"/>
                <a:tab pos="1345537" algn="l"/>
                <a:tab pos="1682517" algn="l"/>
                <a:tab pos="2019496" algn="l"/>
                <a:tab pos="2356477" algn="l"/>
                <a:tab pos="2693456" algn="l"/>
                <a:tab pos="3030436" algn="l"/>
                <a:tab pos="3367415" algn="l"/>
                <a:tab pos="3704395" algn="l"/>
                <a:tab pos="4041374" algn="l"/>
                <a:tab pos="4378354" algn="l"/>
                <a:tab pos="4715334" algn="l"/>
                <a:tab pos="5052314" algn="l"/>
                <a:tab pos="5389293" algn="l"/>
                <a:tab pos="5726273" algn="l"/>
                <a:tab pos="6063253" algn="l"/>
                <a:tab pos="6400232" algn="l"/>
                <a:tab pos="6737211" algn="l"/>
              </a:tabLst>
              <a:defRPr sz="18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fld id="{E65AB293-9BED-42DC-BE74-BC10FABFF0D3}" type="slidenum">
              <a:rPr lang="it-IT" altLang="it-IT" sz="975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it-IT" altLang="it-IT" sz="975">
              <a:solidFill>
                <a:srgbClr val="000000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12"/>
          </p:nvPr>
        </p:nvGraphicFramePr>
        <p:xfrm>
          <a:off x="2576597" y="1175676"/>
          <a:ext cx="7561780" cy="514925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12356">
                  <a:extLst>
                    <a:ext uri="{9D8B030D-6E8A-4147-A177-3AD203B41FA5}">
                      <a16:colId xmlns:a16="http://schemas.microsoft.com/office/drawing/2014/main" val="1276981707"/>
                    </a:ext>
                  </a:extLst>
                </a:gridCol>
                <a:gridCol w="1512356">
                  <a:extLst>
                    <a:ext uri="{9D8B030D-6E8A-4147-A177-3AD203B41FA5}">
                      <a16:colId xmlns:a16="http://schemas.microsoft.com/office/drawing/2014/main" val="4232046705"/>
                    </a:ext>
                  </a:extLst>
                </a:gridCol>
                <a:gridCol w="1766955">
                  <a:extLst>
                    <a:ext uri="{9D8B030D-6E8A-4147-A177-3AD203B41FA5}">
                      <a16:colId xmlns:a16="http://schemas.microsoft.com/office/drawing/2014/main" val="2093937743"/>
                    </a:ext>
                  </a:extLst>
                </a:gridCol>
                <a:gridCol w="2770113">
                  <a:extLst>
                    <a:ext uri="{9D8B030D-6E8A-4147-A177-3AD203B41FA5}">
                      <a16:colId xmlns:a16="http://schemas.microsoft.com/office/drawing/2014/main" val="2456552146"/>
                    </a:ext>
                  </a:extLst>
                </a:gridCol>
              </a:tblGrid>
              <a:tr h="480148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Parameter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Value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Minimum</a:t>
                      </a:r>
                      <a:r>
                        <a:rPr lang="en-GB" sz="1300" baseline="0" dirty="0" smtClean="0"/>
                        <a:t> (Deliverable 2.2)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Notes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760355588"/>
                  </a:ext>
                </a:extLst>
              </a:tr>
              <a:tr h="821736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Beam Energy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2.36 GeV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2.36 GeV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1" dirty="0" smtClean="0"/>
                        <a:t>(maximum value found by Neil,</a:t>
                      </a:r>
                      <a:r>
                        <a:rPr lang="en-GB" sz="1300" b="1" baseline="0" dirty="0" smtClean="0"/>
                        <a:t> </a:t>
                      </a:r>
                      <a:r>
                        <a:rPr lang="en-GB" sz="1300" b="1" dirty="0" smtClean="0"/>
                        <a:t> 1kHz</a:t>
                      </a:r>
                      <a:r>
                        <a:rPr lang="en-GB" sz="1300" b="1" baseline="0" dirty="0" smtClean="0"/>
                        <a:t> repetition rate</a:t>
                      </a:r>
                      <a:r>
                        <a:rPr lang="en-GB" sz="1300" baseline="0" dirty="0" smtClean="0"/>
                        <a:t>)</a:t>
                      </a:r>
                      <a:endParaRPr lang="en-GB" sz="1300" dirty="0" smtClean="0"/>
                    </a:p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56255693"/>
                  </a:ext>
                </a:extLst>
              </a:tr>
              <a:tr h="480148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Sliced</a:t>
                      </a:r>
                      <a:r>
                        <a:rPr lang="en-GB" sz="1300" baseline="0" dirty="0" smtClean="0"/>
                        <a:t> Energy Spread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0.04%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0.04%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4183921644"/>
                  </a:ext>
                </a:extLst>
              </a:tr>
              <a:tr h="442474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Sliced</a:t>
                      </a:r>
                      <a:r>
                        <a:rPr lang="en-GB" sz="1300" baseline="0" dirty="0" smtClean="0"/>
                        <a:t> emittance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0.2 mm-</a:t>
                      </a:r>
                      <a:r>
                        <a:rPr lang="en-GB" sz="1300" dirty="0" err="1" smtClean="0"/>
                        <a:t>mrad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0.2 mm-</a:t>
                      </a:r>
                      <a:r>
                        <a:rPr lang="en-GB" sz="1300" dirty="0" err="1" smtClean="0"/>
                        <a:t>mrad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1358428401"/>
                  </a:ext>
                </a:extLst>
              </a:tr>
              <a:tr h="27437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Photon Energy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600 eV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0.5 – 1 </a:t>
                      </a:r>
                      <a:r>
                        <a:rPr lang="en-GB" sz="1300" dirty="0" err="1" smtClean="0"/>
                        <a:t>keV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1182657796"/>
                  </a:ext>
                </a:extLst>
              </a:tr>
              <a:tr h="480148"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err="1" smtClean="0"/>
                        <a:t>Undulator</a:t>
                      </a:r>
                      <a:r>
                        <a:rPr lang="en-GB" sz="1300" dirty="0" smtClean="0"/>
                        <a:t> type</a:t>
                      </a:r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SCU Nb</a:t>
                      </a:r>
                      <a:r>
                        <a:rPr lang="en-GB" sz="1300" baseline="-25000" dirty="0" smtClean="0"/>
                        <a:t>3</a:t>
                      </a:r>
                      <a:r>
                        <a:rPr lang="en-GB" sz="1300" dirty="0" smtClean="0"/>
                        <a:t>Sn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err="1" smtClean="0"/>
                        <a:t>Nb-Ti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Neil did his analysis initially with Nb</a:t>
                      </a:r>
                      <a:r>
                        <a:rPr lang="en-GB" sz="1300" baseline="-25000" dirty="0" smtClean="0"/>
                        <a:t>3</a:t>
                      </a:r>
                      <a:r>
                        <a:rPr lang="en-GB" sz="1300" dirty="0" smtClean="0"/>
                        <a:t>Sn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1043684586"/>
                  </a:ext>
                </a:extLst>
              </a:tr>
              <a:tr h="27437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aw</a:t>
                      </a:r>
                      <a:r>
                        <a:rPr lang="en-GB" sz="1300" baseline="-25000" dirty="0" smtClean="0"/>
                        <a:t>0</a:t>
                      </a:r>
                      <a:endParaRPr lang="en-GB" sz="1300" baseline="-250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2.3893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0.62-1.32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3731853964"/>
                  </a:ext>
                </a:extLst>
              </a:tr>
              <a:tr h="462195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Noise realisations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20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3263546942"/>
                  </a:ext>
                </a:extLst>
              </a:tr>
              <a:tr h="27437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Gap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Approx. 4.3 mm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4.3</a:t>
                      </a:r>
                      <a:r>
                        <a:rPr lang="en-GB" sz="1300" baseline="0" dirty="0" smtClean="0"/>
                        <a:t> mm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b="1" baseline="0" dirty="0" smtClean="0"/>
                        <a:t>(found by Neil)</a:t>
                      </a:r>
                      <a:endParaRPr lang="en-GB" sz="1300" b="1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2167534084"/>
                  </a:ext>
                </a:extLst>
              </a:tr>
              <a:tr h="442474">
                <a:tc>
                  <a:txBody>
                    <a:bodyPr/>
                    <a:lstStyle/>
                    <a:p>
                      <a:r>
                        <a:rPr lang="en-GB" sz="1300" dirty="0" err="1" smtClean="0"/>
                        <a:t>Undulator</a:t>
                      </a:r>
                      <a:r>
                        <a:rPr lang="en-GB" sz="1300" baseline="0" dirty="0" smtClean="0"/>
                        <a:t> period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13 mm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13 mm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b="1" dirty="0" smtClean="0"/>
                        <a:t>(recommended by Neil)</a:t>
                      </a:r>
                      <a:endParaRPr lang="en-GB" sz="1300" b="1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2520217915"/>
                  </a:ext>
                </a:extLst>
              </a:tr>
              <a:tr h="274370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Peak Current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700 A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650 A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Neil’s peak current (5.5 kA)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771348502"/>
                  </a:ext>
                </a:extLst>
              </a:tr>
              <a:tr h="442454"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Bunch length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32.12 µm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Total</a:t>
                      </a:r>
                      <a:r>
                        <a:rPr lang="en-GB" sz="1300" baseline="0" dirty="0" smtClean="0"/>
                        <a:t> Charge 75 </a:t>
                      </a:r>
                      <a:r>
                        <a:rPr lang="en-GB" sz="1300" baseline="0" dirty="0" err="1" smtClean="0"/>
                        <a:t>pC</a:t>
                      </a:r>
                      <a:endParaRPr lang="en-GB" sz="1300" dirty="0"/>
                    </a:p>
                  </a:txBody>
                  <a:tcPr marL="68592" marR="68592" marT="34295" marB="3429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8592" marR="68592" marT="34295" marB="34295"/>
                </a:tc>
                <a:extLst>
                  <a:ext uri="{0D108BD9-81ED-4DB2-BD59-A6C34878D82A}">
                    <a16:rowId xmlns:a16="http://schemas.microsoft.com/office/drawing/2014/main" val="308677945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215776" y="827509"/>
            <a:ext cx="2232248" cy="1313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46" b="1" spc="-124" dirty="0" smtClean="0">
                <a:solidFill>
                  <a:srgbClr val="2E2D62"/>
                </a:solidFill>
                <a:latin typeface="+mn-lt"/>
                <a:cs typeface="Arial" panose="020B0604020202020204" pitchFamily="34" charset="0"/>
              </a:rPr>
              <a:t>Simulation parameters (II)</a:t>
            </a:r>
            <a:endParaRPr lang="en-US" sz="2646" b="1" spc="-124" dirty="0">
              <a:solidFill>
                <a:srgbClr val="2E2D62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4313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val 118"/>
          <p:cNvSpPr/>
          <p:nvPr/>
        </p:nvSpPr>
        <p:spPr>
          <a:xfrm rot="19200000">
            <a:off x="8612631" y="5649661"/>
            <a:ext cx="231014" cy="4475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0" name="Oval 119"/>
          <p:cNvSpPr/>
          <p:nvPr/>
        </p:nvSpPr>
        <p:spPr>
          <a:xfrm rot="19200000">
            <a:off x="8771453" y="5528903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1" name="Oval 120"/>
          <p:cNvSpPr/>
          <p:nvPr/>
        </p:nvSpPr>
        <p:spPr>
          <a:xfrm rot="19200000">
            <a:off x="8931588" y="5401582"/>
            <a:ext cx="229702" cy="44759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3" name="Oval 112"/>
          <p:cNvSpPr/>
          <p:nvPr/>
        </p:nvSpPr>
        <p:spPr>
          <a:xfrm>
            <a:off x="6280173" y="5728416"/>
            <a:ext cx="402963" cy="3399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5846" name="Title 9"/>
          <p:cNvSpPr>
            <a:spLocks noGrp="1"/>
          </p:cNvSpPr>
          <p:nvPr>
            <p:ph type="title"/>
          </p:nvPr>
        </p:nvSpPr>
        <p:spPr>
          <a:xfrm>
            <a:off x="177199" y="1036542"/>
            <a:ext cx="4838175" cy="1538345"/>
          </a:xfrm>
        </p:spPr>
        <p:txBody>
          <a:bodyPr/>
          <a:lstStyle/>
          <a:p>
            <a:r>
              <a:rPr lang="en-GB" altLang="en-US" dirty="0" smtClean="0"/>
              <a:t>SXR: Polarisation control via Afterburner (250 eV)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94368" y="5308390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" name="Rectangle 12"/>
          <p:cNvSpPr/>
          <p:nvPr/>
        </p:nvSpPr>
        <p:spPr>
          <a:xfrm>
            <a:off x="6751391" y="5308390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" name="Rectangle 14"/>
          <p:cNvSpPr/>
          <p:nvPr/>
        </p:nvSpPr>
        <p:spPr>
          <a:xfrm>
            <a:off x="7109725" y="5308390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6" name="Rectangle 15"/>
          <p:cNvSpPr/>
          <p:nvPr/>
        </p:nvSpPr>
        <p:spPr>
          <a:xfrm>
            <a:off x="7468060" y="5308390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7" name="Rectangle 16"/>
          <p:cNvSpPr/>
          <p:nvPr/>
        </p:nvSpPr>
        <p:spPr>
          <a:xfrm>
            <a:off x="7826394" y="5308390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8" name="Rectangle 17"/>
          <p:cNvSpPr/>
          <p:nvPr/>
        </p:nvSpPr>
        <p:spPr>
          <a:xfrm>
            <a:off x="8184730" y="5308390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9" name="Rounded Rectangle 18"/>
          <p:cNvSpPr/>
          <p:nvPr/>
        </p:nvSpPr>
        <p:spPr>
          <a:xfrm rot="19282839">
            <a:off x="8582441" y="514038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0" name="Rounded Rectangle 19"/>
          <p:cNvSpPr/>
          <p:nvPr/>
        </p:nvSpPr>
        <p:spPr>
          <a:xfrm rot="19282839">
            <a:off x="8965715" y="4846361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1" name="Rounded Rectangle 20"/>
          <p:cNvSpPr/>
          <p:nvPr/>
        </p:nvSpPr>
        <p:spPr>
          <a:xfrm rot="19282839">
            <a:off x="9362115" y="4552343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2" name="Rectangle 21"/>
          <p:cNvSpPr/>
          <p:nvPr/>
        </p:nvSpPr>
        <p:spPr>
          <a:xfrm>
            <a:off x="6394368" y="6155005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3" name="Rectangle 22"/>
          <p:cNvSpPr/>
          <p:nvPr/>
        </p:nvSpPr>
        <p:spPr>
          <a:xfrm>
            <a:off x="6751391" y="6155005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4" name="Rectangle 23"/>
          <p:cNvSpPr/>
          <p:nvPr/>
        </p:nvSpPr>
        <p:spPr>
          <a:xfrm>
            <a:off x="7109725" y="6155005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5" name="Rectangle 24"/>
          <p:cNvSpPr/>
          <p:nvPr/>
        </p:nvSpPr>
        <p:spPr>
          <a:xfrm>
            <a:off x="7468060" y="6155005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6" name="Rectangle 25"/>
          <p:cNvSpPr/>
          <p:nvPr/>
        </p:nvSpPr>
        <p:spPr>
          <a:xfrm>
            <a:off x="7826394" y="6155005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7" name="Rectangle 26"/>
          <p:cNvSpPr/>
          <p:nvPr/>
        </p:nvSpPr>
        <p:spPr>
          <a:xfrm>
            <a:off x="8184730" y="6155005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1" name="Rounded Rectangle 30"/>
          <p:cNvSpPr/>
          <p:nvPr/>
        </p:nvSpPr>
        <p:spPr>
          <a:xfrm rot="19282839">
            <a:off x="8787204" y="5942366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2" name="Rounded Rectangle 31"/>
          <p:cNvSpPr/>
          <p:nvPr/>
        </p:nvSpPr>
        <p:spPr>
          <a:xfrm rot="19282839">
            <a:off x="9170478" y="5648348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3" name="Rounded Rectangle 32"/>
          <p:cNvSpPr/>
          <p:nvPr/>
        </p:nvSpPr>
        <p:spPr>
          <a:xfrm rot="19282839">
            <a:off x="9566877" y="535433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2" name="Freeform 101"/>
          <p:cNvSpPr/>
          <p:nvPr/>
        </p:nvSpPr>
        <p:spPr>
          <a:xfrm>
            <a:off x="7747639" y="5649661"/>
            <a:ext cx="708794" cy="371460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3" name="Freeform 102"/>
          <p:cNvSpPr/>
          <p:nvPr/>
        </p:nvSpPr>
        <p:spPr>
          <a:xfrm>
            <a:off x="7066410" y="5678538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5" name="Freeform 104"/>
          <p:cNvSpPr/>
          <p:nvPr/>
        </p:nvSpPr>
        <p:spPr>
          <a:xfrm>
            <a:off x="6402243" y="5729728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2" name="Freeform 111"/>
          <p:cNvSpPr/>
          <p:nvPr/>
        </p:nvSpPr>
        <p:spPr>
          <a:xfrm rot="10800000">
            <a:off x="8447245" y="4901490"/>
            <a:ext cx="1369022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2" name="Oval 121"/>
          <p:cNvSpPr/>
          <p:nvPr/>
        </p:nvSpPr>
        <p:spPr>
          <a:xfrm rot="21419339">
            <a:off x="8119628" y="1956662"/>
            <a:ext cx="229702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3" name="Oval 122"/>
          <p:cNvSpPr/>
          <p:nvPr/>
        </p:nvSpPr>
        <p:spPr>
          <a:xfrm rot="21419339">
            <a:off x="8278451" y="1954037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4" name="Oval 123"/>
          <p:cNvSpPr/>
          <p:nvPr/>
        </p:nvSpPr>
        <p:spPr>
          <a:xfrm rot="21419339">
            <a:off x="8477963" y="1954037"/>
            <a:ext cx="229701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5" name="Oval 124"/>
          <p:cNvSpPr/>
          <p:nvPr/>
        </p:nvSpPr>
        <p:spPr>
          <a:xfrm>
            <a:off x="4737106" y="1813591"/>
            <a:ext cx="402962" cy="3399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6" name="Rectangle 125"/>
          <p:cNvSpPr/>
          <p:nvPr/>
        </p:nvSpPr>
        <p:spPr>
          <a:xfrm>
            <a:off x="4851300" y="1393564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7" name="Rectangle 126"/>
          <p:cNvSpPr/>
          <p:nvPr/>
        </p:nvSpPr>
        <p:spPr>
          <a:xfrm>
            <a:off x="520832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8" name="Rectangle 127"/>
          <p:cNvSpPr/>
          <p:nvPr/>
        </p:nvSpPr>
        <p:spPr>
          <a:xfrm>
            <a:off x="556665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9" name="Rectangle 128"/>
          <p:cNvSpPr/>
          <p:nvPr/>
        </p:nvSpPr>
        <p:spPr>
          <a:xfrm>
            <a:off x="592499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0" name="Rectangle 129"/>
          <p:cNvSpPr/>
          <p:nvPr/>
        </p:nvSpPr>
        <p:spPr>
          <a:xfrm>
            <a:off x="628332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1" name="Rectangle 130"/>
          <p:cNvSpPr/>
          <p:nvPr/>
        </p:nvSpPr>
        <p:spPr>
          <a:xfrm>
            <a:off x="6641661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5" name="Rectangle 134"/>
          <p:cNvSpPr/>
          <p:nvPr/>
        </p:nvSpPr>
        <p:spPr>
          <a:xfrm>
            <a:off x="4851300" y="2240179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6" name="Rectangle 135"/>
          <p:cNvSpPr/>
          <p:nvPr/>
        </p:nvSpPr>
        <p:spPr>
          <a:xfrm>
            <a:off x="520832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7" name="Rectangle 136"/>
          <p:cNvSpPr/>
          <p:nvPr/>
        </p:nvSpPr>
        <p:spPr>
          <a:xfrm>
            <a:off x="556665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8" name="Rectangle 137"/>
          <p:cNvSpPr/>
          <p:nvPr/>
        </p:nvSpPr>
        <p:spPr>
          <a:xfrm>
            <a:off x="592499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9" name="Rectangle 138"/>
          <p:cNvSpPr/>
          <p:nvPr/>
        </p:nvSpPr>
        <p:spPr>
          <a:xfrm>
            <a:off x="628332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0" name="Rectangle 139"/>
          <p:cNvSpPr/>
          <p:nvPr/>
        </p:nvSpPr>
        <p:spPr>
          <a:xfrm>
            <a:off x="6641661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1" name="Rounded Rectangle 140"/>
          <p:cNvSpPr/>
          <p:nvPr/>
        </p:nvSpPr>
        <p:spPr>
          <a:xfrm rot="21502178">
            <a:off x="8572469" y="2418690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2" name="Rounded Rectangle 141"/>
          <p:cNvSpPr/>
          <p:nvPr/>
        </p:nvSpPr>
        <p:spPr>
          <a:xfrm rot="21502178">
            <a:off x="9052874" y="240294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3" name="Rounded Rectangle 142"/>
          <p:cNvSpPr/>
          <p:nvPr/>
        </p:nvSpPr>
        <p:spPr>
          <a:xfrm rot="21502178">
            <a:off x="9547717" y="2379313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4" name="Freeform 143"/>
          <p:cNvSpPr/>
          <p:nvPr/>
        </p:nvSpPr>
        <p:spPr>
          <a:xfrm>
            <a:off x="6410647" y="1792589"/>
            <a:ext cx="698293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5" name="Freeform 144"/>
          <p:cNvSpPr/>
          <p:nvPr/>
        </p:nvSpPr>
        <p:spPr>
          <a:xfrm>
            <a:off x="5619161" y="1816216"/>
            <a:ext cx="866304" cy="371461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6" name="Freeform 145"/>
          <p:cNvSpPr/>
          <p:nvPr/>
        </p:nvSpPr>
        <p:spPr>
          <a:xfrm>
            <a:off x="4859176" y="1814903"/>
            <a:ext cx="86630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7" name="Freeform 146"/>
          <p:cNvSpPr/>
          <p:nvPr/>
        </p:nvSpPr>
        <p:spPr>
          <a:xfrm rot="13019339">
            <a:off x="8453024" y="1556325"/>
            <a:ext cx="1369023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8" name="Rounded Rectangle 147"/>
          <p:cNvSpPr/>
          <p:nvPr/>
        </p:nvSpPr>
        <p:spPr>
          <a:xfrm rot="21502178">
            <a:off x="8525216" y="1611453"/>
            <a:ext cx="485655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9" name="Rounded Rectangle 148"/>
          <p:cNvSpPr/>
          <p:nvPr/>
        </p:nvSpPr>
        <p:spPr>
          <a:xfrm rot="21502178">
            <a:off x="9005621" y="1595702"/>
            <a:ext cx="484342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0" name="Rounded Rectangle 149"/>
          <p:cNvSpPr/>
          <p:nvPr/>
        </p:nvSpPr>
        <p:spPr>
          <a:xfrm rot="21502178">
            <a:off x="9500464" y="1572075"/>
            <a:ext cx="484343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1" name="Freeform 150"/>
          <p:cNvSpPr/>
          <p:nvPr/>
        </p:nvSpPr>
        <p:spPr>
          <a:xfrm>
            <a:off x="7073501" y="1551074"/>
            <a:ext cx="1281079" cy="413464"/>
          </a:xfrm>
          <a:custGeom>
            <a:avLst/>
            <a:gdLst>
              <a:gd name="connsiteX0" fmla="*/ 0 w 1549667"/>
              <a:gd name="connsiteY0" fmla="*/ 500513 h 500513"/>
              <a:gd name="connsiteX1" fmla="*/ 356135 w 1549667"/>
              <a:gd name="connsiteY1" fmla="*/ 9625 h 500513"/>
              <a:gd name="connsiteX2" fmla="*/ 1260910 w 1549667"/>
              <a:gd name="connsiteY2" fmla="*/ 0 h 500513"/>
              <a:gd name="connsiteX3" fmla="*/ 1549667 w 1549667"/>
              <a:gd name="connsiteY3" fmla="*/ 481263 h 500513"/>
              <a:gd name="connsiteX4" fmla="*/ 1530417 w 1549667"/>
              <a:gd name="connsiteY4" fmla="*/ 471638 h 50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67" h="500513">
                <a:moveTo>
                  <a:pt x="0" y="500513"/>
                </a:moveTo>
                <a:lnTo>
                  <a:pt x="356135" y="9625"/>
                </a:lnTo>
                <a:lnTo>
                  <a:pt x="1260910" y="0"/>
                </a:lnTo>
                <a:lnTo>
                  <a:pt x="1549667" y="481263"/>
                </a:lnTo>
                <a:lnTo>
                  <a:pt x="1530417" y="471638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2" name="Rectangle 151"/>
          <p:cNvSpPr/>
          <p:nvPr/>
        </p:nvSpPr>
        <p:spPr>
          <a:xfrm>
            <a:off x="7963431" y="1465757"/>
            <a:ext cx="270392" cy="2375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3" name="Rectangle 152"/>
          <p:cNvSpPr/>
          <p:nvPr/>
        </p:nvSpPr>
        <p:spPr>
          <a:xfrm>
            <a:off x="7282201" y="1450005"/>
            <a:ext cx="270392" cy="2362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4" name="Rectangle 153"/>
          <p:cNvSpPr/>
          <p:nvPr/>
        </p:nvSpPr>
        <p:spPr>
          <a:xfrm>
            <a:off x="4766144" y="984603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8697773" y="1071224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6355973" y="6588547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9114793" y="6599263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6954871" y="2368844"/>
            <a:ext cx="1640193" cy="7030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Decoupling </a:t>
            </a:r>
          </a:p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chicane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8169496" y="6600929"/>
            <a:ext cx="962123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Kicker</a:t>
            </a:r>
          </a:p>
        </p:txBody>
      </p:sp>
      <p:sp>
        <p:nvSpPr>
          <p:cNvPr id="161" name="Freeform 160"/>
          <p:cNvSpPr/>
          <p:nvPr/>
        </p:nvSpPr>
        <p:spPr>
          <a:xfrm>
            <a:off x="8531251" y="6067062"/>
            <a:ext cx="246765" cy="349147"/>
          </a:xfrm>
          <a:custGeom>
            <a:avLst/>
            <a:gdLst>
              <a:gd name="connsiteX0" fmla="*/ 0 w 298383"/>
              <a:gd name="connsiteY0" fmla="*/ 423511 h 423511"/>
              <a:gd name="connsiteX1" fmla="*/ 298383 w 298383"/>
              <a:gd name="connsiteY1" fmla="*/ 413886 h 423511"/>
              <a:gd name="connsiteX2" fmla="*/ 269507 w 298383"/>
              <a:gd name="connsiteY2" fmla="*/ 0 h 423511"/>
              <a:gd name="connsiteX3" fmla="*/ 0 w 298383"/>
              <a:gd name="connsiteY3" fmla="*/ 423511 h 42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383" h="423511">
                <a:moveTo>
                  <a:pt x="0" y="423511"/>
                </a:moveTo>
                <a:lnTo>
                  <a:pt x="298383" y="413886"/>
                </a:lnTo>
                <a:lnTo>
                  <a:pt x="269507" y="0"/>
                </a:lnTo>
                <a:lnTo>
                  <a:pt x="0" y="423511"/>
                </a:lnTo>
                <a:close/>
              </a:path>
            </a:pathLst>
          </a:custGeom>
          <a:solidFill>
            <a:srgbClr val="003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graphicFrame>
        <p:nvGraphicFramePr>
          <p:cNvPr id="162" name="Table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769476"/>
              </p:ext>
            </p:extLst>
          </p:nvPr>
        </p:nvGraphicFramePr>
        <p:xfrm>
          <a:off x="-1" y="2712709"/>
          <a:ext cx="6193297" cy="3163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7719">
                  <a:extLst>
                    <a:ext uri="{9D8B030D-6E8A-4147-A177-3AD203B41FA5}">
                      <a16:colId xmlns:a16="http://schemas.microsoft.com/office/drawing/2014/main" val="3933142664"/>
                    </a:ext>
                  </a:extLst>
                </a:gridCol>
                <a:gridCol w="1457918">
                  <a:extLst>
                    <a:ext uri="{9D8B030D-6E8A-4147-A177-3AD203B41FA5}">
                      <a16:colId xmlns:a16="http://schemas.microsoft.com/office/drawing/2014/main" val="770902041"/>
                    </a:ext>
                  </a:extLst>
                </a:gridCol>
                <a:gridCol w="1675518">
                  <a:extLst>
                    <a:ext uri="{9D8B030D-6E8A-4147-A177-3AD203B41FA5}">
                      <a16:colId xmlns:a16="http://schemas.microsoft.com/office/drawing/2014/main" val="1148163867"/>
                    </a:ext>
                  </a:extLst>
                </a:gridCol>
                <a:gridCol w="1652142">
                  <a:extLst>
                    <a:ext uri="{9D8B030D-6E8A-4147-A177-3AD203B41FA5}">
                      <a16:colId xmlns:a16="http://schemas.microsoft.com/office/drawing/2014/main" val="2165352034"/>
                    </a:ext>
                  </a:extLst>
                </a:gridCol>
              </a:tblGrid>
              <a:tr h="63508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Only</a:t>
                      </a:r>
                      <a:r>
                        <a:rPr lang="en-GB" sz="1500" baseline="0" dirty="0" smtClean="0"/>
                        <a:t> SCU</a:t>
                      </a:r>
                    </a:p>
                    <a:p>
                      <a:r>
                        <a:rPr lang="en-GB" sz="1500" baseline="0" dirty="0" smtClean="0"/>
                        <a:t>(max B- helical)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Only APPLE</a:t>
                      </a:r>
                    </a:p>
                    <a:p>
                      <a:r>
                        <a:rPr lang="en-GB" sz="1500" dirty="0" smtClean="0"/>
                        <a:t>(max B - planar)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SCU+AB (best- planar, max B)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1183848524"/>
                  </a:ext>
                </a:extLst>
              </a:tr>
              <a:tr h="529208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Pulse energy (µJ)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1" u="none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572.5</a:t>
                      </a:r>
                      <a:endParaRPr lang="en-GB" sz="1500" b="0" i="1" u="none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1" u="none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408.4</a:t>
                      </a:r>
                      <a:endParaRPr lang="en-GB" sz="1500" b="0" i="1" u="non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248</a:t>
                      </a:r>
                    </a:p>
                    <a:p>
                      <a:r>
                        <a:rPr lang="en-GB" sz="1500" b="0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GB" sz="1500" b="0" i="0" u="none" dirty="0" smtClean="0">
                          <a:solidFill>
                            <a:srgbClr val="00B050"/>
                          </a:solidFill>
                          <a:effectLst/>
                        </a:rPr>
                        <a:t>43%</a:t>
                      </a:r>
                      <a:r>
                        <a:rPr lang="en-GB" sz="1500" b="0" i="0" u="none" dirty="0" smtClean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en-GB" sz="1500" b="0" i="0" u="none" dirty="0" smtClean="0">
                          <a:solidFill>
                            <a:srgbClr val="FF0000"/>
                          </a:solidFill>
                          <a:effectLst/>
                        </a:rPr>
                        <a:t>60%</a:t>
                      </a:r>
                      <a:r>
                        <a:rPr lang="en-GB" sz="1500" b="0" i="0" u="none" dirty="0" smtClean="0">
                          <a:solidFill>
                            <a:schemeClr val="tx2"/>
                          </a:solidFill>
                          <a:effectLst/>
                        </a:rPr>
                        <a:t>)</a:t>
                      </a:r>
                      <a:endParaRPr lang="en-GB" sz="1500" b="0" i="0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81211379"/>
                  </a:ext>
                </a:extLst>
              </a:tr>
              <a:tr h="529208"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600" b="0" u="none" baseline="0" dirty="0" smtClean="0">
                          <a:solidFill>
                            <a:srgbClr val="00B050"/>
                          </a:solidFill>
                        </a:rPr>
                        <a:t>2.5×10</a:t>
                      </a:r>
                      <a:r>
                        <a:rPr lang="en-GB" sz="1600" b="0" u="none" baseline="30000" dirty="0" smtClean="0">
                          <a:solidFill>
                            <a:srgbClr val="00B050"/>
                          </a:solidFill>
                        </a:rPr>
                        <a:t>31</a:t>
                      </a:r>
                      <a:endParaRPr lang="en-GB" sz="1500" b="0" i="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600" b="0" u="none" baseline="0" dirty="0" smtClean="0">
                          <a:solidFill>
                            <a:srgbClr val="FF0000"/>
                          </a:solidFill>
                        </a:rPr>
                        <a:t>7.4×10</a:t>
                      </a:r>
                      <a:r>
                        <a:rPr lang="en-GB" sz="1600" b="0" u="none" baseline="300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sz="1500" b="0" i="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1.32×10</a:t>
                      </a:r>
                      <a:r>
                        <a:rPr lang="en-GB" sz="1500" b="0" i="1" u="none" baseline="300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</a:t>
                      </a:r>
                      <a:r>
                        <a:rPr lang="en-GB" sz="1500" b="0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GB" sz="1500" b="0" i="0" u="none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GB" sz="1500" b="0" i="0" u="none" dirty="0" smtClean="0">
                          <a:solidFill>
                            <a:srgbClr val="00B050"/>
                          </a:solidFill>
                          <a:effectLst/>
                        </a:rPr>
                        <a:t>52%</a:t>
                      </a:r>
                      <a:r>
                        <a:rPr lang="en-GB" sz="1500" b="0" i="0" u="none" dirty="0" smtClean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en-GB" sz="1500" b="0" i="0" u="none" dirty="0" smtClean="0">
                          <a:solidFill>
                            <a:srgbClr val="FF0000"/>
                          </a:solidFill>
                          <a:effectLst/>
                        </a:rPr>
                        <a:t>1.78 times larger</a:t>
                      </a:r>
                      <a:r>
                        <a:rPr lang="en-GB" sz="1500" b="0" i="0" u="none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GB" sz="1500" b="0" i="1" u="none" dirty="0" smtClean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1433880623"/>
                  </a:ext>
                </a:extLst>
              </a:tr>
              <a:tr h="529208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Length (m)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u="none" dirty="0" smtClean="0">
                          <a:solidFill>
                            <a:srgbClr val="00B050"/>
                          </a:solidFill>
                        </a:rPr>
                        <a:t>4.03</a:t>
                      </a:r>
                      <a:endParaRPr lang="en-GB" sz="1500" b="0" u="none" dirty="0">
                        <a:solidFill>
                          <a:srgbClr val="00B050"/>
                        </a:solidFill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u="none" dirty="0" smtClean="0">
                          <a:solidFill>
                            <a:srgbClr val="FF0000"/>
                          </a:solidFill>
                        </a:rPr>
                        <a:t>6.59</a:t>
                      </a:r>
                      <a:endParaRPr lang="en-GB" sz="1500" b="0" u="none" dirty="0">
                        <a:solidFill>
                          <a:srgbClr val="FF0000"/>
                        </a:solidFill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5.628</a:t>
                      </a: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590862264"/>
                  </a:ext>
                </a:extLst>
              </a:tr>
              <a:tr h="529208">
                <a:tc gridSpan="4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sng" dirty="0" smtClean="0">
                          <a:solidFill>
                            <a:srgbClr val="002060"/>
                          </a:solidFill>
                        </a:rPr>
                        <a:t>To recover 64% pulse energy of SCU at maximum B (91%</a:t>
                      </a:r>
                      <a:r>
                        <a:rPr lang="en-GB" sz="1600" b="1" u="sng" baseline="0" dirty="0" smtClean="0">
                          <a:solidFill>
                            <a:srgbClr val="002060"/>
                          </a:solidFill>
                        </a:rPr>
                        <a:t> of APPLE at max. B) </a:t>
                      </a:r>
                      <a:r>
                        <a:rPr lang="en-GB" sz="1600" b="1" u="sng" dirty="0" smtClean="0">
                          <a:solidFill>
                            <a:srgbClr val="002060"/>
                          </a:solidFill>
                        </a:rPr>
                        <a:t>, the AB needs to have 1 section ( 372 µJ, </a:t>
                      </a:r>
                      <a:r>
                        <a:rPr lang="en-GB" sz="1600" b="1" u="sng" baseline="0" dirty="0" smtClean="0">
                          <a:solidFill>
                            <a:srgbClr val="002060"/>
                          </a:solidFill>
                        </a:rPr>
                        <a:t>6.27×10</a:t>
                      </a:r>
                      <a:r>
                        <a:rPr lang="en-GB" sz="1600" b="1" u="sng" baseline="30000" dirty="0" smtClean="0">
                          <a:solidFill>
                            <a:srgbClr val="002060"/>
                          </a:solidFill>
                        </a:rPr>
                        <a:t>30</a:t>
                      </a:r>
                      <a:r>
                        <a:rPr lang="en-GB" sz="1600" b="0" u="none" baseline="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en-GB" sz="1600" b="0" i="0" u="none" baseline="0" dirty="0" smtClean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2476403552"/>
                  </a:ext>
                </a:extLst>
              </a:tr>
            </a:tbl>
          </a:graphicData>
        </a:graphic>
      </p:graphicFrame>
      <p:sp>
        <p:nvSpPr>
          <p:cNvPr id="163" name="Rectangle 162"/>
          <p:cNvSpPr/>
          <p:nvPr/>
        </p:nvSpPr>
        <p:spPr>
          <a:xfrm>
            <a:off x="6305278" y="3472981"/>
            <a:ext cx="3618537" cy="60144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78013" indent="-378013">
              <a:buFont typeface="Arial" panose="020B0604020202020204" pitchFamily="34" charset="0"/>
              <a:buChar char="•"/>
              <a:defRPr/>
            </a:pP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Best 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scenario: SCU with </a:t>
            </a: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section </a:t>
            </a:r>
            <a:r>
              <a:rPr lang="en-US" sz="165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and </a:t>
            </a:r>
            <a:r>
              <a:rPr lang="en-US" sz="1654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 with 1.5 sections</a:t>
            </a:r>
            <a:endParaRPr lang="en-US" sz="1654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7" name="Content Placeholder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311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val 118"/>
          <p:cNvSpPr/>
          <p:nvPr/>
        </p:nvSpPr>
        <p:spPr>
          <a:xfrm rot="19200000">
            <a:off x="8611846" y="4096646"/>
            <a:ext cx="231014" cy="4475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0" name="Oval 119"/>
          <p:cNvSpPr/>
          <p:nvPr/>
        </p:nvSpPr>
        <p:spPr>
          <a:xfrm rot="19200000">
            <a:off x="8770668" y="3975888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1" name="Oval 120"/>
          <p:cNvSpPr/>
          <p:nvPr/>
        </p:nvSpPr>
        <p:spPr>
          <a:xfrm rot="19200000">
            <a:off x="8930803" y="3848567"/>
            <a:ext cx="229702" cy="44759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3" name="Oval 112"/>
          <p:cNvSpPr/>
          <p:nvPr/>
        </p:nvSpPr>
        <p:spPr>
          <a:xfrm>
            <a:off x="6279388" y="4175401"/>
            <a:ext cx="402963" cy="3399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5846" name="Title 9"/>
          <p:cNvSpPr>
            <a:spLocks noGrp="1"/>
          </p:cNvSpPr>
          <p:nvPr>
            <p:ph type="title"/>
          </p:nvPr>
        </p:nvSpPr>
        <p:spPr>
          <a:xfrm>
            <a:off x="177199" y="1036542"/>
            <a:ext cx="4838175" cy="1538345"/>
          </a:xfrm>
        </p:spPr>
        <p:txBody>
          <a:bodyPr/>
          <a:lstStyle/>
          <a:p>
            <a:r>
              <a:rPr lang="en-GB" altLang="en-US" dirty="0" smtClean="0"/>
              <a:t>SXR: Polarisation control via Afterburner (650 eV)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93583" y="3755375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" name="Rectangle 12"/>
          <p:cNvSpPr/>
          <p:nvPr/>
        </p:nvSpPr>
        <p:spPr>
          <a:xfrm>
            <a:off x="6750606" y="3755375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" name="Rectangle 14"/>
          <p:cNvSpPr/>
          <p:nvPr/>
        </p:nvSpPr>
        <p:spPr>
          <a:xfrm>
            <a:off x="7108940" y="3755375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6" name="Rectangle 15"/>
          <p:cNvSpPr/>
          <p:nvPr/>
        </p:nvSpPr>
        <p:spPr>
          <a:xfrm>
            <a:off x="7467275" y="3755375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7" name="Rectangle 16"/>
          <p:cNvSpPr/>
          <p:nvPr/>
        </p:nvSpPr>
        <p:spPr>
          <a:xfrm>
            <a:off x="7825609" y="3755375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8" name="Rectangle 17"/>
          <p:cNvSpPr/>
          <p:nvPr/>
        </p:nvSpPr>
        <p:spPr>
          <a:xfrm>
            <a:off x="8183945" y="3755375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9" name="Rounded Rectangle 18"/>
          <p:cNvSpPr/>
          <p:nvPr/>
        </p:nvSpPr>
        <p:spPr>
          <a:xfrm rot="19282839">
            <a:off x="8581656" y="3587365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0" name="Rounded Rectangle 19"/>
          <p:cNvSpPr/>
          <p:nvPr/>
        </p:nvSpPr>
        <p:spPr>
          <a:xfrm rot="19282839">
            <a:off x="8964930" y="3293346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1" name="Rounded Rectangle 20"/>
          <p:cNvSpPr/>
          <p:nvPr/>
        </p:nvSpPr>
        <p:spPr>
          <a:xfrm rot="19282839">
            <a:off x="9361330" y="2999328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2" name="Rectangle 21"/>
          <p:cNvSpPr/>
          <p:nvPr/>
        </p:nvSpPr>
        <p:spPr>
          <a:xfrm>
            <a:off x="6393583" y="4601990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3" name="Rectangle 22"/>
          <p:cNvSpPr/>
          <p:nvPr/>
        </p:nvSpPr>
        <p:spPr>
          <a:xfrm>
            <a:off x="6750606" y="4601990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4" name="Rectangle 23"/>
          <p:cNvSpPr/>
          <p:nvPr/>
        </p:nvSpPr>
        <p:spPr>
          <a:xfrm>
            <a:off x="7108940" y="4601990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5" name="Rectangle 24"/>
          <p:cNvSpPr/>
          <p:nvPr/>
        </p:nvSpPr>
        <p:spPr>
          <a:xfrm>
            <a:off x="7467275" y="4601990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6" name="Rectangle 25"/>
          <p:cNvSpPr/>
          <p:nvPr/>
        </p:nvSpPr>
        <p:spPr>
          <a:xfrm>
            <a:off x="7825609" y="4601990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27" name="Rectangle 26"/>
          <p:cNvSpPr/>
          <p:nvPr/>
        </p:nvSpPr>
        <p:spPr>
          <a:xfrm>
            <a:off x="8183945" y="4601990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1" name="Rounded Rectangle 30"/>
          <p:cNvSpPr/>
          <p:nvPr/>
        </p:nvSpPr>
        <p:spPr>
          <a:xfrm rot="19282839">
            <a:off x="8786419" y="4389351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2" name="Rounded Rectangle 31"/>
          <p:cNvSpPr/>
          <p:nvPr/>
        </p:nvSpPr>
        <p:spPr>
          <a:xfrm rot="19282839">
            <a:off x="9169693" y="4095333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33" name="Rounded Rectangle 32"/>
          <p:cNvSpPr/>
          <p:nvPr/>
        </p:nvSpPr>
        <p:spPr>
          <a:xfrm rot="19282839">
            <a:off x="9566092" y="3801315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2" name="Freeform 101"/>
          <p:cNvSpPr/>
          <p:nvPr/>
        </p:nvSpPr>
        <p:spPr>
          <a:xfrm>
            <a:off x="7746854" y="4096646"/>
            <a:ext cx="708794" cy="371460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3" name="Freeform 102"/>
          <p:cNvSpPr/>
          <p:nvPr/>
        </p:nvSpPr>
        <p:spPr>
          <a:xfrm>
            <a:off x="7065625" y="4125523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05" name="Freeform 104"/>
          <p:cNvSpPr/>
          <p:nvPr/>
        </p:nvSpPr>
        <p:spPr>
          <a:xfrm>
            <a:off x="6401458" y="4176713"/>
            <a:ext cx="70879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12" name="Freeform 111"/>
          <p:cNvSpPr/>
          <p:nvPr/>
        </p:nvSpPr>
        <p:spPr>
          <a:xfrm rot="10800000">
            <a:off x="8446460" y="3348475"/>
            <a:ext cx="1369022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2" name="Oval 121"/>
          <p:cNvSpPr/>
          <p:nvPr/>
        </p:nvSpPr>
        <p:spPr>
          <a:xfrm rot="21419339">
            <a:off x="8119628" y="1956662"/>
            <a:ext cx="229702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3" name="Oval 122"/>
          <p:cNvSpPr/>
          <p:nvPr/>
        </p:nvSpPr>
        <p:spPr>
          <a:xfrm rot="21419339">
            <a:off x="8278451" y="1954037"/>
            <a:ext cx="231014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4" name="Oval 123"/>
          <p:cNvSpPr/>
          <p:nvPr/>
        </p:nvSpPr>
        <p:spPr>
          <a:xfrm rot="21419339">
            <a:off x="8477963" y="1954037"/>
            <a:ext cx="229701" cy="4462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5" name="Oval 124"/>
          <p:cNvSpPr/>
          <p:nvPr/>
        </p:nvSpPr>
        <p:spPr>
          <a:xfrm>
            <a:off x="4737106" y="1813591"/>
            <a:ext cx="402962" cy="3399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6" name="Rectangle 125"/>
          <p:cNvSpPr/>
          <p:nvPr/>
        </p:nvSpPr>
        <p:spPr>
          <a:xfrm>
            <a:off x="4851300" y="1393564"/>
            <a:ext cx="357022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7" name="Rectangle 126"/>
          <p:cNvSpPr/>
          <p:nvPr/>
        </p:nvSpPr>
        <p:spPr>
          <a:xfrm>
            <a:off x="520832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8" name="Rectangle 127"/>
          <p:cNvSpPr/>
          <p:nvPr/>
        </p:nvSpPr>
        <p:spPr>
          <a:xfrm>
            <a:off x="556665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29" name="Rectangle 128"/>
          <p:cNvSpPr/>
          <p:nvPr/>
        </p:nvSpPr>
        <p:spPr>
          <a:xfrm>
            <a:off x="5924992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0" name="Rectangle 129"/>
          <p:cNvSpPr/>
          <p:nvPr/>
        </p:nvSpPr>
        <p:spPr>
          <a:xfrm>
            <a:off x="6283328" y="1393564"/>
            <a:ext cx="358334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1" name="Rectangle 130"/>
          <p:cNvSpPr/>
          <p:nvPr/>
        </p:nvSpPr>
        <p:spPr>
          <a:xfrm>
            <a:off x="6641661" y="1393564"/>
            <a:ext cx="358335" cy="334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5" name="Rectangle 134"/>
          <p:cNvSpPr/>
          <p:nvPr/>
        </p:nvSpPr>
        <p:spPr>
          <a:xfrm>
            <a:off x="4851300" y="2240179"/>
            <a:ext cx="357022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6" name="Rectangle 135"/>
          <p:cNvSpPr/>
          <p:nvPr/>
        </p:nvSpPr>
        <p:spPr>
          <a:xfrm>
            <a:off x="520832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7" name="Rectangle 136"/>
          <p:cNvSpPr/>
          <p:nvPr/>
        </p:nvSpPr>
        <p:spPr>
          <a:xfrm>
            <a:off x="556665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8" name="Rectangle 137"/>
          <p:cNvSpPr/>
          <p:nvPr/>
        </p:nvSpPr>
        <p:spPr>
          <a:xfrm>
            <a:off x="5924992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39" name="Rectangle 138"/>
          <p:cNvSpPr/>
          <p:nvPr/>
        </p:nvSpPr>
        <p:spPr>
          <a:xfrm>
            <a:off x="6283328" y="2240179"/>
            <a:ext cx="358334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0" name="Rectangle 139"/>
          <p:cNvSpPr/>
          <p:nvPr/>
        </p:nvSpPr>
        <p:spPr>
          <a:xfrm>
            <a:off x="6641661" y="2240179"/>
            <a:ext cx="358335" cy="334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1" name="Rounded Rectangle 140"/>
          <p:cNvSpPr/>
          <p:nvPr/>
        </p:nvSpPr>
        <p:spPr>
          <a:xfrm rot="21502178">
            <a:off x="8572469" y="2418690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2" name="Rounded Rectangle 141"/>
          <p:cNvSpPr/>
          <p:nvPr/>
        </p:nvSpPr>
        <p:spPr>
          <a:xfrm rot="21502178">
            <a:off x="9052874" y="2402940"/>
            <a:ext cx="485655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3" name="Rounded Rectangle 142"/>
          <p:cNvSpPr/>
          <p:nvPr/>
        </p:nvSpPr>
        <p:spPr>
          <a:xfrm rot="21502178">
            <a:off x="9547717" y="2379313"/>
            <a:ext cx="485655" cy="33470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4" name="Freeform 143"/>
          <p:cNvSpPr/>
          <p:nvPr/>
        </p:nvSpPr>
        <p:spPr>
          <a:xfrm>
            <a:off x="6410647" y="1792589"/>
            <a:ext cx="698293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5" name="Freeform 144"/>
          <p:cNvSpPr/>
          <p:nvPr/>
        </p:nvSpPr>
        <p:spPr>
          <a:xfrm>
            <a:off x="5619161" y="1816216"/>
            <a:ext cx="866304" cy="371461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6" name="Freeform 145"/>
          <p:cNvSpPr/>
          <p:nvPr/>
        </p:nvSpPr>
        <p:spPr>
          <a:xfrm>
            <a:off x="4859176" y="1814903"/>
            <a:ext cx="866304" cy="370148"/>
          </a:xfrm>
          <a:custGeom>
            <a:avLst/>
            <a:gdLst>
              <a:gd name="connsiteX0" fmla="*/ 0 w 856648"/>
              <a:gd name="connsiteY0" fmla="*/ 436391 h 792176"/>
              <a:gd name="connsiteX1" fmla="*/ 182880 w 856648"/>
              <a:gd name="connsiteY1" fmla="*/ 138008 h 792176"/>
              <a:gd name="connsiteX2" fmla="*/ 356134 w 856648"/>
              <a:gd name="connsiteY2" fmla="*/ 3254 h 792176"/>
              <a:gd name="connsiteX3" fmla="*/ 596766 w 856648"/>
              <a:gd name="connsiteY3" fmla="*/ 263136 h 792176"/>
              <a:gd name="connsiteX4" fmla="*/ 760395 w 856648"/>
              <a:gd name="connsiteY4" fmla="*/ 523018 h 792176"/>
              <a:gd name="connsiteX5" fmla="*/ 818147 w 856648"/>
              <a:gd name="connsiteY5" fmla="*/ 638522 h 792176"/>
              <a:gd name="connsiteX6" fmla="*/ 808522 w 856648"/>
              <a:gd name="connsiteY6" fmla="*/ 782900 h 792176"/>
              <a:gd name="connsiteX7" fmla="*/ 587141 w 856648"/>
              <a:gd name="connsiteY7" fmla="*/ 754025 h 792176"/>
              <a:gd name="connsiteX8" fmla="*/ 644892 w 856648"/>
              <a:gd name="connsiteY8" fmla="*/ 561519 h 792176"/>
              <a:gd name="connsiteX9" fmla="*/ 856648 w 856648"/>
              <a:gd name="connsiteY9" fmla="*/ 282387 h 79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6648" h="792176">
                <a:moveTo>
                  <a:pt x="0" y="436391"/>
                </a:moveTo>
                <a:cubicBezTo>
                  <a:pt x="61762" y="323294"/>
                  <a:pt x="123524" y="210197"/>
                  <a:pt x="182880" y="138008"/>
                </a:cubicBezTo>
                <a:cubicBezTo>
                  <a:pt x="242236" y="65819"/>
                  <a:pt x="287153" y="-17601"/>
                  <a:pt x="356134" y="3254"/>
                </a:cubicBezTo>
                <a:cubicBezTo>
                  <a:pt x="425115" y="24109"/>
                  <a:pt x="529389" y="176509"/>
                  <a:pt x="596766" y="263136"/>
                </a:cubicBezTo>
                <a:cubicBezTo>
                  <a:pt x="664143" y="349763"/>
                  <a:pt x="723498" y="460454"/>
                  <a:pt x="760395" y="523018"/>
                </a:cubicBezTo>
                <a:cubicBezTo>
                  <a:pt x="797292" y="585582"/>
                  <a:pt x="810126" y="595208"/>
                  <a:pt x="818147" y="638522"/>
                </a:cubicBezTo>
                <a:cubicBezTo>
                  <a:pt x="826168" y="681836"/>
                  <a:pt x="847023" y="763650"/>
                  <a:pt x="808522" y="782900"/>
                </a:cubicBezTo>
                <a:cubicBezTo>
                  <a:pt x="770021" y="802151"/>
                  <a:pt x="614413" y="790922"/>
                  <a:pt x="587141" y="754025"/>
                </a:cubicBezTo>
                <a:cubicBezTo>
                  <a:pt x="559869" y="717128"/>
                  <a:pt x="599974" y="640125"/>
                  <a:pt x="644892" y="561519"/>
                </a:cubicBezTo>
                <a:cubicBezTo>
                  <a:pt x="689810" y="482913"/>
                  <a:pt x="773229" y="382650"/>
                  <a:pt x="856648" y="282387"/>
                </a:cubicBez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7" name="Freeform 146"/>
          <p:cNvSpPr/>
          <p:nvPr/>
        </p:nvSpPr>
        <p:spPr>
          <a:xfrm rot="13019339">
            <a:off x="8453024" y="1556325"/>
            <a:ext cx="1369023" cy="905681"/>
          </a:xfrm>
          <a:custGeom>
            <a:avLst/>
            <a:gdLst>
              <a:gd name="connsiteX0" fmla="*/ 0 w 1251284"/>
              <a:gd name="connsiteY0" fmla="*/ 981777 h 981777"/>
              <a:gd name="connsiteX1" fmla="*/ 125129 w 1251284"/>
              <a:gd name="connsiteY1" fmla="*/ 471638 h 981777"/>
              <a:gd name="connsiteX2" fmla="*/ 644893 w 1251284"/>
              <a:gd name="connsiteY2" fmla="*/ 529390 h 981777"/>
              <a:gd name="connsiteX3" fmla="*/ 789272 w 1251284"/>
              <a:gd name="connsiteY3" fmla="*/ 0 h 981777"/>
              <a:gd name="connsiteX4" fmla="*/ 1251284 w 1251284"/>
              <a:gd name="connsiteY4" fmla="*/ 48127 h 98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284" h="981777">
                <a:moveTo>
                  <a:pt x="0" y="981777"/>
                </a:moveTo>
                <a:lnTo>
                  <a:pt x="125129" y="471638"/>
                </a:lnTo>
                <a:lnTo>
                  <a:pt x="644893" y="529390"/>
                </a:lnTo>
                <a:lnTo>
                  <a:pt x="789272" y="0"/>
                </a:lnTo>
                <a:lnTo>
                  <a:pt x="1251284" y="48127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8" name="Rounded Rectangle 147"/>
          <p:cNvSpPr/>
          <p:nvPr/>
        </p:nvSpPr>
        <p:spPr>
          <a:xfrm rot="21502178">
            <a:off x="8525216" y="1611453"/>
            <a:ext cx="485655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49" name="Rounded Rectangle 148"/>
          <p:cNvSpPr/>
          <p:nvPr/>
        </p:nvSpPr>
        <p:spPr>
          <a:xfrm rot="21502178">
            <a:off x="9005621" y="1595702"/>
            <a:ext cx="484342" cy="3333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0" name="Rounded Rectangle 149"/>
          <p:cNvSpPr/>
          <p:nvPr/>
        </p:nvSpPr>
        <p:spPr>
          <a:xfrm rot="21502178">
            <a:off x="9500464" y="1572075"/>
            <a:ext cx="484343" cy="33470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1" name="Freeform 150"/>
          <p:cNvSpPr/>
          <p:nvPr/>
        </p:nvSpPr>
        <p:spPr>
          <a:xfrm>
            <a:off x="7073501" y="1551074"/>
            <a:ext cx="1281079" cy="413464"/>
          </a:xfrm>
          <a:custGeom>
            <a:avLst/>
            <a:gdLst>
              <a:gd name="connsiteX0" fmla="*/ 0 w 1549667"/>
              <a:gd name="connsiteY0" fmla="*/ 500513 h 500513"/>
              <a:gd name="connsiteX1" fmla="*/ 356135 w 1549667"/>
              <a:gd name="connsiteY1" fmla="*/ 9625 h 500513"/>
              <a:gd name="connsiteX2" fmla="*/ 1260910 w 1549667"/>
              <a:gd name="connsiteY2" fmla="*/ 0 h 500513"/>
              <a:gd name="connsiteX3" fmla="*/ 1549667 w 1549667"/>
              <a:gd name="connsiteY3" fmla="*/ 481263 h 500513"/>
              <a:gd name="connsiteX4" fmla="*/ 1530417 w 1549667"/>
              <a:gd name="connsiteY4" fmla="*/ 471638 h 50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67" h="500513">
                <a:moveTo>
                  <a:pt x="0" y="500513"/>
                </a:moveTo>
                <a:lnTo>
                  <a:pt x="356135" y="9625"/>
                </a:lnTo>
                <a:lnTo>
                  <a:pt x="1260910" y="0"/>
                </a:lnTo>
                <a:lnTo>
                  <a:pt x="1549667" y="481263"/>
                </a:lnTo>
                <a:lnTo>
                  <a:pt x="1530417" y="471638"/>
                </a:lnTo>
              </a:path>
            </a:pathLst>
          </a:cu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2" name="Rectangle 151"/>
          <p:cNvSpPr/>
          <p:nvPr/>
        </p:nvSpPr>
        <p:spPr>
          <a:xfrm>
            <a:off x="7963431" y="1465757"/>
            <a:ext cx="270392" cy="2375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3" name="Rectangle 152"/>
          <p:cNvSpPr/>
          <p:nvPr/>
        </p:nvSpPr>
        <p:spPr>
          <a:xfrm>
            <a:off x="7282201" y="1450005"/>
            <a:ext cx="270392" cy="2362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sp>
        <p:nvSpPr>
          <p:cNvPr id="154" name="Rectangle 153"/>
          <p:cNvSpPr/>
          <p:nvPr/>
        </p:nvSpPr>
        <p:spPr>
          <a:xfrm>
            <a:off x="4766144" y="984603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8697773" y="1071224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6355188" y="5035532"/>
            <a:ext cx="1782860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SCU (Helical)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9114008" y="5046248"/>
            <a:ext cx="1034259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APPLE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6954871" y="2368844"/>
            <a:ext cx="1640193" cy="7030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Decoupling </a:t>
            </a:r>
          </a:p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chicane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8168711" y="5047914"/>
            <a:ext cx="962123" cy="3976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984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Kicker</a:t>
            </a:r>
          </a:p>
        </p:txBody>
      </p:sp>
      <p:sp>
        <p:nvSpPr>
          <p:cNvPr id="161" name="Freeform 160"/>
          <p:cNvSpPr/>
          <p:nvPr/>
        </p:nvSpPr>
        <p:spPr>
          <a:xfrm>
            <a:off x="8530466" y="4514047"/>
            <a:ext cx="246765" cy="349147"/>
          </a:xfrm>
          <a:custGeom>
            <a:avLst/>
            <a:gdLst>
              <a:gd name="connsiteX0" fmla="*/ 0 w 298383"/>
              <a:gd name="connsiteY0" fmla="*/ 423511 h 423511"/>
              <a:gd name="connsiteX1" fmla="*/ 298383 w 298383"/>
              <a:gd name="connsiteY1" fmla="*/ 413886 h 423511"/>
              <a:gd name="connsiteX2" fmla="*/ 269507 w 298383"/>
              <a:gd name="connsiteY2" fmla="*/ 0 h 423511"/>
              <a:gd name="connsiteX3" fmla="*/ 0 w 298383"/>
              <a:gd name="connsiteY3" fmla="*/ 423511 h 42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383" h="423511">
                <a:moveTo>
                  <a:pt x="0" y="423511"/>
                </a:moveTo>
                <a:lnTo>
                  <a:pt x="298383" y="413886"/>
                </a:lnTo>
                <a:lnTo>
                  <a:pt x="269507" y="0"/>
                </a:lnTo>
                <a:lnTo>
                  <a:pt x="0" y="423511"/>
                </a:lnTo>
                <a:close/>
              </a:path>
            </a:pathLst>
          </a:custGeom>
          <a:solidFill>
            <a:srgbClr val="003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984"/>
          </a:p>
        </p:txBody>
      </p:sp>
      <p:graphicFrame>
        <p:nvGraphicFramePr>
          <p:cNvPr id="162" name="Table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229152"/>
              </p:ext>
            </p:extLst>
          </p:nvPr>
        </p:nvGraphicFramePr>
        <p:xfrm>
          <a:off x="-2" y="2712709"/>
          <a:ext cx="5921055" cy="3361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345841">
                  <a:extLst>
                    <a:ext uri="{9D8B030D-6E8A-4147-A177-3AD203B41FA5}">
                      <a16:colId xmlns:a16="http://schemas.microsoft.com/office/drawing/2014/main" val="3933142664"/>
                    </a:ext>
                  </a:extLst>
                </a:gridCol>
                <a:gridCol w="1393831">
                  <a:extLst>
                    <a:ext uri="{9D8B030D-6E8A-4147-A177-3AD203B41FA5}">
                      <a16:colId xmlns:a16="http://schemas.microsoft.com/office/drawing/2014/main" val="770902041"/>
                    </a:ext>
                  </a:extLst>
                </a:gridCol>
                <a:gridCol w="1601866">
                  <a:extLst>
                    <a:ext uri="{9D8B030D-6E8A-4147-A177-3AD203B41FA5}">
                      <a16:colId xmlns:a16="http://schemas.microsoft.com/office/drawing/2014/main" val="1148163867"/>
                    </a:ext>
                  </a:extLst>
                </a:gridCol>
                <a:gridCol w="1579517">
                  <a:extLst>
                    <a:ext uri="{9D8B030D-6E8A-4147-A177-3AD203B41FA5}">
                      <a16:colId xmlns:a16="http://schemas.microsoft.com/office/drawing/2014/main" val="2165352034"/>
                    </a:ext>
                  </a:extLst>
                </a:gridCol>
              </a:tblGrid>
              <a:tr h="851104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Only</a:t>
                      </a:r>
                      <a:r>
                        <a:rPr lang="en-GB" sz="1500" baseline="0" dirty="0" smtClean="0"/>
                        <a:t> SCU</a:t>
                      </a:r>
                    </a:p>
                    <a:p>
                      <a:r>
                        <a:rPr lang="en-GB" sz="1500" baseline="0" dirty="0" smtClean="0"/>
                        <a:t>(max B- helical)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Only APPLE</a:t>
                      </a:r>
                    </a:p>
                    <a:p>
                      <a:r>
                        <a:rPr lang="en-GB" sz="1500" dirty="0" smtClean="0"/>
                        <a:t>(max B - planar)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SCU+AB (best- planar, max B)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1183848524"/>
                  </a:ext>
                </a:extLst>
              </a:tr>
              <a:tr h="500523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Pulse energy (µJ)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600" b="0" u="none" baseline="0" dirty="0" smtClean="0">
                          <a:solidFill>
                            <a:srgbClr val="00B050"/>
                          </a:solidFill>
                        </a:rPr>
                        <a:t>191</a:t>
                      </a:r>
                      <a:endParaRPr lang="en-GB" sz="1600" b="0" i="0" u="none" baseline="0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1" u="none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</a:t>
                      </a:r>
                      <a:endParaRPr lang="en-GB" sz="1500" b="0" i="1" u="non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91.478</a:t>
                      </a:r>
                    </a:p>
                    <a:p>
                      <a:r>
                        <a:rPr lang="en-GB" sz="1500" b="0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GB" sz="1500" b="0" i="0" u="none" dirty="0" smtClean="0">
                          <a:solidFill>
                            <a:srgbClr val="00B050"/>
                          </a:solidFill>
                          <a:effectLst/>
                        </a:rPr>
                        <a:t>47%</a:t>
                      </a:r>
                      <a:r>
                        <a:rPr lang="en-GB" sz="1500" b="0" i="0" u="none" dirty="0" smtClean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en-GB" sz="1500" b="0" i="0" u="none" dirty="0" smtClean="0">
                          <a:solidFill>
                            <a:srgbClr val="FF0000"/>
                          </a:solidFill>
                          <a:effectLst/>
                        </a:rPr>
                        <a:t>80%</a:t>
                      </a:r>
                      <a:r>
                        <a:rPr lang="en-GB" sz="1500" b="0" i="0" u="none" dirty="0" smtClean="0">
                          <a:solidFill>
                            <a:schemeClr val="tx2"/>
                          </a:solidFill>
                          <a:effectLst/>
                        </a:rPr>
                        <a:t>)</a:t>
                      </a:r>
                      <a:endParaRPr lang="en-GB" sz="1500" b="0" i="0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81211379"/>
                  </a:ext>
                </a:extLst>
              </a:tr>
              <a:tr h="500523">
                <a:tc>
                  <a:txBody>
                    <a:bodyPr/>
                    <a:lstStyle/>
                    <a:p>
                      <a:r>
                        <a:rPr lang="en-GB" sz="1500" b="0" i="0" dirty="0" smtClean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GB" sz="15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600" b="0" u="none" baseline="0" dirty="0" smtClean="0">
                          <a:solidFill>
                            <a:srgbClr val="00B050"/>
                          </a:solidFill>
                        </a:rPr>
                        <a:t>3.6×10</a:t>
                      </a:r>
                      <a:r>
                        <a:rPr lang="en-GB" sz="1600" b="0" u="none" baseline="30000" dirty="0" smtClean="0">
                          <a:solidFill>
                            <a:srgbClr val="00B050"/>
                          </a:solidFill>
                        </a:rPr>
                        <a:t>30</a:t>
                      </a:r>
                      <a:endParaRPr lang="en-GB" sz="1500" b="0" i="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600" b="0" u="none" baseline="0" dirty="0" smtClean="0">
                          <a:solidFill>
                            <a:srgbClr val="FF0000"/>
                          </a:solidFill>
                        </a:rPr>
                        <a:t>5.7×10</a:t>
                      </a:r>
                      <a:r>
                        <a:rPr lang="en-GB" sz="1600" b="0" u="none" baseline="30000" dirty="0" smtClean="0">
                          <a:solidFill>
                            <a:srgbClr val="FF0000"/>
                          </a:solidFill>
                        </a:rPr>
                        <a:t>29</a:t>
                      </a:r>
                      <a:endParaRPr lang="en-GB" sz="1500" b="0" i="0" u="non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1.86×10</a:t>
                      </a:r>
                      <a:r>
                        <a:rPr lang="en-GB" sz="1500" b="0" i="1" u="none" baseline="300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</a:t>
                      </a:r>
                      <a:r>
                        <a:rPr lang="en-GB" sz="1500" b="0" i="1" u="none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GB" sz="1500" b="0" i="0" u="none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GB" sz="1500" b="0" i="0" u="none" dirty="0" smtClean="0">
                          <a:solidFill>
                            <a:srgbClr val="00B050"/>
                          </a:solidFill>
                          <a:effectLst/>
                        </a:rPr>
                        <a:t>50%</a:t>
                      </a:r>
                      <a:r>
                        <a:rPr lang="en-GB" sz="1500" b="0" i="0" u="none" dirty="0" smtClean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en-GB" sz="1500" b="0" i="0" u="none" dirty="0" smtClean="0">
                          <a:solidFill>
                            <a:srgbClr val="FF0000"/>
                          </a:solidFill>
                          <a:effectLst/>
                        </a:rPr>
                        <a:t>3.7 times larger</a:t>
                      </a:r>
                      <a:r>
                        <a:rPr lang="en-GB" sz="1500" b="0" i="0" u="none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GB" sz="1500" b="0" i="1" u="none" dirty="0" smtClean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1433880623"/>
                  </a:ext>
                </a:extLst>
              </a:tr>
              <a:tr h="500523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Length (m)</a:t>
                      </a:r>
                      <a:endParaRPr lang="en-GB" sz="1500" dirty="0"/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u="none" dirty="0" smtClean="0">
                          <a:solidFill>
                            <a:srgbClr val="00B050"/>
                          </a:solidFill>
                        </a:rPr>
                        <a:t>9.9</a:t>
                      </a:r>
                      <a:endParaRPr lang="en-GB" sz="1500" b="0" u="none" dirty="0">
                        <a:solidFill>
                          <a:srgbClr val="00B050"/>
                        </a:solidFill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u="none" dirty="0" smtClean="0">
                          <a:solidFill>
                            <a:srgbClr val="FF0000"/>
                          </a:solidFill>
                        </a:rPr>
                        <a:t>20.59</a:t>
                      </a:r>
                      <a:endParaRPr lang="en-GB" sz="1500" b="0" u="none" dirty="0">
                        <a:solidFill>
                          <a:srgbClr val="FF0000"/>
                        </a:solidFill>
                      </a:endParaRPr>
                    </a:p>
                  </a:txBody>
                  <a:tcPr marL="75606" marR="75606" marT="37790" marB="37790"/>
                </a:tc>
                <a:tc>
                  <a:txBody>
                    <a:bodyPr/>
                    <a:lstStyle/>
                    <a:p>
                      <a:r>
                        <a:rPr lang="en-GB" sz="1500" b="0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590862264"/>
                  </a:ext>
                </a:extLst>
              </a:tr>
              <a:tr h="500523">
                <a:tc gridSpan="4">
                  <a:txBody>
                    <a:bodyPr/>
                    <a:lstStyle/>
                    <a:p>
                      <a:pPr marL="0" marR="0" lvl="0" indent="0" algn="l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sng" dirty="0" smtClean="0">
                          <a:solidFill>
                            <a:srgbClr val="002060"/>
                          </a:solidFill>
                        </a:rPr>
                        <a:t>A</a:t>
                      </a:r>
                      <a:r>
                        <a:rPr lang="en-GB" sz="1400" b="1" u="sng" baseline="0" dirty="0" smtClean="0">
                          <a:solidFill>
                            <a:srgbClr val="002060"/>
                          </a:solidFill>
                        </a:rPr>
                        <a:t> SCU with 3 sections will provide a larger pulse energy than the APPLE at highest B (even with an AB with one section, pulse energy = 102 </a:t>
                      </a:r>
                      <a:r>
                        <a:rPr lang="en-GB" sz="1400" b="1" u="sng" baseline="0" dirty="0" err="1" smtClean="0">
                          <a:solidFill>
                            <a:srgbClr val="002060"/>
                          </a:solidFill>
                        </a:rPr>
                        <a:t>uJ</a:t>
                      </a:r>
                      <a:r>
                        <a:rPr lang="en-GB" sz="1400" b="1" u="sng" baseline="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en-GB" sz="1400" b="0" i="0" u="none" baseline="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endParaRPr lang="en-GB" sz="1500" dirty="0"/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b="0" u="none" dirty="0">
                        <a:solidFill>
                          <a:srgbClr val="00B050"/>
                        </a:solidFill>
                      </a:endParaRP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b="0" u="none" dirty="0">
                        <a:solidFill>
                          <a:srgbClr val="FF0000"/>
                        </a:solidFill>
                      </a:endParaRPr>
                    </a:p>
                  </a:txBody>
                  <a:tcPr marL="75606" marR="75606" marT="37790" marB="37790"/>
                </a:tc>
                <a:tc hMerge="1">
                  <a:txBody>
                    <a:bodyPr/>
                    <a:lstStyle/>
                    <a:p>
                      <a:endParaRPr lang="en-GB" sz="1500" b="0" i="1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5606" marR="75606" marT="37790" marB="37790"/>
                </a:tc>
                <a:extLst>
                  <a:ext uri="{0D108BD9-81ED-4DB2-BD59-A6C34878D82A}">
                    <a16:rowId xmlns:a16="http://schemas.microsoft.com/office/drawing/2014/main" val="3715187952"/>
                  </a:ext>
                </a:extLst>
              </a:tr>
            </a:tbl>
          </a:graphicData>
        </a:graphic>
      </p:graphicFrame>
      <p:sp>
        <p:nvSpPr>
          <p:cNvPr id="163" name="Rectangle 162"/>
          <p:cNvSpPr/>
          <p:nvPr/>
        </p:nvSpPr>
        <p:spPr>
          <a:xfrm>
            <a:off x="6158817" y="5504399"/>
            <a:ext cx="3921914" cy="20621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78013" indent="-3780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APPLE highest peak brilliance around 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20.59 </a:t>
            </a: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m. Pulse Energy at highest brilliance: 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73 </a:t>
            </a:r>
            <a:r>
              <a:rPr lang="en-GB" sz="1600" dirty="0"/>
              <a:t>µJ.</a:t>
            </a:r>
            <a:endParaRPr lang="en-US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78013" indent="-3780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Best scenario: SCU with 3 sections and 2 sections (total length around 16 m). Pulse energy of 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91 </a:t>
            </a:r>
            <a:r>
              <a:rPr lang="en-GB" sz="1600" dirty="0"/>
              <a:t>µJ (1.28 times the pulse energy of the APPLE at highest peak brilliance)</a:t>
            </a:r>
            <a:endParaRPr lang="en-US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7" name="Content Placeholder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85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Summary</a:t>
            </a:r>
            <a:endParaRPr lang="de-DE" dirty="0"/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6631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4294967295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None/>
            </a:pPr>
            <a:r>
              <a:rPr lang="en-GB" b="1" u="sng" dirty="0" smtClean="0"/>
              <a:t>Summary (250 eV, 5kA)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Best scenario: SCU with two segments and 1.5 sections (43% the highest brightness of the SCU ). For larger SCUs, the electrons enter into the afterburner after saturation, so they are </a:t>
            </a:r>
            <a:r>
              <a:rPr lang="en-GB" sz="2000" dirty="0" err="1" smtClean="0">
                <a:solidFill>
                  <a:schemeClr val="accent1"/>
                </a:solidFill>
              </a:rPr>
              <a:t>overbunched</a:t>
            </a:r>
            <a:r>
              <a:rPr lang="en-GB" sz="2000" dirty="0" smtClean="0">
                <a:solidFill>
                  <a:schemeClr val="accent1"/>
                </a:solidFill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Pulse energy of the APPLE </a:t>
            </a:r>
            <a:r>
              <a:rPr lang="en-GB" sz="2000" dirty="0" err="1" smtClean="0">
                <a:solidFill>
                  <a:schemeClr val="accent1"/>
                </a:solidFill>
              </a:rPr>
              <a:t>undulator</a:t>
            </a:r>
            <a:r>
              <a:rPr lang="en-GB" sz="2000" dirty="0" smtClean="0">
                <a:solidFill>
                  <a:schemeClr val="accent1"/>
                </a:solidFill>
              </a:rPr>
              <a:t> at maximum peak brilliance recovered for an afterburner with more than 2 </a:t>
            </a:r>
            <a:r>
              <a:rPr lang="en-GB" sz="2000" dirty="0">
                <a:solidFill>
                  <a:schemeClr val="accent1"/>
                </a:solidFill>
              </a:rPr>
              <a:t>segments (around 92% the pulse energy of SCU at highest brightness </a:t>
            </a:r>
            <a:endParaRPr lang="en-GB" sz="2000" dirty="0" smtClean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Maximum peak brilliance within the afterburner (SCU with one segment) </a:t>
            </a:r>
            <a:r>
              <a:rPr lang="en-GB" sz="2000" dirty="0">
                <a:solidFill>
                  <a:schemeClr val="accent1"/>
                </a:solidFill>
              </a:rPr>
              <a:t>around </a:t>
            </a:r>
            <a:r>
              <a:rPr lang="en-GB" sz="2000" dirty="0" smtClean="0">
                <a:solidFill>
                  <a:schemeClr val="accent1"/>
                </a:solidFill>
              </a:rPr>
              <a:t>6.2 </a:t>
            </a:r>
            <a:r>
              <a:rPr lang="en-GB" sz="2000" dirty="0">
                <a:solidFill>
                  <a:schemeClr val="accent1"/>
                </a:solidFill>
              </a:rPr>
              <a:t>×10</a:t>
            </a:r>
            <a:r>
              <a:rPr lang="en-GB" sz="2000" baseline="30000" dirty="0">
                <a:solidFill>
                  <a:schemeClr val="accent1"/>
                </a:solidFill>
              </a:rPr>
              <a:t>31</a:t>
            </a:r>
            <a:r>
              <a:rPr lang="en-GB" sz="2000" dirty="0">
                <a:solidFill>
                  <a:schemeClr val="accent1"/>
                </a:solidFill>
              </a:rPr>
              <a:t> for afterburners with 2.5 segments</a:t>
            </a:r>
            <a:r>
              <a:rPr lang="en-GB" sz="2000" dirty="0" smtClean="0">
                <a:solidFill>
                  <a:schemeClr val="accent1"/>
                </a:solidFill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Best scenario shorter than length of maximum B for the APPLE planar </a:t>
            </a:r>
            <a:r>
              <a:rPr lang="en-GB" sz="2000" dirty="0" err="1" smtClean="0">
                <a:solidFill>
                  <a:schemeClr val="accent1"/>
                </a:solidFill>
              </a:rPr>
              <a:t>undulator</a:t>
            </a:r>
            <a:r>
              <a:rPr lang="en-GB" sz="2000" dirty="0" smtClean="0">
                <a:solidFill>
                  <a:schemeClr val="accent1"/>
                </a:solidFill>
              </a:rPr>
              <a:t> (14% shorter)</a:t>
            </a:r>
          </a:p>
          <a:p>
            <a:endParaRPr lang="en-GB" sz="2000" dirty="0" smtClean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pic>
        <p:nvPicPr>
          <p:cNvPr id="7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91924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4294967295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9</a:t>
            </a:fld>
            <a:endParaRPr lang="it-IT" altLang="it-IT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None/>
            </a:pPr>
            <a:r>
              <a:rPr lang="en-GB" b="1" u="sng" dirty="0" smtClean="0"/>
              <a:t>Summary (650 eV, 700A)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Best scenario: SCU with 3 segments. For larger SCUs, the electrons enter into the Afterburner after saturation, so they are </a:t>
            </a:r>
            <a:r>
              <a:rPr lang="en-GB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overbunched</a:t>
            </a:r>
            <a:r>
              <a:rPr lang="en-GB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Pulse energy of the APPLE </a:t>
            </a:r>
            <a:r>
              <a:rPr lang="en-GB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undulator</a:t>
            </a:r>
            <a:r>
              <a:rPr lang="en-GB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at maximum peak brilliance recovered for an afterburner with more than 2 segments. For a SCU with one segment and one afterburner segment, the pulse energy obtained at the end of such afterburner is around 25% of the pulse energy of the APPLE </a:t>
            </a:r>
            <a:r>
              <a:rPr lang="en-GB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undulator</a:t>
            </a:r>
            <a:r>
              <a:rPr lang="en-GB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at peak brilliance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ln w="10160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/>
              </a:rPr>
              <a:t>The </a:t>
            </a:r>
            <a:r>
              <a:rPr lang="en-GB" sz="2000" dirty="0">
                <a:ln w="10160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/>
              </a:rPr>
              <a:t>SCU with 3 sections will have a pulse energy larger than the pulse energy at highest brightness for the APPLE at z = </a:t>
            </a:r>
            <a:r>
              <a:rPr lang="en-GB" sz="2000" dirty="0" smtClean="0">
                <a:ln w="10160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/>
              </a:rPr>
              <a:t>20 </a:t>
            </a:r>
            <a:r>
              <a:rPr lang="en-GB" sz="2000" dirty="0">
                <a:ln w="10160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/>
              </a:rPr>
              <a:t>m  and around 1.5 times the brightness of the SCU at highest </a:t>
            </a:r>
            <a:r>
              <a:rPr lang="en-GB" sz="2000" dirty="0" smtClean="0">
                <a:ln w="10160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/>
              </a:rPr>
              <a:t>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Best scenario shorter than length of maximum B for the APPLE planar </a:t>
            </a:r>
            <a:r>
              <a:rPr lang="en-GB" sz="2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undulator</a:t>
            </a:r>
            <a:r>
              <a:rPr lang="en-GB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(20</a:t>
            </a:r>
            <a:r>
              <a:rPr lang="en-GB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% shorter)</a:t>
            </a:r>
          </a:p>
          <a:p>
            <a:endParaRPr lang="en-GB" sz="2000" dirty="0" smtClean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pic>
        <p:nvPicPr>
          <p:cNvPr id="7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4128" y="-64667"/>
            <a:ext cx="2880320" cy="7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9760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766</TotalTime>
  <Words>1641</Words>
  <Application>Microsoft Office PowerPoint</Application>
  <PresentationFormat>Custom</PresentationFormat>
  <Paragraphs>340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MS PGothic</vt:lpstr>
      <vt:lpstr>MS PGothic</vt:lpstr>
      <vt:lpstr>Arial</vt:lpstr>
      <vt:lpstr>Arial Regular</vt:lpstr>
      <vt:lpstr>Courier New</vt:lpstr>
      <vt:lpstr>Symbol</vt:lpstr>
      <vt:lpstr>Times New Roman</vt:lpstr>
      <vt:lpstr>Wingdings</vt:lpstr>
      <vt:lpstr>CompactLight_Template Slides ENG</vt:lpstr>
      <vt:lpstr>Font and logo master</vt:lpstr>
      <vt:lpstr>Afterburner FEL performance</vt:lpstr>
      <vt:lpstr>PowerPoint Presentation</vt:lpstr>
      <vt:lpstr>PowerPoint Presentation</vt:lpstr>
      <vt:lpstr>PowerPoint Presentation</vt:lpstr>
      <vt:lpstr>SXR: Polarisation control via Afterburner (250 eV)</vt:lpstr>
      <vt:lpstr>SXR: Polarisation control via Afterburner (650 eV)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SXR: Polarisation control via Afterburner (250 eV)</vt:lpstr>
      <vt:lpstr>SXR: Polarisation control via Afterburner (250 eV)</vt:lpstr>
      <vt:lpstr>SXR: Polarisation control via Afterburner (650 eV)</vt:lpstr>
      <vt:lpstr>SXR: Polarisation control via Afterburner (650 eV)</vt:lpstr>
      <vt:lpstr>PowerPoint Presentation</vt:lpstr>
      <vt:lpstr>PowerPoint Presentation</vt:lpstr>
      <vt:lpstr>PowerPoint Presentation</vt:lpstr>
      <vt:lpstr>Comparison with pulse energy of APPLE at maximum brightness</vt:lpstr>
      <vt:lpstr>Comparison with pulse energy of SCU at maximum brightness</vt:lpstr>
      <vt:lpstr>PowerPoint Presentation</vt:lpstr>
      <vt:lpstr>Pulse energy and maximum peak power over all slices</vt:lpstr>
      <vt:lpstr>Brightness and Bandwidth</vt:lpstr>
      <vt:lpstr>Comparison with pulse energy at highest brightness (SCU, left and APPLE, right)</vt:lpstr>
      <vt:lpstr>Comparison with Brightness at highest brightness (SCU, left and APPLE, right)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Castaneda Cortes, Hector Mauricio (STFC,DL,AST)</cp:lastModifiedBy>
  <cp:revision>344</cp:revision>
  <cp:lastPrinted>2015-12-09T13:35:49Z</cp:lastPrinted>
  <dcterms:created xsi:type="dcterms:W3CDTF">2015-12-09T11:23:36Z</dcterms:created>
  <dcterms:modified xsi:type="dcterms:W3CDTF">2020-11-13T12:17:02Z</dcterms:modified>
</cp:coreProperties>
</file>